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31"/>
  </p:notesMasterIdLst>
  <p:sldIdLst>
    <p:sldId id="257" r:id="rId2"/>
    <p:sldId id="288" r:id="rId3"/>
    <p:sldId id="308" r:id="rId4"/>
    <p:sldId id="328" r:id="rId5"/>
    <p:sldId id="329" r:id="rId6"/>
    <p:sldId id="310" r:id="rId7"/>
    <p:sldId id="312" r:id="rId8"/>
    <p:sldId id="330" r:id="rId9"/>
    <p:sldId id="311" r:id="rId10"/>
    <p:sldId id="321" r:id="rId11"/>
    <p:sldId id="327" r:id="rId12"/>
    <p:sldId id="336" r:id="rId13"/>
    <p:sldId id="338" r:id="rId14"/>
    <p:sldId id="339" r:id="rId15"/>
    <p:sldId id="314" r:id="rId16"/>
    <p:sldId id="340" r:id="rId17"/>
    <p:sldId id="317" r:id="rId18"/>
    <p:sldId id="318" r:id="rId19"/>
    <p:sldId id="319" r:id="rId20"/>
    <p:sldId id="307" r:id="rId21"/>
    <p:sldId id="326" r:id="rId22"/>
    <p:sldId id="331" r:id="rId23"/>
    <p:sldId id="323" r:id="rId24"/>
    <p:sldId id="324" r:id="rId25"/>
    <p:sldId id="332" r:id="rId26"/>
    <p:sldId id="334" r:id="rId27"/>
    <p:sldId id="335" r:id="rId28"/>
    <p:sldId id="322" r:id="rId29"/>
    <p:sldId id="33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740937"/>
    <a:srgbClr val="510224"/>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0314" autoAdjust="0"/>
  </p:normalViewPr>
  <p:slideViewPr>
    <p:cSldViewPr snapToGrid="0">
      <p:cViewPr varScale="1">
        <p:scale>
          <a:sx n="76" d="100"/>
          <a:sy n="76" d="100"/>
        </p:scale>
        <p:origin x="946" y="19"/>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3-24T13:47:04.014"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24T13:42:33.414" idx="2">
    <p:pos x="10" y="10"/>
    <p:text>Anketova otazka: Vie niekto definiciu &amp; ulohu Informacnej Bezpecnosti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6E5E3-D5CB-4976-8AAC-FDD9DDF4CED8}"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EEB2C-7543-40A3-9666-18D9735ECCB8}" type="slidenum">
              <a:rPr lang="en-US" smtClean="0"/>
              <a:t>‹#›</a:t>
            </a:fld>
            <a:endParaRPr lang="en-US"/>
          </a:p>
        </p:txBody>
      </p:sp>
    </p:spTree>
    <p:extLst>
      <p:ext uri="{BB962C8B-B14F-4D97-AF65-F5344CB8AC3E}">
        <p14:creationId xmlns:p14="http://schemas.microsoft.com/office/powerpoint/2010/main" val="418695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3" Type="http://schemas.openxmlformats.org/officeDocument/2006/relationships/hyperlink" Target="https://sk.wikipedia.org/wiki/Rusko" TargetMode="External"/><Relationship Id="rId18" Type="http://schemas.openxmlformats.org/officeDocument/2006/relationships/hyperlink" Target="https://en.wikipedia.org/wiki/Malware" TargetMode="External"/><Relationship Id="rId26" Type="http://schemas.openxmlformats.org/officeDocument/2006/relationships/hyperlink" Target="https://en.wikipedia.org/wiki/MalwareMustDie" TargetMode="External"/><Relationship Id="rId21" Type="http://schemas.openxmlformats.org/officeDocument/2006/relationships/hyperlink" Target="https://en.wikipedia.org/wiki/Botnet" TargetMode="External"/><Relationship Id="rId34" Type="http://schemas.openxmlformats.org/officeDocument/2006/relationships/hyperlink" Target="https://cs.wikipedia.org/w/index.php?title=VirusBlokAda&amp;action=edit&amp;redlink=1" TargetMode="External"/><Relationship Id="rId7" Type="http://schemas.openxmlformats.org/officeDocument/2006/relationships/hyperlink" Target="https://sk.wikipedia.org/wiki/2017" TargetMode="External"/><Relationship Id="rId12" Type="http://schemas.openxmlformats.org/officeDocument/2006/relationships/hyperlink" Target="https://sk.wikipedia.org/wiki/Bitcoin" TargetMode="External"/><Relationship Id="rId17" Type="http://schemas.openxmlformats.org/officeDocument/2006/relationships/hyperlink" Target="https://en.wiktionary.org/wiki/%E6%9C%AA%E6%9D%A5" TargetMode="External"/><Relationship Id="rId25" Type="http://schemas.openxmlformats.org/officeDocument/2006/relationships/hyperlink" Target="https://en.wikipedia.org/wiki/Mirai_(malware)#cite_note-2" TargetMode="External"/><Relationship Id="rId33" Type="http://schemas.openxmlformats.org/officeDocument/2006/relationships/hyperlink" Target="https://cs.wikipedia.org/wiki/B%C4%9Blorusko" TargetMode="External"/><Relationship Id="rId38" Type="http://schemas.openxmlformats.org/officeDocument/2006/relationships/hyperlink" Target="https://vpgc.com/sk/vertikaly-sk/utility-a-priemysel/" TargetMode="External"/><Relationship Id="rId2" Type="http://schemas.openxmlformats.org/officeDocument/2006/relationships/slide" Target="../slides/slide12.xml"/><Relationship Id="rId16" Type="http://schemas.openxmlformats.org/officeDocument/2006/relationships/hyperlink" Target="https://sk.wikipedia.org/wiki/Taiwan" TargetMode="External"/><Relationship Id="rId20" Type="http://schemas.openxmlformats.org/officeDocument/2006/relationships/hyperlink" Target="https://en.wikipedia.org/wiki/Internet_bot" TargetMode="External"/><Relationship Id="rId29" Type="http://schemas.openxmlformats.org/officeDocument/2006/relationships/hyperlink" Target="https://en.wikipedia.org/wiki/OpenSSL" TargetMode="External"/><Relationship Id="rId1" Type="http://schemas.openxmlformats.org/officeDocument/2006/relationships/notesMaster" Target="../notesMasters/notesMaster1.xml"/><Relationship Id="rId6" Type="http://schemas.openxmlformats.org/officeDocument/2006/relationships/hyperlink" Target="https://sk.wikipedia.org/wiki/12._m%C3%A1j" TargetMode="External"/><Relationship Id="rId11" Type="http://schemas.openxmlformats.org/officeDocument/2006/relationships/hyperlink" Target="https://sk.wikipedia.org/wiki/Euro" TargetMode="External"/><Relationship Id="rId24" Type="http://schemas.openxmlformats.org/officeDocument/2006/relationships/hyperlink" Target="https://en.wikipedia.org/wiki/Mirai_(malware)#cite_note-1" TargetMode="External"/><Relationship Id="rId32" Type="http://schemas.openxmlformats.org/officeDocument/2006/relationships/hyperlink" Target="https://cs.wikipedia.org/wiki/Po%C4%8D%C3%ADta%C4%8Dov%C3%BD_%C4%8Derv" TargetMode="External"/><Relationship Id="rId37" Type="http://schemas.openxmlformats.org/officeDocument/2006/relationships/hyperlink" Target="https://cs.wikipedia.org/wiki/Programovateln%C3%BD_logick%C3%BD_automat" TargetMode="External"/><Relationship Id="rId5" Type="http://schemas.openxmlformats.org/officeDocument/2006/relationships/hyperlink" Target="https://sk.wikipedia.org/wiki/Microsoft_Windows" TargetMode="External"/><Relationship Id="rId15" Type="http://schemas.openxmlformats.org/officeDocument/2006/relationships/hyperlink" Target="https://sk.wikipedia.org/wiki/India" TargetMode="External"/><Relationship Id="rId23" Type="http://schemas.openxmlformats.org/officeDocument/2006/relationships/hyperlink" Target="https://en.wikipedia.org/wiki/Residential_gateway" TargetMode="External"/><Relationship Id="rId28" Type="http://schemas.openxmlformats.org/officeDocument/2006/relationships/hyperlink" Target="https://en.wikipedia.org/wiki/Security_bug" TargetMode="External"/><Relationship Id="rId36" Type="http://schemas.openxmlformats.org/officeDocument/2006/relationships/hyperlink" Target="https://cs.wikipedia.org/wiki/SCADA" TargetMode="External"/><Relationship Id="rId10" Type="http://schemas.openxmlformats.org/officeDocument/2006/relationships/hyperlink" Target="https://sk.wikipedia.org/wiki/Americk%C3%BD_dol%C3%A1r" TargetMode="External"/><Relationship Id="rId19" Type="http://schemas.openxmlformats.org/officeDocument/2006/relationships/hyperlink" Target="https://en.wikipedia.org/wiki/Linux" TargetMode="External"/><Relationship Id="rId31" Type="http://schemas.openxmlformats.org/officeDocument/2006/relationships/hyperlink" Target="https://en.wikipedia.org/wiki/Transport_Layer_Security" TargetMode="External"/><Relationship Id="rId4" Type="http://schemas.openxmlformats.org/officeDocument/2006/relationships/hyperlink" Target="https://sk.wikipedia.org/wiki/Ransomware" TargetMode="External"/><Relationship Id="rId9" Type="http://schemas.openxmlformats.org/officeDocument/2006/relationships/hyperlink" Target="https://sk.wikipedia.org/wiki/Pevn%C3%BD_disk" TargetMode="External"/><Relationship Id="rId14" Type="http://schemas.openxmlformats.org/officeDocument/2006/relationships/hyperlink" Target="https://sk.wikipedia.org/wiki/Ukrajina" TargetMode="External"/><Relationship Id="rId22" Type="http://schemas.openxmlformats.org/officeDocument/2006/relationships/hyperlink" Target="https://en.wikipedia.org/wiki/IP_camera" TargetMode="External"/><Relationship Id="rId27" Type="http://schemas.openxmlformats.org/officeDocument/2006/relationships/hyperlink" Target="https://en.wikipedia.org/wiki/Mirai_(malware)#cite_note-3" TargetMode="External"/><Relationship Id="rId30" Type="http://schemas.openxmlformats.org/officeDocument/2006/relationships/hyperlink" Target="https://en.wikipedia.org/wiki/Cryptography" TargetMode="External"/><Relationship Id="rId35" Type="http://schemas.openxmlformats.org/officeDocument/2006/relationships/hyperlink" Target="https://cs.wikipedia.org/w/index.php?title=Pr%C5%AFmyslov%C3%BD_syst%C3%A9m&amp;action=edit&amp;redlink=1" TargetMode="External"/><Relationship Id="rId8" Type="http://schemas.openxmlformats.org/officeDocument/2006/relationships/hyperlink" Target="https://sk.wikipedia.org/wiki/WannaCry#cite_note-1" TargetMode="External"/><Relationship Id="rId3" Type="http://schemas.openxmlformats.org/officeDocument/2006/relationships/hyperlink" Target="https://sk.wikipedia.org/wiki/Synonymu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demy.com/course/cicd-continuous-integration-and-continuous-deploy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nbu.gov.sk/jednotny-informacny-system-kybernetickej-bezpecnosti/" TargetMode="External"/><Relationship Id="rId3" Type="http://schemas.openxmlformats.org/officeDocument/2006/relationships/hyperlink" Target="https://www.nbu.gov.sk/2433-sk/prevadzkovatelia-zakladnych-sluzieb/" TargetMode="External"/><Relationship Id="rId7" Type="http://schemas.openxmlformats.org/officeDocument/2006/relationships/hyperlink" Target="https://www.slov-lex.sk/pravne-predpisy/SK/ZZ/2018/69/#poznamky.poznamka-24"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slov-lex.sk/pravne-predpisy/SK/ZZ/2018/69/#paragraf-25" TargetMode="External"/><Relationship Id="rId5" Type="http://schemas.openxmlformats.org/officeDocument/2006/relationships/hyperlink" Target="https://www.nbu.gov.sk/2437-sk/poskytovatelia-digitalnych-sluzieb/" TargetMode="External"/><Relationship Id="rId4" Type="http://schemas.openxmlformats.org/officeDocument/2006/relationships/hyperlink" Target="https://www.slov-lex.sk/pravne-predpisy/SK/ZZ/2018/69/#paragraf-24" TargetMode="External"/><Relationship Id="rId9" Type="http://schemas.openxmlformats.org/officeDocument/2006/relationships/hyperlink" Target="https://www.slov-lex.sk/pravne-predpisy/SK/ZZ/2018/69/#paragraf-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A8EEEB2C-7543-40A3-9666-18D9735ECCB8}" type="slidenum">
              <a:rPr lang="en-US" smtClean="0"/>
              <a:t>1</a:t>
            </a:fld>
            <a:endParaRPr lang="en-US"/>
          </a:p>
        </p:txBody>
      </p:sp>
    </p:spTree>
    <p:extLst>
      <p:ext uri="{BB962C8B-B14F-4D97-AF65-F5344CB8AC3E}">
        <p14:creationId xmlns:p14="http://schemas.microsoft.com/office/powerpoint/2010/main" val="48428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kern="100" dirty="0">
                <a:effectLst/>
                <a:latin typeface="Aptos" panose="020B0004020202020204" pitchFamily="34" charset="0"/>
                <a:ea typeface="Aptos" panose="020B0004020202020204" pitchFamily="34" charset="0"/>
                <a:cs typeface="Times New Roman" panose="02020603050405020304" pitchFamily="18" charset="0"/>
              </a:rPr>
              <a:t>Odstávka ovplyvnila spotrebiteľov a letecké spoločnosti pozdĺž východného pobrežia. </a:t>
            </a:r>
            <a:r>
              <a:rPr lang="sk-SK" sz="1800" kern="100" dirty="0" err="1">
                <a:effectLst/>
                <a:latin typeface="Aptos" panose="020B0004020202020204" pitchFamily="34" charset="0"/>
                <a:ea typeface="Aptos" panose="020B0004020202020204" pitchFamily="34" charset="0"/>
                <a:cs typeface="Times New Roman" panose="02020603050405020304" pitchFamily="18" charset="0"/>
              </a:rPr>
              <a:t>Hack</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bol považovaný za hrozbu národnej bezpečnosti, pretože ropovod presúva ropu z rafinérií na priemyselné trhy. To spôsobilo, že prezident </a:t>
            </a:r>
            <a:r>
              <a:rPr lang="sk-SK"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a:t>
            </a:r>
            <a:r>
              <a:rPr lang="sk-SK" sz="1800" kern="100" dirty="0" err="1">
                <a:effectLst/>
                <a:latin typeface="Aptos" panose="020B0004020202020204" pitchFamily="34" charset="0"/>
                <a:ea typeface="Aptos" panose="020B0004020202020204" pitchFamily="34" charset="0"/>
                <a:cs typeface="Times New Roman" panose="02020603050405020304" pitchFamily="18" charset="0"/>
              </a:rPr>
              <a:t>Biden</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vyhlásil výnimočný stav.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Utok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sa</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sa nezdá byť extrémne sofistikovaný. </a:t>
            </a:r>
            <a:r>
              <a:rPr lang="sk-SK" sz="1800" kern="100" dirty="0" err="1">
                <a:effectLst/>
                <a:latin typeface="Aptos" panose="020B0004020202020204" pitchFamily="34" charset="0"/>
                <a:ea typeface="Aptos" panose="020B0004020202020204" pitchFamily="34" charset="0"/>
                <a:cs typeface="Times New Roman" panose="02020603050405020304" pitchFamily="18" charset="0"/>
              </a:rPr>
              <a:t>Blount</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počas utorkovej tlačovej konferencie odhalil, že </a:t>
            </a:r>
            <a:r>
              <a:rPr lang="sk-SK" sz="1800" kern="100" dirty="0" err="1">
                <a:effectLst/>
                <a:latin typeface="Aptos" panose="020B0004020202020204" pitchFamily="34" charset="0"/>
                <a:ea typeface="Aptos" panose="020B0004020202020204" pitchFamily="34" charset="0"/>
                <a:cs typeface="Times New Roman" panose="02020603050405020304" pitchFamily="18" charset="0"/>
              </a:rPr>
              <a:t>DarkSide</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porušil </a:t>
            </a:r>
            <a:r>
              <a:rPr lang="sk-SK" sz="1800" kern="100" dirty="0" err="1">
                <a:effectLst/>
                <a:latin typeface="Aptos" panose="020B0004020202020204" pitchFamily="34" charset="0"/>
                <a:ea typeface="Aptos" panose="020B0004020202020204" pitchFamily="34" charset="0"/>
                <a:cs typeface="Times New Roman" panose="02020603050405020304" pitchFamily="18" charset="0"/>
              </a:rPr>
              <a:t>Colonial</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a:t>
            </a:r>
            <a:r>
              <a:rPr lang="sk-SK" sz="1800" kern="100" dirty="0" err="1">
                <a:effectLst/>
                <a:latin typeface="Aptos" panose="020B0004020202020204" pitchFamily="34" charset="0"/>
                <a:ea typeface="Aptos" panose="020B0004020202020204" pitchFamily="34" charset="0"/>
                <a:cs typeface="Times New Roman" panose="02020603050405020304" pitchFamily="18" charset="0"/>
              </a:rPr>
              <a:t>Pipeline</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prostredníctvom starého účtu VPN, ktorý nebol určený na použitie. Aktéri hrozby získali prístup k účtu, ktorý nemal viacfaktorovú autentifikačnú ochranu, prostredníctvom odhaleného hesla.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kern="100" dirty="0">
                <a:effectLst/>
                <a:latin typeface="Aptos" panose="020B0004020202020204" pitchFamily="34" charset="0"/>
                <a:ea typeface="Aptos" panose="020B0004020202020204" pitchFamily="34" charset="0"/>
                <a:cs typeface="Times New Roman" panose="02020603050405020304" pitchFamily="18" charset="0"/>
              </a:rPr>
              <a:t>Žiadosť o zaplatenie výkupného v kryptomene je bežnou praxou medzi </a:t>
            </a:r>
            <a:r>
              <a:rPr lang="sk-SK" sz="1800" kern="100" dirty="0" err="1">
                <a:effectLst/>
                <a:latin typeface="Aptos" panose="020B0004020202020204" pitchFamily="34" charset="0"/>
                <a:ea typeface="Aptos" panose="020B0004020202020204" pitchFamily="34" charset="0"/>
                <a:cs typeface="Times New Roman" panose="02020603050405020304" pitchFamily="18" charset="0"/>
              </a:rPr>
              <a:t>kyberzločincami</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ktorí používajú metódy, ako sú automatické mixéry na zahmlievanie finančných prostriedkov a vyhýbanie sa presadzovaniu práva. Peniaze vložené do mixérov sa opakovane presúvajú do rôznych peňaženiek a adries, čo sťažuje odhalenie pôvodných platieb.</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DarkSide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odflakol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pozametanie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stop</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že FBI mohla získať výkupné, pretože aktéri </a:t>
            </a:r>
            <a:r>
              <a:rPr lang="sk-SK" sz="1800" dirty="0" err="1">
                <a:effectLst/>
                <a:highlight>
                  <a:srgbClr val="FFFF00"/>
                </a:highlight>
                <a:latin typeface="Aptos" panose="020B0004020202020204" pitchFamily="34" charset="0"/>
                <a:ea typeface="Aptos" panose="020B0004020202020204" pitchFamily="34" charset="0"/>
                <a:cs typeface="Times New Roman" panose="02020603050405020304" pitchFamily="18" charset="0"/>
              </a:rPr>
              <a:t>DarkSide</a:t>
            </a:r>
            <a:r>
              <a:rPr lang="sk-SK" sz="18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nepoužívali automatický mixér kryptomien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dirty="0">
                <a:effectLst/>
                <a:latin typeface="Aptos" panose="020B0004020202020204" pitchFamily="34" charset="0"/>
                <a:ea typeface="Aptos" panose="020B0004020202020204" pitchFamily="34" charset="0"/>
                <a:cs typeface="Times New Roman" panose="02020603050405020304" pitchFamily="18" charset="0"/>
              </a:rPr>
              <a:t>Vyzerá to tak, že </a:t>
            </a:r>
            <a:r>
              <a:rPr lang="sk-SK" sz="1800" dirty="0" err="1">
                <a:effectLst/>
                <a:latin typeface="Aptos" panose="020B0004020202020204" pitchFamily="34" charset="0"/>
                <a:ea typeface="Aptos" panose="020B0004020202020204" pitchFamily="34" charset="0"/>
                <a:cs typeface="Times New Roman" panose="02020603050405020304" pitchFamily="18" charset="0"/>
              </a:rPr>
              <a:t>DarkSide</a:t>
            </a:r>
            <a:r>
              <a:rPr lang="sk-SK" sz="1800" dirty="0">
                <a:effectLst/>
                <a:latin typeface="Aptos" panose="020B0004020202020204" pitchFamily="34" charset="0"/>
                <a:ea typeface="Aptos" panose="020B0004020202020204" pitchFamily="34" charset="0"/>
                <a:cs typeface="Times New Roman" panose="02020603050405020304" pitchFamily="18" charset="0"/>
              </a:rPr>
              <a:t> len zamiešal peniaze a potenciálne jedným z týchto serverov bola tá adresa, súkromný kľúč, ktorý našli. A možno práve v nejakej infraštruktúre, ktorú používajú, má FBI stále jurisdikciu a mohla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kern="100" dirty="0">
                <a:effectLst/>
                <a:latin typeface="Aptos" panose="020B0004020202020204" pitchFamily="34" charset="0"/>
                <a:ea typeface="Aptos" panose="020B0004020202020204" pitchFamily="34" charset="0"/>
                <a:cs typeface="Times New Roman" panose="02020603050405020304" pitchFamily="18" charset="0"/>
              </a:rPr>
              <a:t>Ak by použili niečo ako automatizovanú utilitu alebo peniaze viac pochovali, stalo by sa to mimoriadne zložitým. Podľa môjho názoru si musím myslieť, že sme možno mali len šťastie,"</a:t>
            </a:r>
            <a:endParaRPr lang="en-GB" dirty="0"/>
          </a:p>
        </p:txBody>
      </p:sp>
      <p:sp>
        <p:nvSpPr>
          <p:cNvPr id="4" name="Slide Number Placeholder 3"/>
          <p:cNvSpPr>
            <a:spLocks noGrp="1"/>
          </p:cNvSpPr>
          <p:nvPr>
            <p:ph type="sldNum" sz="quarter" idx="5"/>
          </p:nvPr>
        </p:nvSpPr>
        <p:spPr/>
        <p:txBody>
          <a:bodyPr/>
          <a:lstStyle/>
          <a:p>
            <a:fld id="{A8EEEB2C-7543-40A3-9666-18D9735ECCB8}" type="slidenum">
              <a:rPr lang="en-US" smtClean="0"/>
              <a:t>11</a:t>
            </a:fld>
            <a:endParaRPr lang="en-US"/>
          </a:p>
        </p:txBody>
      </p:sp>
    </p:spTree>
    <p:extLst>
      <p:ext uri="{BB962C8B-B14F-4D97-AF65-F5344CB8AC3E}">
        <p14:creationId xmlns:p14="http://schemas.microsoft.com/office/powerpoint/2010/main" val="3562475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202122"/>
                </a:solidFill>
                <a:effectLst/>
                <a:latin typeface="Arial" panose="020B0604020202020204" pitchFamily="34" charset="0"/>
              </a:rPr>
              <a:t>WannaCry</a:t>
            </a:r>
            <a:r>
              <a:rPr lang="en-GB" b="0" i="0" dirty="0">
                <a:solidFill>
                  <a:srgbClr val="202122"/>
                </a:solidFill>
                <a:effectLst/>
                <a:latin typeface="Arial" panose="020B0604020202020204" pitchFamily="34" charset="0"/>
              </a:rPr>
              <a:t> (</a:t>
            </a:r>
            <a:r>
              <a:rPr lang="en-GB" b="0" i="0" u="none" strike="noStrike" dirty="0">
                <a:effectLst/>
                <a:latin typeface="Arial" panose="020B0604020202020204" pitchFamily="34" charset="0"/>
                <a:hlinkClick r:id="rId3" tooltip="Synonymum"/>
              </a:rPr>
              <a:t>syn.</a:t>
            </a:r>
            <a:r>
              <a:rPr lang="en-GB" b="0" i="0" dirty="0">
                <a:solidFill>
                  <a:srgbClr val="202122"/>
                </a:solidFill>
                <a:effectLst/>
                <a:latin typeface="Arial" panose="020B0604020202020204" pitchFamily="34" charset="0"/>
              </a:rPr>
              <a:t> WannaCrypt, WanaCrypt0r 2.0, Wanna </a:t>
            </a:r>
            <a:r>
              <a:rPr lang="en-GB" b="0" i="0" dirty="0" err="1">
                <a:solidFill>
                  <a:srgbClr val="202122"/>
                </a:solidFill>
                <a:effectLst/>
                <a:latin typeface="Arial" panose="020B0604020202020204" pitchFamily="34" charset="0"/>
              </a:rPr>
              <a:t>Decryptor</a:t>
            </a:r>
            <a:r>
              <a:rPr lang="en-GB" b="0" i="0" dirty="0">
                <a:solidFill>
                  <a:srgbClr val="202122"/>
                </a:solidFill>
                <a:effectLst/>
                <a:latin typeface="Arial" panose="020B0604020202020204" pitchFamily="34" charset="0"/>
              </a:rPr>
              <a:t>, v </a:t>
            </a:r>
            <a:r>
              <a:rPr lang="en-GB" b="0" i="0" dirty="0" err="1">
                <a:solidFill>
                  <a:srgbClr val="202122"/>
                </a:solidFill>
                <a:effectLst/>
                <a:latin typeface="Arial" panose="020B0604020202020204" pitchFamily="34" charset="0"/>
              </a:rPr>
              <a:t>preklade</a:t>
            </a:r>
            <a:r>
              <a:rPr lang="en-GB" b="0" i="0" dirty="0">
                <a:solidFill>
                  <a:srgbClr val="202122"/>
                </a:solidFill>
                <a:effectLst/>
                <a:latin typeface="Arial" panose="020B0604020202020204" pitchFamily="34" charset="0"/>
              </a:rPr>
              <a:t> </a:t>
            </a:r>
            <a:r>
              <a:rPr lang="en-GB" b="0" i="1" dirty="0" err="1">
                <a:solidFill>
                  <a:srgbClr val="202122"/>
                </a:solidFill>
                <a:effectLst/>
                <a:latin typeface="Arial" panose="020B0604020202020204" pitchFamily="34" charset="0"/>
              </a:rPr>
              <a:t>Chceš</a:t>
            </a:r>
            <a:r>
              <a:rPr lang="en-GB" b="0" i="1" dirty="0">
                <a:solidFill>
                  <a:srgbClr val="202122"/>
                </a:solidFill>
                <a:effectLst/>
                <a:latin typeface="Arial" panose="020B0604020202020204" pitchFamily="34" charset="0"/>
              </a:rPr>
              <a:t> </a:t>
            </a:r>
            <a:r>
              <a:rPr lang="en-GB" b="0" i="1" dirty="0" err="1">
                <a:solidFill>
                  <a:srgbClr val="202122"/>
                </a:solidFill>
                <a:effectLst/>
                <a:latin typeface="Arial" panose="020B0604020202020204" pitchFamily="34" charset="0"/>
              </a:rPr>
              <a:t>plakať</a:t>
            </a:r>
            <a:r>
              <a:rPr lang="en-GB" b="0" i="0" dirty="0">
                <a:solidFill>
                  <a:srgbClr val="202122"/>
                </a:solidFill>
                <a:effectLst/>
                <a:latin typeface="Arial" panose="020B0604020202020204" pitchFamily="34" charset="0"/>
              </a:rPr>
              <a:t>) je </a:t>
            </a:r>
            <a:r>
              <a:rPr lang="en-GB" b="0" i="0" dirty="0" err="1">
                <a:solidFill>
                  <a:srgbClr val="202122"/>
                </a:solidFill>
                <a:effectLst/>
                <a:latin typeface="Arial" panose="020B0604020202020204" pitchFamily="34" charset="0"/>
              </a:rPr>
              <a:t>počítačový</a:t>
            </a:r>
            <a:r>
              <a:rPr lang="en-GB" b="0" i="0" dirty="0">
                <a:solidFill>
                  <a:srgbClr val="202122"/>
                </a:solidFill>
                <a:effectLst/>
                <a:latin typeface="Arial" panose="020B0604020202020204" pitchFamily="34" charset="0"/>
              </a:rPr>
              <a:t> </a:t>
            </a:r>
            <a:r>
              <a:rPr lang="en-GB" b="0" i="0" u="none" strike="noStrike" dirty="0">
                <a:effectLst/>
                <a:latin typeface="Arial" panose="020B0604020202020204" pitchFamily="34" charset="0"/>
                <a:hlinkClick r:id="rId4" tooltip="Ransomware"/>
              </a:rPr>
              <a:t>ransomware</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napádajúci</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počítače</a:t>
            </a:r>
            <a:r>
              <a:rPr lang="en-GB" b="0" i="0" dirty="0">
                <a:solidFill>
                  <a:srgbClr val="202122"/>
                </a:solidFill>
                <a:effectLst/>
                <a:latin typeface="Arial" panose="020B0604020202020204" pitchFamily="34" charset="0"/>
              </a:rPr>
              <a:t> so </a:t>
            </a:r>
            <a:r>
              <a:rPr lang="en-GB" b="0" i="0" dirty="0" err="1">
                <a:solidFill>
                  <a:srgbClr val="202122"/>
                </a:solidFill>
                <a:effectLst/>
                <a:latin typeface="Arial" panose="020B0604020202020204" pitchFamily="34" charset="0"/>
              </a:rPr>
              <a:t>systémom</a:t>
            </a:r>
            <a:r>
              <a:rPr lang="en-GB" b="0" i="0" dirty="0">
                <a:solidFill>
                  <a:srgbClr val="202122"/>
                </a:solidFill>
                <a:effectLst/>
                <a:latin typeface="Arial" panose="020B0604020202020204" pitchFamily="34" charset="0"/>
              </a:rPr>
              <a:t> </a:t>
            </a:r>
            <a:r>
              <a:rPr lang="en-GB" b="0" i="0" u="none" strike="noStrike" dirty="0">
                <a:effectLst/>
                <a:latin typeface="Arial" panose="020B0604020202020204" pitchFamily="34" charset="0"/>
                <a:hlinkClick r:id="rId5" tooltip="Microsoft Windows"/>
              </a:rPr>
              <a:t>Microsoft Windows</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Útok</a:t>
            </a:r>
            <a:r>
              <a:rPr lang="en-GB" b="0" i="0" dirty="0">
                <a:solidFill>
                  <a:srgbClr val="202122"/>
                </a:solidFill>
                <a:effectLst/>
                <a:latin typeface="Arial" panose="020B0604020202020204" pitchFamily="34" charset="0"/>
              </a:rPr>
              <a:t> od </a:t>
            </a:r>
            <a:r>
              <a:rPr lang="en-GB" b="0" i="0" u="none" strike="noStrike" dirty="0">
                <a:effectLst/>
                <a:latin typeface="Arial" panose="020B0604020202020204" pitchFamily="34" charset="0"/>
                <a:hlinkClick r:id="rId6" tooltip="12. máj"/>
              </a:rPr>
              <a:t>12. </a:t>
            </a:r>
            <a:r>
              <a:rPr lang="en-GB" b="0" i="0" u="none" strike="noStrike" dirty="0" err="1">
                <a:effectLst/>
                <a:latin typeface="Arial" panose="020B0604020202020204" pitchFamily="34" charset="0"/>
                <a:hlinkClick r:id="rId6" tooltip="12. máj"/>
              </a:rPr>
              <a:t>mája</a:t>
            </a:r>
            <a:r>
              <a:rPr lang="en-GB" b="0" i="0" dirty="0">
                <a:solidFill>
                  <a:srgbClr val="202122"/>
                </a:solidFill>
                <a:effectLst/>
                <a:latin typeface="Arial" panose="020B0604020202020204" pitchFamily="34" charset="0"/>
              </a:rPr>
              <a:t> </a:t>
            </a:r>
            <a:r>
              <a:rPr lang="en-GB" b="0" i="0" u="none" strike="noStrike" dirty="0">
                <a:effectLst/>
                <a:latin typeface="Arial" panose="020B0604020202020204" pitchFamily="34" charset="0"/>
                <a:hlinkClick r:id="rId7" tooltip="2017"/>
              </a:rPr>
              <a:t>2017</a:t>
            </a:r>
            <a:r>
              <a:rPr lang="en-GB" b="0" i="0" dirty="0">
                <a:solidFill>
                  <a:srgbClr val="202122"/>
                </a:solidFill>
                <a:effectLst/>
                <a:latin typeface="Arial" panose="020B0604020202020204" pitchFamily="34" charset="0"/>
              </a:rPr>
              <a:t> do </a:t>
            </a:r>
            <a:r>
              <a:rPr lang="en-GB" b="0" i="0" dirty="0" err="1">
                <a:solidFill>
                  <a:srgbClr val="202122"/>
                </a:solidFill>
                <a:effectLst/>
                <a:latin typeface="Arial" panose="020B0604020202020204" pitchFamily="34" charset="0"/>
              </a:rPr>
              <a:t>teraz</a:t>
            </a:r>
            <a:r>
              <a:rPr lang="en-GB" b="0" i="0" dirty="0">
                <a:solidFill>
                  <a:srgbClr val="202122"/>
                </a:solidFill>
                <a:effectLst/>
                <a:latin typeface="Arial" panose="020B0604020202020204" pitchFamily="34" charset="0"/>
              </a:rPr>
              <a:t> je </a:t>
            </a:r>
            <a:r>
              <a:rPr lang="en-GB" b="0" i="0" dirty="0" err="1">
                <a:solidFill>
                  <a:srgbClr val="202122"/>
                </a:solidFill>
                <a:effectLst/>
                <a:latin typeface="Arial" panose="020B0604020202020204" pitchFamily="34" charset="0"/>
              </a:rPr>
              <a:t>považovaný</a:t>
            </a:r>
            <a:r>
              <a:rPr lang="en-GB" b="0" i="0" dirty="0">
                <a:solidFill>
                  <a:srgbClr val="202122"/>
                </a:solidFill>
                <a:effectLst/>
                <a:latin typeface="Arial" panose="020B0604020202020204" pitchFamily="34" charset="0"/>
              </a:rPr>
              <a:t> za </a:t>
            </a:r>
            <a:r>
              <a:rPr lang="en-GB" b="0" i="0" dirty="0" err="1">
                <a:solidFill>
                  <a:srgbClr val="202122"/>
                </a:solidFill>
                <a:effectLst/>
                <a:latin typeface="Arial" panose="020B0604020202020204" pitchFamily="34" charset="0"/>
              </a:rPr>
              <a:t>najničivejší</a:t>
            </a:r>
            <a:r>
              <a:rPr lang="en-GB" b="0" i="0" dirty="0">
                <a:solidFill>
                  <a:srgbClr val="202122"/>
                </a:solidFill>
                <a:effectLst/>
                <a:latin typeface="Arial" panose="020B0604020202020204" pitchFamily="34" charset="0"/>
              </a:rPr>
              <a:t> a </a:t>
            </a:r>
            <a:r>
              <a:rPr lang="en-GB" b="0" i="0" dirty="0" err="1">
                <a:solidFill>
                  <a:srgbClr val="202122"/>
                </a:solidFill>
                <a:effectLst/>
                <a:latin typeface="Arial" panose="020B0604020202020204" pitchFamily="34" charset="0"/>
              </a:rPr>
              <a:t>najagresívnejší</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útok</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svojho</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druhu</a:t>
            </a:r>
            <a:r>
              <a:rPr lang="en-GB" b="0" i="0" u="none" strike="noStrike" baseline="30000" dirty="0">
                <a:solidFill>
                  <a:srgbClr val="202122"/>
                </a:solidFill>
                <a:effectLst/>
                <a:latin typeface="Arial" panose="020B0604020202020204" pitchFamily="34" charset="0"/>
                <a:hlinkClick r:id="rId8"/>
              </a:rPr>
              <a:t>[1]</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predbieha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aj</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vírus</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ILoveU</a:t>
            </a:r>
            <a:r>
              <a:rPr lang="en-GB" b="0" i="0" dirty="0">
                <a:solidFill>
                  <a:srgbClr val="202122"/>
                </a:solidFill>
                <a:effectLst/>
                <a:latin typeface="Arial" panose="020B0604020202020204" pitchFamily="34" charset="0"/>
              </a:rPr>
              <a:t>). Po </a:t>
            </a:r>
            <a:r>
              <a:rPr lang="en-GB" b="0" i="0" dirty="0" err="1">
                <a:solidFill>
                  <a:srgbClr val="202122"/>
                </a:solidFill>
                <a:effectLst/>
                <a:latin typeface="Arial" panose="020B0604020202020204" pitchFamily="34" charset="0"/>
              </a:rPr>
              <a:t>nakazení</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počítača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zašifruje</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údaje</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na</a:t>
            </a:r>
            <a:r>
              <a:rPr lang="en-GB" b="0" i="0" dirty="0">
                <a:solidFill>
                  <a:srgbClr val="202122"/>
                </a:solidFill>
                <a:effectLst/>
                <a:latin typeface="Arial" panose="020B0604020202020204" pitchFamily="34" charset="0"/>
              </a:rPr>
              <a:t> </a:t>
            </a:r>
            <a:r>
              <a:rPr lang="en-GB" b="0" i="0" u="none" strike="noStrike" dirty="0" err="1">
                <a:effectLst/>
                <a:latin typeface="Arial" panose="020B0604020202020204" pitchFamily="34" charset="0"/>
                <a:hlinkClick r:id="rId9" tooltip="Pevný disk"/>
              </a:rPr>
              <a:t>pevnom</a:t>
            </a:r>
            <a:r>
              <a:rPr lang="en-GB" b="0" i="0" u="none" strike="noStrike" dirty="0">
                <a:effectLst/>
                <a:latin typeface="Arial" panose="020B0604020202020204" pitchFamily="34" charset="0"/>
                <a:hlinkClick r:id="rId9" tooltip="Pevný disk"/>
              </a:rPr>
              <a:t> </a:t>
            </a:r>
            <a:r>
              <a:rPr lang="en-GB" b="0" i="0" u="none" strike="noStrike" dirty="0" err="1">
                <a:effectLst/>
                <a:latin typeface="Arial" panose="020B0604020202020204" pitchFamily="34" charset="0"/>
                <a:hlinkClick r:id="rId9" tooltip="Pevný disk"/>
              </a:rPr>
              <a:t>disku</a:t>
            </a:r>
            <a:r>
              <a:rPr lang="en-GB" b="0" i="0" dirty="0">
                <a:solidFill>
                  <a:srgbClr val="202122"/>
                </a:solidFill>
                <a:effectLst/>
                <a:latin typeface="Arial" panose="020B0604020202020204" pitchFamily="34" charset="0"/>
              </a:rPr>
              <a:t> a </a:t>
            </a:r>
            <a:r>
              <a:rPr lang="en-GB" b="0" i="0" dirty="0" err="1">
                <a:solidFill>
                  <a:srgbClr val="202122"/>
                </a:solidFill>
                <a:effectLst/>
                <a:latin typeface="Arial" panose="020B0604020202020204" pitchFamily="34" charset="0"/>
              </a:rPr>
              <a:t>žiada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platbu</a:t>
            </a:r>
            <a:r>
              <a:rPr lang="en-GB" b="0" i="0" dirty="0">
                <a:solidFill>
                  <a:srgbClr val="202122"/>
                </a:solidFill>
                <a:effectLst/>
                <a:latin typeface="Arial" panose="020B0604020202020204" pitchFamily="34" charset="0"/>
              </a:rPr>
              <a:t> v </a:t>
            </a:r>
            <a:r>
              <a:rPr lang="en-GB" b="0" i="0" dirty="0" err="1">
                <a:solidFill>
                  <a:srgbClr val="202122"/>
                </a:solidFill>
                <a:effectLst/>
                <a:latin typeface="Arial" panose="020B0604020202020204" pitchFamily="34" charset="0"/>
              </a:rPr>
              <a:t>hodnote</a:t>
            </a:r>
            <a:r>
              <a:rPr lang="en-GB" b="0" i="0" dirty="0">
                <a:solidFill>
                  <a:srgbClr val="202122"/>
                </a:solidFill>
                <a:effectLst/>
                <a:latin typeface="Arial" panose="020B0604020202020204" pitchFamily="34" charset="0"/>
              </a:rPr>
              <a:t> 300 </a:t>
            </a:r>
            <a:r>
              <a:rPr lang="en-GB" b="0" i="0" u="none" strike="noStrike" dirty="0">
                <a:effectLst/>
                <a:latin typeface="Arial" panose="020B0604020202020204" pitchFamily="34" charset="0"/>
                <a:hlinkClick r:id="rId10" tooltip="Americký dolár"/>
              </a:rPr>
              <a:t>USD</a:t>
            </a:r>
            <a:r>
              <a:rPr lang="en-GB" b="0" i="0" dirty="0">
                <a:solidFill>
                  <a:srgbClr val="202122"/>
                </a:solidFill>
                <a:effectLst/>
                <a:latin typeface="Arial" panose="020B0604020202020204" pitchFamily="34" charset="0"/>
              </a:rPr>
              <a:t> (270 </a:t>
            </a:r>
            <a:r>
              <a:rPr lang="en-GB" b="0" i="0" u="none" strike="noStrike" dirty="0">
                <a:effectLst/>
                <a:latin typeface="Arial" panose="020B0604020202020204" pitchFamily="34" charset="0"/>
                <a:hlinkClick r:id="rId11" tooltip="Euro"/>
              </a:rPr>
              <a:t>EUR</a:t>
            </a:r>
            <a:r>
              <a:rPr lang="en-GB" b="0" i="0" dirty="0">
                <a:solidFill>
                  <a:srgbClr val="202122"/>
                </a:solidFill>
                <a:effectLst/>
                <a:latin typeface="Arial" panose="020B0604020202020204" pitchFamily="34" charset="0"/>
              </a:rPr>
              <a:t>) v </a:t>
            </a:r>
            <a:r>
              <a:rPr lang="en-GB" b="0" i="0" u="none" strike="noStrike" dirty="0" err="1">
                <a:effectLst/>
                <a:latin typeface="Arial" panose="020B0604020202020204" pitchFamily="34" charset="0"/>
                <a:hlinkClick r:id="rId12" tooltip="Bitcoin"/>
              </a:rPr>
              <a:t>bitcoinoch</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na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odblokovanie</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súborov</a:t>
            </a:r>
            <a:r>
              <a:rPr lang="en-GB" b="0" i="0" dirty="0">
                <a:solidFill>
                  <a:srgbClr val="202122"/>
                </a:solidFill>
                <a:effectLst/>
                <a:latin typeface="Arial" panose="020B0604020202020204" pitchFamily="34" charset="0"/>
              </a:rPr>
              <a:t> (po </a:t>
            </a:r>
            <a:r>
              <a:rPr lang="en-GB" b="0" i="0" dirty="0" err="1">
                <a:solidFill>
                  <a:srgbClr val="202122"/>
                </a:solidFill>
                <a:effectLst/>
                <a:latin typeface="Arial" panose="020B0604020202020204" pitchFamily="34" charset="0"/>
              </a:rPr>
              <a:t>skončení</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konečného</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termínu</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sa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cena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zvýši</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až</a:t>
            </a:r>
            <a:r>
              <a:rPr lang="en-GB" b="0" i="0" dirty="0">
                <a:solidFill>
                  <a:srgbClr val="202122"/>
                </a:solidFill>
                <a:effectLst/>
                <a:latin typeface="Arial" panose="020B0604020202020204" pitchFamily="34" charset="0"/>
              </a:rPr>
              <a:t> do 2000 </a:t>
            </a:r>
            <a:r>
              <a:rPr lang="en-GB" b="0" i="0" u="none" strike="noStrike" dirty="0">
                <a:effectLst/>
                <a:latin typeface="Arial" panose="020B0604020202020204" pitchFamily="34" charset="0"/>
                <a:hlinkClick r:id="rId10" tooltip="Americký dolár"/>
              </a:rPr>
              <a:t>USD</a:t>
            </a:r>
            <a:r>
              <a:rPr lang="en-GB" b="0" i="0" dirty="0">
                <a:solidFill>
                  <a:srgbClr val="202122"/>
                </a:solidFill>
                <a:effectLst/>
                <a:latin typeface="Arial" panose="020B0604020202020204" pitchFamily="34" charset="0"/>
              </a:rPr>
              <a:t> / 1800 </a:t>
            </a:r>
            <a:r>
              <a:rPr lang="en-GB" b="0" i="0" u="none" strike="noStrike" dirty="0">
                <a:effectLst/>
                <a:latin typeface="Arial" panose="020B0604020202020204" pitchFamily="34" charset="0"/>
                <a:hlinkClick r:id="rId11" tooltip="Euro"/>
              </a:rPr>
              <a:t>EUR</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Vírus</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sa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šíri</a:t>
            </a:r>
            <a:r>
              <a:rPr lang="en-GB" b="0" i="0" dirty="0">
                <a:solidFill>
                  <a:srgbClr val="202122"/>
                </a:solidFill>
                <a:effectLst/>
                <a:latin typeface="Arial" panose="020B0604020202020204" pitchFamily="34" charset="0"/>
              </a:rPr>
              <a:t> od </a:t>
            </a:r>
            <a:r>
              <a:rPr lang="en-GB" b="0" i="0" dirty="0" err="1">
                <a:solidFill>
                  <a:srgbClr val="202122"/>
                </a:solidFill>
                <a:effectLst/>
                <a:latin typeface="Arial" panose="020B0604020202020204" pitchFamily="34" charset="0"/>
              </a:rPr>
              <a:t>piatku</a:t>
            </a:r>
            <a:r>
              <a:rPr lang="en-GB" b="0" i="0" dirty="0">
                <a:solidFill>
                  <a:srgbClr val="202122"/>
                </a:solidFill>
                <a:effectLst/>
                <a:latin typeface="Arial" panose="020B0604020202020204" pitchFamily="34" charset="0"/>
              </a:rPr>
              <a:t> </a:t>
            </a:r>
            <a:r>
              <a:rPr lang="en-GB" b="0" i="0" u="none" strike="noStrike" dirty="0">
                <a:effectLst/>
                <a:latin typeface="Arial" panose="020B0604020202020204" pitchFamily="34" charset="0"/>
                <a:hlinkClick r:id="rId6" tooltip="12. máj"/>
              </a:rPr>
              <a:t>12. </a:t>
            </a:r>
            <a:r>
              <a:rPr lang="en-GB" b="0" i="0" u="none" strike="noStrike" dirty="0" err="1">
                <a:effectLst/>
                <a:latin typeface="Arial" panose="020B0604020202020204" pitchFamily="34" charset="0"/>
                <a:hlinkClick r:id="rId6" tooltip="12. máj"/>
              </a:rPr>
              <a:t>mája</a:t>
            </a:r>
            <a:r>
              <a:rPr lang="en-GB" b="0" i="0" dirty="0">
                <a:solidFill>
                  <a:srgbClr val="202122"/>
                </a:solidFill>
                <a:effectLst/>
                <a:latin typeface="Arial" panose="020B0604020202020204" pitchFamily="34" charset="0"/>
              </a:rPr>
              <a:t> </a:t>
            </a:r>
            <a:r>
              <a:rPr lang="en-GB" b="0" i="0" u="none" strike="noStrike" dirty="0">
                <a:effectLst/>
                <a:latin typeface="Arial" panose="020B0604020202020204" pitchFamily="34" charset="0"/>
                <a:hlinkClick r:id="rId7" tooltip="2017"/>
              </a:rPr>
              <a:t>2017</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Vírus</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dosiaľ</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nainfikoval</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viac</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ako</a:t>
            </a:r>
            <a:r>
              <a:rPr lang="en-GB" b="0" i="0" dirty="0">
                <a:solidFill>
                  <a:srgbClr val="202122"/>
                </a:solidFill>
                <a:effectLst/>
                <a:latin typeface="Arial" panose="020B0604020202020204" pitchFamily="34" charset="0"/>
              </a:rPr>
              <a:t> 250 000 </a:t>
            </a:r>
            <a:r>
              <a:rPr lang="en-GB" b="0" i="0" dirty="0" err="1">
                <a:solidFill>
                  <a:srgbClr val="202122"/>
                </a:solidFill>
                <a:effectLst/>
                <a:latin typeface="Arial" panose="020B0604020202020204" pitchFamily="34" charset="0"/>
              </a:rPr>
              <a:t>počítačov</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vo</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viac</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ako</a:t>
            </a:r>
            <a:r>
              <a:rPr lang="en-GB" b="0" i="0" dirty="0">
                <a:solidFill>
                  <a:srgbClr val="202122"/>
                </a:solidFill>
                <a:effectLst/>
                <a:latin typeface="Arial" panose="020B0604020202020204" pitchFamily="34" charset="0"/>
              </a:rPr>
              <a:t> 150 </a:t>
            </a:r>
            <a:r>
              <a:rPr lang="en-GB" b="0" i="0" dirty="0" err="1">
                <a:solidFill>
                  <a:srgbClr val="202122"/>
                </a:solidFill>
                <a:effectLst/>
                <a:latin typeface="Arial" panose="020B0604020202020204" pitchFamily="34" charset="0"/>
              </a:rPr>
              <a:t>krajinách</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sveta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Najrozšírenejší</a:t>
            </a:r>
            <a:r>
              <a:rPr lang="en-GB" b="0" i="0" dirty="0">
                <a:solidFill>
                  <a:srgbClr val="202122"/>
                </a:solidFill>
                <a:effectLst/>
                <a:latin typeface="Arial" panose="020B0604020202020204" pitchFamily="34" charset="0"/>
              </a:rPr>
              <a:t> je v </a:t>
            </a:r>
            <a:r>
              <a:rPr lang="en-GB" b="0" i="0" u="none" strike="noStrike" dirty="0" err="1">
                <a:effectLst/>
                <a:latin typeface="Arial" panose="020B0604020202020204" pitchFamily="34" charset="0"/>
                <a:hlinkClick r:id="rId13" tooltip="Rusko"/>
              </a:rPr>
              <a:t>Rusku</a:t>
            </a:r>
            <a:r>
              <a:rPr lang="en-GB" b="0" i="0" dirty="0">
                <a:solidFill>
                  <a:srgbClr val="202122"/>
                </a:solidFill>
                <a:effectLst/>
                <a:latin typeface="Arial" panose="020B0604020202020204" pitchFamily="34" charset="0"/>
              </a:rPr>
              <a:t>, </a:t>
            </a:r>
            <a:r>
              <a:rPr lang="en-GB" b="0" i="0" u="none" strike="noStrike" dirty="0" err="1">
                <a:effectLst/>
                <a:latin typeface="Arial" panose="020B0604020202020204" pitchFamily="34" charset="0"/>
                <a:hlinkClick r:id="rId14" tooltip="Ukrajina"/>
              </a:rPr>
              <a:t>Ukrajine</a:t>
            </a:r>
            <a:r>
              <a:rPr lang="en-GB" b="0" i="0" dirty="0">
                <a:solidFill>
                  <a:srgbClr val="202122"/>
                </a:solidFill>
                <a:effectLst/>
                <a:latin typeface="Arial" panose="020B0604020202020204" pitchFamily="34" charset="0"/>
              </a:rPr>
              <a:t>, </a:t>
            </a:r>
            <a:r>
              <a:rPr lang="en-GB" b="0" i="0" u="none" strike="noStrike" dirty="0" err="1">
                <a:effectLst/>
                <a:latin typeface="Arial" panose="020B0604020202020204" pitchFamily="34" charset="0"/>
                <a:hlinkClick r:id="rId15" tooltip="India"/>
              </a:rPr>
              <a:t>Indii</a:t>
            </a:r>
            <a:r>
              <a:rPr lang="en-GB" b="0" i="0" dirty="0">
                <a:solidFill>
                  <a:srgbClr val="202122"/>
                </a:solidFill>
                <a:effectLst/>
                <a:latin typeface="Arial" panose="020B0604020202020204" pitchFamily="34" charset="0"/>
              </a:rPr>
              <a:t> a </a:t>
            </a:r>
            <a:r>
              <a:rPr lang="en-GB" b="0" i="0" u="none" strike="noStrike" dirty="0" err="1">
                <a:effectLst/>
                <a:latin typeface="Arial" panose="020B0604020202020204" pitchFamily="34" charset="0"/>
                <a:hlinkClick r:id="rId16" tooltip="Taiwan"/>
              </a:rPr>
              <a:t>Taiwane</a:t>
            </a:r>
            <a:r>
              <a:rPr lang="en-GB" b="0" i="0" dirty="0">
                <a:solidFill>
                  <a:srgbClr val="202122"/>
                </a:solidFill>
                <a:effectLst/>
                <a:latin typeface="Arial" panose="020B0604020202020204" pitchFamily="34" charset="0"/>
              </a:rPr>
              <a:t>.</a:t>
            </a:r>
            <a:endParaRPr lang="sk-SK" b="1" i="0" dirty="0">
              <a:solidFill>
                <a:srgbClr val="424242"/>
              </a:solidFill>
              <a:effectLst/>
              <a:latin typeface="Roboto" panose="02000000000000000000" pitchFamily="2" charset="0"/>
            </a:endParaRPr>
          </a:p>
          <a:p>
            <a:pPr algn="l"/>
            <a:endParaRPr lang="sk-SK" b="1" i="0" dirty="0">
              <a:solidFill>
                <a:srgbClr val="424242"/>
              </a:solidFill>
              <a:effectLst/>
              <a:latin typeface="Roboto" panose="02000000000000000000" pitchFamily="2" charset="0"/>
            </a:endParaRPr>
          </a:p>
          <a:p>
            <a:pPr algn="l"/>
            <a:r>
              <a:rPr lang="en-GB" b="1" i="0" dirty="0">
                <a:solidFill>
                  <a:srgbClr val="202122"/>
                </a:solidFill>
                <a:effectLst/>
                <a:latin typeface="Arial" panose="020B0604020202020204" pitchFamily="34" charset="0"/>
              </a:rPr>
              <a:t>Mirai</a:t>
            </a:r>
            <a:r>
              <a:rPr lang="en-GB" b="0" i="0" dirty="0">
                <a:solidFill>
                  <a:srgbClr val="202122"/>
                </a:solidFill>
                <a:effectLst/>
                <a:latin typeface="Arial" panose="020B0604020202020204" pitchFamily="34" charset="0"/>
              </a:rPr>
              <a:t> (from the Japanese word for "future", </a:t>
            </a:r>
            <a:r>
              <a:rPr lang="ja-JP" altLang="en-US" b="0" i="0" u="none" strike="noStrike" dirty="0">
                <a:effectLst/>
                <a:latin typeface="Arial" panose="020B0604020202020204" pitchFamily="34" charset="0"/>
                <a:hlinkClick r:id="rId17" tooltip="wikt:未来"/>
              </a:rPr>
              <a:t>未来</a:t>
            </a:r>
            <a:r>
              <a:rPr lang="en-US" altLang="ja-JP" b="0" i="0" dirty="0">
                <a:solidFill>
                  <a:srgbClr val="202122"/>
                </a:solidFill>
                <a:effectLst/>
                <a:latin typeface="Arial" panose="020B0604020202020204" pitchFamily="34" charset="0"/>
              </a:rPr>
              <a:t>) </a:t>
            </a:r>
            <a:r>
              <a:rPr lang="en-GB" b="0" i="0" dirty="0">
                <a:solidFill>
                  <a:srgbClr val="202122"/>
                </a:solidFill>
                <a:effectLst/>
                <a:latin typeface="Arial" panose="020B0604020202020204" pitchFamily="34" charset="0"/>
              </a:rPr>
              <a:t>is </a:t>
            </a:r>
            <a:r>
              <a:rPr lang="en-GB" b="0" i="0" u="none" strike="noStrike" dirty="0">
                <a:effectLst/>
                <a:latin typeface="Arial" panose="020B0604020202020204" pitchFamily="34" charset="0"/>
                <a:hlinkClick r:id="rId18" tooltip="Malware"/>
              </a:rPr>
              <a:t>malware</a:t>
            </a:r>
            <a:r>
              <a:rPr lang="en-GB" b="0" i="0" dirty="0">
                <a:solidFill>
                  <a:srgbClr val="202122"/>
                </a:solidFill>
                <a:effectLst/>
                <a:latin typeface="Arial" panose="020B0604020202020204" pitchFamily="34" charset="0"/>
              </a:rPr>
              <a:t> that turns networked devices running </a:t>
            </a:r>
            <a:r>
              <a:rPr lang="en-GB" b="0" i="0" u="none" strike="noStrike" dirty="0">
                <a:effectLst/>
                <a:latin typeface="Arial" panose="020B0604020202020204" pitchFamily="34" charset="0"/>
                <a:hlinkClick r:id="rId19" tooltip="Linux"/>
              </a:rPr>
              <a:t>Linux</a:t>
            </a:r>
            <a:r>
              <a:rPr lang="en-GB" b="0" i="0" dirty="0">
                <a:solidFill>
                  <a:srgbClr val="202122"/>
                </a:solidFill>
                <a:effectLst/>
                <a:latin typeface="Arial" panose="020B0604020202020204" pitchFamily="34" charset="0"/>
              </a:rPr>
              <a:t> into remotely controlled </a:t>
            </a:r>
            <a:r>
              <a:rPr lang="en-GB" b="0" i="0" u="none" strike="noStrike" dirty="0">
                <a:effectLst/>
                <a:latin typeface="Arial" panose="020B0604020202020204" pitchFamily="34" charset="0"/>
                <a:hlinkClick r:id="rId20" tooltip="Internet bot"/>
              </a:rPr>
              <a:t>bots</a:t>
            </a:r>
            <a:r>
              <a:rPr lang="en-GB" b="0" i="0" dirty="0">
                <a:solidFill>
                  <a:srgbClr val="202122"/>
                </a:solidFill>
                <a:effectLst/>
                <a:latin typeface="Arial" panose="020B0604020202020204" pitchFamily="34" charset="0"/>
              </a:rPr>
              <a:t> that can be used as part of a </a:t>
            </a:r>
            <a:r>
              <a:rPr lang="en-GB" b="0" i="0" u="none" strike="noStrike" dirty="0">
                <a:effectLst/>
                <a:latin typeface="Arial" panose="020B0604020202020204" pitchFamily="34" charset="0"/>
                <a:hlinkClick r:id="rId21" tooltip="Botnet"/>
              </a:rPr>
              <a:t>botnet</a:t>
            </a:r>
            <a:r>
              <a:rPr lang="en-GB" b="0" i="0" dirty="0">
                <a:solidFill>
                  <a:srgbClr val="202122"/>
                </a:solidFill>
                <a:effectLst/>
                <a:latin typeface="Arial" panose="020B0604020202020204" pitchFamily="34" charset="0"/>
              </a:rPr>
              <a:t> in large-scale network attacks. It primarily targets online consumer devices such as </a:t>
            </a:r>
            <a:r>
              <a:rPr lang="en-GB" b="0" i="0" u="none" strike="noStrike" dirty="0">
                <a:effectLst/>
                <a:latin typeface="Arial" panose="020B0604020202020204" pitchFamily="34" charset="0"/>
                <a:hlinkClick r:id="rId22" tooltip="IP camera"/>
              </a:rPr>
              <a:t>IP cameras</a:t>
            </a:r>
            <a:r>
              <a:rPr lang="en-GB" b="0" i="0" dirty="0">
                <a:solidFill>
                  <a:srgbClr val="202122"/>
                </a:solidFill>
                <a:effectLst/>
                <a:latin typeface="Arial" panose="020B0604020202020204" pitchFamily="34" charset="0"/>
              </a:rPr>
              <a:t> and </a:t>
            </a:r>
            <a:r>
              <a:rPr lang="en-GB" b="0" i="0" u="none" strike="noStrike" dirty="0">
                <a:effectLst/>
                <a:latin typeface="Arial" panose="020B0604020202020204" pitchFamily="34" charset="0"/>
                <a:hlinkClick r:id="rId23" tooltip="Residential gateway"/>
              </a:rPr>
              <a:t>home routers</a:t>
            </a:r>
            <a:r>
              <a:rPr lang="en-GB" b="0" i="0" dirty="0">
                <a:solidFill>
                  <a:srgbClr val="202122"/>
                </a:solidFill>
                <a:effectLst/>
                <a:latin typeface="Arial" panose="020B0604020202020204" pitchFamily="34" charset="0"/>
              </a:rPr>
              <a:t>.</a:t>
            </a:r>
            <a:r>
              <a:rPr lang="en-GB" b="0" i="0" u="none" strike="noStrike" baseline="30000" dirty="0">
                <a:solidFill>
                  <a:srgbClr val="202122"/>
                </a:solidFill>
                <a:effectLst/>
                <a:latin typeface="Arial" panose="020B0604020202020204" pitchFamily="34" charset="0"/>
                <a:hlinkClick r:id="rId24"/>
              </a:rPr>
              <a:t>[1]</a:t>
            </a:r>
            <a:r>
              <a:rPr lang="en-GB" b="0" i="0" dirty="0">
                <a:solidFill>
                  <a:srgbClr val="202122"/>
                </a:solidFill>
                <a:effectLst/>
                <a:latin typeface="Arial" panose="020B0604020202020204" pitchFamily="34" charset="0"/>
              </a:rPr>
              <a:t> The Mirai botnet was first found in August 2016</a:t>
            </a:r>
            <a:r>
              <a:rPr lang="en-GB" b="0" i="0" u="none" strike="noStrike" baseline="30000" dirty="0">
                <a:solidFill>
                  <a:srgbClr val="202122"/>
                </a:solidFill>
                <a:effectLst/>
                <a:latin typeface="Arial" panose="020B0604020202020204" pitchFamily="34" charset="0"/>
                <a:hlinkClick r:id="rId25"/>
              </a:rPr>
              <a:t>[2]</a:t>
            </a:r>
            <a:r>
              <a:rPr lang="en-GB" b="0" i="0" dirty="0">
                <a:solidFill>
                  <a:srgbClr val="202122"/>
                </a:solidFill>
                <a:effectLst/>
                <a:latin typeface="Arial" panose="020B0604020202020204" pitchFamily="34" charset="0"/>
              </a:rPr>
              <a:t> by </a:t>
            </a:r>
            <a:r>
              <a:rPr lang="en-GB" b="0" i="0" u="none" strike="noStrike" dirty="0" err="1">
                <a:effectLst/>
                <a:latin typeface="Arial" panose="020B0604020202020204" pitchFamily="34" charset="0"/>
                <a:hlinkClick r:id="rId26" tooltip="MalwareMustDie"/>
              </a:rPr>
              <a:t>MalwareMustDie</a:t>
            </a:r>
            <a:r>
              <a:rPr lang="en-GB" b="0" i="0" dirty="0">
                <a:solidFill>
                  <a:srgbClr val="202122"/>
                </a:solidFill>
                <a:effectLst/>
                <a:latin typeface="Arial" panose="020B0604020202020204" pitchFamily="34" charset="0"/>
              </a:rPr>
              <a:t>,</a:t>
            </a:r>
            <a:r>
              <a:rPr lang="en-GB" b="0" i="0" u="none" strike="noStrike" baseline="30000" dirty="0">
                <a:solidFill>
                  <a:srgbClr val="202122"/>
                </a:solidFill>
                <a:effectLst/>
                <a:latin typeface="Arial" panose="020B0604020202020204" pitchFamily="34" charset="0"/>
                <a:hlinkClick r:id="rId27"/>
              </a:rPr>
              <a:t>[3]</a:t>
            </a:r>
            <a:endParaRPr lang="sk-SK" b="1" i="0" dirty="0">
              <a:solidFill>
                <a:srgbClr val="424242"/>
              </a:solidFill>
              <a:effectLst/>
              <a:latin typeface="Roboto" panose="02000000000000000000" pitchFamily="2" charset="0"/>
            </a:endParaRPr>
          </a:p>
          <a:p>
            <a:pPr algn="l"/>
            <a:endParaRPr lang="sk-SK" b="1" i="0" dirty="0">
              <a:solidFill>
                <a:srgbClr val="424242"/>
              </a:solidFill>
              <a:effectLst/>
              <a:latin typeface="Roboto" panose="02000000000000000000" pitchFamily="2" charset="0"/>
            </a:endParaRPr>
          </a:p>
          <a:p>
            <a:pPr algn="l"/>
            <a:r>
              <a:rPr lang="en-GB" b="1" i="0" dirty="0">
                <a:solidFill>
                  <a:srgbClr val="202122"/>
                </a:solidFill>
                <a:effectLst/>
                <a:latin typeface="Arial" panose="020B0604020202020204" pitchFamily="34" charset="0"/>
              </a:rPr>
              <a:t>Heartbleed</a:t>
            </a:r>
            <a:r>
              <a:rPr lang="en-GB" b="0" i="0" dirty="0">
                <a:solidFill>
                  <a:srgbClr val="202122"/>
                </a:solidFill>
                <a:effectLst/>
                <a:latin typeface="Arial" panose="020B0604020202020204" pitchFamily="34" charset="0"/>
              </a:rPr>
              <a:t> is a </a:t>
            </a:r>
            <a:r>
              <a:rPr lang="en-GB" b="0" i="0" u="none" strike="noStrike" dirty="0">
                <a:effectLst/>
                <a:latin typeface="Arial" panose="020B0604020202020204" pitchFamily="34" charset="0"/>
                <a:hlinkClick r:id="rId28" tooltip="Security bug"/>
              </a:rPr>
              <a:t>security bug</a:t>
            </a:r>
            <a:r>
              <a:rPr lang="en-GB" b="0" i="0" dirty="0">
                <a:solidFill>
                  <a:srgbClr val="202122"/>
                </a:solidFill>
                <a:effectLst/>
                <a:latin typeface="Arial" panose="020B0604020202020204" pitchFamily="34" charset="0"/>
              </a:rPr>
              <a:t> in some outdated versions of the </a:t>
            </a:r>
            <a:r>
              <a:rPr lang="en-GB" b="0" i="0" u="none" strike="noStrike" dirty="0">
                <a:effectLst/>
                <a:latin typeface="Arial" panose="020B0604020202020204" pitchFamily="34" charset="0"/>
                <a:hlinkClick r:id="rId29" tooltip="OpenSSL"/>
              </a:rPr>
              <a:t>OpenSSL</a:t>
            </a:r>
            <a:r>
              <a:rPr lang="en-GB" b="0" i="0" dirty="0">
                <a:solidFill>
                  <a:srgbClr val="202122"/>
                </a:solidFill>
                <a:effectLst/>
                <a:latin typeface="Arial" panose="020B0604020202020204" pitchFamily="34" charset="0"/>
              </a:rPr>
              <a:t> </a:t>
            </a:r>
            <a:r>
              <a:rPr lang="en-GB" b="0" i="0" u="none" strike="noStrike" dirty="0">
                <a:effectLst/>
                <a:latin typeface="Arial" panose="020B0604020202020204" pitchFamily="34" charset="0"/>
                <a:hlinkClick r:id="rId30" tooltip="Cryptography"/>
              </a:rPr>
              <a:t>cryptography</a:t>
            </a:r>
            <a:r>
              <a:rPr lang="en-GB" b="0" i="0" dirty="0">
                <a:solidFill>
                  <a:srgbClr val="202122"/>
                </a:solidFill>
                <a:effectLst/>
                <a:latin typeface="Arial" panose="020B0604020202020204" pitchFamily="34" charset="0"/>
              </a:rPr>
              <a:t> library, which is a widely used implementation of the </a:t>
            </a:r>
            <a:r>
              <a:rPr lang="en-GB" b="0" i="0" u="none" strike="noStrike" dirty="0">
                <a:effectLst/>
                <a:latin typeface="Arial" panose="020B0604020202020204" pitchFamily="34" charset="0"/>
                <a:hlinkClick r:id="rId31" tooltip="Transport Layer Security"/>
              </a:rPr>
              <a:t>Transport Layer Security</a:t>
            </a:r>
            <a:r>
              <a:rPr lang="en-GB" b="0" i="0" dirty="0">
                <a:solidFill>
                  <a:srgbClr val="202122"/>
                </a:solidFill>
                <a:effectLst/>
                <a:latin typeface="Arial" panose="020B0604020202020204" pitchFamily="34" charset="0"/>
              </a:rPr>
              <a:t> (TLS) protocol.</a:t>
            </a:r>
            <a:endParaRPr lang="sk-SK" b="1" i="0" dirty="0">
              <a:solidFill>
                <a:srgbClr val="424242"/>
              </a:solidFill>
              <a:effectLst/>
              <a:latin typeface="Roboto" panose="02000000000000000000" pitchFamily="2" charset="0"/>
            </a:endParaRPr>
          </a:p>
          <a:p>
            <a:pPr algn="l"/>
            <a:endParaRPr lang="en-US" b="1" i="0" dirty="0">
              <a:solidFill>
                <a:srgbClr val="424242"/>
              </a:solidFill>
              <a:effectLst/>
              <a:latin typeface="Roboto" panose="02000000000000000000" pitchFamily="2" charset="0"/>
            </a:endParaRPr>
          </a:p>
          <a:p>
            <a:pPr algn="l"/>
            <a:r>
              <a:rPr lang="en-GB" b="1" i="0" dirty="0">
                <a:solidFill>
                  <a:srgbClr val="202122"/>
                </a:solidFill>
                <a:effectLst/>
                <a:latin typeface="Arial" panose="020B0604020202020204" pitchFamily="34" charset="0"/>
              </a:rPr>
              <a:t>Stuxnet</a:t>
            </a:r>
            <a:r>
              <a:rPr lang="en-GB" b="0" i="0" dirty="0">
                <a:solidFill>
                  <a:srgbClr val="202122"/>
                </a:solidFill>
                <a:effectLst/>
                <a:latin typeface="Arial" panose="020B0604020202020204" pitchFamily="34" charset="0"/>
              </a:rPr>
              <a:t> je </a:t>
            </a:r>
            <a:r>
              <a:rPr lang="en-GB" b="0" i="0" u="none" strike="noStrike" dirty="0" err="1">
                <a:effectLst/>
                <a:latin typeface="Arial" panose="020B0604020202020204" pitchFamily="34" charset="0"/>
                <a:hlinkClick r:id="rId32" tooltip="Počítačový červ"/>
              </a:rPr>
              <a:t>počítačový</a:t>
            </a:r>
            <a:r>
              <a:rPr lang="en-GB" b="0" i="0" u="none" strike="noStrike" dirty="0">
                <a:effectLst/>
                <a:latin typeface="Arial" panose="020B0604020202020204" pitchFamily="34" charset="0"/>
                <a:hlinkClick r:id="rId32" tooltip="Počítačový červ"/>
              </a:rPr>
              <a:t> </a:t>
            </a:r>
            <a:r>
              <a:rPr lang="en-GB" b="0" i="0" u="none" strike="noStrike" dirty="0" err="1">
                <a:effectLst/>
                <a:latin typeface="Arial" panose="020B0604020202020204" pitchFamily="34" charset="0"/>
                <a:hlinkClick r:id="rId32" tooltip="Počítačový červ"/>
              </a:rPr>
              <a:t>červ</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objevený</a:t>
            </a:r>
            <a:r>
              <a:rPr lang="en-GB" b="0" i="0" dirty="0">
                <a:solidFill>
                  <a:srgbClr val="202122"/>
                </a:solidFill>
                <a:effectLst/>
                <a:latin typeface="Arial" panose="020B0604020202020204" pitchFamily="34" charset="0"/>
              </a:rPr>
              <a:t> v </a:t>
            </a:r>
            <a:r>
              <a:rPr lang="en-GB" b="0" i="0" dirty="0" err="1">
                <a:solidFill>
                  <a:srgbClr val="202122"/>
                </a:solidFill>
                <a:effectLst/>
                <a:latin typeface="Arial" panose="020B0604020202020204" pitchFamily="34" charset="0"/>
              </a:rPr>
              <a:t>červnu</a:t>
            </a:r>
            <a:r>
              <a:rPr lang="en-GB" b="0" i="0" dirty="0">
                <a:solidFill>
                  <a:srgbClr val="202122"/>
                </a:solidFill>
                <a:effectLst/>
                <a:latin typeface="Arial" panose="020B0604020202020204" pitchFamily="34" charset="0"/>
              </a:rPr>
              <a:t> 2010 </a:t>
            </a:r>
            <a:r>
              <a:rPr lang="en-GB" b="0" i="0" u="none" strike="noStrike" dirty="0" err="1">
                <a:effectLst/>
                <a:latin typeface="Arial" panose="020B0604020202020204" pitchFamily="34" charset="0"/>
                <a:hlinkClick r:id="rId33" tooltip="Bělorusko"/>
              </a:rPr>
              <a:t>běloruskou</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firmou</a:t>
            </a:r>
            <a:r>
              <a:rPr lang="en-GB" b="0" i="0" dirty="0">
                <a:solidFill>
                  <a:srgbClr val="202122"/>
                </a:solidFill>
                <a:effectLst/>
                <a:latin typeface="Arial" panose="020B0604020202020204" pitchFamily="34" charset="0"/>
              </a:rPr>
              <a:t> </a:t>
            </a:r>
            <a:r>
              <a:rPr lang="en-GB" b="0" i="0" u="none" strike="noStrike" dirty="0" err="1">
                <a:effectLst/>
                <a:latin typeface="Arial" panose="020B0604020202020204" pitchFamily="34" charset="0"/>
                <a:hlinkClick r:id="rId34" tooltip="VirusBlokAda (stránka neexistuje)"/>
              </a:rPr>
              <a:t>VirusBlokAda</a:t>
            </a:r>
            <a:r>
              <a:rPr lang="en-GB" b="0" i="0" dirty="0">
                <a:solidFill>
                  <a:srgbClr val="202122"/>
                </a:solidFill>
                <a:effectLst/>
                <a:latin typeface="Arial" panose="020B0604020202020204" pitchFamily="34" charset="0"/>
              </a:rPr>
              <a:t>. Je </a:t>
            </a:r>
            <a:r>
              <a:rPr lang="en-GB" b="0" i="0" dirty="0" err="1">
                <a:solidFill>
                  <a:srgbClr val="202122"/>
                </a:solidFill>
                <a:effectLst/>
                <a:latin typeface="Arial" panose="020B0604020202020204" pitchFamily="34" charset="0"/>
              </a:rPr>
              <a:t>zajímavý</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tím</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že</a:t>
            </a:r>
            <a:r>
              <a:rPr lang="en-GB" b="0" i="0" dirty="0">
                <a:solidFill>
                  <a:srgbClr val="202122"/>
                </a:solidFill>
                <a:effectLst/>
                <a:latin typeface="Arial" panose="020B0604020202020204" pitchFamily="34" charset="0"/>
              </a:rPr>
              <a:t> to je </a:t>
            </a:r>
            <a:r>
              <a:rPr lang="en-GB" b="0" i="0" dirty="0" err="1">
                <a:solidFill>
                  <a:srgbClr val="202122"/>
                </a:solidFill>
                <a:effectLst/>
                <a:latin typeface="Arial" panose="020B0604020202020204" pitchFamily="34" charset="0"/>
              </a:rPr>
              <a:t>první</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známý</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červ</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který</a:t>
            </a:r>
            <a:r>
              <a:rPr lang="en-GB" b="0" i="0" dirty="0">
                <a:solidFill>
                  <a:srgbClr val="202122"/>
                </a:solidFill>
                <a:effectLst/>
                <a:latin typeface="Arial" panose="020B0604020202020204" pitchFamily="34" charset="0"/>
              </a:rPr>
              <a:t> se </a:t>
            </a:r>
            <a:r>
              <a:rPr lang="en-GB" b="0" i="0" dirty="0" err="1">
                <a:solidFill>
                  <a:srgbClr val="202122"/>
                </a:solidFill>
                <a:effectLst/>
                <a:latin typeface="Arial" panose="020B0604020202020204" pitchFamily="34" charset="0"/>
              </a:rPr>
              <a:t>soustředí</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na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kontrolu</a:t>
            </a:r>
            <a:r>
              <a:rPr lang="en-GB" b="0" i="0" dirty="0">
                <a:solidFill>
                  <a:srgbClr val="202122"/>
                </a:solidFill>
                <a:effectLst/>
                <a:latin typeface="Arial" panose="020B0604020202020204" pitchFamily="34" charset="0"/>
              </a:rPr>
              <a:t> </a:t>
            </a:r>
            <a:r>
              <a:rPr lang="en-GB" b="0" i="0" u="none" strike="noStrike" dirty="0" err="1">
                <a:effectLst/>
                <a:latin typeface="Arial" panose="020B0604020202020204" pitchFamily="34" charset="0"/>
                <a:hlinkClick r:id="rId35" tooltip="Průmyslový systém (stránka neexistuje)"/>
              </a:rPr>
              <a:t>průmyslových</a:t>
            </a:r>
            <a:r>
              <a:rPr lang="en-GB" b="0" i="0" u="none" strike="noStrike" dirty="0">
                <a:effectLst/>
                <a:latin typeface="Arial" panose="020B0604020202020204" pitchFamily="34" charset="0"/>
                <a:hlinkClick r:id="rId35" tooltip="Průmyslový systém (stránka neexistuje)"/>
              </a:rPr>
              <a:t> </a:t>
            </a:r>
            <a:r>
              <a:rPr lang="en-GB" b="0" i="0" u="none" strike="noStrike" dirty="0" err="1">
                <a:effectLst/>
                <a:latin typeface="Arial" panose="020B0604020202020204" pitchFamily="34" charset="0"/>
                <a:hlinkClick r:id="rId35" tooltip="Průmyslový systém (stránka neexistuje)"/>
              </a:rPr>
              <a:t>systémů</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Byl</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naprogramován</a:t>
            </a:r>
            <a:r>
              <a:rPr lang="en-GB" b="0" i="0" dirty="0">
                <a:solidFill>
                  <a:srgbClr val="202122"/>
                </a:solidFill>
                <a:effectLst/>
                <a:latin typeface="Arial" panose="020B0604020202020204" pitchFamily="34" charset="0"/>
              </a:rPr>
              <a:t>, aby </a:t>
            </a:r>
            <a:r>
              <a:rPr lang="en-GB" b="0" i="0" dirty="0" err="1">
                <a:solidFill>
                  <a:srgbClr val="202122"/>
                </a:solidFill>
                <a:effectLst/>
                <a:latin typeface="Arial" panose="020B0604020202020204" pitchFamily="34" charset="0"/>
              </a:rPr>
              <a:t>útočil</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na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systémy</a:t>
            </a:r>
            <a:r>
              <a:rPr lang="en-GB" b="0" i="0" dirty="0">
                <a:solidFill>
                  <a:srgbClr val="202122"/>
                </a:solidFill>
                <a:effectLst/>
                <a:latin typeface="Arial" panose="020B0604020202020204" pitchFamily="34" charset="0"/>
              </a:rPr>
              <a:t> </a:t>
            </a:r>
            <a:r>
              <a:rPr lang="en-GB" b="0" i="0" u="none" strike="noStrike" dirty="0">
                <a:effectLst/>
                <a:latin typeface="Arial" panose="020B0604020202020204" pitchFamily="34" charset="0"/>
                <a:hlinkClick r:id="rId36" tooltip="SCADA"/>
              </a:rPr>
              <a:t>SCADA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Umí</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přeprogramovat</a:t>
            </a:r>
            <a:r>
              <a:rPr lang="en-GB" b="0" i="0" dirty="0">
                <a:solidFill>
                  <a:srgbClr val="202122"/>
                </a:solidFill>
                <a:effectLst/>
                <a:latin typeface="Arial" panose="020B0604020202020204" pitchFamily="34" charset="0"/>
              </a:rPr>
              <a:t> </a:t>
            </a:r>
            <a:r>
              <a:rPr lang="en-GB" b="0" i="0" u="none" strike="noStrike" dirty="0" err="1">
                <a:effectLst/>
                <a:latin typeface="Arial" panose="020B0604020202020204" pitchFamily="34" charset="0"/>
                <a:hlinkClick r:id="rId37" tooltip="Programovatelný logický automat"/>
              </a:rPr>
              <a:t>programovatelné</a:t>
            </a:r>
            <a:r>
              <a:rPr lang="en-GB" b="0" i="0" u="none" strike="noStrike" dirty="0">
                <a:effectLst/>
                <a:latin typeface="Arial" panose="020B0604020202020204" pitchFamily="34" charset="0"/>
                <a:hlinkClick r:id="rId37" tooltip="Programovatelný logický automat"/>
              </a:rPr>
              <a:t> </a:t>
            </a:r>
            <a:r>
              <a:rPr lang="en-GB" b="0" i="0" u="none" strike="noStrike" dirty="0" err="1">
                <a:effectLst/>
                <a:latin typeface="Arial" panose="020B0604020202020204" pitchFamily="34" charset="0"/>
                <a:hlinkClick r:id="rId37" tooltip="Programovatelný logický automat"/>
              </a:rPr>
              <a:t>logické</a:t>
            </a:r>
            <a:r>
              <a:rPr lang="en-GB" b="0" i="0" u="none" strike="noStrike" dirty="0">
                <a:effectLst/>
                <a:latin typeface="Arial" panose="020B0604020202020204" pitchFamily="34" charset="0"/>
                <a:hlinkClick r:id="rId37" tooltip="Programovatelný logický automat"/>
              </a:rPr>
              <a:t> </a:t>
            </a:r>
            <a:r>
              <a:rPr lang="en-GB" b="0" i="0" u="none" strike="noStrike" dirty="0" err="1">
                <a:effectLst/>
                <a:latin typeface="Arial" panose="020B0604020202020204" pitchFamily="34" charset="0"/>
                <a:hlinkClick r:id="rId37" tooltip="Programovatelný logický automat"/>
              </a:rPr>
              <a:t>automaty</a:t>
            </a:r>
            <a:r>
              <a:rPr lang="en-GB" b="0" i="0" dirty="0">
                <a:solidFill>
                  <a:srgbClr val="202122"/>
                </a:solidFill>
                <a:effectLst/>
                <a:latin typeface="Arial" panose="020B0604020202020204" pitchFamily="34" charset="0"/>
              </a:rPr>
              <a:t> (PLC) a </a:t>
            </a:r>
            <a:r>
              <a:rPr lang="en-GB" b="0" i="0" dirty="0" err="1">
                <a:solidFill>
                  <a:srgbClr val="202122"/>
                </a:solidFill>
                <a:effectLst/>
                <a:latin typeface="Arial" panose="020B0604020202020204" pitchFamily="34" charset="0"/>
              </a:rPr>
              <a:t>své</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změny</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skrýt</a:t>
            </a:r>
            <a:r>
              <a:rPr lang="en-GB" b="0" i="0" dirty="0">
                <a:solidFill>
                  <a:srgbClr val="202122"/>
                </a:solidFill>
                <a:effectLst/>
                <a:latin typeface="Arial" panose="020B0604020202020204" pitchFamily="34" charset="0"/>
              </a:rPr>
              <a:t>.</a:t>
            </a:r>
            <a:endParaRPr lang="en-US" b="1" i="0" dirty="0">
              <a:solidFill>
                <a:srgbClr val="424242"/>
              </a:solidFill>
              <a:effectLst/>
              <a:latin typeface="Roboto" panose="02000000000000000000" pitchFamily="2" charset="0"/>
            </a:endParaRPr>
          </a:p>
          <a:p>
            <a:pPr algn="l"/>
            <a:endParaRPr lang="sk-SK" b="1" i="0" dirty="0">
              <a:solidFill>
                <a:srgbClr val="424242"/>
              </a:solidFill>
              <a:effectLst/>
              <a:latin typeface="Roboto" panose="02000000000000000000" pitchFamily="2" charset="0"/>
            </a:endParaRPr>
          </a:p>
          <a:p>
            <a:pPr algn="l"/>
            <a:r>
              <a:rPr lang="en-GB" b="1" i="0" dirty="0" err="1">
                <a:solidFill>
                  <a:srgbClr val="424242"/>
                </a:solidFill>
                <a:effectLst/>
                <a:latin typeface="Roboto" panose="02000000000000000000" pitchFamily="2" charset="0"/>
              </a:rPr>
              <a:t>Nové</a:t>
            </a:r>
            <a:r>
              <a:rPr lang="en-GB" b="1" i="0" dirty="0">
                <a:solidFill>
                  <a:srgbClr val="424242"/>
                </a:solidFill>
                <a:effectLst/>
                <a:latin typeface="Roboto" panose="02000000000000000000" pitchFamily="2" charset="0"/>
              </a:rPr>
              <a:t> </a:t>
            </a:r>
            <a:r>
              <a:rPr lang="en-GB" b="1" i="0" dirty="0" err="1">
                <a:solidFill>
                  <a:srgbClr val="424242"/>
                </a:solidFill>
                <a:effectLst/>
                <a:latin typeface="Roboto" panose="02000000000000000000" pitchFamily="2" charset="0"/>
              </a:rPr>
              <a:t>bezpečnostné</a:t>
            </a:r>
            <a:r>
              <a:rPr lang="en-GB" b="1" i="0" dirty="0">
                <a:solidFill>
                  <a:srgbClr val="424242"/>
                </a:solidFill>
                <a:effectLst/>
                <a:latin typeface="Roboto" panose="02000000000000000000" pitchFamily="2" charset="0"/>
              </a:rPr>
              <a:t> </a:t>
            </a:r>
            <a:r>
              <a:rPr lang="en-GB" b="1" i="0" dirty="0" err="1">
                <a:solidFill>
                  <a:srgbClr val="424242"/>
                </a:solidFill>
                <a:effectLst/>
                <a:latin typeface="Roboto" panose="02000000000000000000" pitchFamily="2" charset="0"/>
              </a:rPr>
              <a:t>výzvy</a:t>
            </a:r>
            <a:r>
              <a:rPr lang="en-GB" b="1" i="0" dirty="0">
                <a:solidFill>
                  <a:srgbClr val="424242"/>
                </a:solidFill>
                <a:effectLst/>
                <a:latin typeface="Roboto" panose="02000000000000000000" pitchFamily="2" charset="0"/>
              </a:rPr>
              <a:t>, </a:t>
            </a:r>
            <a:r>
              <a:rPr lang="en-GB" b="1" i="0" dirty="0" err="1">
                <a:solidFill>
                  <a:srgbClr val="424242"/>
                </a:solidFill>
                <a:effectLst/>
                <a:latin typeface="Roboto" panose="02000000000000000000" pitchFamily="2" charset="0"/>
              </a:rPr>
              <a:t>ktorým</a:t>
            </a:r>
            <a:r>
              <a:rPr lang="en-GB" b="1" i="0" dirty="0">
                <a:solidFill>
                  <a:srgbClr val="424242"/>
                </a:solidFill>
                <a:effectLst/>
                <a:latin typeface="Roboto" panose="02000000000000000000" pitchFamily="2" charset="0"/>
              </a:rPr>
              <a:t> </a:t>
            </a:r>
            <a:r>
              <a:rPr lang="en-GB" b="1" i="0" dirty="0" err="1">
                <a:solidFill>
                  <a:srgbClr val="424242"/>
                </a:solidFill>
                <a:effectLst/>
                <a:latin typeface="Roboto" panose="02000000000000000000" pitchFamily="2" charset="0"/>
              </a:rPr>
              <a:t>budú</a:t>
            </a:r>
            <a:r>
              <a:rPr lang="en-GB" b="1" i="0" dirty="0">
                <a:solidFill>
                  <a:srgbClr val="424242"/>
                </a:solidFill>
                <a:effectLst/>
                <a:latin typeface="Roboto" panose="02000000000000000000" pitchFamily="2" charset="0"/>
              </a:rPr>
              <a:t> </a:t>
            </a:r>
            <a:r>
              <a:rPr lang="en-GB" b="1" i="0" dirty="0" err="1">
                <a:solidFill>
                  <a:srgbClr val="424242"/>
                </a:solidFill>
                <a:effectLst/>
                <a:latin typeface="Roboto" panose="02000000000000000000" pitchFamily="2" charset="0"/>
              </a:rPr>
              <a:t>musieť</a:t>
            </a:r>
            <a:r>
              <a:rPr lang="en-GB" b="1" i="0" dirty="0">
                <a:solidFill>
                  <a:srgbClr val="424242"/>
                </a:solidFill>
                <a:effectLst/>
                <a:latin typeface="Roboto" panose="02000000000000000000" pitchFamily="2" charset="0"/>
              </a:rPr>
              <a:t> </a:t>
            </a:r>
            <a:r>
              <a:rPr lang="en-GB" b="1" i="0" dirty="0" err="1">
                <a:solidFill>
                  <a:srgbClr val="424242"/>
                </a:solidFill>
                <a:effectLst/>
                <a:latin typeface="Roboto" panose="02000000000000000000" pitchFamily="2" charset="0"/>
              </a:rPr>
              <a:t>továrne</a:t>
            </a:r>
            <a:r>
              <a:rPr lang="en-GB" b="1" i="0" dirty="0">
                <a:solidFill>
                  <a:srgbClr val="424242"/>
                </a:solidFill>
                <a:effectLst/>
                <a:latin typeface="Roboto" panose="02000000000000000000" pitchFamily="2" charset="0"/>
              </a:rPr>
              <a:t> </a:t>
            </a:r>
            <a:r>
              <a:rPr lang="en-GB" b="1" i="0" dirty="0" err="1">
                <a:solidFill>
                  <a:srgbClr val="424242"/>
                </a:solidFill>
                <a:effectLst/>
                <a:latin typeface="Roboto" panose="02000000000000000000" pitchFamily="2" charset="0"/>
              </a:rPr>
              <a:t>čeliť</a:t>
            </a:r>
            <a:endParaRPr lang="en-GB" b="0" i="0" dirty="0">
              <a:solidFill>
                <a:srgbClr val="424242"/>
              </a:solidFill>
              <a:effectLst/>
              <a:latin typeface="Roboto" panose="02000000000000000000" pitchFamily="2" charset="0"/>
            </a:endParaRPr>
          </a:p>
          <a:p>
            <a:pPr algn="l"/>
            <a:r>
              <a:rPr lang="en-GB" b="0" i="0" dirty="0" err="1">
                <a:solidFill>
                  <a:srgbClr val="424242"/>
                </a:solidFill>
                <a:effectLst/>
                <a:latin typeface="Roboto" panose="02000000000000000000" pitchFamily="2" charset="0"/>
              </a:rPr>
              <a:t>Použitie</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digitálnych</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dvojičiek</a:t>
            </a:r>
            <a:r>
              <a:rPr lang="en-GB" b="0" i="0" dirty="0">
                <a:solidFill>
                  <a:srgbClr val="424242"/>
                </a:solidFill>
                <a:effectLst/>
                <a:latin typeface="Roboto" panose="02000000000000000000" pitchFamily="2" charset="0"/>
              </a:rPr>
              <a:t> – </a:t>
            </a:r>
            <a:r>
              <a:rPr lang="en-GB" b="0" i="0" dirty="0" err="1">
                <a:solidFill>
                  <a:srgbClr val="424242"/>
                </a:solidFill>
                <a:effectLst/>
                <a:latin typeface="Roboto" panose="02000000000000000000" pitchFamily="2" charset="0"/>
              </a:rPr>
              <a:t>dynamických</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softvérových</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modelov</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procesu</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produktu</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alebo</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služby</a:t>
            </a:r>
            <a:r>
              <a:rPr lang="en-GB" b="0" i="0" dirty="0">
                <a:solidFill>
                  <a:srgbClr val="424242"/>
                </a:solidFill>
                <a:effectLst/>
                <a:latin typeface="Roboto" panose="02000000000000000000" pitchFamily="2" charset="0"/>
              </a:rPr>
              <a:t> s </a:t>
            </a:r>
            <a:r>
              <a:rPr lang="en-GB" b="0" i="0" dirty="0" err="1">
                <a:solidFill>
                  <a:srgbClr val="424242"/>
                </a:solidFill>
                <a:effectLst/>
                <a:latin typeface="Roboto" panose="02000000000000000000" pitchFamily="2" charset="0"/>
              </a:rPr>
              <a:t>využitím</a:t>
            </a:r>
            <a:r>
              <a:rPr lang="en-GB" b="0" i="0" dirty="0">
                <a:solidFill>
                  <a:srgbClr val="424242"/>
                </a:solidFill>
                <a:effectLst/>
                <a:latin typeface="Roboto" panose="02000000000000000000" pitchFamily="2" charset="0"/>
              </a:rPr>
              <a:t> IoT </a:t>
            </a:r>
            <a:r>
              <a:rPr lang="en-GB" b="0" i="0" dirty="0" err="1">
                <a:solidFill>
                  <a:srgbClr val="424242"/>
                </a:solidFill>
                <a:effectLst/>
                <a:latin typeface="Roboto" panose="02000000000000000000" pitchFamily="2" charset="0"/>
              </a:rPr>
              <a:t>prepojenia</a:t>
            </a:r>
            <a:r>
              <a:rPr lang="en-GB" b="0" i="0" dirty="0">
                <a:solidFill>
                  <a:srgbClr val="424242"/>
                </a:solidFill>
                <a:effectLst/>
                <a:latin typeface="Roboto" panose="02000000000000000000" pitchFamily="2" charset="0"/>
              </a:rPr>
              <a:t> a </a:t>
            </a:r>
            <a:r>
              <a:rPr lang="en-GB" b="0" i="0" dirty="0" err="1">
                <a:solidFill>
                  <a:srgbClr val="424242"/>
                </a:solidFill>
                <a:effectLst/>
                <a:latin typeface="Roboto" panose="02000000000000000000" pitchFamily="2" charset="0"/>
              </a:rPr>
              <a:t>často</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konektivitou</a:t>
            </a:r>
            <a:r>
              <a:rPr lang="en-GB" b="0" i="0" dirty="0">
                <a:solidFill>
                  <a:srgbClr val="424242"/>
                </a:solidFill>
                <a:effectLst/>
                <a:latin typeface="Roboto" panose="02000000000000000000" pitchFamily="2" charset="0"/>
              </a:rPr>
              <a:t> do </a:t>
            </a:r>
            <a:r>
              <a:rPr lang="en-GB" b="0" i="0" dirty="0" err="1">
                <a:solidFill>
                  <a:srgbClr val="424242"/>
                </a:solidFill>
                <a:effectLst/>
                <a:latin typeface="Roboto" panose="02000000000000000000" pitchFamily="2" charset="0"/>
              </a:rPr>
              <a:t>cloudu</a:t>
            </a:r>
            <a:r>
              <a:rPr lang="en-GB" b="0" i="0" dirty="0">
                <a:solidFill>
                  <a:srgbClr val="424242"/>
                </a:solidFill>
                <a:effectLst/>
                <a:latin typeface="Roboto" panose="02000000000000000000" pitchFamily="2" charset="0"/>
              </a:rPr>
              <a:t> – je </a:t>
            </a:r>
            <a:r>
              <a:rPr lang="en-GB" b="0" i="0" dirty="0" err="1">
                <a:solidFill>
                  <a:srgbClr val="424242"/>
                </a:solidFill>
                <a:effectLst/>
                <a:latin typeface="Roboto" panose="02000000000000000000" pitchFamily="2" charset="0"/>
              </a:rPr>
              <a:t>typickým</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príkladom</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nových</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rizík</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ktorým</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budú</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musieť</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továrne</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čeliť</a:t>
            </a:r>
            <a:r>
              <a:rPr lang="en-GB" b="0" i="0" dirty="0">
                <a:solidFill>
                  <a:srgbClr val="424242"/>
                </a:solidFill>
                <a:effectLst/>
                <a:latin typeface="Roboto" panose="02000000000000000000" pitchFamily="2" charset="0"/>
              </a:rPr>
              <a:t>.</a:t>
            </a:r>
          </a:p>
          <a:p>
            <a:pPr algn="l"/>
            <a:r>
              <a:rPr lang="en-GB" b="0" i="0" dirty="0">
                <a:solidFill>
                  <a:srgbClr val="424242"/>
                </a:solidFill>
                <a:effectLst/>
                <a:latin typeface="Roboto" panose="02000000000000000000" pitchFamily="2" charset="0"/>
              </a:rPr>
              <a:t>Aby bolo </a:t>
            </a:r>
            <a:r>
              <a:rPr lang="en-GB" b="0" i="0" dirty="0" err="1">
                <a:solidFill>
                  <a:srgbClr val="424242"/>
                </a:solidFill>
                <a:effectLst/>
                <a:latin typeface="Roboto" panose="02000000000000000000" pitchFamily="2" charset="0"/>
              </a:rPr>
              <a:t>možné</a:t>
            </a:r>
            <a:r>
              <a:rPr lang="en-GB" b="0" i="0" dirty="0">
                <a:solidFill>
                  <a:srgbClr val="424242"/>
                </a:solidFill>
                <a:effectLst/>
                <a:latin typeface="Roboto" panose="02000000000000000000" pitchFamily="2" charset="0"/>
              </a:rPr>
              <a:t> </a:t>
            </a:r>
            <a:r>
              <a:rPr lang="en-GB" b="0" i="0" u="sng" dirty="0">
                <a:solidFill>
                  <a:srgbClr val="424242"/>
                </a:solidFill>
                <a:effectLst/>
                <a:latin typeface="Roboto" panose="02000000000000000000" pitchFamily="2" charset="0"/>
                <a:hlinkClick r:id="rId38"/>
              </a:rPr>
              <a:t>v </a:t>
            </a:r>
            <a:r>
              <a:rPr lang="en-GB" b="0" i="0" u="sng" dirty="0" err="1">
                <a:solidFill>
                  <a:srgbClr val="424242"/>
                </a:solidFill>
                <a:effectLst/>
                <a:latin typeface="Roboto" panose="02000000000000000000" pitchFamily="2" charset="0"/>
                <a:hlinkClick r:id="rId38"/>
              </a:rPr>
              <a:t>priemyselnom</a:t>
            </a:r>
            <a:r>
              <a:rPr lang="en-GB" b="0" i="0" u="sng" dirty="0">
                <a:solidFill>
                  <a:srgbClr val="424242"/>
                </a:solidFill>
                <a:effectLst/>
                <a:latin typeface="Roboto" panose="02000000000000000000" pitchFamily="2" charset="0"/>
                <a:hlinkClick r:id="rId38"/>
              </a:rPr>
              <a:t> </a:t>
            </a:r>
            <a:r>
              <a:rPr lang="en-GB" b="0" i="0" u="sng" dirty="0" err="1">
                <a:solidFill>
                  <a:srgbClr val="424242"/>
                </a:solidFill>
                <a:effectLst/>
                <a:latin typeface="Roboto" panose="02000000000000000000" pitchFamily="2" charset="0"/>
                <a:hlinkClick r:id="rId38"/>
              </a:rPr>
              <a:t>prostredí</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udržať</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krok</a:t>
            </a:r>
            <a:r>
              <a:rPr lang="en-GB" b="0" i="0" dirty="0">
                <a:solidFill>
                  <a:srgbClr val="424242"/>
                </a:solidFill>
                <a:effectLst/>
                <a:latin typeface="Roboto" panose="02000000000000000000" pitchFamily="2" charset="0"/>
              </a:rPr>
              <a:t> s </a:t>
            </a:r>
            <a:r>
              <a:rPr lang="en-GB" b="0" i="0" dirty="0" err="1">
                <a:solidFill>
                  <a:srgbClr val="424242"/>
                </a:solidFill>
                <a:effectLst/>
                <a:latin typeface="Roboto" panose="02000000000000000000" pitchFamily="2" charset="0"/>
              </a:rPr>
              <a:t>rastúcou</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úrovňou</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prepojenia</a:t>
            </a:r>
            <a:r>
              <a:rPr lang="en-GB" b="0" i="0" dirty="0">
                <a:solidFill>
                  <a:srgbClr val="424242"/>
                </a:solidFill>
                <a:effectLst/>
                <a:latin typeface="Roboto" panose="02000000000000000000" pitchFamily="2" charset="0"/>
              </a:rPr>
              <a:t>, je </a:t>
            </a:r>
            <a:r>
              <a:rPr lang="en-GB" b="0" i="0" dirty="0" err="1">
                <a:solidFill>
                  <a:srgbClr val="424242"/>
                </a:solidFill>
                <a:effectLst/>
                <a:latin typeface="Roboto" panose="02000000000000000000" pitchFamily="2" charset="0"/>
              </a:rPr>
              <a:t>potreba</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plánovať</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bezpečnosť</a:t>
            </a:r>
            <a:r>
              <a:rPr lang="en-GB" b="0" i="0" dirty="0">
                <a:solidFill>
                  <a:srgbClr val="424242"/>
                </a:solidFill>
                <a:effectLst/>
                <a:latin typeface="Roboto" panose="02000000000000000000" pitchFamily="2" charset="0"/>
              </a:rPr>
              <a:t> s </a:t>
            </a:r>
            <a:r>
              <a:rPr lang="en-GB" b="0" i="0" dirty="0" err="1">
                <a:solidFill>
                  <a:srgbClr val="424242"/>
                </a:solidFill>
                <a:effectLst/>
                <a:latin typeface="Roboto" panose="02000000000000000000" pitchFamily="2" charset="0"/>
              </a:rPr>
              <a:t>dostatočne</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veľkým</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predstihom</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teda</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ešte</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vo</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fáze</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návrhu</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pripojeného</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zariadenia</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alebo</a:t>
            </a:r>
            <a:r>
              <a:rPr lang="en-GB" b="0" i="0" dirty="0">
                <a:solidFill>
                  <a:srgbClr val="424242"/>
                </a:solidFill>
                <a:effectLst/>
                <a:latin typeface="Roboto" panose="02000000000000000000" pitchFamily="2" charset="0"/>
              </a:rPr>
              <a:t> IoT </a:t>
            </a:r>
            <a:r>
              <a:rPr lang="en-GB" b="0" i="0" dirty="0" err="1">
                <a:solidFill>
                  <a:srgbClr val="424242"/>
                </a:solidFill>
                <a:effectLst/>
                <a:latin typeface="Roboto" panose="02000000000000000000" pitchFamily="2" charset="0"/>
              </a:rPr>
              <a:t>modulu</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Tento</a:t>
            </a:r>
            <a:r>
              <a:rPr lang="en-GB" b="0" i="0" dirty="0">
                <a:solidFill>
                  <a:srgbClr val="424242"/>
                </a:solidFill>
                <a:effectLst/>
                <a:latin typeface="Roboto" panose="02000000000000000000" pitchFamily="2" charset="0"/>
              </a:rPr>
              <a:t> trend </a:t>
            </a:r>
            <a:r>
              <a:rPr lang="en-GB" b="0" i="0" dirty="0" err="1">
                <a:solidFill>
                  <a:srgbClr val="424242"/>
                </a:solidFill>
                <a:effectLst/>
                <a:latin typeface="Roboto" panose="02000000000000000000" pitchFamily="2" charset="0"/>
              </a:rPr>
              <a:t>sa</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odráža</a:t>
            </a:r>
            <a:r>
              <a:rPr lang="en-GB" b="0" i="0" dirty="0">
                <a:solidFill>
                  <a:srgbClr val="424242"/>
                </a:solidFill>
                <a:effectLst/>
                <a:latin typeface="Roboto" panose="02000000000000000000" pitchFamily="2" charset="0"/>
              </a:rPr>
              <a:t> v </a:t>
            </a:r>
            <a:r>
              <a:rPr lang="en-GB" b="0" i="0" dirty="0" err="1">
                <a:solidFill>
                  <a:srgbClr val="424242"/>
                </a:solidFill>
                <a:effectLst/>
                <a:latin typeface="Roboto" panose="02000000000000000000" pitchFamily="2" charset="0"/>
              </a:rPr>
              <a:t>konceptoch</a:t>
            </a:r>
            <a:r>
              <a:rPr lang="en-GB" b="0" i="0" dirty="0">
                <a:solidFill>
                  <a:srgbClr val="424242"/>
                </a:solidFill>
                <a:effectLst/>
                <a:latin typeface="Roboto" panose="02000000000000000000" pitchFamily="2" charset="0"/>
              </a:rPr>
              <a:t> Security-by-Design a Cybersecurity-by-Design.</a:t>
            </a:r>
          </a:p>
          <a:p>
            <a:pPr algn="l"/>
            <a:r>
              <a:rPr lang="en-GB" b="0" i="0" dirty="0">
                <a:solidFill>
                  <a:srgbClr val="424242"/>
                </a:solidFill>
                <a:effectLst/>
                <a:latin typeface="Roboto" panose="02000000000000000000" pitchFamily="2" charset="0"/>
              </a:rPr>
              <a:t>S </a:t>
            </a:r>
            <a:r>
              <a:rPr lang="en-GB" b="0" i="0" dirty="0" err="1">
                <a:solidFill>
                  <a:srgbClr val="424242"/>
                </a:solidFill>
                <a:effectLst/>
                <a:latin typeface="Roboto" panose="02000000000000000000" pitchFamily="2" charset="0"/>
              </a:rPr>
              <a:t>ohľadom</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na</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široké</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spektrum</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vektorov</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útoku</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nesmie</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bezpečnostný</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systém</a:t>
            </a:r>
            <a:r>
              <a:rPr lang="en-GB" b="0" i="0" dirty="0">
                <a:solidFill>
                  <a:srgbClr val="424242"/>
                </a:solidFill>
                <a:effectLst/>
                <a:latin typeface="Roboto" panose="02000000000000000000" pitchFamily="2" charset="0"/>
              </a:rPr>
              <a:t> ICS </a:t>
            </a:r>
            <a:r>
              <a:rPr lang="en-GB" b="0" i="0" dirty="0" err="1">
                <a:solidFill>
                  <a:srgbClr val="424242"/>
                </a:solidFill>
                <a:effectLst/>
                <a:latin typeface="Roboto" panose="02000000000000000000" pitchFamily="2" charset="0"/>
              </a:rPr>
              <a:t>zanedbávať</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žiadnu</a:t>
            </a:r>
            <a:r>
              <a:rPr lang="en-GB" b="0" i="0" dirty="0">
                <a:solidFill>
                  <a:srgbClr val="424242"/>
                </a:solidFill>
                <a:effectLst/>
                <a:latin typeface="Roboto" panose="02000000000000000000" pitchFamily="2" charset="0"/>
              </a:rPr>
              <a:t> z </a:t>
            </a:r>
            <a:r>
              <a:rPr lang="en-GB" b="0" i="0" dirty="0" err="1">
                <a:solidFill>
                  <a:srgbClr val="424242"/>
                </a:solidFill>
                <a:effectLst/>
                <a:latin typeface="Roboto" panose="02000000000000000000" pitchFamily="2" charset="0"/>
              </a:rPr>
              <a:t>týchto</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kategórií</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útokov</a:t>
            </a:r>
            <a:r>
              <a:rPr lang="en-GB" b="0" i="0" dirty="0">
                <a:solidFill>
                  <a:srgbClr val="424242"/>
                </a:solidFill>
                <a:effectLst/>
                <a:latin typeface="Roboto" panose="02000000000000000000" pitchFamily="2" charset="0"/>
              </a:rPr>
              <a:t> a </a:t>
            </a:r>
            <a:r>
              <a:rPr lang="en-GB" b="0" i="0" dirty="0" err="1">
                <a:solidFill>
                  <a:srgbClr val="424242"/>
                </a:solidFill>
                <a:effectLst/>
                <a:latin typeface="Roboto" panose="02000000000000000000" pitchFamily="2" charset="0"/>
              </a:rPr>
              <a:t>nesmie</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prehliadať</a:t>
            </a:r>
            <a:r>
              <a:rPr lang="en-GB" b="0" i="0" dirty="0">
                <a:solidFill>
                  <a:srgbClr val="424242"/>
                </a:solidFill>
                <a:effectLst/>
                <a:latin typeface="Roboto" panose="02000000000000000000" pitchFamily="2" charset="0"/>
              </a:rPr>
              <a:t> ani </a:t>
            </a:r>
            <a:r>
              <a:rPr lang="en-GB" b="0" i="0" dirty="0" err="1">
                <a:solidFill>
                  <a:srgbClr val="424242"/>
                </a:solidFill>
                <a:effectLst/>
                <a:latin typeface="Roboto" panose="02000000000000000000" pitchFamily="2" charset="0"/>
              </a:rPr>
              <a:t>vlastné</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potenciálne</a:t>
            </a:r>
            <a:r>
              <a:rPr lang="en-GB" b="0" i="0" dirty="0">
                <a:solidFill>
                  <a:srgbClr val="424242"/>
                </a:solidFill>
                <a:effectLst/>
                <a:latin typeface="Roboto" panose="02000000000000000000" pitchFamily="2" charset="0"/>
              </a:rPr>
              <a:t> </a:t>
            </a:r>
            <a:r>
              <a:rPr lang="en-GB" b="0" i="0" dirty="0" err="1">
                <a:solidFill>
                  <a:srgbClr val="424242"/>
                </a:solidFill>
                <a:effectLst/>
                <a:latin typeface="Roboto" panose="02000000000000000000" pitchFamily="2" charset="0"/>
              </a:rPr>
              <a:t>diery</a:t>
            </a:r>
            <a:r>
              <a:rPr lang="en-GB" b="0" i="0" dirty="0">
                <a:solidFill>
                  <a:srgbClr val="424242"/>
                </a:solidFill>
                <a:effectLst/>
                <a:latin typeface="Roboto" panose="02000000000000000000" pitchFamily="2" charset="0"/>
              </a:rPr>
              <a:t>.</a:t>
            </a:r>
          </a:p>
        </p:txBody>
      </p:sp>
      <p:sp>
        <p:nvSpPr>
          <p:cNvPr id="4" name="Slide Number Placeholder 3"/>
          <p:cNvSpPr>
            <a:spLocks noGrp="1"/>
          </p:cNvSpPr>
          <p:nvPr>
            <p:ph type="sldNum" sz="quarter" idx="5"/>
          </p:nvPr>
        </p:nvSpPr>
        <p:spPr/>
        <p:txBody>
          <a:bodyPr/>
          <a:lstStyle/>
          <a:p>
            <a:fld id="{A8EEEB2C-7543-40A3-9666-18D9735ECCB8}" type="slidenum">
              <a:rPr lang="en-US" smtClean="0"/>
              <a:t>12</a:t>
            </a:fld>
            <a:endParaRPr lang="en-US"/>
          </a:p>
        </p:txBody>
      </p:sp>
    </p:spTree>
    <p:extLst>
      <p:ext uri="{BB962C8B-B14F-4D97-AF65-F5344CB8AC3E}">
        <p14:creationId xmlns:p14="http://schemas.microsoft.com/office/powerpoint/2010/main" val="3360239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t>
            </a:r>
            <a:r>
              <a:rPr lang="en-US" dirty="0" err="1"/>
              <a:t>AttaK</a:t>
            </a:r>
            <a:endParaRPr lang="en-US" dirty="0"/>
          </a:p>
          <a:p>
            <a:pPr marL="171450" indent="-171450">
              <a:buFontTx/>
              <a:buChar char="-"/>
            </a:pPr>
            <a:r>
              <a:rPr lang="en-US" dirty="0" err="1"/>
              <a:t>Prieskum</a:t>
            </a:r>
            <a:endParaRPr lang="en-US" dirty="0"/>
          </a:p>
          <a:p>
            <a:pPr marL="171450" indent="-171450">
              <a:buFontTx/>
              <a:buChar char="-"/>
            </a:pPr>
            <a:r>
              <a:rPr lang="en-US" dirty="0" err="1"/>
              <a:t>Zbrojenie</a:t>
            </a:r>
            <a:endParaRPr lang="en-US" dirty="0"/>
          </a:p>
          <a:p>
            <a:pPr marL="171450" indent="-171450">
              <a:buFontTx/>
              <a:buChar char="-"/>
            </a:pPr>
            <a:endParaRPr lang="en-US" dirty="0"/>
          </a:p>
          <a:p>
            <a:pPr marL="0" indent="0">
              <a:buFontTx/>
              <a:buNone/>
            </a:pPr>
            <a:r>
              <a:rPr lang="en-US" dirty="0" err="1"/>
              <a:t>Attak</a:t>
            </a:r>
            <a:endParaRPr lang="en-US" dirty="0"/>
          </a:p>
          <a:p>
            <a:pPr marL="171450" indent="-171450">
              <a:buFontTx/>
              <a:buChar char="-"/>
            </a:pPr>
            <a:r>
              <a:rPr lang="en-US" dirty="0" err="1"/>
              <a:t>Dorucenie</a:t>
            </a:r>
            <a:endParaRPr lang="en-US" dirty="0"/>
          </a:p>
          <a:p>
            <a:pPr marL="171450" indent="-171450">
              <a:buFontTx/>
              <a:buChar char="-"/>
            </a:pPr>
            <a:r>
              <a:rPr lang="en-US" dirty="0" err="1"/>
              <a:t>Vykoristovanie</a:t>
            </a:r>
            <a:r>
              <a:rPr lang="en-US" dirty="0"/>
              <a:t> / </a:t>
            </a:r>
            <a:r>
              <a:rPr lang="en-US" dirty="0" err="1"/>
              <a:t>vyuzivanie</a:t>
            </a:r>
            <a:endParaRPr lang="en-US" dirty="0"/>
          </a:p>
          <a:p>
            <a:pPr marL="171450" indent="-171450">
              <a:buFontTx/>
              <a:buChar char="-"/>
            </a:pPr>
            <a:r>
              <a:rPr lang="en-US" dirty="0" err="1"/>
              <a:t>Instalacia</a:t>
            </a:r>
            <a:endParaRPr lang="en-US" dirty="0"/>
          </a:p>
          <a:p>
            <a:pPr marL="171450" indent="-171450">
              <a:buFontTx/>
              <a:buChar char="-"/>
            </a:pPr>
            <a:r>
              <a:rPr lang="en-US" dirty="0" err="1"/>
              <a:t>Rozkazovanie</a:t>
            </a:r>
            <a:r>
              <a:rPr lang="en-US" dirty="0"/>
              <a:t> / </a:t>
            </a:r>
            <a:r>
              <a:rPr lang="en-US" dirty="0" err="1"/>
              <a:t>riadenia</a:t>
            </a:r>
            <a:r>
              <a:rPr lang="en-US" dirty="0"/>
              <a:t> a &amp; </a:t>
            </a:r>
            <a:r>
              <a:rPr lang="en-US" dirty="0" err="1"/>
              <a:t>kontrolovanie</a:t>
            </a:r>
            <a:endParaRPr lang="en-US" dirty="0"/>
          </a:p>
          <a:p>
            <a:pPr marL="171450" indent="-171450">
              <a:buFontTx/>
              <a:buChar char="-"/>
            </a:pPr>
            <a:r>
              <a:rPr lang="en-US" dirty="0" err="1"/>
              <a:t>opatrenia</a:t>
            </a:r>
            <a:r>
              <a:rPr lang="en-US" dirty="0"/>
              <a:t> </a:t>
            </a:r>
            <a:r>
              <a:rPr lang="en-US" dirty="0" err="1"/>
              <a:t>na</a:t>
            </a:r>
            <a:r>
              <a:rPr lang="en-US" dirty="0"/>
              <a:t> </a:t>
            </a:r>
            <a:r>
              <a:rPr lang="en-US" dirty="0" err="1"/>
              <a:t>dosiahnutie</a:t>
            </a:r>
            <a:r>
              <a:rPr lang="en-US" dirty="0"/>
              <a:t> </a:t>
            </a:r>
            <a:r>
              <a:rPr lang="en-US" dirty="0" err="1"/>
              <a:t>cieľov</a:t>
            </a:r>
            <a:endParaRPr lang="en-US" dirty="0"/>
          </a:p>
        </p:txBody>
      </p:sp>
      <p:sp>
        <p:nvSpPr>
          <p:cNvPr id="4" name="Slide Number Placeholder 3"/>
          <p:cNvSpPr>
            <a:spLocks noGrp="1"/>
          </p:cNvSpPr>
          <p:nvPr>
            <p:ph type="sldNum" sz="quarter" idx="5"/>
          </p:nvPr>
        </p:nvSpPr>
        <p:spPr/>
        <p:txBody>
          <a:bodyPr/>
          <a:lstStyle/>
          <a:p>
            <a:fld id="{A8EEEB2C-7543-40A3-9666-18D9735ECCB8}" type="slidenum">
              <a:rPr lang="en-US" smtClean="0"/>
              <a:t>13</a:t>
            </a:fld>
            <a:endParaRPr lang="en-US"/>
          </a:p>
        </p:txBody>
      </p:sp>
    </p:spTree>
    <p:extLst>
      <p:ext uri="{BB962C8B-B14F-4D97-AF65-F5344CB8AC3E}">
        <p14:creationId xmlns:p14="http://schemas.microsoft.com/office/powerpoint/2010/main" val="4290369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fontAlgn="base">
              <a:buFont typeface="Arial" panose="020B0604020202020204" pitchFamily="34" charset="0"/>
              <a:buChar char="•"/>
            </a:pPr>
            <a:r>
              <a:rPr lang="en-GB" sz="1200" b="0" i="0" dirty="0" err="1">
                <a:effectLst/>
                <a:cs typeface="Arial" panose="020B0604020202020204" pitchFamily="34" charset="0"/>
              </a:rPr>
              <a:t>Efektivny</a:t>
            </a:r>
            <a:r>
              <a:rPr lang="en-GB" sz="1200" b="0" i="0" dirty="0">
                <a:effectLst/>
                <a:cs typeface="Arial" panose="020B0604020202020204" pitchFamily="34" charset="0"/>
              </a:rPr>
              <a:t> patching</a:t>
            </a:r>
          </a:p>
          <a:p>
            <a:pPr marL="171450" indent="-171450" algn="l" fontAlgn="base">
              <a:buFont typeface="Arial" panose="020B0604020202020204" pitchFamily="34" charset="0"/>
              <a:buChar char="•"/>
            </a:pPr>
            <a:r>
              <a:rPr lang="en-GB" sz="1200" b="0" i="0" dirty="0" err="1">
                <a:effectLst/>
                <a:cs typeface="Arial" panose="020B0604020202020204" pitchFamily="34" charset="0"/>
              </a:rPr>
              <a:t>Efektívny</a:t>
            </a:r>
            <a:r>
              <a:rPr lang="en-GB" sz="1200" b="0" i="0" dirty="0">
                <a:effectLst/>
                <a:cs typeface="Arial" panose="020B0604020202020204" pitchFamily="34" charset="0"/>
              </a:rPr>
              <a:t> </a:t>
            </a:r>
            <a:r>
              <a:rPr lang="en-GB" sz="1200" b="0" i="0" dirty="0" err="1">
                <a:effectLst/>
                <a:cs typeface="Arial" panose="020B0604020202020204" pitchFamily="34" charset="0"/>
              </a:rPr>
              <a:t>proces</a:t>
            </a:r>
            <a:r>
              <a:rPr lang="en-GB" sz="1200" b="0" i="0" dirty="0">
                <a:effectLst/>
                <a:cs typeface="Arial" panose="020B0604020202020204" pitchFamily="34" charset="0"/>
              </a:rPr>
              <a:t> </a:t>
            </a:r>
            <a:r>
              <a:rPr lang="en-GB" sz="1200" b="0" i="0" dirty="0" err="1">
                <a:effectLst/>
                <a:cs typeface="Arial" panose="020B0604020202020204" pitchFamily="34" charset="0"/>
              </a:rPr>
              <a:t>správy</a:t>
            </a:r>
            <a:r>
              <a:rPr lang="en-GB" sz="1200" b="0" i="0" dirty="0">
                <a:effectLst/>
                <a:cs typeface="Arial" panose="020B0604020202020204" pitchFamily="34" charset="0"/>
              </a:rPr>
              <a:t> </a:t>
            </a:r>
            <a:r>
              <a:rPr lang="en-GB" sz="1200" b="0" i="0" dirty="0" err="1">
                <a:effectLst/>
                <a:cs typeface="Arial" panose="020B0604020202020204" pitchFamily="34" charset="0"/>
              </a:rPr>
              <a:t>opráv</a:t>
            </a:r>
            <a:r>
              <a:rPr lang="en-GB" sz="1200" b="0" i="0" dirty="0">
                <a:effectLst/>
                <a:cs typeface="Arial" panose="020B0604020202020204" pitchFamily="34" charset="0"/>
              </a:rPr>
              <a:t> </a:t>
            </a:r>
            <a:r>
              <a:rPr lang="en-GB" sz="1200" b="0" i="0" dirty="0" err="1">
                <a:effectLst/>
                <a:cs typeface="Arial" panose="020B0604020202020204" pitchFamily="34" charset="0"/>
              </a:rPr>
              <a:t>prebieha</a:t>
            </a:r>
            <a:r>
              <a:rPr lang="en-GB" sz="1200" b="0" i="0" dirty="0">
                <a:effectLst/>
                <a:cs typeface="Arial" panose="020B0604020202020204" pitchFamily="34" charset="0"/>
              </a:rPr>
              <a:t> </a:t>
            </a:r>
            <a:r>
              <a:rPr lang="en-GB" sz="1200" b="0" i="0" dirty="0" err="1">
                <a:effectLst/>
                <a:cs typeface="Arial" panose="020B0604020202020204" pitchFamily="34" charset="0"/>
              </a:rPr>
              <a:t>podľa</a:t>
            </a:r>
            <a:r>
              <a:rPr lang="en-GB" sz="1200" b="0" i="0" dirty="0">
                <a:effectLst/>
                <a:cs typeface="Arial" panose="020B0604020202020204" pitchFamily="34" charset="0"/>
              </a:rPr>
              <a:t> </a:t>
            </a:r>
            <a:r>
              <a:rPr lang="en-GB" sz="1200" b="0" i="0" dirty="0" err="1">
                <a:effectLst/>
                <a:cs typeface="Arial" panose="020B0604020202020204" pitchFamily="34" charset="0"/>
              </a:rPr>
              <a:t>rovnakých</a:t>
            </a:r>
            <a:r>
              <a:rPr lang="en-GB" sz="1200" b="0" i="0" dirty="0">
                <a:effectLst/>
                <a:cs typeface="Arial" panose="020B0604020202020204" pitchFamily="34" charset="0"/>
              </a:rPr>
              <a:t> </a:t>
            </a:r>
            <a:r>
              <a:rPr lang="en-GB" sz="1200" b="0" i="0" dirty="0" err="1">
                <a:effectLst/>
                <a:cs typeface="Arial" panose="020B0604020202020204" pitchFamily="34" charset="0"/>
              </a:rPr>
              <a:t>krokov</a:t>
            </a:r>
            <a:r>
              <a:rPr lang="en-GB" sz="1200" b="0" i="0" dirty="0">
                <a:effectLst/>
                <a:cs typeface="Arial" panose="020B0604020202020204" pitchFamily="34" charset="0"/>
              </a:rPr>
              <a:t> bez </a:t>
            </a:r>
            <a:r>
              <a:rPr lang="en-GB" sz="1200" b="0" i="0" dirty="0" err="1">
                <a:effectLst/>
                <a:cs typeface="Arial" panose="020B0604020202020204" pitchFamily="34" charset="0"/>
              </a:rPr>
              <a:t>ohľadu</a:t>
            </a:r>
            <a:r>
              <a:rPr lang="en-GB" sz="1200" b="0" i="0" dirty="0">
                <a:effectLst/>
                <a:cs typeface="Arial" panose="020B0604020202020204" pitchFamily="34" charset="0"/>
              </a:rPr>
              <a:t> </a:t>
            </a:r>
            <a:r>
              <a:rPr lang="en-GB" sz="1200" b="0" i="0" dirty="0" err="1">
                <a:effectLst/>
                <a:cs typeface="Arial" panose="020B0604020202020204" pitchFamily="34" charset="0"/>
              </a:rPr>
              <a:t>na</a:t>
            </a:r>
            <a:r>
              <a:rPr lang="en-GB" sz="1200" b="0" i="0" dirty="0">
                <a:effectLst/>
                <a:cs typeface="Arial" panose="020B0604020202020204" pitchFamily="34" charset="0"/>
              </a:rPr>
              <a:t> to, </a:t>
            </a:r>
            <a:r>
              <a:rPr lang="en-GB" sz="1200" b="0" i="0" dirty="0" err="1">
                <a:effectLst/>
                <a:cs typeface="Arial" panose="020B0604020202020204" pitchFamily="34" charset="0"/>
              </a:rPr>
              <a:t>čo</a:t>
            </a:r>
            <a:r>
              <a:rPr lang="en-GB" sz="1200" b="0" i="0" dirty="0">
                <a:effectLst/>
                <a:cs typeface="Arial" panose="020B0604020202020204" pitchFamily="34" charset="0"/>
              </a:rPr>
              <a:t> </a:t>
            </a:r>
            <a:r>
              <a:rPr lang="en-GB" sz="1200" b="0" i="0" dirty="0" err="1">
                <a:effectLst/>
                <a:cs typeface="Arial" panose="020B0604020202020204" pitchFamily="34" charset="0"/>
              </a:rPr>
              <a:t>sa</a:t>
            </a:r>
            <a:r>
              <a:rPr lang="en-GB" sz="1200" b="0" i="0" dirty="0">
                <a:effectLst/>
                <a:cs typeface="Arial" panose="020B0604020202020204" pitchFamily="34" charset="0"/>
              </a:rPr>
              <a:t> </a:t>
            </a:r>
            <a:r>
              <a:rPr lang="en-GB" sz="1200" b="0" i="0" dirty="0" err="1">
                <a:effectLst/>
                <a:cs typeface="Arial" panose="020B0604020202020204" pitchFamily="34" charset="0"/>
              </a:rPr>
              <a:t>opravuje</a:t>
            </a:r>
            <a:r>
              <a:rPr lang="en-GB" sz="1200" b="0" i="0" dirty="0">
                <a:effectLst/>
                <a:cs typeface="Arial" panose="020B0604020202020204" pitchFamily="34" charset="0"/>
              </a:rPr>
              <a:t> – </a:t>
            </a:r>
            <a:r>
              <a:rPr lang="en-GB" sz="1200" b="0" i="0" dirty="0" err="1">
                <a:effectLst/>
                <a:cs typeface="Arial" panose="020B0604020202020204" pitchFamily="34" charset="0"/>
              </a:rPr>
              <a:t>systémy</a:t>
            </a:r>
            <a:r>
              <a:rPr lang="en-GB" sz="1200" b="0" i="0" dirty="0">
                <a:effectLst/>
                <a:cs typeface="Arial" panose="020B0604020202020204" pitchFamily="34" charset="0"/>
              </a:rPr>
              <a:t>, </a:t>
            </a:r>
            <a:r>
              <a:rPr lang="en-GB" sz="1200" b="0" i="0" dirty="0" err="1">
                <a:effectLst/>
                <a:cs typeface="Arial" panose="020B0604020202020204" pitchFamily="34" charset="0"/>
              </a:rPr>
              <a:t>softvér</a:t>
            </a:r>
            <a:r>
              <a:rPr lang="en-GB" sz="1200" b="0" i="0" dirty="0">
                <a:effectLst/>
                <a:cs typeface="Arial" panose="020B0604020202020204" pitchFamily="34" charset="0"/>
              </a:rPr>
              <a:t>, </a:t>
            </a:r>
            <a:r>
              <a:rPr lang="en-GB" sz="1200" b="0" i="0" dirty="0" err="1">
                <a:effectLst/>
                <a:cs typeface="Arial" panose="020B0604020202020204" pitchFamily="34" charset="0"/>
              </a:rPr>
              <a:t>služby</a:t>
            </a:r>
            <a:r>
              <a:rPr lang="en-GB" sz="1200" b="0" i="0" dirty="0">
                <a:effectLst/>
                <a:cs typeface="Arial" panose="020B0604020202020204" pitchFamily="34" charset="0"/>
              </a:rPr>
              <a:t> </a:t>
            </a:r>
            <a:r>
              <a:rPr lang="en-GB" sz="1200" b="0" i="0" dirty="0" err="1">
                <a:effectLst/>
                <a:cs typeface="Arial" panose="020B0604020202020204" pitchFamily="34" charset="0"/>
              </a:rPr>
              <a:t>alebo</a:t>
            </a:r>
            <a:r>
              <a:rPr lang="en-GB" sz="1200" b="0" i="0" dirty="0">
                <a:effectLst/>
                <a:cs typeface="Arial" panose="020B0604020202020204" pitchFamily="34" charset="0"/>
              </a:rPr>
              <a:t> </a:t>
            </a:r>
            <a:r>
              <a:rPr lang="en-GB" sz="1200" b="0" i="0" dirty="0" err="1">
                <a:effectLst/>
                <a:cs typeface="Arial" panose="020B0604020202020204" pitchFamily="34" charset="0"/>
              </a:rPr>
              <a:t>obrázky</a:t>
            </a:r>
            <a:r>
              <a:rPr lang="en-GB" sz="1200" b="0" i="0" dirty="0">
                <a:effectLst/>
                <a:cs typeface="Arial" panose="020B0604020202020204" pitchFamily="34" charset="0"/>
              </a:rPr>
              <a:t> </a:t>
            </a:r>
            <a:r>
              <a:rPr lang="en-GB" sz="1200" b="0" i="0" dirty="0" err="1">
                <a:effectLst/>
                <a:cs typeface="Arial" panose="020B0604020202020204" pitchFamily="34" charset="0"/>
              </a:rPr>
              <a:t>kontajnerov</a:t>
            </a:r>
            <a:r>
              <a:rPr lang="en-GB" sz="1200" b="0" i="0" dirty="0">
                <a:effectLst/>
                <a:cs typeface="Arial" panose="020B0604020202020204" pitchFamily="34" charset="0"/>
              </a:rPr>
              <a:t> –:</a:t>
            </a:r>
          </a:p>
          <a:p>
            <a:pPr marL="171450" indent="-171450" algn="l" fontAlgn="base">
              <a:buFont typeface="Arial" panose="020B0604020202020204" pitchFamily="34" charset="0"/>
              <a:buChar char="•"/>
            </a:pPr>
            <a:r>
              <a:rPr lang="en-GB" sz="1200" b="0" i="0" dirty="0" err="1">
                <a:effectLst/>
                <a:cs typeface="Arial" panose="020B0604020202020204" pitchFamily="34" charset="0"/>
              </a:rPr>
              <a:t>Zdokumentujte</a:t>
            </a:r>
            <a:r>
              <a:rPr lang="en-GB" sz="1200" b="0" i="0" dirty="0">
                <a:effectLst/>
                <a:cs typeface="Arial" panose="020B0604020202020204" pitchFamily="34" charset="0"/>
              </a:rPr>
              <a:t> </a:t>
            </a:r>
            <a:r>
              <a:rPr lang="en-GB" sz="1200" b="0" i="0" dirty="0" err="1">
                <a:effectLst/>
                <a:cs typeface="Arial" panose="020B0604020202020204" pitchFamily="34" charset="0"/>
              </a:rPr>
              <a:t>proces</a:t>
            </a:r>
            <a:r>
              <a:rPr lang="en-GB" sz="1200" b="0" i="0" dirty="0">
                <a:effectLst/>
                <a:cs typeface="Arial" panose="020B0604020202020204" pitchFamily="34" charset="0"/>
              </a:rPr>
              <a:t> </a:t>
            </a:r>
            <a:r>
              <a:rPr lang="en-GB" sz="1200" b="0" i="0" dirty="0" err="1">
                <a:effectLst/>
                <a:cs typeface="Arial" panose="020B0604020202020204" pitchFamily="34" charset="0"/>
              </a:rPr>
              <a:t>opravy</a:t>
            </a:r>
            <a:endParaRPr lang="en-GB" sz="1200" b="0" i="0" dirty="0">
              <a:effectLst/>
              <a:cs typeface="Arial" panose="020B0604020202020204" pitchFamily="34" charset="0"/>
            </a:endParaRPr>
          </a:p>
          <a:p>
            <a:pPr marL="171450" indent="-171450" algn="l" fontAlgn="base">
              <a:buFont typeface="Arial" panose="020B0604020202020204" pitchFamily="34" charset="0"/>
              <a:buChar char="•"/>
            </a:pPr>
            <a:r>
              <a:rPr lang="en-GB" sz="1200" b="0" i="0" dirty="0" err="1">
                <a:effectLst/>
                <a:cs typeface="Arial" panose="020B0604020202020204" pitchFamily="34" charset="0"/>
              </a:rPr>
              <a:t>Získajte</a:t>
            </a:r>
            <a:r>
              <a:rPr lang="en-GB" sz="1200" b="0" i="0" dirty="0">
                <a:effectLst/>
                <a:cs typeface="Arial" panose="020B0604020202020204" pitchFamily="34" charset="0"/>
              </a:rPr>
              <a:t> </a:t>
            </a:r>
            <a:r>
              <a:rPr lang="en-GB" sz="1200" b="0" i="0" dirty="0" err="1">
                <a:effectLst/>
                <a:cs typeface="Arial" panose="020B0604020202020204" pitchFamily="34" charset="0"/>
              </a:rPr>
              <a:t>informácie</a:t>
            </a:r>
            <a:r>
              <a:rPr lang="en-GB" sz="1200" b="0" i="0" dirty="0">
                <a:effectLst/>
                <a:cs typeface="Arial" panose="020B0604020202020204" pitchFamily="34" charset="0"/>
              </a:rPr>
              <a:t> o </a:t>
            </a:r>
            <a:r>
              <a:rPr lang="en-GB" sz="1200" b="0" i="0" dirty="0" err="1">
                <a:effectLst/>
                <a:cs typeface="Arial" panose="020B0604020202020204" pitchFamily="34" charset="0"/>
              </a:rPr>
              <a:t>nových</a:t>
            </a:r>
            <a:r>
              <a:rPr lang="en-GB" sz="1200" b="0" i="0" dirty="0">
                <a:effectLst/>
                <a:cs typeface="Arial" panose="020B0604020202020204" pitchFamily="34" charset="0"/>
              </a:rPr>
              <a:t> </a:t>
            </a:r>
            <a:r>
              <a:rPr lang="en-GB" sz="1200" b="0" i="0" dirty="0" err="1">
                <a:effectLst/>
                <a:cs typeface="Arial" panose="020B0604020202020204" pitchFamily="34" charset="0"/>
              </a:rPr>
              <a:t>opravách</a:t>
            </a:r>
            <a:r>
              <a:rPr lang="en-GB" sz="1200" b="0" i="0" dirty="0">
                <a:effectLst/>
                <a:cs typeface="Arial" panose="020B0604020202020204" pitchFamily="34" charset="0"/>
              </a:rPr>
              <a:t> a </a:t>
            </a:r>
            <a:r>
              <a:rPr lang="en-GB" sz="1200" b="0" i="0" dirty="0" err="1">
                <a:effectLst/>
                <a:cs typeface="Arial" panose="020B0604020202020204" pitchFamily="34" charset="0"/>
              </a:rPr>
              <a:t>stiahnite</a:t>
            </a:r>
            <a:r>
              <a:rPr lang="en-GB" sz="1200" b="0" i="0" dirty="0">
                <a:effectLst/>
                <a:cs typeface="Arial" panose="020B0604020202020204" pitchFamily="34" charset="0"/>
              </a:rPr>
              <a:t> </a:t>
            </a:r>
            <a:r>
              <a:rPr lang="en-GB" sz="1200" b="0" i="0" dirty="0" err="1">
                <a:effectLst/>
                <a:cs typeface="Arial" panose="020B0604020202020204" pitchFamily="34" charset="0"/>
              </a:rPr>
              <a:t>si</a:t>
            </a:r>
            <a:r>
              <a:rPr lang="en-GB" sz="1200" b="0" i="0" dirty="0">
                <a:effectLst/>
                <a:cs typeface="Arial" panose="020B0604020202020204" pitchFamily="34" charset="0"/>
              </a:rPr>
              <a:t> ich z </a:t>
            </a:r>
            <a:r>
              <a:rPr lang="en-GB" sz="1200" b="0" i="0" dirty="0" err="1">
                <a:effectLst/>
                <a:cs typeface="Arial" panose="020B0604020202020204" pitchFamily="34" charset="0"/>
              </a:rPr>
              <a:t>webových</a:t>
            </a:r>
            <a:r>
              <a:rPr lang="en-GB" sz="1200" b="0" i="0" dirty="0">
                <a:effectLst/>
                <a:cs typeface="Arial" panose="020B0604020202020204" pitchFamily="34" charset="0"/>
              </a:rPr>
              <a:t> </a:t>
            </a:r>
            <a:r>
              <a:rPr lang="en-GB" sz="1200" b="0" i="0" dirty="0" err="1">
                <a:effectLst/>
                <a:cs typeface="Arial" panose="020B0604020202020204" pitchFamily="34" charset="0"/>
              </a:rPr>
              <a:t>stránok</a:t>
            </a:r>
            <a:r>
              <a:rPr lang="en-GB" sz="1200" b="0" i="0" dirty="0">
                <a:effectLst/>
                <a:cs typeface="Arial" panose="020B0604020202020204" pitchFamily="34" charset="0"/>
              </a:rPr>
              <a:t> </a:t>
            </a:r>
            <a:r>
              <a:rPr lang="en-GB" sz="1200" b="0" i="0" dirty="0" err="1">
                <a:effectLst/>
                <a:cs typeface="Arial" panose="020B0604020202020204" pitchFamily="34" charset="0"/>
              </a:rPr>
              <a:t>dodávateľov</a:t>
            </a:r>
            <a:endParaRPr lang="en-GB" sz="1200" b="0" i="0" dirty="0">
              <a:effectLst/>
              <a:cs typeface="Arial" panose="020B0604020202020204" pitchFamily="34" charset="0"/>
            </a:endParaRPr>
          </a:p>
          <a:p>
            <a:pPr marL="171450" indent="-171450" algn="l" fontAlgn="base">
              <a:buFont typeface="Arial" panose="020B0604020202020204" pitchFamily="34" charset="0"/>
              <a:buChar char="•"/>
            </a:pPr>
            <a:r>
              <a:rPr lang="en-GB" sz="1200" b="0" i="0" dirty="0" err="1">
                <a:effectLst/>
                <a:cs typeface="Arial" panose="020B0604020202020204" pitchFamily="34" charset="0"/>
              </a:rPr>
              <a:t>Identifikujte</a:t>
            </a:r>
            <a:r>
              <a:rPr lang="en-GB" sz="1200" b="0" i="0" dirty="0">
                <a:effectLst/>
                <a:cs typeface="Arial" panose="020B0604020202020204" pitchFamily="34" charset="0"/>
              </a:rPr>
              <a:t> </a:t>
            </a:r>
            <a:r>
              <a:rPr lang="en-GB" sz="1200" b="0" i="0" dirty="0" err="1">
                <a:effectLst/>
                <a:cs typeface="Arial" panose="020B0604020202020204" pitchFamily="34" charset="0"/>
              </a:rPr>
              <a:t>všetky</a:t>
            </a:r>
            <a:r>
              <a:rPr lang="en-GB" sz="1200" b="0" i="0" dirty="0">
                <a:effectLst/>
                <a:cs typeface="Arial" panose="020B0604020202020204" pitchFamily="34" charset="0"/>
              </a:rPr>
              <a:t> </a:t>
            </a:r>
            <a:r>
              <a:rPr lang="en-GB" sz="1200" b="0" i="0" dirty="0" err="1">
                <a:effectLst/>
                <a:cs typeface="Arial" panose="020B0604020202020204" pitchFamily="34" charset="0"/>
              </a:rPr>
              <a:t>diela</a:t>
            </a:r>
            <a:r>
              <a:rPr lang="en-GB" sz="1200" b="0" i="0" dirty="0">
                <a:effectLst/>
                <a:cs typeface="Arial" panose="020B0604020202020204" pitchFamily="34" charset="0"/>
              </a:rPr>
              <a:t>, </a:t>
            </a:r>
            <a:r>
              <a:rPr lang="en-GB" sz="1200" b="0" i="0" dirty="0" err="1">
                <a:effectLst/>
                <a:cs typeface="Arial" panose="020B0604020202020204" pitchFamily="34" charset="0"/>
              </a:rPr>
              <a:t>ktoré</a:t>
            </a:r>
            <a:r>
              <a:rPr lang="en-GB" sz="1200" b="0" i="0" dirty="0">
                <a:effectLst/>
                <a:cs typeface="Arial" panose="020B0604020202020204" pitchFamily="34" charset="0"/>
              </a:rPr>
              <a:t> </a:t>
            </a:r>
            <a:r>
              <a:rPr lang="en-GB" sz="1200" b="0" i="0" dirty="0" err="1">
                <a:effectLst/>
                <a:cs typeface="Arial" panose="020B0604020202020204" pitchFamily="34" charset="0"/>
              </a:rPr>
              <a:t>vyžadujú</a:t>
            </a:r>
            <a:r>
              <a:rPr lang="en-GB" sz="1200" b="0" i="0" dirty="0">
                <a:effectLst/>
                <a:cs typeface="Arial" panose="020B0604020202020204" pitchFamily="34" charset="0"/>
              </a:rPr>
              <a:t> </a:t>
            </a:r>
            <a:r>
              <a:rPr lang="en-GB" sz="1200" b="0" i="0" dirty="0" err="1">
                <a:effectLst/>
                <a:cs typeface="Arial" panose="020B0604020202020204" pitchFamily="34" charset="0"/>
              </a:rPr>
              <a:t>opravu</a:t>
            </a:r>
            <a:endParaRPr lang="en-GB" sz="1200" b="0" i="0" dirty="0">
              <a:effectLst/>
              <a:cs typeface="Arial" panose="020B0604020202020204" pitchFamily="34" charset="0"/>
            </a:endParaRPr>
          </a:p>
          <a:p>
            <a:pPr marL="171450" indent="-171450" algn="l" fontAlgn="base">
              <a:buFont typeface="Arial" panose="020B0604020202020204" pitchFamily="34" charset="0"/>
              <a:buChar char="•"/>
            </a:pPr>
            <a:r>
              <a:rPr lang="en-GB" sz="1200" b="0" i="0" dirty="0" err="1">
                <a:effectLst/>
                <a:cs typeface="Arial" panose="020B0604020202020204" pitchFamily="34" charset="0"/>
              </a:rPr>
              <a:t>Overte</a:t>
            </a:r>
            <a:r>
              <a:rPr lang="en-GB" sz="1200" b="0" i="0" dirty="0">
                <a:effectLst/>
                <a:cs typeface="Arial" panose="020B0604020202020204" pitchFamily="34" charset="0"/>
              </a:rPr>
              <a:t> </a:t>
            </a:r>
            <a:r>
              <a:rPr lang="en-GB" sz="1200" b="0" i="0" dirty="0" err="1">
                <a:effectLst/>
                <a:cs typeface="Arial" panose="020B0604020202020204" pitchFamily="34" charset="0"/>
              </a:rPr>
              <a:t>opravu</a:t>
            </a:r>
            <a:r>
              <a:rPr lang="en-GB" sz="1200" b="0" i="0" dirty="0">
                <a:effectLst/>
                <a:cs typeface="Arial" panose="020B0604020202020204" pitchFamily="34" charset="0"/>
              </a:rPr>
              <a:t> v </a:t>
            </a:r>
            <a:r>
              <a:rPr lang="en-GB" sz="1200" b="0" i="0" dirty="0" err="1">
                <a:effectLst/>
                <a:cs typeface="Arial" panose="020B0604020202020204" pitchFamily="34" charset="0"/>
              </a:rPr>
              <a:t>testovacom</a:t>
            </a:r>
            <a:r>
              <a:rPr lang="en-GB" sz="1200" b="0" i="0" dirty="0">
                <a:effectLst/>
                <a:cs typeface="Arial" panose="020B0604020202020204" pitchFamily="34" charset="0"/>
              </a:rPr>
              <a:t> </a:t>
            </a:r>
            <a:r>
              <a:rPr lang="en-GB" sz="1200" b="0" i="0" dirty="0" err="1">
                <a:effectLst/>
                <a:cs typeface="Arial" panose="020B0604020202020204" pitchFamily="34" charset="0"/>
              </a:rPr>
              <a:t>prostredí</a:t>
            </a:r>
            <a:r>
              <a:rPr lang="en-GB" sz="1200" b="0" i="0" dirty="0">
                <a:effectLst/>
                <a:cs typeface="Arial" panose="020B0604020202020204" pitchFamily="34" charset="0"/>
              </a:rPr>
              <a:t>, v </a:t>
            </a:r>
            <a:r>
              <a:rPr lang="en-GB" sz="1200" b="0" i="0" dirty="0" err="1">
                <a:effectLst/>
                <a:cs typeface="Arial" panose="020B0604020202020204" pitchFamily="34" charset="0"/>
              </a:rPr>
              <a:t>ktorom</a:t>
            </a:r>
            <a:r>
              <a:rPr lang="en-GB" sz="1200" b="0" i="0" dirty="0">
                <a:effectLst/>
                <a:cs typeface="Arial" panose="020B0604020202020204" pitchFamily="34" charset="0"/>
              </a:rPr>
              <a:t> </a:t>
            </a:r>
            <a:r>
              <a:rPr lang="en-GB" sz="1200" b="0" i="0" dirty="0" err="1">
                <a:effectLst/>
                <a:cs typeface="Arial" panose="020B0604020202020204" pitchFamily="34" charset="0"/>
              </a:rPr>
              <a:t>sú</a:t>
            </a:r>
            <a:r>
              <a:rPr lang="en-GB" sz="1200" b="0" i="0" dirty="0">
                <a:effectLst/>
                <a:cs typeface="Arial" panose="020B0604020202020204" pitchFamily="34" charset="0"/>
              </a:rPr>
              <a:t> </a:t>
            </a:r>
            <a:r>
              <a:rPr lang="en-GB" sz="1200" b="0" i="0" dirty="0" err="1">
                <a:effectLst/>
                <a:cs typeface="Arial" panose="020B0604020202020204" pitchFamily="34" charset="0"/>
              </a:rPr>
              <a:t>spustené</a:t>
            </a:r>
            <a:r>
              <a:rPr lang="en-GB" sz="1200" b="0" i="0" dirty="0">
                <a:effectLst/>
                <a:cs typeface="Arial" panose="020B0604020202020204" pitchFamily="34" charset="0"/>
              </a:rPr>
              <a:t> </a:t>
            </a:r>
            <a:r>
              <a:rPr lang="en-GB" sz="1200" b="0" i="0" dirty="0" err="1">
                <a:effectLst/>
                <a:cs typeface="Arial" panose="020B0604020202020204" pitchFamily="34" charset="0"/>
              </a:rPr>
              <a:t>ovplyvnené</a:t>
            </a:r>
            <a:r>
              <a:rPr lang="en-GB" sz="1200" b="0" i="0" dirty="0">
                <a:effectLst/>
                <a:cs typeface="Arial" panose="020B0604020202020204" pitchFamily="34" charset="0"/>
              </a:rPr>
              <a:t> </a:t>
            </a:r>
            <a:r>
              <a:rPr lang="en-GB" sz="1200" b="0" i="0" dirty="0" err="1">
                <a:effectLst/>
                <a:cs typeface="Arial" panose="020B0604020202020204" pitchFamily="34" charset="0"/>
              </a:rPr>
              <a:t>funkcie</a:t>
            </a:r>
            <a:r>
              <a:rPr lang="en-GB" sz="1200" b="0" i="0" dirty="0">
                <a:effectLst/>
                <a:cs typeface="Arial" panose="020B0604020202020204" pitchFamily="34" charset="0"/>
              </a:rPr>
              <a:t>. </a:t>
            </a:r>
            <a:r>
              <a:rPr lang="en-GB" sz="1200" b="0" i="0" dirty="0" err="1">
                <a:effectLst/>
                <a:cs typeface="Arial" panose="020B0604020202020204" pitchFamily="34" charset="0"/>
              </a:rPr>
              <a:t>Pamätajte</a:t>
            </a:r>
            <a:r>
              <a:rPr lang="en-GB" sz="1200" b="0" i="0" dirty="0">
                <a:effectLst/>
                <a:cs typeface="Arial" panose="020B0604020202020204" pitchFamily="34" charset="0"/>
              </a:rPr>
              <a:t>, </a:t>
            </a:r>
            <a:r>
              <a:rPr lang="en-GB" sz="1200" b="0" i="0" dirty="0" err="1">
                <a:effectLst/>
                <a:cs typeface="Arial" panose="020B0604020202020204" pitchFamily="34" charset="0"/>
              </a:rPr>
              <a:t>že</a:t>
            </a:r>
            <a:r>
              <a:rPr lang="en-GB" sz="1200" b="0" i="0" dirty="0">
                <a:effectLst/>
                <a:cs typeface="Arial" panose="020B0604020202020204" pitchFamily="34" charset="0"/>
              </a:rPr>
              <a:t> </a:t>
            </a:r>
            <a:r>
              <a:rPr lang="en-GB" sz="1200" b="0" i="0" dirty="0" err="1">
                <a:effectLst/>
                <a:cs typeface="Arial" panose="020B0604020202020204" pitchFamily="34" charset="0"/>
              </a:rPr>
              <a:t>aplikovanie</a:t>
            </a:r>
            <a:r>
              <a:rPr lang="en-GB" sz="1200" b="0" i="0" dirty="0">
                <a:effectLst/>
                <a:cs typeface="Arial" panose="020B0604020202020204" pitchFamily="34" charset="0"/>
              </a:rPr>
              <a:t> </a:t>
            </a:r>
            <a:r>
              <a:rPr lang="en-GB" sz="1200" b="0" i="0" dirty="0" err="1">
                <a:effectLst/>
                <a:cs typeface="Arial" panose="020B0604020202020204" pitchFamily="34" charset="0"/>
              </a:rPr>
              <a:t>opráv</a:t>
            </a:r>
            <a:r>
              <a:rPr lang="en-GB" sz="1200" b="0" i="0" dirty="0">
                <a:effectLst/>
                <a:cs typeface="Arial" panose="020B0604020202020204" pitchFamily="34" charset="0"/>
              </a:rPr>
              <a:t> bez </a:t>
            </a:r>
            <a:r>
              <a:rPr lang="en-GB" sz="1200" b="0" i="0" dirty="0" err="1">
                <a:effectLst/>
                <a:cs typeface="Arial" panose="020B0604020202020204" pitchFamily="34" charset="0"/>
              </a:rPr>
              <a:t>testovania</a:t>
            </a:r>
            <a:r>
              <a:rPr lang="en-GB" sz="1200" b="0" i="0" dirty="0">
                <a:effectLst/>
                <a:cs typeface="Arial" panose="020B0604020202020204" pitchFamily="34" charset="0"/>
              </a:rPr>
              <a:t> </a:t>
            </a:r>
            <a:r>
              <a:rPr lang="en-GB" sz="1200" b="0" i="0" dirty="0" err="1">
                <a:effectLst/>
                <a:cs typeface="Arial" panose="020B0604020202020204" pitchFamily="34" charset="0"/>
              </a:rPr>
              <a:t>zvyšuje</a:t>
            </a:r>
            <a:r>
              <a:rPr lang="en-GB" sz="1200" b="0" i="0" dirty="0">
                <a:effectLst/>
                <a:cs typeface="Arial" panose="020B0604020202020204" pitchFamily="34" charset="0"/>
              </a:rPr>
              <a:t> </a:t>
            </a:r>
            <a:r>
              <a:rPr lang="en-GB" sz="1200" b="0" i="0" dirty="0" err="1">
                <a:effectLst/>
                <a:cs typeface="Arial" panose="020B0604020202020204" pitchFamily="34" charset="0"/>
              </a:rPr>
              <a:t>prevádzkové</a:t>
            </a:r>
            <a:r>
              <a:rPr lang="en-GB" sz="1200" b="0" i="0" dirty="0">
                <a:effectLst/>
                <a:cs typeface="Arial" panose="020B0604020202020204" pitchFamily="34" charset="0"/>
              </a:rPr>
              <a:t> </a:t>
            </a:r>
            <a:r>
              <a:rPr lang="en-GB" sz="1200" b="0" i="0" dirty="0" err="1">
                <a:effectLst/>
                <a:cs typeface="Arial" panose="020B0604020202020204" pitchFamily="34" charset="0"/>
              </a:rPr>
              <a:t>riziko</a:t>
            </a:r>
            <a:r>
              <a:rPr lang="en-GB" sz="1200" b="0" i="0" dirty="0">
                <a:effectLst/>
                <a:cs typeface="Arial" panose="020B0604020202020204" pitchFamily="34" charset="0"/>
              </a:rPr>
              <a:t>, ale </a:t>
            </a:r>
            <a:r>
              <a:rPr lang="en-GB" sz="1200" b="0" i="0" dirty="0" err="1">
                <a:effectLst/>
                <a:cs typeface="Arial" panose="020B0604020202020204" pitchFamily="34" charset="0"/>
              </a:rPr>
              <a:t>znižuje</a:t>
            </a:r>
            <a:r>
              <a:rPr lang="en-GB" sz="1200" b="0" i="0" dirty="0">
                <a:effectLst/>
                <a:cs typeface="Arial" panose="020B0604020202020204" pitchFamily="34" charset="0"/>
              </a:rPr>
              <a:t> </a:t>
            </a:r>
            <a:r>
              <a:rPr lang="en-GB" sz="1200" b="0" i="0" dirty="0" err="1">
                <a:effectLst/>
                <a:cs typeface="Arial" panose="020B0604020202020204" pitchFamily="34" charset="0"/>
              </a:rPr>
              <a:t>príležitosť</a:t>
            </a:r>
            <a:r>
              <a:rPr lang="en-GB" sz="1200" b="0" i="0" dirty="0">
                <a:effectLst/>
                <a:cs typeface="Arial" panose="020B0604020202020204" pitchFamily="34" charset="0"/>
              </a:rPr>
              <a:t> pre </a:t>
            </a:r>
            <a:r>
              <a:rPr lang="en-GB" sz="1200" b="0" i="0" dirty="0" err="1">
                <a:effectLst/>
                <a:cs typeface="Arial" panose="020B0604020202020204" pitchFamily="34" charset="0"/>
              </a:rPr>
              <a:t>útočníkov</a:t>
            </a:r>
            <a:r>
              <a:rPr lang="en-GB" sz="1200" b="0" i="0" dirty="0">
                <a:effectLst/>
                <a:cs typeface="Arial" panose="020B0604020202020204" pitchFamily="34" charset="0"/>
              </a:rPr>
              <a:t>. </a:t>
            </a:r>
            <a:r>
              <a:rPr lang="en-GB" sz="1200" b="0" i="0" dirty="0" err="1">
                <a:effectLst/>
                <a:cs typeface="Arial" panose="020B0604020202020204" pitchFamily="34" charset="0"/>
              </a:rPr>
              <a:t>Naopak</a:t>
            </a:r>
            <a:r>
              <a:rPr lang="en-GB" sz="1200" b="0" i="0" dirty="0">
                <a:effectLst/>
                <a:cs typeface="Arial" panose="020B0604020202020204" pitchFamily="34" charset="0"/>
              </a:rPr>
              <a:t>, </a:t>
            </a:r>
            <a:r>
              <a:rPr lang="en-GB" sz="1200" b="0" i="0" dirty="0" err="1">
                <a:effectLst/>
                <a:cs typeface="Arial" panose="020B0604020202020204" pitchFamily="34" charset="0"/>
              </a:rPr>
              <a:t>testovanie</a:t>
            </a:r>
            <a:r>
              <a:rPr lang="en-GB" sz="1200" b="0" i="0" dirty="0">
                <a:effectLst/>
                <a:cs typeface="Arial" panose="020B0604020202020204" pitchFamily="34" charset="0"/>
              </a:rPr>
              <a:t> </a:t>
            </a:r>
            <a:r>
              <a:rPr lang="en-GB" sz="1200" b="0" i="0" dirty="0" err="1">
                <a:effectLst/>
                <a:cs typeface="Arial" panose="020B0604020202020204" pitchFamily="34" charset="0"/>
              </a:rPr>
              <a:t>opráv</a:t>
            </a:r>
            <a:r>
              <a:rPr lang="en-GB" sz="1200" b="0" i="0" dirty="0">
                <a:effectLst/>
                <a:cs typeface="Arial" panose="020B0604020202020204" pitchFamily="34" charset="0"/>
              </a:rPr>
              <a:t> pred ich </a:t>
            </a:r>
            <a:r>
              <a:rPr lang="en-GB" sz="1200" b="0" i="0" dirty="0" err="1">
                <a:effectLst/>
                <a:cs typeface="Arial" panose="020B0604020202020204" pitchFamily="34" charset="0"/>
              </a:rPr>
              <a:t>nasadením</a:t>
            </a:r>
            <a:r>
              <a:rPr lang="en-GB" sz="1200" b="0" i="0" dirty="0">
                <a:effectLst/>
                <a:cs typeface="Arial" panose="020B0604020202020204" pitchFamily="34" charset="0"/>
              </a:rPr>
              <a:t> </a:t>
            </a:r>
            <a:r>
              <a:rPr lang="en-GB" sz="1200" b="0" i="0" dirty="0" err="1">
                <a:effectLst/>
                <a:cs typeface="Arial" panose="020B0604020202020204" pitchFamily="34" charset="0"/>
              </a:rPr>
              <a:t>znižuje</a:t>
            </a:r>
            <a:r>
              <a:rPr lang="en-GB" sz="1200" b="0" i="0" dirty="0">
                <a:effectLst/>
                <a:cs typeface="Arial" panose="020B0604020202020204" pitchFamily="34" charset="0"/>
              </a:rPr>
              <a:t> </a:t>
            </a:r>
            <a:r>
              <a:rPr lang="en-GB" sz="1200" b="0" i="0" dirty="0" err="1">
                <a:effectLst/>
                <a:cs typeface="Arial" panose="020B0604020202020204" pitchFamily="34" charset="0"/>
              </a:rPr>
              <a:t>prevádzkové</a:t>
            </a:r>
            <a:r>
              <a:rPr lang="en-GB" sz="1200" b="0" i="0" dirty="0">
                <a:effectLst/>
                <a:cs typeface="Arial" panose="020B0604020202020204" pitchFamily="34" charset="0"/>
              </a:rPr>
              <a:t> </a:t>
            </a:r>
            <a:r>
              <a:rPr lang="en-GB" sz="1200" b="0" i="0" dirty="0" err="1">
                <a:effectLst/>
                <a:cs typeface="Arial" panose="020B0604020202020204" pitchFamily="34" charset="0"/>
              </a:rPr>
              <a:t>riziko</a:t>
            </a:r>
            <a:r>
              <a:rPr lang="en-GB" sz="1200" b="0" i="0" dirty="0">
                <a:effectLst/>
                <a:cs typeface="Arial" panose="020B0604020202020204" pitchFamily="34" charset="0"/>
              </a:rPr>
              <a:t>, no </a:t>
            </a:r>
            <a:r>
              <a:rPr lang="en-GB" sz="1200" b="0" i="0" dirty="0" err="1">
                <a:effectLst/>
                <a:cs typeface="Arial" panose="020B0604020202020204" pitchFamily="34" charset="0"/>
              </a:rPr>
              <a:t>zvyšuje</a:t>
            </a:r>
            <a:r>
              <a:rPr lang="en-GB" sz="1200" b="0" i="0" dirty="0">
                <a:effectLst/>
                <a:cs typeface="Arial" panose="020B0604020202020204" pitchFamily="34" charset="0"/>
              </a:rPr>
              <a:t> </a:t>
            </a:r>
            <a:r>
              <a:rPr lang="en-GB" sz="1200" b="0" i="0" dirty="0" err="1">
                <a:effectLst/>
                <a:cs typeface="Arial" panose="020B0604020202020204" pitchFamily="34" charset="0"/>
              </a:rPr>
              <a:t>príležitosť</a:t>
            </a:r>
            <a:r>
              <a:rPr lang="en-GB" sz="1200" b="0" i="0" dirty="0">
                <a:effectLst/>
                <a:cs typeface="Arial" panose="020B0604020202020204" pitchFamily="34" charset="0"/>
              </a:rPr>
              <a:t> pre </a:t>
            </a:r>
            <a:r>
              <a:rPr lang="en-GB" sz="1200" b="0" i="0" dirty="0" err="1">
                <a:effectLst/>
                <a:cs typeface="Arial" panose="020B0604020202020204" pitchFamily="34" charset="0"/>
              </a:rPr>
              <a:t>útočníkov</a:t>
            </a:r>
            <a:r>
              <a:rPr lang="en-GB" sz="1200" b="0" i="0" dirty="0">
                <a:effectLst/>
                <a:cs typeface="Arial" panose="020B0604020202020204" pitchFamily="34" charset="0"/>
              </a:rPr>
              <a:t>.</a:t>
            </a:r>
          </a:p>
          <a:p>
            <a:pPr marL="171450" indent="-171450" algn="l" fontAlgn="base">
              <a:buFont typeface="Arial" panose="020B0604020202020204" pitchFamily="34" charset="0"/>
              <a:buChar char="•"/>
            </a:pPr>
            <a:r>
              <a:rPr lang="en-GB" sz="1200" b="0" i="0" dirty="0" err="1">
                <a:effectLst/>
                <a:cs typeface="Arial" panose="020B0604020202020204" pitchFamily="34" charset="0"/>
              </a:rPr>
              <a:t>Vytvorte</a:t>
            </a:r>
            <a:r>
              <a:rPr lang="en-GB" sz="1200" b="0" i="0" dirty="0">
                <a:effectLst/>
                <a:cs typeface="Arial" panose="020B0604020202020204" pitchFamily="34" charset="0"/>
              </a:rPr>
              <a:t> </a:t>
            </a:r>
            <a:r>
              <a:rPr lang="en-GB" sz="1200" b="0" i="0" dirty="0" err="1">
                <a:effectLst/>
                <a:cs typeface="Arial" panose="020B0604020202020204" pitchFamily="34" charset="0"/>
              </a:rPr>
              <a:t>produkčnú</a:t>
            </a:r>
            <a:r>
              <a:rPr lang="en-GB" sz="1200" b="0" i="0" dirty="0">
                <a:effectLst/>
                <a:cs typeface="Arial" panose="020B0604020202020204" pitchFamily="34" charset="0"/>
              </a:rPr>
              <a:t> </a:t>
            </a:r>
            <a:r>
              <a:rPr lang="en-GB" sz="1200" b="0" i="0" dirty="0" err="1">
                <a:effectLst/>
                <a:cs typeface="Arial" panose="020B0604020202020204" pitchFamily="34" charset="0"/>
              </a:rPr>
              <a:t>zálohu</a:t>
            </a:r>
            <a:r>
              <a:rPr lang="en-GB" sz="1200" b="0" i="0" dirty="0">
                <a:effectLst/>
                <a:cs typeface="Arial" panose="020B0604020202020204" pitchFamily="34" charset="0"/>
              </a:rPr>
              <a:t> a </a:t>
            </a:r>
            <a:r>
              <a:rPr lang="en-GB" sz="1200" b="0" i="0" dirty="0" err="1">
                <a:effectLst/>
                <a:cs typeface="Arial" panose="020B0604020202020204" pitchFamily="34" charset="0"/>
              </a:rPr>
              <a:t>nastavte</a:t>
            </a:r>
            <a:r>
              <a:rPr lang="en-GB" sz="1200" b="0" i="0" dirty="0">
                <a:effectLst/>
                <a:cs typeface="Arial" panose="020B0604020202020204" pitchFamily="34" charset="0"/>
              </a:rPr>
              <a:t> </a:t>
            </a:r>
            <a:r>
              <a:rPr lang="en-GB" sz="1200" b="0" i="0" dirty="0" err="1">
                <a:effectLst/>
                <a:cs typeface="Arial" panose="020B0604020202020204" pitchFamily="34" charset="0"/>
              </a:rPr>
              <a:t>plán</a:t>
            </a:r>
            <a:r>
              <a:rPr lang="en-GB" sz="1200" b="0" i="0" dirty="0">
                <a:effectLst/>
                <a:cs typeface="Arial" panose="020B0604020202020204" pitchFamily="34" charset="0"/>
              </a:rPr>
              <a:t> </a:t>
            </a:r>
            <a:r>
              <a:rPr lang="en-GB" sz="1200" b="0" i="0" dirty="0" err="1">
                <a:effectLst/>
                <a:cs typeface="Arial" panose="020B0604020202020204" pitchFamily="34" charset="0"/>
              </a:rPr>
              <a:t>vrátenia</a:t>
            </a:r>
            <a:r>
              <a:rPr lang="en-GB" sz="1200" b="0" i="0" dirty="0">
                <a:effectLst/>
                <a:cs typeface="Arial" panose="020B0604020202020204" pitchFamily="34" charset="0"/>
              </a:rPr>
              <a:t> pre </a:t>
            </a:r>
            <a:r>
              <a:rPr lang="en-GB" sz="1200" b="0" i="0" dirty="0" err="1">
                <a:effectLst/>
                <a:cs typeface="Arial" panose="020B0604020202020204" pitchFamily="34" charset="0"/>
              </a:rPr>
              <a:t>prípad</a:t>
            </a:r>
            <a:r>
              <a:rPr lang="en-GB" sz="1200" b="0" i="0" dirty="0">
                <a:effectLst/>
                <a:cs typeface="Arial" panose="020B0604020202020204" pitchFamily="34" charset="0"/>
              </a:rPr>
              <a:t>, </a:t>
            </a:r>
            <a:r>
              <a:rPr lang="en-GB" sz="1200" b="0" i="0" dirty="0" err="1">
                <a:effectLst/>
                <a:cs typeface="Arial" panose="020B0604020202020204" pitchFamily="34" charset="0"/>
              </a:rPr>
              <a:t>že</a:t>
            </a:r>
            <a:r>
              <a:rPr lang="en-GB" sz="1200" b="0" i="0" dirty="0">
                <a:effectLst/>
                <a:cs typeface="Arial" panose="020B0604020202020204" pitchFamily="34" charset="0"/>
              </a:rPr>
              <a:t> </a:t>
            </a:r>
            <a:r>
              <a:rPr lang="en-GB" sz="1200" b="0" i="0" dirty="0" err="1">
                <a:effectLst/>
                <a:cs typeface="Arial" panose="020B0604020202020204" pitchFamily="34" charset="0"/>
              </a:rPr>
              <a:t>nasadenie</a:t>
            </a:r>
            <a:r>
              <a:rPr lang="en-GB" sz="1200" b="0" i="0" dirty="0">
                <a:effectLst/>
                <a:cs typeface="Arial" panose="020B0604020202020204" pitchFamily="34" charset="0"/>
              </a:rPr>
              <a:t> </a:t>
            </a:r>
            <a:r>
              <a:rPr lang="en-GB" sz="1200" b="0" i="0" dirty="0" err="1">
                <a:effectLst/>
                <a:cs typeface="Arial" panose="020B0604020202020204" pitchFamily="34" charset="0"/>
              </a:rPr>
              <a:t>opravy</a:t>
            </a:r>
            <a:r>
              <a:rPr lang="en-GB" sz="1200" b="0" i="0" dirty="0">
                <a:effectLst/>
                <a:cs typeface="Arial" panose="020B0604020202020204" pitchFamily="34" charset="0"/>
              </a:rPr>
              <a:t> </a:t>
            </a:r>
            <a:r>
              <a:rPr lang="en-GB" sz="1200" b="0" i="0" dirty="0" err="1">
                <a:effectLst/>
                <a:cs typeface="Arial" panose="020B0604020202020204" pitchFamily="34" charset="0"/>
              </a:rPr>
              <a:t>spôsobí</a:t>
            </a:r>
            <a:r>
              <a:rPr lang="en-GB" sz="1200" b="0" i="0" dirty="0">
                <a:effectLst/>
                <a:cs typeface="Arial" panose="020B0604020202020204" pitchFamily="34" charset="0"/>
              </a:rPr>
              <a:t> </a:t>
            </a:r>
            <a:r>
              <a:rPr lang="en-GB" sz="1200" b="0" i="0" dirty="0" err="1">
                <a:effectLst/>
                <a:cs typeface="Arial" panose="020B0604020202020204" pitchFamily="34" charset="0"/>
              </a:rPr>
              <a:t>neočakávané</a:t>
            </a:r>
            <a:r>
              <a:rPr lang="en-GB" sz="1200" b="0" i="0" dirty="0">
                <a:effectLst/>
                <a:cs typeface="Arial" panose="020B0604020202020204" pitchFamily="34" charset="0"/>
              </a:rPr>
              <a:t> </a:t>
            </a:r>
            <a:r>
              <a:rPr lang="en-GB" sz="1200" b="0" i="0" dirty="0" err="1">
                <a:effectLst/>
                <a:cs typeface="Arial" panose="020B0604020202020204" pitchFamily="34" charset="0"/>
              </a:rPr>
              <a:t>problémy</a:t>
            </a:r>
            <a:endParaRPr lang="en-GB" sz="1200" b="0" i="0" dirty="0">
              <a:effectLst/>
              <a:cs typeface="Arial" panose="020B0604020202020204" pitchFamily="34" charset="0"/>
            </a:endParaRPr>
          </a:p>
          <a:p>
            <a:pPr marL="171450" indent="-171450" algn="l" fontAlgn="base">
              <a:buFont typeface="Arial" panose="020B0604020202020204" pitchFamily="34" charset="0"/>
              <a:buChar char="•"/>
            </a:pPr>
            <a:r>
              <a:rPr lang="en-GB" sz="1200" b="0" i="0" dirty="0" err="1">
                <a:effectLst/>
                <a:cs typeface="Arial" panose="020B0604020202020204" pitchFamily="34" charset="0"/>
              </a:rPr>
              <a:t>Nasaďte</a:t>
            </a:r>
            <a:r>
              <a:rPr lang="en-GB" sz="1200" b="0" i="0" dirty="0">
                <a:effectLst/>
                <a:cs typeface="Arial" panose="020B0604020202020204" pitchFamily="34" charset="0"/>
              </a:rPr>
              <a:t> </a:t>
            </a:r>
            <a:r>
              <a:rPr lang="en-GB" sz="1200" b="0" i="0" dirty="0" err="1">
                <a:effectLst/>
                <a:cs typeface="Arial" panose="020B0604020202020204" pitchFamily="34" charset="0"/>
              </a:rPr>
              <a:t>opravu</a:t>
            </a:r>
            <a:r>
              <a:rPr lang="en-GB" sz="1200" b="0" i="0" dirty="0">
                <a:effectLst/>
                <a:cs typeface="Arial" panose="020B0604020202020204" pitchFamily="34" charset="0"/>
              </a:rPr>
              <a:t> v </a:t>
            </a:r>
            <a:r>
              <a:rPr lang="en-GB" sz="1200" b="0" i="0" dirty="0" err="1">
                <a:effectLst/>
                <a:cs typeface="Arial" panose="020B0604020202020204" pitchFamily="34" charset="0"/>
              </a:rPr>
              <a:t>produkčnom</a:t>
            </a:r>
            <a:r>
              <a:rPr lang="en-GB" sz="1200" b="0" i="0" dirty="0">
                <a:effectLst/>
                <a:cs typeface="Arial" panose="020B0604020202020204" pitchFamily="34" charset="0"/>
              </a:rPr>
              <a:t> </a:t>
            </a:r>
            <a:r>
              <a:rPr lang="en-GB" sz="1200" b="0" i="0" dirty="0" err="1">
                <a:effectLst/>
                <a:cs typeface="Arial" panose="020B0604020202020204" pitchFamily="34" charset="0"/>
              </a:rPr>
              <a:t>prostredí.Monitorujte</a:t>
            </a:r>
            <a:r>
              <a:rPr lang="en-GB" sz="1200" b="0" i="0" dirty="0">
                <a:effectLst/>
                <a:cs typeface="Arial" panose="020B0604020202020204" pitchFamily="34" charset="0"/>
              </a:rPr>
              <a:t> </a:t>
            </a:r>
            <a:r>
              <a:rPr lang="en-GB" sz="1200" b="0" i="0" dirty="0" err="1">
                <a:effectLst/>
                <a:cs typeface="Arial" panose="020B0604020202020204" pitchFamily="34" charset="0"/>
              </a:rPr>
              <a:t>nasadenie</a:t>
            </a:r>
            <a:r>
              <a:rPr lang="en-GB" sz="1200" b="0" i="0" dirty="0">
                <a:effectLst/>
                <a:cs typeface="Arial" panose="020B0604020202020204" pitchFamily="34" charset="0"/>
              </a:rPr>
              <a:t>, aby </a:t>
            </a:r>
            <a:r>
              <a:rPr lang="en-GB" sz="1200" b="0" i="0" dirty="0" err="1">
                <a:effectLst/>
                <a:cs typeface="Arial" panose="020B0604020202020204" pitchFamily="34" charset="0"/>
              </a:rPr>
              <a:t>ste</a:t>
            </a:r>
            <a:r>
              <a:rPr lang="en-GB" sz="1200" b="0" i="0" dirty="0">
                <a:effectLst/>
                <a:cs typeface="Arial" panose="020B0604020202020204" pitchFamily="34" charset="0"/>
              </a:rPr>
              <a:t> </a:t>
            </a:r>
            <a:r>
              <a:rPr lang="en-GB" sz="1200" b="0" i="0" dirty="0" err="1">
                <a:effectLst/>
                <a:cs typeface="Arial" panose="020B0604020202020204" pitchFamily="34" charset="0"/>
              </a:rPr>
              <a:t>sa</a:t>
            </a:r>
            <a:r>
              <a:rPr lang="en-GB" sz="1200" b="0" i="0" dirty="0">
                <a:effectLst/>
                <a:cs typeface="Arial" panose="020B0604020202020204" pitchFamily="34" charset="0"/>
              </a:rPr>
              <a:t> </a:t>
            </a:r>
            <a:r>
              <a:rPr lang="en-GB" sz="1200" b="0" i="0" dirty="0" err="1">
                <a:effectLst/>
                <a:cs typeface="Arial" panose="020B0604020202020204" pitchFamily="34" charset="0"/>
              </a:rPr>
              <a:t>uistili</a:t>
            </a:r>
            <a:r>
              <a:rPr lang="en-GB" sz="1200" b="0" i="0" dirty="0">
                <a:effectLst/>
                <a:cs typeface="Arial" panose="020B0604020202020204" pitchFamily="34" charset="0"/>
              </a:rPr>
              <a:t>, </a:t>
            </a:r>
            <a:r>
              <a:rPr lang="en-GB" sz="1200" b="0" i="0" dirty="0" err="1">
                <a:effectLst/>
                <a:cs typeface="Arial" panose="020B0604020202020204" pitchFamily="34" charset="0"/>
              </a:rPr>
              <a:t>že</a:t>
            </a:r>
            <a:r>
              <a:rPr lang="en-GB" sz="1200" b="0" i="0" dirty="0">
                <a:effectLst/>
                <a:cs typeface="Arial" panose="020B0604020202020204" pitchFamily="34" charset="0"/>
              </a:rPr>
              <a:t> </a:t>
            </a:r>
            <a:r>
              <a:rPr lang="en-GB" sz="1200" b="0" i="0" dirty="0" err="1">
                <a:effectLst/>
                <a:cs typeface="Arial" panose="020B0604020202020204" pitchFamily="34" charset="0"/>
              </a:rPr>
              <a:t>oprava</a:t>
            </a:r>
            <a:r>
              <a:rPr lang="en-GB" sz="1200" b="0" i="0" dirty="0">
                <a:effectLst/>
                <a:cs typeface="Arial" panose="020B0604020202020204" pitchFamily="34" charset="0"/>
              </a:rPr>
              <a:t> bola </a:t>
            </a:r>
            <a:r>
              <a:rPr lang="en-GB" sz="1200" b="0" i="0" dirty="0" err="1">
                <a:effectLst/>
                <a:cs typeface="Arial" panose="020B0604020202020204" pitchFamily="34" charset="0"/>
              </a:rPr>
              <a:t>úspešne</a:t>
            </a:r>
            <a:r>
              <a:rPr lang="en-GB" sz="1200" b="0" i="0" dirty="0">
                <a:effectLst/>
                <a:cs typeface="Arial" panose="020B0604020202020204" pitchFamily="34" charset="0"/>
              </a:rPr>
              <a:t> </a:t>
            </a:r>
            <a:r>
              <a:rPr lang="en-GB" sz="1200" b="0" i="0" dirty="0" err="1">
                <a:effectLst/>
                <a:cs typeface="Arial" panose="020B0604020202020204" pitchFamily="34" charset="0"/>
              </a:rPr>
              <a:t>aplikovaná</a:t>
            </a:r>
            <a:endParaRPr lang="en-GB" sz="1200" b="0" i="0" dirty="0">
              <a:effectLst/>
              <a:cs typeface="Arial" panose="020B0604020202020204" pitchFamily="34" charset="0"/>
            </a:endParaRPr>
          </a:p>
          <a:p>
            <a:pPr marL="171450" indent="-171450" algn="l" fontAlgn="base">
              <a:buFont typeface="Arial" panose="020B0604020202020204" pitchFamily="34" charset="0"/>
              <a:buChar char="•"/>
            </a:pPr>
            <a:r>
              <a:rPr lang="en-GB" sz="1200" b="0" i="0" dirty="0" err="1">
                <a:effectLst/>
                <a:cs typeface="Arial" panose="020B0604020202020204" pitchFamily="34" charset="0"/>
              </a:rPr>
              <a:t>Spustite</a:t>
            </a:r>
            <a:r>
              <a:rPr lang="en-GB" sz="1200" b="0" i="0" dirty="0">
                <a:effectLst/>
                <a:cs typeface="Arial" panose="020B0604020202020204" pitchFamily="34" charset="0"/>
              </a:rPr>
              <a:t> </a:t>
            </a:r>
            <a:r>
              <a:rPr lang="en-GB" sz="1200" b="0" i="0" dirty="0" err="1">
                <a:effectLst/>
                <a:cs typeface="Arial" panose="020B0604020202020204" pitchFamily="34" charset="0"/>
              </a:rPr>
              <a:t>kontrolu</a:t>
            </a:r>
            <a:r>
              <a:rPr lang="en-GB" sz="1200" b="0" i="0" dirty="0">
                <a:effectLst/>
                <a:cs typeface="Arial" panose="020B0604020202020204" pitchFamily="34" charset="0"/>
              </a:rPr>
              <a:t> </a:t>
            </a:r>
            <a:r>
              <a:rPr lang="en-GB" sz="1200" b="0" i="0" dirty="0" err="1">
                <a:effectLst/>
                <a:cs typeface="Arial" panose="020B0604020202020204" pitchFamily="34" charset="0"/>
              </a:rPr>
              <a:t>zraniteľnosti</a:t>
            </a:r>
            <a:r>
              <a:rPr lang="en-GB" sz="1200" b="0" i="0" dirty="0">
                <a:effectLst/>
                <a:cs typeface="Arial" panose="020B0604020202020204" pitchFamily="34" charset="0"/>
              </a:rPr>
              <a:t> po </a:t>
            </a:r>
            <a:r>
              <a:rPr lang="en-GB" sz="1200" b="0" i="0" dirty="0" err="1">
                <a:effectLst/>
                <a:cs typeface="Arial" panose="020B0604020202020204" pitchFamily="34" charset="0"/>
              </a:rPr>
              <a:t>nasadení</a:t>
            </a:r>
            <a:r>
              <a:rPr lang="en-GB" sz="1200" b="0" i="0" dirty="0">
                <a:effectLst/>
                <a:cs typeface="Arial" panose="020B0604020202020204" pitchFamily="34" charset="0"/>
              </a:rPr>
              <a:t>, aby </a:t>
            </a:r>
            <a:r>
              <a:rPr lang="en-GB" sz="1200" b="0" i="0" dirty="0" err="1">
                <a:effectLst/>
                <a:cs typeface="Arial" panose="020B0604020202020204" pitchFamily="34" charset="0"/>
              </a:rPr>
              <a:t>ste</a:t>
            </a:r>
            <a:r>
              <a:rPr lang="en-GB" sz="1200" b="0" i="0" dirty="0">
                <a:effectLst/>
                <a:cs typeface="Arial" panose="020B0604020202020204" pitchFamily="34" charset="0"/>
              </a:rPr>
              <a:t> </a:t>
            </a:r>
            <a:r>
              <a:rPr lang="en-GB" sz="1200" b="0" i="0" dirty="0" err="1">
                <a:effectLst/>
                <a:cs typeface="Arial" panose="020B0604020202020204" pitchFamily="34" charset="0"/>
              </a:rPr>
              <a:t>sa</a:t>
            </a:r>
            <a:r>
              <a:rPr lang="en-GB" sz="1200" b="0" i="0" dirty="0">
                <a:effectLst/>
                <a:cs typeface="Arial" panose="020B0604020202020204" pitchFamily="34" charset="0"/>
              </a:rPr>
              <a:t> </a:t>
            </a:r>
            <a:r>
              <a:rPr lang="en-GB" sz="1200" b="0" i="0" dirty="0" err="1">
                <a:effectLst/>
                <a:cs typeface="Arial" panose="020B0604020202020204" pitchFamily="34" charset="0"/>
              </a:rPr>
              <a:t>uistili</a:t>
            </a:r>
            <a:r>
              <a:rPr lang="en-GB" sz="1200" b="0" i="0" dirty="0">
                <a:effectLst/>
                <a:cs typeface="Arial" panose="020B0604020202020204" pitchFamily="34" charset="0"/>
              </a:rPr>
              <a:t>, </a:t>
            </a:r>
            <a:r>
              <a:rPr lang="en-GB" sz="1200" b="0" i="0" dirty="0" err="1">
                <a:effectLst/>
                <a:cs typeface="Arial" panose="020B0604020202020204" pitchFamily="34" charset="0"/>
              </a:rPr>
              <a:t>že</a:t>
            </a:r>
            <a:r>
              <a:rPr lang="en-GB" sz="1200" b="0" i="0" dirty="0">
                <a:effectLst/>
                <a:cs typeface="Arial" panose="020B0604020202020204" pitchFamily="34" charset="0"/>
              </a:rPr>
              <a:t> bola </a:t>
            </a:r>
            <a:r>
              <a:rPr lang="en-GB" sz="1200" b="0" i="0" dirty="0" err="1">
                <a:effectLst/>
                <a:cs typeface="Arial" panose="020B0604020202020204" pitchFamily="34" charset="0"/>
              </a:rPr>
              <a:t>zraniteľnosť</a:t>
            </a:r>
            <a:r>
              <a:rPr lang="en-GB" sz="1200" b="0" i="0" dirty="0">
                <a:effectLst/>
                <a:cs typeface="Arial" panose="020B0604020202020204" pitchFamily="34" charset="0"/>
              </a:rPr>
              <a:t> </a:t>
            </a:r>
            <a:r>
              <a:rPr lang="en-GB" sz="1200" b="0" i="0" dirty="0" err="1">
                <a:effectLst/>
                <a:cs typeface="Arial" panose="020B0604020202020204" pitchFamily="34" charset="0"/>
              </a:rPr>
              <a:t>odstránená</a:t>
            </a:r>
            <a:endParaRPr lang="en-GB" sz="1200" b="0" i="0" dirty="0">
              <a:effectLst/>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A8EEEB2C-7543-40A3-9666-18D9735ECCB8}" type="slidenum">
              <a:rPr lang="en-US" smtClean="0"/>
              <a:t>14</a:t>
            </a:fld>
            <a:endParaRPr lang="en-US"/>
          </a:p>
        </p:txBody>
      </p:sp>
    </p:spTree>
    <p:extLst>
      <p:ext uri="{BB962C8B-B14F-4D97-AF65-F5344CB8AC3E}">
        <p14:creationId xmlns:p14="http://schemas.microsoft.com/office/powerpoint/2010/main" val="2183218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Podstrcime</a:t>
            </a:r>
            <a:r>
              <a:rPr lang="en-US" dirty="0"/>
              <a:t> Vam 10 </a:t>
            </a:r>
            <a:r>
              <a:rPr lang="en-US" dirty="0" err="1"/>
              <a:t>faktov</a:t>
            </a:r>
            <a:r>
              <a:rPr lang="en-US" dirty="0"/>
              <a:t>, </a:t>
            </a:r>
            <a:r>
              <a:rPr lang="en-US" dirty="0" err="1"/>
              <a:t>potom</a:t>
            </a:r>
            <a:r>
              <a:rPr lang="en-US" dirty="0"/>
              <a:t> 10 + 1 </a:t>
            </a:r>
            <a:r>
              <a:rPr lang="en-US" dirty="0" err="1"/>
              <a:t>maninulacny</a:t>
            </a:r>
            <a:r>
              <a:rPr lang="en-US" dirty="0"/>
              <a:t>, </a:t>
            </a:r>
            <a:r>
              <a:rPr lang="en-US" dirty="0" err="1"/>
              <a:t>potom</a:t>
            </a:r>
            <a:r>
              <a:rPr lang="en-US" dirty="0"/>
              <a:t> </a:t>
            </a:r>
            <a:r>
              <a:rPr lang="en-US" dirty="0" err="1"/>
              <a:t>viac</a:t>
            </a:r>
            <a:r>
              <a:rPr lang="en-US" dirty="0"/>
              <a:t> </a:t>
            </a:r>
            <a:r>
              <a:rPr lang="en-US" dirty="0" err="1"/>
              <a:t>manipulacnych</a:t>
            </a:r>
            <a:r>
              <a:rPr lang="en-US" dirty="0"/>
              <a:t>…</a:t>
            </a:r>
          </a:p>
          <a:p>
            <a:pPr marL="171450" indent="-171450">
              <a:buFontTx/>
              <a:buChar char="-"/>
            </a:pPr>
            <a:r>
              <a:rPr lang="en-US" dirty="0" err="1"/>
              <a:t>Spomenut</a:t>
            </a:r>
            <a:r>
              <a:rPr lang="en-US" dirty="0"/>
              <a:t> : 10 </a:t>
            </a:r>
            <a:r>
              <a:rPr lang="en-US" dirty="0" err="1"/>
              <a:t>bozich</a:t>
            </a:r>
            <a:r>
              <a:rPr lang="en-US" dirty="0"/>
              <a:t> </a:t>
            </a:r>
            <a:r>
              <a:rPr lang="en-US" dirty="0" err="1"/>
              <a:t>prikazani</a:t>
            </a:r>
            <a:r>
              <a:rPr lang="en-US" dirty="0"/>
              <a:t>, </a:t>
            </a:r>
            <a:r>
              <a:rPr lang="en-US" dirty="0" err="1"/>
              <a:t>vyhlasenie</a:t>
            </a:r>
            <a:r>
              <a:rPr lang="en-US" dirty="0"/>
              <a:t> </a:t>
            </a:r>
            <a:r>
              <a:rPr lang="en-US" dirty="0" err="1"/>
              <a:t>nezavislosti</a:t>
            </a:r>
            <a:r>
              <a:rPr lang="en-US" dirty="0"/>
              <a:t>, </a:t>
            </a:r>
            <a:r>
              <a:rPr lang="en-US" dirty="0" err="1"/>
              <a:t>americku</a:t>
            </a:r>
            <a:r>
              <a:rPr lang="en-US" dirty="0"/>
              <a:t> </a:t>
            </a:r>
            <a:r>
              <a:rPr lang="en-US" dirty="0" err="1"/>
              <a:t>ustavu</a:t>
            </a:r>
            <a:r>
              <a:rPr lang="en-US" dirty="0"/>
              <a:t>, EU </a:t>
            </a:r>
            <a:r>
              <a:rPr lang="en-US" dirty="0" err="1"/>
              <a:t>vyhlasku</a:t>
            </a:r>
            <a:r>
              <a:rPr lang="en-US" dirty="0"/>
              <a:t> </a:t>
            </a:r>
            <a:r>
              <a:rPr lang="en-US" dirty="0" err="1"/>
              <a:t>na</a:t>
            </a:r>
            <a:r>
              <a:rPr lang="en-US" dirty="0"/>
              <a:t> </a:t>
            </a:r>
            <a:r>
              <a:rPr lang="en-US" dirty="0" err="1"/>
              <a:t>pestovanie</a:t>
            </a:r>
            <a:r>
              <a:rPr lang="en-US" dirty="0"/>
              <a:t> </a:t>
            </a:r>
            <a:r>
              <a:rPr lang="en-US" dirty="0" err="1"/>
              <a:t>zeleniny</a:t>
            </a:r>
            <a:r>
              <a:rPr lang="en-US" dirty="0"/>
              <a:t>…</a:t>
            </a:r>
          </a:p>
          <a:p>
            <a:pPr marL="171450" indent="-171450">
              <a:buFontTx/>
              <a:buChar char="-"/>
            </a:pPr>
            <a:r>
              <a:rPr lang="en-US" dirty="0" err="1"/>
              <a:t>Priklad</a:t>
            </a:r>
            <a:r>
              <a:rPr lang="en-US" dirty="0"/>
              <a:t> Brexit </a:t>
            </a:r>
          </a:p>
          <a:p>
            <a:pPr marL="628650" lvl="1" indent="-171450">
              <a:buFontTx/>
              <a:buChar char="-"/>
            </a:pPr>
            <a:r>
              <a:rPr lang="en-US" dirty="0" err="1"/>
              <a:t>Hlasovanie</a:t>
            </a:r>
            <a:r>
              <a:rPr lang="en-US" dirty="0"/>
              <a:t> v </a:t>
            </a:r>
            <a:r>
              <a:rPr lang="en-US" dirty="0" err="1"/>
              <a:t>Britanii</a:t>
            </a:r>
            <a:r>
              <a:rPr lang="en-US" dirty="0"/>
              <a:t> o </a:t>
            </a:r>
            <a:r>
              <a:rPr lang="en-US" dirty="0" err="1"/>
              <a:t>vystupeni</a:t>
            </a:r>
            <a:r>
              <a:rPr lang="en-US" dirty="0"/>
              <a:t> z EU</a:t>
            </a:r>
          </a:p>
          <a:p>
            <a:pPr marL="628650" lvl="1" indent="-171450">
              <a:buFontTx/>
              <a:buChar char="-"/>
            </a:pPr>
            <a:r>
              <a:rPr lang="en-US" dirty="0" err="1"/>
              <a:t>Generovanie</a:t>
            </a:r>
            <a:r>
              <a:rPr lang="en-US" dirty="0"/>
              <a:t> </a:t>
            </a:r>
            <a:r>
              <a:rPr lang="en-US" dirty="0" err="1"/>
              <a:t>Hoaxov</a:t>
            </a:r>
            <a:r>
              <a:rPr lang="en-US" dirty="0"/>
              <a:t> </a:t>
            </a:r>
            <a:r>
              <a:rPr lang="en-US" dirty="0" err="1"/>
              <a:t>cez</a:t>
            </a:r>
            <a:r>
              <a:rPr lang="en-US" dirty="0"/>
              <a:t> AI</a:t>
            </a:r>
          </a:p>
          <a:p>
            <a:pPr marL="628650" lvl="1" indent="-171450">
              <a:buFontTx/>
              <a:buChar char="-"/>
            </a:pPr>
            <a:endParaRPr lang="en-US" dirty="0"/>
          </a:p>
          <a:p>
            <a:pPr marL="0" lvl="0" indent="0">
              <a:buFontTx/>
              <a:buNone/>
            </a:pPr>
            <a:r>
              <a:rPr lang="en-GB" sz="1200" b="1" i="0" kern="1200" dirty="0">
                <a:solidFill>
                  <a:srgbClr val="D5D6D6"/>
                </a:solidFill>
                <a:effectLst/>
                <a:latin typeface="-apple-system"/>
                <a:ea typeface="+mn-ea"/>
                <a:cs typeface="+mn-cs"/>
              </a:rPr>
              <a:t>Hoax </a:t>
            </a:r>
            <a:r>
              <a:rPr lang="en-GB" b="0" i="0" dirty="0" err="1">
                <a:solidFill>
                  <a:srgbClr val="333333"/>
                </a:solidFill>
                <a:effectLst/>
                <a:latin typeface="Open Sans" panose="020B0606030504020204" pitchFamily="34" charset="0"/>
              </a:rPr>
              <a:t>Verí</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sa</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že</a:t>
            </a:r>
            <a:r>
              <a:rPr lang="en-GB" b="0" i="0" dirty="0">
                <a:solidFill>
                  <a:srgbClr val="333333"/>
                </a:solidFill>
                <a:effectLst/>
                <a:latin typeface="Open Sans" panose="020B0606030504020204" pitchFamily="34" charset="0"/>
              </a:rPr>
              <a:t> je </a:t>
            </a:r>
            <a:r>
              <a:rPr lang="en-GB" b="0" i="0" dirty="0" err="1">
                <a:solidFill>
                  <a:srgbClr val="333333"/>
                </a:solidFill>
                <a:effectLst/>
                <a:latin typeface="Open Sans" panose="020B0606030504020204" pitchFamily="34" charset="0"/>
              </a:rPr>
              <a:t>skrátenou</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verziou</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hókus</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pókusu</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čím</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vyjadruje</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pocit</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úskoku</a:t>
            </a:r>
            <a:r>
              <a:rPr lang="en-GB" b="0" i="0" dirty="0">
                <a:solidFill>
                  <a:srgbClr val="333333"/>
                </a:solidFill>
                <a:effectLst/>
                <a:latin typeface="Open Sans" panose="020B0606030504020204" pitchFamily="34" charset="0"/>
              </a:rPr>
              <a:t> a </a:t>
            </a:r>
            <a:r>
              <a:rPr lang="en-GB" b="0" i="0" dirty="0" err="1">
                <a:solidFill>
                  <a:srgbClr val="333333"/>
                </a:solidFill>
                <a:effectLst/>
                <a:latin typeface="Open Sans" panose="020B0606030504020204" pitchFamily="34" charset="0"/>
              </a:rPr>
              <a:t>šikovnosti</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Prvý</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apríl</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tiež</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známy</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ako</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Deň</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bláznov</a:t>
            </a:r>
            <a:r>
              <a:rPr lang="en-GB" b="0" i="0" dirty="0">
                <a:solidFill>
                  <a:srgbClr val="333333"/>
                </a:solidFill>
                <a:effectLst/>
                <a:latin typeface="Open Sans" panose="020B0606030504020204" pitchFamily="34" charset="0"/>
              </a:rPr>
              <a:t>, je </a:t>
            </a:r>
            <a:r>
              <a:rPr lang="en-GB" b="0" i="0" dirty="0" err="1">
                <a:solidFill>
                  <a:srgbClr val="333333"/>
                </a:solidFill>
                <a:effectLst/>
                <a:latin typeface="Open Sans" panose="020B0606030504020204" pitchFamily="34" charset="0"/>
              </a:rPr>
              <a:t>dňom</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hoaxov</a:t>
            </a:r>
            <a:r>
              <a:rPr lang="en-GB" b="0" i="0" dirty="0">
                <a:solidFill>
                  <a:srgbClr val="333333"/>
                </a:solidFill>
                <a:effectLst/>
                <a:latin typeface="Open Sans" panose="020B0606030504020204" pitchFamily="34" charset="0"/>
              </a:rPr>
              <a:t>. </a:t>
            </a:r>
          </a:p>
          <a:p>
            <a:pPr marL="0" lvl="0" indent="0">
              <a:buFontTx/>
              <a:buNone/>
            </a:pPr>
            <a:r>
              <a:rPr lang="sk-SK"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Priklad</a:t>
            </a:r>
            <a:r>
              <a:rPr lang="en-GB" b="0" i="0" dirty="0">
                <a:solidFill>
                  <a:srgbClr val="333333"/>
                </a:solidFill>
                <a:effectLst/>
                <a:latin typeface="Open Sans" panose="020B0606030504020204" pitchFamily="34" charset="0"/>
              </a:rPr>
              <a:t> – </a:t>
            </a:r>
            <a:r>
              <a:rPr lang="en-GB" b="0" i="0" dirty="0" err="1">
                <a:solidFill>
                  <a:srgbClr val="333333"/>
                </a:solidFill>
                <a:effectLst/>
                <a:latin typeface="Open Sans" panose="020B0606030504020204" pitchFamily="34" charset="0"/>
              </a:rPr>
              <a:t>zem</a:t>
            </a:r>
            <a:r>
              <a:rPr lang="en-GB" b="0" i="0" dirty="0">
                <a:solidFill>
                  <a:srgbClr val="333333"/>
                </a:solidFill>
                <a:effectLst/>
                <a:latin typeface="Open Sans" panose="020B0606030504020204" pitchFamily="34" charset="0"/>
              </a:rPr>
              <a:t> je </a:t>
            </a:r>
            <a:r>
              <a:rPr lang="en-GB" b="0" i="0" dirty="0" err="1">
                <a:solidFill>
                  <a:srgbClr val="333333"/>
                </a:solidFill>
                <a:effectLst/>
                <a:latin typeface="Open Sans" panose="020B0606030504020204" pitchFamily="34" charset="0"/>
              </a:rPr>
              <a:t>plocha</a:t>
            </a:r>
            <a:r>
              <a:rPr lang="en-GB" b="0" i="0" dirty="0">
                <a:solidFill>
                  <a:srgbClr val="333333"/>
                </a:solidFill>
                <a:effectLst/>
                <a:latin typeface="Open Sans" panose="020B0606030504020204" pitchFamily="34" charset="0"/>
              </a:rPr>
              <a:t>…</a:t>
            </a:r>
          </a:p>
          <a:p>
            <a:pPr marL="0" lvl="0" indent="0">
              <a:buFontTx/>
              <a:buNone/>
            </a:pPr>
            <a:endParaRPr lang="en-GB" b="0" i="0" dirty="0">
              <a:solidFill>
                <a:srgbClr val="333333"/>
              </a:solidFill>
              <a:effectLst/>
              <a:latin typeface="Open Sans" panose="020B0606030504020204" pitchFamily="34" charset="0"/>
            </a:endParaRPr>
          </a:p>
          <a:p>
            <a:pPr marL="0" lvl="0" indent="0">
              <a:buFontTx/>
              <a:buNone/>
            </a:pPr>
            <a:r>
              <a:rPr lang="en-GB" b="1" i="0" dirty="0">
                <a:solidFill>
                  <a:srgbClr val="D5D6D6"/>
                </a:solidFill>
                <a:effectLst/>
                <a:latin typeface="-apple-system"/>
              </a:rPr>
              <a:t>Fake news </a:t>
            </a:r>
            <a:r>
              <a:rPr lang="en-GB" b="0" i="0" dirty="0">
                <a:solidFill>
                  <a:srgbClr val="D5D6D6"/>
                </a:solidFill>
                <a:effectLst/>
                <a:latin typeface="-apple-system"/>
              </a:rPr>
              <a:t>je </a:t>
            </a:r>
            <a:r>
              <a:rPr lang="en-GB" b="0" i="0" dirty="0" err="1">
                <a:solidFill>
                  <a:srgbClr val="D5D6D6"/>
                </a:solidFill>
                <a:effectLst/>
                <a:latin typeface="-apple-system"/>
              </a:rPr>
              <a:t>fikcia</a:t>
            </a:r>
            <a:r>
              <a:rPr lang="en-GB" b="0" i="0" dirty="0">
                <a:solidFill>
                  <a:srgbClr val="D5D6D6"/>
                </a:solidFill>
                <a:effectLst/>
                <a:latin typeface="-apple-system"/>
              </a:rPr>
              <a:t>, </a:t>
            </a:r>
            <a:r>
              <a:rPr lang="en-GB" b="0" i="0" dirty="0" err="1">
                <a:solidFill>
                  <a:srgbClr val="D5D6D6"/>
                </a:solidFill>
                <a:effectLst/>
                <a:latin typeface="-apple-system"/>
              </a:rPr>
              <a:t>ktorá</a:t>
            </a:r>
            <a:r>
              <a:rPr lang="en-GB" b="0" i="0" dirty="0">
                <a:solidFill>
                  <a:srgbClr val="D5D6D6"/>
                </a:solidFill>
                <a:effectLst/>
                <a:latin typeface="-apple-system"/>
              </a:rPr>
              <a:t> </a:t>
            </a:r>
            <a:r>
              <a:rPr lang="en-GB" b="0" i="0" dirty="0" err="1">
                <a:solidFill>
                  <a:srgbClr val="D5D6D6"/>
                </a:solidFill>
                <a:effectLst/>
                <a:latin typeface="-apple-system"/>
              </a:rPr>
              <a:t>sa</a:t>
            </a:r>
            <a:r>
              <a:rPr lang="en-GB" b="0" i="0" dirty="0">
                <a:solidFill>
                  <a:srgbClr val="D5D6D6"/>
                </a:solidFill>
                <a:effectLst/>
                <a:latin typeface="-apple-system"/>
              </a:rPr>
              <a:t> </a:t>
            </a:r>
            <a:r>
              <a:rPr lang="en-GB" b="0" i="0" dirty="0" err="1">
                <a:solidFill>
                  <a:srgbClr val="D5D6D6"/>
                </a:solidFill>
                <a:effectLst/>
                <a:latin typeface="-apple-system"/>
              </a:rPr>
              <a:t>vydáva</a:t>
            </a:r>
            <a:r>
              <a:rPr lang="en-GB" b="0" i="0" dirty="0">
                <a:solidFill>
                  <a:srgbClr val="D5D6D6"/>
                </a:solidFill>
                <a:effectLst/>
                <a:latin typeface="-apple-system"/>
              </a:rPr>
              <a:t> za </a:t>
            </a:r>
            <a:r>
              <a:rPr lang="en-GB" b="0" i="0" dirty="0" err="1">
                <a:solidFill>
                  <a:srgbClr val="D5D6D6"/>
                </a:solidFill>
                <a:effectLst/>
                <a:latin typeface="-apple-system"/>
              </a:rPr>
              <a:t>správy</a:t>
            </a:r>
            <a:r>
              <a:rPr lang="en-GB" b="0" i="0" dirty="0">
                <a:solidFill>
                  <a:srgbClr val="D5D6D6"/>
                </a:solidFill>
                <a:effectLst/>
                <a:latin typeface="-apple-system"/>
              </a:rPr>
              <a:t>. </a:t>
            </a:r>
            <a:r>
              <a:rPr lang="en-GB" b="0" i="0" dirty="0" err="1">
                <a:solidFill>
                  <a:srgbClr val="D5D6D6"/>
                </a:solidFill>
                <a:effectLst/>
                <a:latin typeface="-apple-system"/>
              </a:rPr>
              <a:t>Tento</a:t>
            </a:r>
            <a:r>
              <a:rPr lang="en-GB" b="0" i="0" dirty="0">
                <a:solidFill>
                  <a:srgbClr val="D5D6D6"/>
                </a:solidFill>
                <a:effectLst/>
                <a:latin typeface="-apple-system"/>
              </a:rPr>
              <a:t> </a:t>
            </a:r>
            <a:r>
              <a:rPr lang="en-GB" b="0" i="0" dirty="0" err="1">
                <a:solidFill>
                  <a:srgbClr val="D5D6D6"/>
                </a:solidFill>
                <a:effectLst/>
                <a:latin typeface="-apple-system"/>
              </a:rPr>
              <a:t>výraz</a:t>
            </a:r>
            <a:r>
              <a:rPr lang="en-GB" b="0" i="0" dirty="0">
                <a:solidFill>
                  <a:srgbClr val="D5D6D6"/>
                </a:solidFill>
                <a:effectLst/>
                <a:latin typeface="-apple-system"/>
              </a:rPr>
              <a:t> </a:t>
            </a:r>
            <a:r>
              <a:rPr lang="en-GB" b="0" i="0" dirty="0" err="1">
                <a:solidFill>
                  <a:srgbClr val="D5D6D6"/>
                </a:solidFill>
                <a:effectLst/>
                <a:latin typeface="-apple-system"/>
              </a:rPr>
              <a:t>sa</a:t>
            </a:r>
            <a:r>
              <a:rPr lang="en-GB" b="0" i="0" dirty="0">
                <a:solidFill>
                  <a:srgbClr val="D5D6D6"/>
                </a:solidFill>
                <a:effectLst/>
                <a:latin typeface="-apple-system"/>
              </a:rPr>
              <a:t> </a:t>
            </a:r>
            <a:r>
              <a:rPr lang="en-GB" b="0" i="0" dirty="0" err="1">
                <a:solidFill>
                  <a:srgbClr val="D5D6D6"/>
                </a:solidFill>
                <a:effectLst/>
                <a:latin typeface="-apple-system"/>
              </a:rPr>
              <a:t>prvýkrát</a:t>
            </a:r>
            <a:r>
              <a:rPr lang="en-GB" b="0" i="0" dirty="0">
                <a:solidFill>
                  <a:srgbClr val="D5D6D6"/>
                </a:solidFill>
                <a:effectLst/>
                <a:latin typeface="-apple-system"/>
              </a:rPr>
              <a:t> </a:t>
            </a:r>
            <a:r>
              <a:rPr lang="en-GB" b="0" i="0" dirty="0" err="1">
                <a:solidFill>
                  <a:srgbClr val="D5D6D6"/>
                </a:solidFill>
                <a:effectLst/>
                <a:latin typeface="-apple-system"/>
              </a:rPr>
              <a:t>začal</a:t>
            </a:r>
            <a:r>
              <a:rPr lang="en-GB" b="0" i="0" dirty="0">
                <a:solidFill>
                  <a:srgbClr val="D5D6D6"/>
                </a:solidFill>
                <a:effectLst/>
                <a:latin typeface="-apple-system"/>
              </a:rPr>
              <a:t> </a:t>
            </a:r>
            <a:r>
              <a:rPr lang="en-GB" b="0" i="0" dirty="0" err="1">
                <a:solidFill>
                  <a:srgbClr val="D5D6D6"/>
                </a:solidFill>
                <a:effectLst/>
                <a:latin typeface="-apple-system"/>
              </a:rPr>
              <a:t>používať</a:t>
            </a:r>
            <a:r>
              <a:rPr lang="en-GB" b="0" i="0" dirty="0">
                <a:solidFill>
                  <a:srgbClr val="D5D6D6"/>
                </a:solidFill>
                <a:effectLst/>
                <a:latin typeface="-apple-system"/>
              </a:rPr>
              <a:t>, </a:t>
            </a:r>
            <a:r>
              <a:rPr lang="en-GB" b="0" i="0" dirty="0" err="1">
                <a:solidFill>
                  <a:srgbClr val="D5D6D6"/>
                </a:solidFill>
                <a:effectLst/>
                <a:latin typeface="-apple-system"/>
              </a:rPr>
              <a:t>keď</a:t>
            </a:r>
            <a:r>
              <a:rPr lang="en-GB" b="0" i="0" dirty="0">
                <a:solidFill>
                  <a:srgbClr val="D5D6D6"/>
                </a:solidFill>
                <a:effectLst/>
                <a:latin typeface="-apple-system"/>
              </a:rPr>
              <a:t> </a:t>
            </a:r>
            <a:r>
              <a:rPr lang="en-GB" b="0" i="0" dirty="0" err="1">
                <a:solidFill>
                  <a:srgbClr val="D5D6D6"/>
                </a:solidFill>
                <a:effectLst/>
                <a:latin typeface="-apple-system"/>
              </a:rPr>
              <a:t>ľudia</a:t>
            </a:r>
            <a:r>
              <a:rPr lang="en-GB" b="0" i="0" dirty="0">
                <a:solidFill>
                  <a:srgbClr val="D5D6D6"/>
                </a:solidFill>
                <a:effectLst/>
                <a:latin typeface="-apple-system"/>
              </a:rPr>
              <a:t> </a:t>
            </a:r>
            <a:r>
              <a:rPr lang="en-GB" b="0" i="0" dirty="0" err="1">
                <a:solidFill>
                  <a:srgbClr val="D5D6D6"/>
                </a:solidFill>
                <a:effectLst/>
                <a:latin typeface="-apple-system"/>
              </a:rPr>
              <a:t>začali</a:t>
            </a:r>
            <a:r>
              <a:rPr lang="en-GB" b="0" i="0" dirty="0">
                <a:solidFill>
                  <a:srgbClr val="D5D6D6"/>
                </a:solidFill>
                <a:effectLst/>
                <a:latin typeface="-apple-system"/>
              </a:rPr>
              <a:t> </a:t>
            </a:r>
            <a:r>
              <a:rPr lang="en-GB" b="0" i="0" dirty="0" err="1">
                <a:solidFill>
                  <a:srgbClr val="D5D6D6"/>
                </a:solidFill>
                <a:effectLst/>
                <a:latin typeface="-apple-system"/>
              </a:rPr>
              <a:t>zakladať</a:t>
            </a:r>
            <a:r>
              <a:rPr lang="en-GB" b="0" i="0" dirty="0">
                <a:solidFill>
                  <a:srgbClr val="D5D6D6"/>
                </a:solidFill>
                <a:effectLst/>
                <a:latin typeface="-apple-system"/>
              </a:rPr>
              <a:t> </a:t>
            </a:r>
            <a:r>
              <a:rPr lang="en-GB" b="0" i="0" dirty="0" err="1">
                <a:solidFill>
                  <a:srgbClr val="D5D6D6"/>
                </a:solidFill>
                <a:effectLst/>
                <a:latin typeface="-apple-system"/>
              </a:rPr>
              <a:t>falošné</a:t>
            </a:r>
            <a:r>
              <a:rPr lang="en-GB" b="0" i="0" dirty="0">
                <a:solidFill>
                  <a:srgbClr val="D5D6D6"/>
                </a:solidFill>
                <a:effectLst/>
                <a:latin typeface="-apple-system"/>
              </a:rPr>
              <a:t> </a:t>
            </a:r>
            <a:r>
              <a:rPr lang="en-GB" b="0" i="0" dirty="0" err="1">
                <a:solidFill>
                  <a:srgbClr val="D5D6D6"/>
                </a:solidFill>
                <a:effectLst/>
                <a:latin typeface="-apple-system"/>
              </a:rPr>
              <a:t>webové</a:t>
            </a:r>
            <a:r>
              <a:rPr lang="en-GB" b="0" i="0" dirty="0">
                <a:solidFill>
                  <a:srgbClr val="D5D6D6"/>
                </a:solidFill>
                <a:effectLst/>
                <a:latin typeface="-apple-system"/>
              </a:rPr>
              <a:t> </a:t>
            </a:r>
            <a:r>
              <a:rPr lang="en-GB" b="0" i="0" dirty="0" err="1">
                <a:solidFill>
                  <a:srgbClr val="D5D6D6"/>
                </a:solidFill>
                <a:effectLst/>
                <a:latin typeface="-apple-system"/>
              </a:rPr>
              <a:t>stránky</a:t>
            </a:r>
            <a:r>
              <a:rPr lang="en-GB" b="0" i="0" dirty="0">
                <a:solidFill>
                  <a:srgbClr val="D5D6D6"/>
                </a:solidFill>
                <a:effectLst/>
                <a:latin typeface="-apple-system"/>
              </a:rPr>
              <a:t>, </a:t>
            </a:r>
            <a:r>
              <a:rPr lang="en-GB" b="0" i="0" dirty="0" err="1">
                <a:solidFill>
                  <a:srgbClr val="D5D6D6"/>
                </a:solidFill>
                <a:effectLst/>
                <a:latin typeface="-apple-system"/>
              </a:rPr>
              <a:t>ktoré</a:t>
            </a:r>
            <a:r>
              <a:rPr lang="en-GB" b="0" i="0" dirty="0">
                <a:solidFill>
                  <a:srgbClr val="D5D6D6"/>
                </a:solidFill>
                <a:effectLst/>
                <a:latin typeface="-apple-system"/>
              </a:rPr>
              <a:t> </a:t>
            </a:r>
            <a:r>
              <a:rPr lang="en-GB" b="0" i="0" dirty="0" err="1">
                <a:solidFill>
                  <a:srgbClr val="D5D6D6"/>
                </a:solidFill>
                <a:effectLst/>
                <a:latin typeface="-apple-system"/>
              </a:rPr>
              <a:t>ukradli</a:t>
            </a:r>
            <a:r>
              <a:rPr lang="en-GB" b="0" i="0" dirty="0">
                <a:solidFill>
                  <a:srgbClr val="D5D6D6"/>
                </a:solidFill>
                <a:effectLst/>
                <a:latin typeface="-apple-system"/>
              </a:rPr>
              <a:t> </a:t>
            </a:r>
            <a:r>
              <a:rPr lang="en-GB" b="0" i="0" dirty="0" err="1">
                <a:solidFill>
                  <a:srgbClr val="D5D6D6"/>
                </a:solidFill>
                <a:effectLst/>
                <a:latin typeface="-apple-system"/>
              </a:rPr>
              <a:t>grafiku</a:t>
            </a:r>
            <a:r>
              <a:rPr lang="en-GB" b="0" i="0" dirty="0">
                <a:solidFill>
                  <a:srgbClr val="D5D6D6"/>
                </a:solidFill>
                <a:effectLst/>
                <a:latin typeface="-apple-system"/>
              </a:rPr>
              <a:t> a </a:t>
            </a:r>
            <a:r>
              <a:rPr lang="en-GB" b="0" i="0" dirty="0" err="1">
                <a:solidFill>
                  <a:srgbClr val="D5D6D6"/>
                </a:solidFill>
                <a:effectLst/>
                <a:latin typeface="-apple-system"/>
              </a:rPr>
              <a:t>logá</a:t>
            </a:r>
            <a:r>
              <a:rPr lang="en-GB" b="0" i="0" dirty="0">
                <a:solidFill>
                  <a:srgbClr val="D5D6D6"/>
                </a:solidFill>
                <a:effectLst/>
                <a:latin typeface="-apple-system"/>
              </a:rPr>
              <a:t> </a:t>
            </a:r>
            <a:r>
              <a:rPr lang="en-GB" b="0" i="0" dirty="0" err="1">
                <a:solidFill>
                  <a:srgbClr val="D5D6D6"/>
                </a:solidFill>
                <a:effectLst/>
                <a:latin typeface="-apple-system"/>
              </a:rPr>
              <a:t>skutočných</a:t>
            </a:r>
            <a:r>
              <a:rPr lang="en-GB" b="0" i="0" dirty="0">
                <a:solidFill>
                  <a:srgbClr val="D5D6D6"/>
                </a:solidFill>
                <a:effectLst/>
                <a:latin typeface="-apple-system"/>
              </a:rPr>
              <a:t> </a:t>
            </a:r>
            <a:r>
              <a:rPr lang="en-GB" b="0" i="0" dirty="0" err="1">
                <a:solidFill>
                  <a:srgbClr val="D5D6D6"/>
                </a:solidFill>
                <a:effectLst/>
                <a:latin typeface="-apple-system"/>
              </a:rPr>
              <a:t>spravodajských</a:t>
            </a:r>
            <a:r>
              <a:rPr lang="en-GB" b="0" i="0" dirty="0">
                <a:solidFill>
                  <a:srgbClr val="D5D6D6"/>
                </a:solidFill>
                <a:effectLst/>
                <a:latin typeface="-apple-system"/>
              </a:rPr>
              <a:t> </a:t>
            </a:r>
            <a:r>
              <a:rPr lang="en-GB" b="0" i="0" dirty="0" err="1">
                <a:solidFill>
                  <a:srgbClr val="D5D6D6"/>
                </a:solidFill>
                <a:effectLst/>
                <a:latin typeface="-apple-system"/>
              </a:rPr>
              <a:t>stránok</a:t>
            </a:r>
            <a:r>
              <a:rPr lang="en-GB" b="0" i="0" dirty="0">
                <a:solidFill>
                  <a:srgbClr val="D5D6D6"/>
                </a:solidFill>
                <a:effectLst/>
                <a:latin typeface="-apple-system"/>
              </a:rPr>
              <a:t>, a </a:t>
            </a:r>
            <a:r>
              <a:rPr lang="en-GB" b="0" i="0" dirty="0" err="1">
                <a:solidFill>
                  <a:srgbClr val="D5D6D6"/>
                </a:solidFill>
                <a:effectLst/>
                <a:latin typeface="-apple-system"/>
              </a:rPr>
              <a:t>písali</a:t>
            </a:r>
            <a:r>
              <a:rPr lang="en-GB" b="0" i="0" dirty="0">
                <a:solidFill>
                  <a:srgbClr val="D5D6D6"/>
                </a:solidFill>
                <a:effectLst/>
                <a:latin typeface="-apple-system"/>
              </a:rPr>
              <a:t> </a:t>
            </a:r>
            <a:r>
              <a:rPr lang="en-GB" b="0" i="0" dirty="0" err="1">
                <a:solidFill>
                  <a:srgbClr val="D5D6D6"/>
                </a:solidFill>
                <a:effectLst/>
                <a:latin typeface="-apple-system"/>
              </a:rPr>
              <a:t>úplne</a:t>
            </a:r>
            <a:r>
              <a:rPr lang="en-GB" b="0" i="0" dirty="0">
                <a:solidFill>
                  <a:srgbClr val="D5D6D6"/>
                </a:solidFill>
                <a:effectLst/>
                <a:latin typeface="-apple-system"/>
              </a:rPr>
              <a:t> </a:t>
            </a:r>
            <a:r>
              <a:rPr lang="en-GB" b="0" i="0" dirty="0" err="1">
                <a:solidFill>
                  <a:srgbClr val="D5D6D6"/>
                </a:solidFill>
                <a:effectLst/>
                <a:latin typeface="-apple-system"/>
              </a:rPr>
              <a:t>fiktívne</a:t>
            </a:r>
            <a:r>
              <a:rPr lang="en-GB" b="0" i="0" dirty="0">
                <a:solidFill>
                  <a:srgbClr val="D5D6D6"/>
                </a:solidFill>
                <a:effectLst/>
                <a:latin typeface="-apple-system"/>
              </a:rPr>
              <a:t> „</a:t>
            </a:r>
            <a:r>
              <a:rPr lang="en-GB" b="0" i="0" dirty="0" err="1">
                <a:solidFill>
                  <a:srgbClr val="D5D6D6"/>
                </a:solidFill>
                <a:effectLst/>
                <a:latin typeface="-apple-system"/>
              </a:rPr>
              <a:t>spravodajské</a:t>
            </a:r>
            <a:r>
              <a:rPr lang="en-GB" b="0" i="0" dirty="0">
                <a:solidFill>
                  <a:srgbClr val="D5D6D6"/>
                </a:solidFill>
                <a:effectLst/>
                <a:latin typeface="-apple-system"/>
              </a:rPr>
              <a:t>“ </a:t>
            </a:r>
            <a:r>
              <a:rPr lang="en-GB" b="0" i="0" dirty="0" err="1">
                <a:solidFill>
                  <a:srgbClr val="D5D6D6"/>
                </a:solidFill>
                <a:effectLst/>
                <a:latin typeface="-apple-system"/>
              </a:rPr>
              <a:t>články</a:t>
            </a:r>
            <a:r>
              <a:rPr lang="en-GB" b="0" i="0" dirty="0">
                <a:solidFill>
                  <a:srgbClr val="D5D6D6"/>
                </a:solidFill>
                <a:effectLst/>
                <a:latin typeface="-apple-system"/>
              </a:rPr>
              <a:t>, </a:t>
            </a:r>
            <a:r>
              <a:rPr lang="en-GB" b="0" i="0" dirty="0" err="1">
                <a:solidFill>
                  <a:srgbClr val="D5D6D6"/>
                </a:solidFill>
                <a:effectLst/>
                <a:latin typeface="-apple-system"/>
              </a:rPr>
              <a:t>ktoré</a:t>
            </a:r>
            <a:r>
              <a:rPr lang="en-GB" b="0" i="0" dirty="0">
                <a:solidFill>
                  <a:srgbClr val="D5D6D6"/>
                </a:solidFill>
                <a:effectLst/>
                <a:latin typeface="-apple-system"/>
              </a:rPr>
              <a:t> </a:t>
            </a:r>
            <a:r>
              <a:rPr lang="en-GB" b="0" i="0" dirty="0" err="1">
                <a:solidFill>
                  <a:srgbClr val="D5D6D6"/>
                </a:solidFill>
                <a:effectLst/>
                <a:latin typeface="-apple-system"/>
              </a:rPr>
              <a:t>boli</a:t>
            </a:r>
            <a:r>
              <a:rPr lang="en-GB" b="0" i="0" dirty="0">
                <a:solidFill>
                  <a:srgbClr val="D5D6D6"/>
                </a:solidFill>
                <a:effectLst/>
                <a:latin typeface="-apple-system"/>
              </a:rPr>
              <a:t> </a:t>
            </a:r>
            <a:r>
              <a:rPr lang="en-GB" b="0" i="0" dirty="0" err="1">
                <a:solidFill>
                  <a:srgbClr val="D5D6D6"/>
                </a:solidFill>
                <a:effectLst/>
                <a:latin typeface="-apple-system"/>
              </a:rPr>
              <a:t>úplne</a:t>
            </a:r>
            <a:r>
              <a:rPr lang="en-GB" b="0" i="0" dirty="0">
                <a:solidFill>
                  <a:srgbClr val="D5D6D6"/>
                </a:solidFill>
                <a:effectLst/>
                <a:latin typeface="-apple-system"/>
              </a:rPr>
              <a:t> </a:t>
            </a:r>
            <a:r>
              <a:rPr lang="en-GB" b="0" i="0" dirty="0" err="1">
                <a:solidFill>
                  <a:srgbClr val="D5D6D6"/>
                </a:solidFill>
                <a:effectLst/>
                <a:latin typeface="-apple-system"/>
              </a:rPr>
              <a:t>vymyslené</a:t>
            </a:r>
            <a:r>
              <a:rPr lang="en-GB" b="0" i="0" dirty="0">
                <a:solidFill>
                  <a:srgbClr val="D5D6D6"/>
                </a:solidFill>
                <a:effectLst/>
                <a:latin typeface="-apple-system"/>
              </a:rPr>
              <a:t> o </a:t>
            </a:r>
            <a:r>
              <a:rPr lang="en-GB" b="0" i="0" dirty="0" err="1">
                <a:solidFill>
                  <a:srgbClr val="D5D6D6"/>
                </a:solidFill>
                <a:effectLst/>
                <a:latin typeface="-apple-system"/>
              </a:rPr>
              <a:t>udalostiach</a:t>
            </a:r>
            <a:r>
              <a:rPr lang="en-GB" b="0" i="0" dirty="0">
                <a:solidFill>
                  <a:srgbClr val="D5D6D6"/>
                </a:solidFill>
                <a:effectLst/>
                <a:latin typeface="-apple-system"/>
              </a:rPr>
              <a:t>, </a:t>
            </a:r>
            <a:r>
              <a:rPr lang="en-GB" b="0" i="0" dirty="0" err="1">
                <a:solidFill>
                  <a:srgbClr val="D5D6D6"/>
                </a:solidFill>
                <a:effectLst/>
                <a:latin typeface="-apple-system"/>
              </a:rPr>
              <a:t>ktoré</a:t>
            </a:r>
            <a:r>
              <a:rPr lang="en-GB" b="0" i="0" dirty="0">
                <a:solidFill>
                  <a:srgbClr val="D5D6D6"/>
                </a:solidFill>
                <a:effectLst/>
                <a:latin typeface="-apple-system"/>
              </a:rPr>
              <a:t> </a:t>
            </a:r>
            <a:r>
              <a:rPr lang="en-GB" b="0" i="0" dirty="0" err="1">
                <a:solidFill>
                  <a:srgbClr val="D5D6D6"/>
                </a:solidFill>
                <a:effectLst/>
                <a:latin typeface="-apple-system"/>
              </a:rPr>
              <a:t>sa</a:t>
            </a:r>
            <a:r>
              <a:rPr lang="en-GB" b="0" i="0" dirty="0">
                <a:solidFill>
                  <a:srgbClr val="D5D6D6"/>
                </a:solidFill>
                <a:effectLst/>
                <a:latin typeface="-apple-system"/>
              </a:rPr>
              <a:t> </a:t>
            </a:r>
            <a:r>
              <a:rPr lang="en-GB" b="0" i="0" dirty="0" err="1">
                <a:solidFill>
                  <a:srgbClr val="D5D6D6"/>
                </a:solidFill>
                <a:effectLst/>
                <a:latin typeface="-apple-system"/>
              </a:rPr>
              <a:t>nikdy</a:t>
            </a:r>
            <a:r>
              <a:rPr lang="en-GB" b="0" i="0" dirty="0">
                <a:solidFill>
                  <a:srgbClr val="D5D6D6"/>
                </a:solidFill>
                <a:effectLst/>
                <a:latin typeface="-apple-system"/>
              </a:rPr>
              <a:t> </a:t>
            </a:r>
            <a:r>
              <a:rPr lang="en-GB" b="0" i="0" dirty="0" err="1">
                <a:solidFill>
                  <a:srgbClr val="D5D6D6"/>
                </a:solidFill>
                <a:effectLst/>
                <a:latin typeface="-apple-system"/>
              </a:rPr>
              <a:t>nestali</a:t>
            </a:r>
            <a:r>
              <a:rPr lang="en-GB" b="0" i="0" dirty="0">
                <a:solidFill>
                  <a:srgbClr val="D5D6D6"/>
                </a:solidFill>
                <a:effectLst/>
                <a:latin typeface="-apple-system"/>
              </a:rPr>
              <a:t> </a:t>
            </a:r>
            <a:r>
              <a:rPr lang="en-GB" b="0" i="0" dirty="0" err="1">
                <a:solidFill>
                  <a:srgbClr val="D5D6D6"/>
                </a:solidFill>
                <a:effectLst/>
                <a:latin typeface="-apple-system"/>
              </a:rPr>
              <a:t>ľuďom</a:t>
            </a:r>
            <a:r>
              <a:rPr lang="en-GB" b="0" i="0" dirty="0">
                <a:solidFill>
                  <a:srgbClr val="D5D6D6"/>
                </a:solidFill>
                <a:effectLst/>
                <a:latin typeface="-apple-system"/>
              </a:rPr>
              <a:t>, </a:t>
            </a:r>
            <a:r>
              <a:rPr lang="en-GB" b="0" i="0" dirty="0" err="1">
                <a:solidFill>
                  <a:srgbClr val="D5D6D6"/>
                </a:solidFill>
                <a:effectLst/>
                <a:latin typeface="-apple-system"/>
              </a:rPr>
              <a:t>ktorí</a:t>
            </a:r>
            <a:r>
              <a:rPr lang="en-GB" b="0" i="0" dirty="0">
                <a:solidFill>
                  <a:srgbClr val="D5D6D6"/>
                </a:solidFill>
                <a:effectLst/>
                <a:latin typeface="-apple-system"/>
              </a:rPr>
              <a:t> </a:t>
            </a:r>
            <a:r>
              <a:rPr lang="en-GB" b="0" i="0" dirty="0" err="1">
                <a:solidFill>
                  <a:srgbClr val="D5D6D6"/>
                </a:solidFill>
                <a:effectLst/>
                <a:latin typeface="-apple-system"/>
              </a:rPr>
              <a:t>neexistujú</a:t>
            </a:r>
            <a:r>
              <a:rPr lang="en-GB" b="0" i="0" dirty="0">
                <a:solidFill>
                  <a:srgbClr val="D5D6D6"/>
                </a:solidFill>
                <a:effectLst/>
                <a:latin typeface="-apple-system"/>
              </a:rPr>
              <a:t> v </a:t>
            </a:r>
            <a:r>
              <a:rPr lang="en-GB" b="0" i="0" dirty="0" err="1">
                <a:solidFill>
                  <a:srgbClr val="D5D6D6"/>
                </a:solidFill>
                <a:effectLst/>
                <a:latin typeface="-apple-system"/>
              </a:rPr>
              <a:t>miesta</a:t>
            </a:r>
            <a:r>
              <a:rPr lang="en-GB" b="0" i="0" dirty="0">
                <a:solidFill>
                  <a:srgbClr val="D5D6D6"/>
                </a:solidFill>
                <a:effectLst/>
                <a:latin typeface="-apple-system"/>
              </a:rPr>
              <a:t>, </a:t>
            </a:r>
            <a:r>
              <a:rPr lang="en-GB" b="0" i="0" dirty="0" err="1">
                <a:solidFill>
                  <a:srgbClr val="D5D6D6"/>
                </a:solidFill>
                <a:effectLst/>
                <a:latin typeface="-apple-system"/>
              </a:rPr>
              <a:t>ktoré</a:t>
            </a:r>
            <a:r>
              <a:rPr lang="en-GB" b="0" i="0" dirty="0">
                <a:solidFill>
                  <a:srgbClr val="D5D6D6"/>
                </a:solidFill>
                <a:effectLst/>
                <a:latin typeface="-apple-system"/>
              </a:rPr>
              <a:t> </a:t>
            </a:r>
            <a:r>
              <a:rPr lang="en-GB" b="0" i="0" dirty="0" err="1">
                <a:solidFill>
                  <a:srgbClr val="D5D6D6"/>
                </a:solidFill>
                <a:effectLst/>
                <a:latin typeface="-apple-system"/>
              </a:rPr>
              <a:t>nie</a:t>
            </a:r>
            <a:r>
              <a:rPr lang="en-GB" b="0" i="0" dirty="0">
                <a:solidFill>
                  <a:srgbClr val="D5D6D6"/>
                </a:solidFill>
                <a:effectLst/>
                <a:latin typeface="-apple-system"/>
              </a:rPr>
              <a:t> </a:t>
            </a:r>
            <a:r>
              <a:rPr lang="en-GB" b="0" i="0" dirty="0" err="1">
                <a:solidFill>
                  <a:srgbClr val="D5D6D6"/>
                </a:solidFill>
                <a:effectLst/>
                <a:latin typeface="-apple-system"/>
              </a:rPr>
              <a:t>sú</a:t>
            </a:r>
            <a:r>
              <a:rPr lang="en-GB" b="0" i="0" dirty="0">
                <a:solidFill>
                  <a:srgbClr val="D5D6D6"/>
                </a:solidFill>
                <a:effectLst/>
                <a:latin typeface="-apple-system"/>
              </a:rPr>
              <a:t> </a:t>
            </a:r>
            <a:r>
              <a:rPr lang="en-GB" b="0" i="0" dirty="0" err="1">
                <a:solidFill>
                  <a:srgbClr val="D5D6D6"/>
                </a:solidFill>
                <a:effectLst/>
                <a:latin typeface="-apple-system"/>
              </a:rPr>
              <a:t>miestami</a:t>
            </a:r>
            <a:r>
              <a:rPr lang="en-GB" b="0" i="0" dirty="0">
                <a:solidFill>
                  <a:srgbClr val="D5D6D6"/>
                </a:solidFill>
                <a:effectLst/>
                <a:latin typeface="-apple-system"/>
              </a:rPr>
              <a:t>.</a:t>
            </a:r>
          </a:p>
          <a:p>
            <a:pPr marL="0" lvl="0" indent="0">
              <a:buFontTx/>
              <a:buNone/>
            </a:pPr>
            <a:endParaRPr lang="en-GB" b="0" i="0" dirty="0">
              <a:solidFill>
                <a:srgbClr val="D5D6D6"/>
              </a:solidFill>
              <a:effectLst/>
              <a:latin typeface="-apple-system"/>
            </a:endParaRPr>
          </a:p>
          <a:p>
            <a:pPr marL="0" lvl="0" indent="0">
              <a:buFontTx/>
              <a:buNone/>
            </a:pPr>
            <a:r>
              <a:rPr lang="en-GB" b="1" i="0" dirty="0">
                <a:solidFill>
                  <a:srgbClr val="D5D6D6"/>
                </a:solidFill>
                <a:effectLst/>
                <a:latin typeface="-apple-system"/>
              </a:rPr>
              <a:t>Propaganda </a:t>
            </a:r>
            <a:r>
              <a:rPr lang="en-GB" b="0" i="0" dirty="0" err="1">
                <a:solidFill>
                  <a:srgbClr val="D5D6D6"/>
                </a:solidFill>
                <a:effectLst/>
                <a:latin typeface="-apple-system"/>
              </a:rPr>
              <a:t>sú</a:t>
            </a:r>
            <a:r>
              <a:rPr lang="en-GB" b="0" i="0" dirty="0">
                <a:solidFill>
                  <a:srgbClr val="D5D6D6"/>
                </a:solidFill>
                <a:effectLst/>
                <a:latin typeface="-apple-system"/>
              </a:rPr>
              <a:t> </a:t>
            </a:r>
            <a:r>
              <a:rPr lang="en-GB" b="0" i="0" dirty="0" err="1">
                <a:solidFill>
                  <a:srgbClr val="D5D6D6"/>
                </a:solidFill>
                <a:effectLst/>
                <a:latin typeface="-apple-system"/>
              </a:rPr>
              <a:t>neobjektívne</a:t>
            </a:r>
            <a:r>
              <a:rPr lang="en-GB" b="0" i="0" dirty="0">
                <a:solidFill>
                  <a:srgbClr val="D5D6D6"/>
                </a:solidFill>
                <a:effectLst/>
                <a:latin typeface="-apple-system"/>
              </a:rPr>
              <a:t> </a:t>
            </a:r>
            <a:r>
              <a:rPr lang="en-GB" b="0" i="0" dirty="0" err="1">
                <a:solidFill>
                  <a:srgbClr val="D5D6D6"/>
                </a:solidFill>
                <a:effectLst/>
                <a:latin typeface="-apple-system"/>
              </a:rPr>
              <a:t>správy</a:t>
            </a:r>
            <a:r>
              <a:rPr lang="en-GB" b="0" i="0" dirty="0">
                <a:solidFill>
                  <a:srgbClr val="D5D6D6"/>
                </a:solidFill>
                <a:effectLst/>
                <a:latin typeface="-apple-system"/>
              </a:rPr>
              <a:t> </a:t>
            </a:r>
            <a:r>
              <a:rPr lang="en-GB" b="0" i="0" dirty="0" err="1">
                <a:solidFill>
                  <a:srgbClr val="D5D6D6"/>
                </a:solidFill>
                <a:effectLst/>
                <a:latin typeface="-apple-system"/>
              </a:rPr>
              <a:t>určené</a:t>
            </a:r>
            <a:r>
              <a:rPr lang="en-GB" b="0" i="0" dirty="0">
                <a:solidFill>
                  <a:srgbClr val="D5D6D6"/>
                </a:solidFill>
                <a:effectLst/>
                <a:latin typeface="-apple-system"/>
              </a:rPr>
              <a:t> </a:t>
            </a:r>
            <a:r>
              <a:rPr lang="en-GB" b="0" i="0" dirty="0" err="1">
                <a:solidFill>
                  <a:srgbClr val="D5D6D6"/>
                </a:solidFill>
                <a:effectLst/>
                <a:latin typeface="-apple-system"/>
              </a:rPr>
              <a:t>na</a:t>
            </a:r>
            <a:r>
              <a:rPr lang="en-GB" b="0" i="0" dirty="0">
                <a:solidFill>
                  <a:srgbClr val="D5D6D6"/>
                </a:solidFill>
                <a:effectLst/>
                <a:latin typeface="-apple-system"/>
              </a:rPr>
              <a:t> </a:t>
            </a:r>
            <a:r>
              <a:rPr lang="en-GB" b="0" i="0" dirty="0" err="1">
                <a:solidFill>
                  <a:srgbClr val="D5D6D6"/>
                </a:solidFill>
                <a:effectLst/>
                <a:latin typeface="-apple-system"/>
              </a:rPr>
              <a:t>presviedčanie</a:t>
            </a:r>
            <a:r>
              <a:rPr lang="en-GB" b="0" i="0" dirty="0">
                <a:solidFill>
                  <a:srgbClr val="D5D6D6"/>
                </a:solidFill>
                <a:effectLst/>
                <a:latin typeface="-apple-system"/>
              </a:rPr>
              <a:t> </a:t>
            </a:r>
            <a:r>
              <a:rPr lang="en-GB" b="0" i="0" dirty="0" err="1">
                <a:solidFill>
                  <a:srgbClr val="D5D6D6"/>
                </a:solidFill>
                <a:effectLst/>
                <a:latin typeface="-apple-system"/>
              </a:rPr>
              <a:t>alebo</a:t>
            </a:r>
            <a:r>
              <a:rPr lang="en-GB" b="0" i="0" dirty="0">
                <a:solidFill>
                  <a:srgbClr val="D5D6D6"/>
                </a:solidFill>
                <a:effectLst/>
                <a:latin typeface="-apple-system"/>
              </a:rPr>
              <a:t> </a:t>
            </a:r>
            <a:r>
              <a:rPr lang="en-GB" b="0" i="0" dirty="0" err="1">
                <a:solidFill>
                  <a:srgbClr val="D5D6D6"/>
                </a:solidFill>
                <a:effectLst/>
                <a:latin typeface="-apple-system"/>
              </a:rPr>
              <a:t>presviedčanie</a:t>
            </a:r>
            <a:r>
              <a:rPr lang="en-GB" b="0" i="0" dirty="0">
                <a:solidFill>
                  <a:srgbClr val="D5D6D6"/>
                </a:solidFill>
                <a:effectLst/>
                <a:latin typeface="-apple-system"/>
              </a:rPr>
              <a:t>, ale </a:t>
            </a:r>
            <a:r>
              <a:rPr lang="en-GB" b="0" i="0" dirty="0" err="1">
                <a:solidFill>
                  <a:srgbClr val="D5D6D6"/>
                </a:solidFill>
                <a:effectLst/>
                <a:latin typeface="-apple-system"/>
              </a:rPr>
              <a:t>prinajmenšom</a:t>
            </a:r>
            <a:r>
              <a:rPr lang="en-GB" b="0" i="0" dirty="0">
                <a:solidFill>
                  <a:srgbClr val="D5D6D6"/>
                </a:solidFill>
                <a:effectLst/>
                <a:latin typeface="-apple-system"/>
              </a:rPr>
              <a:t> </a:t>
            </a:r>
            <a:r>
              <a:rPr lang="en-GB" b="0" i="0" dirty="0" err="1">
                <a:solidFill>
                  <a:srgbClr val="D5D6D6"/>
                </a:solidFill>
                <a:effectLst/>
                <a:latin typeface="-apple-system"/>
              </a:rPr>
              <a:t>hovoria</a:t>
            </a:r>
            <a:r>
              <a:rPr lang="en-GB" b="0" i="0" dirty="0">
                <a:solidFill>
                  <a:srgbClr val="D5D6D6"/>
                </a:solidFill>
                <a:effectLst/>
                <a:latin typeface="-apple-system"/>
              </a:rPr>
              <a:t> o </a:t>
            </a:r>
            <a:r>
              <a:rPr lang="en-GB" b="0" i="0" dirty="0" err="1">
                <a:solidFill>
                  <a:srgbClr val="D5D6D6"/>
                </a:solidFill>
                <a:effectLst/>
                <a:latin typeface="-apple-system"/>
              </a:rPr>
              <a:t>skutočných</a:t>
            </a:r>
            <a:r>
              <a:rPr lang="en-GB" b="0" i="0" dirty="0">
                <a:solidFill>
                  <a:srgbClr val="D5D6D6"/>
                </a:solidFill>
                <a:effectLst/>
                <a:latin typeface="-apple-system"/>
              </a:rPr>
              <a:t> </a:t>
            </a:r>
            <a:r>
              <a:rPr lang="en-GB" b="0" i="0" dirty="0" err="1">
                <a:solidFill>
                  <a:srgbClr val="D5D6D6"/>
                </a:solidFill>
                <a:effectLst/>
                <a:latin typeface="-apple-system"/>
              </a:rPr>
              <a:t>udalostiach</a:t>
            </a:r>
            <a:r>
              <a:rPr lang="en-GB" b="0" i="0" dirty="0">
                <a:solidFill>
                  <a:srgbClr val="D5D6D6"/>
                </a:solidFill>
                <a:effectLst/>
                <a:latin typeface="-apple-system"/>
              </a:rPr>
              <a:t> </a:t>
            </a:r>
            <a:r>
              <a:rPr lang="en-GB" b="0" i="0" dirty="0" err="1">
                <a:solidFill>
                  <a:srgbClr val="D5D6D6"/>
                </a:solidFill>
                <a:effectLst/>
                <a:latin typeface="-apple-system"/>
              </a:rPr>
              <a:t>zahŕňajúcich</a:t>
            </a:r>
            <a:r>
              <a:rPr lang="en-GB" b="0" i="0" dirty="0">
                <a:solidFill>
                  <a:srgbClr val="D5D6D6"/>
                </a:solidFill>
                <a:effectLst/>
                <a:latin typeface="-apple-system"/>
              </a:rPr>
              <a:t> </a:t>
            </a:r>
            <a:r>
              <a:rPr lang="en-GB" b="0" i="0" dirty="0" err="1">
                <a:solidFill>
                  <a:srgbClr val="D5D6D6"/>
                </a:solidFill>
                <a:effectLst/>
                <a:latin typeface="-apple-system"/>
              </a:rPr>
              <a:t>ľudí</a:t>
            </a:r>
            <a:r>
              <a:rPr lang="en-GB" b="0" i="0" dirty="0">
                <a:solidFill>
                  <a:srgbClr val="D5D6D6"/>
                </a:solidFill>
                <a:effectLst/>
                <a:latin typeface="-apple-system"/>
              </a:rPr>
              <a:t>, </a:t>
            </a:r>
            <a:r>
              <a:rPr lang="en-GB" b="0" i="0" dirty="0" err="1">
                <a:solidFill>
                  <a:srgbClr val="D5D6D6"/>
                </a:solidFill>
                <a:effectLst/>
                <a:latin typeface="-apple-system"/>
              </a:rPr>
              <a:t>ktorí</a:t>
            </a:r>
            <a:r>
              <a:rPr lang="en-GB" b="0" i="0" dirty="0">
                <a:solidFill>
                  <a:srgbClr val="D5D6D6"/>
                </a:solidFill>
                <a:effectLst/>
                <a:latin typeface="-apple-system"/>
              </a:rPr>
              <a:t> </a:t>
            </a:r>
            <a:r>
              <a:rPr lang="en-GB" b="0" i="0" dirty="0" err="1">
                <a:solidFill>
                  <a:srgbClr val="D5D6D6"/>
                </a:solidFill>
                <a:effectLst/>
                <a:latin typeface="-apple-system"/>
              </a:rPr>
              <a:t>skutočne</a:t>
            </a:r>
            <a:r>
              <a:rPr lang="en-GB" b="0" i="0" dirty="0">
                <a:solidFill>
                  <a:srgbClr val="D5D6D6"/>
                </a:solidFill>
                <a:effectLst/>
                <a:latin typeface="-apple-system"/>
              </a:rPr>
              <a:t> </a:t>
            </a:r>
            <a:r>
              <a:rPr lang="en-GB" b="0" i="0" dirty="0" err="1">
                <a:solidFill>
                  <a:srgbClr val="D5D6D6"/>
                </a:solidFill>
                <a:effectLst/>
                <a:latin typeface="-apple-system"/>
              </a:rPr>
              <a:t>existujú</a:t>
            </a:r>
            <a:r>
              <a:rPr lang="en-GB" b="0" i="0" dirty="0">
                <a:solidFill>
                  <a:srgbClr val="D5D6D6"/>
                </a:solidFill>
                <a:effectLst/>
                <a:latin typeface="-apple-system"/>
              </a:rPr>
              <a:t>.</a:t>
            </a:r>
            <a:endParaRPr lang="en-US" b="0" dirty="0"/>
          </a:p>
        </p:txBody>
      </p:sp>
      <p:sp>
        <p:nvSpPr>
          <p:cNvPr id="4" name="Slide Number Placeholder 3"/>
          <p:cNvSpPr>
            <a:spLocks noGrp="1"/>
          </p:cNvSpPr>
          <p:nvPr>
            <p:ph type="sldNum" sz="quarter" idx="5"/>
          </p:nvPr>
        </p:nvSpPr>
        <p:spPr/>
        <p:txBody>
          <a:bodyPr/>
          <a:lstStyle/>
          <a:p>
            <a:fld id="{A8EEEB2C-7543-40A3-9666-18D9735ECCB8}" type="slidenum">
              <a:rPr lang="en-US" smtClean="0"/>
              <a:t>15</a:t>
            </a:fld>
            <a:endParaRPr lang="en-US"/>
          </a:p>
        </p:txBody>
      </p:sp>
    </p:spTree>
    <p:extLst>
      <p:ext uri="{BB962C8B-B14F-4D97-AF65-F5344CB8AC3E}">
        <p14:creationId xmlns:p14="http://schemas.microsoft.com/office/powerpoint/2010/main" val="213109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Open Sans" panose="020B0606030504020204" pitchFamily="34" charset="0"/>
              </a:rPr>
              <a:t>Successful hoaxes in history: Orson Welles' War-of-the-Worlds radio broadcast in 1938.</a:t>
            </a:r>
          </a:p>
          <a:p>
            <a:pPr marL="0" lvl="0" indent="0">
              <a:buFontTx/>
              <a:buNone/>
            </a:pPr>
            <a:endParaRPr lang="en-GB" b="0" i="0" dirty="0">
              <a:solidFill>
                <a:srgbClr val="333333"/>
              </a:solidFill>
              <a:effectLst/>
              <a:latin typeface="Open Sans" panose="020B0606030504020204" pitchFamily="34" charset="0"/>
            </a:endParaRPr>
          </a:p>
          <a:p>
            <a:pPr marL="0" lvl="0" indent="0">
              <a:buFontTx/>
              <a:buNone/>
            </a:pPr>
            <a:r>
              <a:rPr lang="en-GB" b="0" i="0" dirty="0" err="1">
                <a:solidFill>
                  <a:srgbClr val="333333"/>
                </a:solidFill>
                <a:effectLst/>
                <a:latin typeface="Open Sans" panose="020B0606030504020204" pitchFamily="34" charset="0"/>
              </a:rPr>
              <a:t>Niekedy</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sa</a:t>
            </a:r>
            <a:r>
              <a:rPr lang="en-GB" b="0" i="0" dirty="0">
                <a:solidFill>
                  <a:srgbClr val="333333"/>
                </a:solidFill>
                <a:effectLst/>
                <a:latin typeface="Open Sans" panose="020B0606030504020204" pitchFamily="34" charset="0"/>
              </a:rPr>
              <a:t> hoax </a:t>
            </a:r>
            <a:r>
              <a:rPr lang="en-GB" b="0" i="0" dirty="0" err="1">
                <a:solidFill>
                  <a:srgbClr val="333333"/>
                </a:solidFill>
                <a:effectLst/>
                <a:latin typeface="Open Sans" panose="020B0606030504020204" pitchFamily="34" charset="0"/>
              </a:rPr>
              <a:t>vygeneruje</a:t>
            </a:r>
            <a:r>
              <a:rPr lang="en-GB" b="0" i="0" dirty="0">
                <a:solidFill>
                  <a:srgbClr val="333333"/>
                </a:solidFill>
                <a:effectLst/>
                <a:latin typeface="Open Sans" panose="020B0606030504020204" pitchFamily="34" charset="0"/>
              </a:rPr>
              <a:t> </a:t>
            </a:r>
            <a:r>
              <a:rPr lang="en-GB" b="0" i="0" dirty="0" err="1">
                <a:solidFill>
                  <a:srgbClr val="333333"/>
                </a:solidFill>
                <a:effectLst/>
                <a:latin typeface="Open Sans" panose="020B0606030504020204" pitchFamily="34" charset="0"/>
              </a:rPr>
              <a:t>nechtiac</a:t>
            </a:r>
            <a:r>
              <a:rPr lang="en-GB" b="0" i="0" dirty="0">
                <a:solidFill>
                  <a:srgbClr val="333333"/>
                </a:solidFill>
                <a:effectLst/>
                <a:latin typeface="Open Sans" panose="020B0606030504020204" pitchFamily="34" charset="0"/>
              </a:rPr>
              <a:t>…</a:t>
            </a:r>
          </a:p>
          <a:p>
            <a:pPr algn="l" fontAlgn="base"/>
            <a:r>
              <a:rPr lang="en-GB" b="1" i="0" u="none" strike="noStrike" dirty="0">
                <a:effectLst/>
                <a:latin typeface="Montserrat" panose="00000500000000000000" pitchFamily="2" charset="0"/>
              </a:rPr>
              <a:t>„</a:t>
            </a:r>
            <a:r>
              <a:rPr lang="en-GB" b="1" i="0" u="none" strike="noStrike" dirty="0" err="1">
                <a:effectLst/>
                <a:latin typeface="Montserrat" panose="00000500000000000000" pitchFamily="2" charset="0"/>
              </a:rPr>
              <a:t>Vojna</a:t>
            </a:r>
            <a:r>
              <a:rPr lang="en-GB" b="1" i="0" u="none" strike="noStrike" dirty="0">
                <a:effectLst/>
                <a:latin typeface="Montserrat" panose="00000500000000000000" pitchFamily="2" charset="0"/>
              </a:rPr>
              <a:t> </a:t>
            </a:r>
            <a:r>
              <a:rPr lang="en-GB" b="1" i="0" u="none" strike="noStrike" dirty="0" err="1">
                <a:effectLst/>
                <a:latin typeface="Montserrat" panose="00000500000000000000" pitchFamily="2" charset="0"/>
              </a:rPr>
              <a:t>svetov</a:t>
            </a:r>
            <a:r>
              <a:rPr lang="en-GB" b="1" i="0" u="none" strike="noStrike" dirty="0">
                <a:effectLst/>
                <a:latin typeface="Montserrat" panose="00000500000000000000" pitchFamily="2" charset="0"/>
              </a:rPr>
              <a:t>“ – </a:t>
            </a:r>
            <a:r>
              <a:rPr lang="en-GB" b="1" i="0" u="none" strike="noStrike" dirty="0" err="1">
                <a:effectLst/>
                <a:latin typeface="Montserrat" panose="00000500000000000000" pitchFamily="2" charset="0"/>
              </a:rPr>
              <a:t>realistická</a:t>
            </a:r>
            <a:r>
              <a:rPr lang="en-GB" b="1" i="0" u="none" strike="noStrike" dirty="0">
                <a:effectLst/>
                <a:latin typeface="Montserrat" panose="00000500000000000000" pitchFamily="2" charset="0"/>
              </a:rPr>
              <a:t> </a:t>
            </a:r>
            <a:r>
              <a:rPr lang="en-GB" b="1" i="0" u="none" strike="noStrike" dirty="0" err="1">
                <a:effectLst/>
                <a:latin typeface="Montserrat" panose="00000500000000000000" pitchFamily="2" charset="0"/>
              </a:rPr>
              <a:t>rozhlasová</a:t>
            </a:r>
            <a:r>
              <a:rPr lang="en-GB" b="1" i="0" u="none" strike="noStrike" dirty="0">
                <a:effectLst/>
                <a:latin typeface="Montserrat" panose="00000500000000000000" pitchFamily="2" charset="0"/>
              </a:rPr>
              <a:t> </a:t>
            </a:r>
            <a:r>
              <a:rPr lang="en-GB" b="1" i="0" u="none" strike="noStrike" dirty="0" err="1">
                <a:effectLst/>
                <a:latin typeface="Montserrat" panose="00000500000000000000" pitchFamily="2" charset="0"/>
              </a:rPr>
              <a:t>dramatizácia</a:t>
            </a:r>
            <a:r>
              <a:rPr lang="en-GB" b="1" i="0" u="none" strike="noStrike" dirty="0">
                <a:effectLst/>
                <a:latin typeface="Montserrat" panose="00000500000000000000" pitchFamily="2" charset="0"/>
              </a:rPr>
              <a:t> </a:t>
            </a:r>
            <a:r>
              <a:rPr lang="sk-SK" b="1" i="0" u="none" strike="noStrike" dirty="0">
                <a:effectLst/>
                <a:latin typeface="Montserrat" panose="00000500000000000000" pitchFamily="2" charset="0"/>
              </a:rPr>
              <a:t>knihy o </a:t>
            </a:r>
            <a:r>
              <a:rPr lang="en-GB" b="1" i="0" u="none" strike="noStrike" dirty="0" err="1">
                <a:effectLst/>
                <a:latin typeface="Montserrat" panose="00000500000000000000" pitchFamily="2" charset="0"/>
              </a:rPr>
              <a:t>marťanskej</a:t>
            </a:r>
            <a:r>
              <a:rPr lang="en-GB" b="1" i="0" u="none" strike="noStrike" dirty="0">
                <a:effectLst/>
                <a:latin typeface="Montserrat" panose="00000500000000000000" pitchFamily="2" charset="0"/>
              </a:rPr>
              <a:t> </a:t>
            </a:r>
            <a:r>
              <a:rPr lang="en-GB" b="1" i="0" u="none" strike="noStrike" dirty="0" err="1">
                <a:effectLst/>
                <a:latin typeface="Montserrat" panose="00000500000000000000" pitchFamily="2" charset="0"/>
              </a:rPr>
              <a:t>invázie</a:t>
            </a:r>
            <a:r>
              <a:rPr lang="en-GB" b="1" i="0" u="none" strike="noStrike" dirty="0">
                <a:effectLst/>
                <a:latin typeface="Montserrat" panose="00000500000000000000" pitchFamily="2" charset="0"/>
              </a:rPr>
              <a:t> </a:t>
            </a:r>
            <a:r>
              <a:rPr lang="en-GB" b="1" i="0" u="none" strike="noStrike" dirty="0" err="1">
                <a:effectLst/>
                <a:latin typeface="Montserrat" panose="00000500000000000000" pitchFamily="2" charset="0"/>
              </a:rPr>
              <a:t>Zeme</a:t>
            </a:r>
            <a:r>
              <a:rPr lang="en-GB" b="1" i="0" u="none" strike="noStrike" dirty="0">
                <a:effectLst/>
                <a:latin typeface="Montserrat" panose="00000500000000000000" pitchFamily="2" charset="0"/>
              </a:rPr>
              <a:t> od </a:t>
            </a:r>
            <a:r>
              <a:rPr lang="en-GB" b="1" i="0" u="none" strike="noStrike" dirty="0" err="1">
                <a:effectLst/>
                <a:latin typeface="Montserrat" panose="00000500000000000000" pitchFamily="2" charset="0"/>
              </a:rPr>
              <a:t>Orsona</a:t>
            </a:r>
            <a:r>
              <a:rPr lang="en-GB" b="1" i="0" u="none" strike="noStrike" dirty="0">
                <a:effectLst/>
                <a:latin typeface="Montserrat" panose="00000500000000000000" pitchFamily="2" charset="0"/>
              </a:rPr>
              <a:t> </a:t>
            </a:r>
            <a:r>
              <a:rPr lang="en-GB" b="1" i="0" u="none" strike="noStrike" dirty="0" err="1">
                <a:effectLst/>
                <a:latin typeface="Montserrat" panose="00000500000000000000" pitchFamily="2" charset="0"/>
              </a:rPr>
              <a:t>Wellesa</a:t>
            </a:r>
            <a:r>
              <a:rPr lang="en-GB" b="1" i="0" u="none" strike="noStrike" dirty="0">
                <a:effectLst/>
                <a:latin typeface="Montserrat" panose="00000500000000000000" pitchFamily="2" charset="0"/>
              </a:rPr>
              <a:t> – </a:t>
            </a:r>
            <a:r>
              <a:rPr lang="en-GB" b="1" i="0" u="none" strike="noStrike" dirty="0" err="1">
                <a:effectLst/>
                <a:latin typeface="Montserrat" panose="00000500000000000000" pitchFamily="2" charset="0"/>
              </a:rPr>
              <a:t>sa</a:t>
            </a:r>
            <a:r>
              <a:rPr lang="en-GB" b="1" i="0" u="none" strike="noStrike" dirty="0">
                <a:effectLst/>
                <a:latin typeface="Montserrat" panose="00000500000000000000" pitchFamily="2" charset="0"/>
              </a:rPr>
              <a:t> </a:t>
            </a:r>
            <a:r>
              <a:rPr lang="en-GB" b="1" i="0" u="none" strike="noStrike" dirty="0" err="1">
                <a:effectLst/>
                <a:latin typeface="Montserrat" panose="00000500000000000000" pitchFamily="2" charset="0"/>
              </a:rPr>
              <a:t>vysielala</a:t>
            </a:r>
            <a:r>
              <a:rPr lang="en-GB" b="1" i="0" u="none" strike="noStrike" dirty="0">
                <a:effectLst/>
                <a:latin typeface="Montserrat" panose="00000500000000000000" pitchFamily="2" charset="0"/>
              </a:rPr>
              <a:t> v </a:t>
            </a:r>
            <a:r>
              <a:rPr lang="en-GB" b="1" i="0" u="none" strike="noStrike" dirty="0" err="1">
                <a:effectLst/>
                <a:latin typeface="Montserrat" panose="00000500000000000000" pitchFamily="2" charset="0"/>
              </a:rPr>
              <a:t>rádiu</a:t>
            </a:r>
            <a:r>
              <a:rPr lang="en-GB" b="1" i="0" u="none" strike="noStrike" dirty="0">
                <a:effectLst/>
                <a:latin typeface="Montserrat" panose="00000500000000000000" pitchFamily="2" charset="0"/>
              </a:rPr>
              <a:t> 30. </a:t>
            </a:r>
            <a:r>
              <a:rPr lang="en-GB" b="1" i="0" u="none" strike="noStrike" dirty="0" err="1">
                <a:effectLst/>
                <a:latin typeface="Montserrat" panose="00000500000000000000" pitchFamily="2" charset="0"/>
              </a:rPr>
              <a:t>októbra</a:t>
            </a:r>
            <a:r>
              <a:rPr lang="en-GB" b="1" i="0" u="none" strike="noStrike" dirty="0">
                <a:effectLst/>
                <a:latin typeface="Montserrat" panose="00000500000000000000" pitchFamily="2" charset="0"/>
              </a:rPr>
              <a:t> 1938.</a:t>
            </a:r>
          </a:p>
          <a:p>
            <a:pPr algn="l" fontAlgn="base"/>
            <a:r>
              <a:rPr lang="en-GB" b="1" i="0" dirty="0">
                <a:effectLst/>
                <a:latin typeface="inherit"/>
              </a:rPr>
              <a:t>Welles</a:t>
            </a:r>
            <a:r>
              <a:rPr lang="en-GB" b="0" i="0" dirty="0">
                <a:effectLst/>
                <a:latin typeface="Montserrat" panose="00000500000000000000" pitchFamily="2" charset="0"/>
              </a:rPr>
              <a:t> mal </a:t>
            </a:r>
            <a:r>
              <a:rPr lang="en-GB" b="0" i="0" dirty="0" err="1">
                <a:effectLst/>
                <a:latin typeface="Montserrat" panose="00000500000000000000" pitchFamily="2" charset="0"/>
              </a:rPr>
              <a:t>len</a:t>
            </a:r>
            <a:r>
              <a:rPr lang="en-GB" b="0" i="0" dirty="0">
                <a:effectLst/>
                <a:latin typeface="Montserrat" panose="00000500000000000000" pitchFamily="2" charset="0"/>
              </a:rPr>
              <a:t> 23 </a:t>
            </a:r>
            <a:r>
              <a:rPr lang="en-GB" b="0" i="0" dirty="0" err="1">
                <a:effectLst/>
                <a:latin typeface="Montserrat" panose="00000500000000000000" pitchFamily="2" charset="0"/>
              </a:rPr>
              <a:t>rokov</a:t>
            </a:r>
            <a:r>
              <a:rPr lang="en-GB" b="0" i="0" dirty="0">
                <a:effectLst/>
                <a:latin typeface="Montserrat" panose="00000500000000000000" pitchFamily="2" charset="0"/>
              </a:rPr>
              <a:t>, </a:t>
            </a:r>
            <a:r>
              <a:rPr lang="en-GB" b="0" i="0" dirty="0" err="1">
                <a:effectLst/>
                <a:latin typeface="Montserrat" panose="00000500000000000000" pitchFamily="2" charset="0"/>
              </a:rPr>
              <a:t>keď</a:t>
            </a:r>
            <a:r>
              <a:rPr lang="en-GB" b="0" i="0" dirty="0">
                <a:effectLst/>
                <a:latin typeface="Montserrat" panose="00000500000000000000" pitchFamily="2" charset="0"/>
              </a:rPr>
              <a:t> </a:t>
            </a:r>
            <a:r>
              <a:rPr lang="en-GB" b="0" i="0" dirty="0" err="1">
                <a:effectLst/>
                <a:latin typeface="Montserrat" panose="00000500000000000000" pitchFamily="2" charset="0"/>
              </a:rPr>
              <a:t>sa</a:t>
            </a:r>
            <a:r>
              <a:rPr lang="en-GB" b="0" i="0" dirty="0">
                <a:effectLst/>
                <a:latin typeface="Montserrat" panose="00000500000000000000" pitchFamily="2" charset="0"/>
              </a:rPr>
              <a:t> </a:t>
            </a:r>
            <a:r>
              <a:rPr lang="en-GB" b="0" i="0" dirty="0" err="1">
                <a:effectLst/>
                <a:latin typeface="Montserrat" panose="00000500000000000000" pitchFamily="2" charset="0"/>
              </a:rPr>
              <a:t>rozhodol</a:t>
            </a:r>
            <a:r>
              <a:rPr lang="en-GB" b="0" i="0" dirty="0">
                <a:effectLst/>
                <a:latin typeface="Montserrat" panose="00000500000000000000" pitchFamily="2" charset="0"/>
              </a:rPr>
              <a:t> </a:t>
            </a:r>
            <a:r>
              <a:rPr lang="en-GB" b="0" i="0" dirty="0" err="1">
                <a:effectLst/>
                <a:latin typeface="Montserrat" panose="00000500000000000000" pitchFamily="2" charset="0"/>
              </a:rPr>
              <a:t>odvysielať</a:t>
            </a:r>
            <a:r>
              <a:rPr lang="en-GB" b="0" i="0" dirty="0">
                <a:effectLst/>
                <a:latin typeface="Montserrat" panose="00000500000000000000" pitchFamily="2" charset="0"/>
              </a:rPr>
              <a:t> </a:t>
            </a:r>
            <a:r>
              <a:rPr lang="en-GB" b="1" i="0" dirty="0">
                <a:effectLst/>
                <a:latin typeface="inherit"/>
              </a:rPr>
              <a:t>sci-fi </a:t>
            </a:r>
            <a:r>
              <a:rPr lang="en-GB" b="1" i="0" dirty="0" err="1">
                <a:effectLst/>
                <a:latin typeface="inherit"/>
              </a:rPr>
              <a:t>román</a:t>
            </a:r>
            <a:r>
              <a:rPr lang="en-GB" b="1" i="0" dirty="0">
                <a:effectLst/>
                <a:latin typeface="inherit"/>
              </a:rPr>
              <a:t> H.G. </a:t>
            </a:r>
            <a:r>
              <a:rPr lang="en-GB" b="1" i="0" dirty="0" err="1">
                <a:effectLst/>
                <a:latin typeface="inherit"/>
              </a:rPr>
              <a:t>Wellsa</a:t>
            </a:r>
            <a:r>
              <a:rPr lang="en-GB" b="0" i="0" dirty="0">
                <a:effectLst/>
                <a:latin typeface="Montserrat" panose="00000500000000000000" pitchFamily="2" charset="0"/>
              </a:rPr>
              <a:t> v </a:t>
            </a:r>
            <a:r>
              <a:rPr lang="en-GB" b="0" i="0" dirty="0" err="1">
                <a:effectLst/>
                <a:latin typeface="Montserrat" panose="00000500000000000000" pitchFamily="2" charset="0"/>
              </a:rPr>
              <a:t>národnom</a:t>
            </a:r>
            <a:r>
              <a:rPr lang="en-GB" b="0" i="0" dirty="0">
                <a:effectLst/>
                <a:latin typeface="Montserrat" panose="00000500000000000000" pitchFamily="2" charset="0"/>
              </a:rPr>
              <a:t> </a:t>
            </a:r>
            <a:r>
              <a:rPr lang="en-GB" b="0" i="0" dirty="0" err="1">
                <a:effectLst/>
                <a:latin typeface="Montserrat" panose="00000500000000000000" pitchFamily="2" charset="0"/>
              </a:rPr>
              <a:t>rozhlase</a:t>
            </a:r>
            <a:endParaRPr lang="en-GB" b="0" i="0" dirty="0">
              <a:effectLst/>
              <a:latin typeface="Montserrat" panose="00000500000000000000" pitchFamily="2" charset="0"/>
            </a:endParaRPr>
          </a:p>
          <a:p>
            <a:endParaRPr lang="en-US" dirty="0"/>
          </a:p>
          <a:p>
            <a:r>
              <a:rPr lang="en-US" dirty="0"/>
              <a:t>Prva </a:t>
            </a:r>
            <a:r>
              <a:rPr lang="en-US" dirty="0" err="1"/>
              <a:t>dvojica</a:t>
            </a:r>
            <a:r>
              <a:rPr lang="en-US" dirty="0"/>
              <a:t> je </a:t>
            </a:r>
            <a:r>
              <a:rPr lang="en-US" dirty="0" err="1"/>
              <a:t>len</a:t>
            </a:r>
            <a:r>
              <a:rPr lang="en-US" dirty="0"/>
              <a:t> </a:t>
            </a:r>
            <a:r>
              <a:rPr lang="en-US" dirty="0" err="1"/>
              <a:t>prevratena</a:t>
            </a:r>
            <a:r>
              <a:rPr lang="en-US" dirty="0"/>
              <a:t> </a:t>
            </a:r>
            <a:r>
              <a:rPr lang="en-US" dirty="0" err="1"/>
              <a:t>zrkadlovo</a:t>
            </a:r>
            <a:r>
              <a:rPr lang="en-US" dirty="0"/>
              <a:t> – </a:t>
            </a:r>
            <a:r>
              <a:rPr lang="en-US" dirty="0" err="1"/>
              <a:t>vdaka</a:t>
            </a:r>
            <a:r>
              <a:rPr lang="en-US" dirty="0"/>
              <a:t> </a:t>
            </a:r>
            <a:r>
              <a:rPr lang="en-US" dirty="0" err="1"/>
              <a:t>textu</a:t>
            </a:r>
            <a:r>
              <a:rPr lang="en-US" dirty="0"/>
              <a:t> </a:t>
            </a:r>
            <a:r>
              <a:rPr lang="en-US" dirty="0" err="1"/>
              <a:t>vidime</a:t>
            </a:r>
            <a:r>
              <a:rPr lang="en-US" dirty="0"/>
              <a:t> co je original….</a:t>
            </a:r>
          </a:p>
          <a:p>
            <a:endParaRPr lang="en-US" dirty="0"/>
          </a:p>
          <a:p>
            <a:r>
              <a:rPr lang="en-US" dirty="0"/>
              <a:t>Na </a:t>
            </a:r>
            <a:r>
              <a:rPr lang="en-US" dirty="0" err="1"/>
              <a:t>druhej</a:t>
            </a:r>
            <a:r>
              <a:rPr lang="en-US" dirty="0"/>
              <a:t> </a:t>
            </a:r>
            <a:r>
              <a:rPr lang="en-US" dirty="0" err="1"/>
              <a:t>dvojici</a:t>
            </a:r>
            <a:r>
              <a:rPr lang="en-US" dirty="0"/>
              <a:t> </a:t>
            </a:r>
            <a:r>
              <a:rPr lang="en-US" dirty="0" err="1"/>
              <a:t>vidime</a:t>
            </a:r>
            <a:r>
              <a:rPr lang="en-US" dirty="0"/>
              <a:t> ze </a:t>
            </a:r>
            <a:r>
              <a:rPr lang="en-US" dirty="0" err="1"/>
              <a:t>sa</a:t>
            </a:r>
            <a:r>
              <a:rPr lang="en-US" dirty="0"/>
              <a:t> to </a:t>
            </a:r>
            <a:r>
              <a:rPr lang="en-US" dirty="0" err="1"/>
              <a:t>robilo</a:t>
            </a:r>
            <a:r>
              <a:rPr lang="en-US" dirty="0"/>
              <a:t> </a:t>
            </a:r>
            <a:r>
              <a:rPr lang="en-US" dirty="0" err="1"/>
              <a:t>aj</a:t>
            </a:r>
            <a:r>
              <a:rPr lang="en-US" dirty="0"/>
              <a:t> v </a:t>
            </a:r>
            <a:r>
              <a:rPr lang="en-US" dirty="0" err="1"/>
              <a:t>casoch</a:t>
            </a:r>
            <a:r>
              <a:rPr lang="en-US" dirty="0"/>
              <a:t> ked </a:t>
            </a:r>
            <a:r>
              <a:rPr lang="en-US" dirty="0" err="1"/>
              <a:t>sa</a:t>
            </a:r>
            <a:r>
              <a:rPr lang="en-US" dirty="0"/>
              <a:t> </a:t>
            </a:r>
            <a:r>
              <a:rPr lang="en-US" dirty="0" err="1"/>
              <a:t>fotilo</a:t>
            </a:r>
            <a:r>
              <a:rPr lang="en-US" dirty="0"/>
              <a:t> </a:t>
            </a:r>
            <a:r>
              <a:rPr lang="en-US" dirty="0" err="1"/>
              <a:t>na</a:t>
            </a:r>
            <a:r>
              <a:rPr lang="en-US" dirty="0"/>
              <a:t> </a:t>
            </a:r>
            <a:r>
              <a:rPr lang="en-US" dirty="0" err="1"/>
              <a:t>negativ</a:t>
            </a:r>
            <a:r>
              <a:rPr lang="en-US" dirty="0"/>
              <a:t>.</a:t>
            </a:r>
          </a:p>
          <a:p>
            <a:pPr marL="171450" indent="-171450">
              <a:buFontTx/>
              <a:buChar char="-"/>
            </a:pPr>
            <a:r>
              <a:rPr lang="en-GB" b="0" i="0" dirty="0" err="1">
                <a:solidFill>
                  <a:srgbClr val="263238"/>
                </a:solidFill>
                <a:effectLst/>
                <a:latin typeface="Inter"/>
              </a:rPr>
              <a:t>šéf</a:t>
            </a:r>
            <a:r>
              <a:rPr lang="en-GB" b="0" i="0" dirty="0">
                <a:solidFill>
                  <a:srgbClr val="263238"/>
                </a:solidFill>
                <a:effectLst/>
                <a:latin typeface="Inter"/>
              </a:rPr>
              <a:t> NKVD Nikolaj </a:t>
            </a:r>
            <a:r>
              <a:rPr lang="en-GB" b="0" i="0" dirty="0" err="1">
                <a:solidFill>
                  <a:srgbClr val="263238"/>
                </a:solidFill>
                <a:effectLst/>
                <a:latin typeface="Inter"/>
              </a:rPr>
              <a:t>Ježov</a:t>
            </a:r>
            <a:r>
              <a:rPr lang="en-GB" b="0" i="0" dirty="0">
                <a:solidFill>
                  <a:srgbClr val="263238"/>
                </a:solidFill>
                <a:effectLst/>
                <a:latin typeface="Inter"/>
              </a:rPr>
              <a:t> po </a:t>
            </a:r>
            <a:r>
              <a:rPr lang="en-GB" b="0" i="0" dirty="0" err="1">
                <a:solidFill>
                  <a:srgbClr val="263238"/>
                </a:solidFill>
                <a:effectLst/>
                <a:latin typeface="Inter"/>
              </a:rPr>
              <a:t>poprave</a:t>
            </a:r>
            <a:r>
              <a:rPr lang="en-GB" b="0" i="0" dirty="0">
                <a:solidFill>
                  <a:srgbClr val="263238"/>
                </a:solidFill>
                <a:effectLst/>
                <a:latin typeface="Inter"/>
              </a:rPr>
              <a:t> </a:t>
            </a:r>
            <a:r>
              <a:rPr lang="en-GB" b="0" i="0" dirty="0" err="1">
                <a:solidFill>
                  <a:srgbClr val="263238"/>
                </a:solidFill>
                <a:effectLst/>
                <a:latin typeface="Inter"/>
              </a:rPr>
              <a:t>zmizol</a:t>
            </a:r>
            <a:r>
              <a:rPr lang="en-GB" b="0" i="0" dirty="0">
                <a:solidFill>
                  <a:srgbClr val="263238"/>
                </a:solidFill>
                <a:effectLst/>
                <a:latin typeface="Inter"/>
              </a:rPr>
              <a:t> z </a:t>
            </a:r>
            <a:r>
              <a:rPr lang="en-GB" b="0" i="0" dirty="0" err="1">
                <a:solidFill>
                  <a:srgbClr val="263238"/>
                </a:solidFill>
                <a:effectLst/>
                <a:latin typeface="Inter"/>
              </a:rPr>
              <a:t>oficialnej</a:t>
            </a:r>
            <a:r>
              <a:rPr lang="en-GB" b="0" i="0" dirty="0">
                <a:solidFill>
                  <a:srgbClr val="263238"/>
                </a:solidFill>
                <a:effectLst/>
                <a:latin typeface="Inter"/>
              </a:rPr>
              <a:t> </a:t>
            </a:r>
            <a:r>
              <a:rPr lang="en-GB" b="0" i="0" dirty="0" err="1">
                <a:solidFill>
                  <a:srgbClr val="263238"/>
                </a:solidFill>
                <a:effectLst/>
                <a:latin typeface="Inter"/>
              </a:rPr>
              <a:t>fotografie</a:t>
            </a:r>
            <a:r>
              <a:rPr lang="en-GB" b="0" i="0" dirty="0">
                <a:solidFill>
                  <a:srgbClr val="263238"/>
                </a:solidFill>
                <a:effectLst/>
                <a:latin typeface="Inter"/>
              </a:rPr>
              <a:t>….</a:t>
            </a:r>
          </a:p>
          <a:p>
            <a:pPr marL="171450" indent="-171450">
              <a:buFontTx/>
              <a:buChar char="-"/>
            </a:pPr>
            <a:r>
              <a:rPr lang="en-GB" b="0" i="0" dirty="0" err="1">
                <a:solidFill>
                  <a:srgbClr val="263238"/>
                </a:solidFill>
                <a:effectLst/>
                <a:latin typeface="Inter"/>
              </a:rPr>
              <a:t>Dalsi</a:t>
            </a:r>
            <a:r>
              <a:rPr lang="en-GB" b="0" i="0" dirty="0">
                <a:solidFill>
                  <a:srgbClr val="263238"/>
                </a:solidFill>
                <a:effectLst/>
                <a:latin typeface="Inter"/>
              </a:rPr>
              <a:t> </a:t>
            </a:r>
            <a:r>
              <a:rPr lang="en-GB" b="0" i="0" dirty="0" err="1">
                <a:solidFill>
                  <a:srgbClr val="263238"/>
                </a:solidFill>
                <a:effectLst/>
                <a:latin typeface="Inter"/>
              </a:rPr>
              <a:t>dvaja</a:t>
            </a:r>
            <a:r>
              <a:rPr lang="en-GB" b="0" i="0" dirty="0">
                <a:solidFill>
                  <a:srgbClr val="263238"/>
                </a:solidFill>
                <a:effectLst/>
                <a:latin typeface="Inter"/>
              </a:rPr>
              <a:t> </a:t>
            </a:r>
            <a:r>
              <a:rPr lang="en-GB" b="0" i="0" dirty="0" err="1">
                <a:solidFill>
                  <a:srgbClr val="263238"/>
                </a:solidFill>
                <a:effectLst/>
                <a:latin typeface="Inter"/>
              </a:rPr>
              <a:t>na</a:t>
            </a:r>
            <a:r>
              <a:rPr lang="en-GB" b="0" i="0" dirty="0">
                <a:solidFill>
                  <a:srgbClr val="263238"/>
                </a:solidFill>
                <a:effectLst/>
                <a:latin typeface="Inter"/>
              </a:rPr>
              <a:t> </a:t>
            </a:r>
            <a:r>
              <a:rPr lang="en-GB" b="0" i="0" dirty="0" err="1">
                <a:solidFill>
                  <a:srgbClr val="263238"/>
                </a:solidFill>
                <a:effectLst/>
                <a:latin typeface="Inter"/>
              </a:rPr>
              <a:t>fotke</a:t>
            </a:r>
            <a:r>
              <a:rPr lang="en-GB" b="0" i="0" dirty="0">
                <a:solidFill>
                  <a:srgbClr val="263238"/>
                </a:solidFill>
                <a:effectLst/>
                <a:latin typeface="Inter"/>
              </a:rPr>
              <a:t> </a:t>
            </a:r>
            <a:r>
              <a:rPr lang="en-GB" b="0" i="0" dirty="0" err="1">
                <a:solidFill>
                  <a:srgbClr val="263238"/>
                </a:solidFill>
                <a:effectLst/>
                <a:latin typeface="Inter"/>
              </a:rPr>
              <a:t>su</a:t>
            </a:r>
            <a:r>
              <a:rPr lang="en-GB" b="0" i="0" dirty="0">
                <a:solidFill>
                  <a:srgbClr val="263238"/>
                </a:solidFill>
                <a:effectLst/>
                <a:latin typeface="Inter"/>
              </a:rPr>
              <a:t> </a:t>
            </a:r>
            <a:r>
              <a:rPr lang="it-IT" b="0" i="0" dirty="0">
                <a:solidFill>
                  <a:srgbClr val="263238"/>
                </a:solidFill>
                <a:effectLst/>
                <a:latin typeface="Inter"/>
              </a:rPr>
              <a:t>Kliment Vorošilov a Vjačeslav Molotov</a:t>
            </a:r>
          </a:p>
        </p:txBody>
      </p:sp>
      <p:sp>
        <p:nvSpPr>
          <p:cNvPr id="4" name="Slide Number Placeholder 3"/>
          <p:cNvSpPr>
            <a:spLocks noGrp="1"/>
          </p:cNvSpPr>
          <p:nvPr>
            <p:ph type="sldNum" sz="quarter" idx="5"/>
          </p:nvPr>
        </p:nvSpPr>
        <p:spPr/>
        <p:txBody>
          <a:bodyPr/>
          <a:lstStyle/>
          <a:p>
            <a:fld id="{A8EEEB2C-7543-40A3-9666-18D9735ECCB8}" type="slidenum">
              <a:rPr lang="en-US" smtClean="0"/>
              <a:t>16</a:t>
            </a:fld>
            <a:endParaRPr lang="en-US"/>
          </a:p>
        </p:txBody>
      </p:sp>
    </p:spTree>
    <p:extLst>
      <p:ext uri="{BB962C8B-B14F-4D97-AF65-F5344CB8AC3E}">
        <p14:creationId xmlns:p14="http://schemas.microsoft.com/office/powerpoint/2010/main" val="3819104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1F1F1F"/>
                </a:solidFill>
                <a:effectLst/>
                <a:latin typeface="Google Sans"/>
              </a:rPr>
              <a:t>“</a:t>
            </a:r>
            <a:r>
              <a:rPr lang="en-GB" b="1" i="0" dirty="0">
                <a:solidFill>
                  <a:srgbClr val="040C28"/>
                </a:solidFill>
                <a:effectLst/>
                <a:latin typeface="Google Sans"/>
              </a:rPr>
              <a:t>Cloud</a:t>
            </a:r>
            <a:r>
              <a:rPr lang="en-GB" b="1" i="0" dirty="0">
                <a:solidFill>
                  <a:srgbClr val="1F1F1F"/>
                </a:solidFill>
                <a:effectLst/>
                <a:latin typeface="Google Sans"/>
              </a:rPr>
              <a:t>” </a:t>
            </a:r>
            <a:r>
              <a:rPr lang="en-GB" b="0" i="0" dirty="0">
                <a:solidFill>
                  <a:srgbClr val="1F1F1F"/>
                </a:solidFill>
                <a:effectLst/>
                <a:latin typeface="Google Sans"/>
              </a:rPr>
              <a:t>je </a:t>
            </a:r>
            <a:r>
              <a:rPr lang="en-GB" b="0" i="0" dirty="0" err="1">
                <a:solidFill>
                  <a:srgbClr val="1F1F1F"/>
                </a:solidFill>
                <a:effectLst/>
                <a:latin typeface="Google Sans"/>
              </a:rPr>
              <a:t>bežne</a:t>
            </a:r>
            <a:r>
              <a:rPr lang="en-GB" b="0" i="0" dirty="0">
                <a:solidFill>
                  <a:srgbClr val="1F1F1F"/>
                </a:solidFill>
                <a:effectLst/>
                <a:latin typeface="Google Sans"/>
              </a:rPr>
              <a:t> </a:t>
            </a:r>
            <a:r>
              <a:rPr lang="en-GB" b="0" i="0" dirty="0" err="1">
                <a:solidFill>
                  <a:srgbClr val="1F1F1F"/>
                </a:solidFill>
                <a:effectLst/>
                <a:latin typeface="Google Sans"/>
              </a:rPr>
              <a:t>používaný</a:t>
            </a:r>
            <a:r>
              <a:rPr lang="en-GB" b="0" i="0" dirty="0">
                <a:solidFill>
                  <a:srgbClr val="1F1F1F"/>
                </a:solidFill>
                <a:effectLst/>
                <a:latin typeface="Google Sans"/>
              </a:rPr>
              <a:t> </a:t>
            </a:r>
            <a:r>
              <a:rPr lang="en-GB" b="0" i="0" dirty="0" err="1">
                <a:solidFill>
                  <a:srgbClr val="1F1F1F"/>
                </a:solidFill>
                <a:effectLst/>
                <a:latin typeface="Google Sans"/>
              </a:rPr>
              <a:t>termín</a:t>
            </a:r>
            <a:r>
              <a:rPr lang="en-GB" b="0" i="0" dirty="0">
                <a:solidFill>
                  <a:srgbClr val="1F1F1F"/>
                </a:solidFill>
                <a:effectLst/>
                <a:latin typeface="Google Sans"/>
              </a:rPr>
              <a:t> </a:t>
            </a:r>
            <a:r>
              <a:rPr lang="en-GB" b="0" i="0" dirty="0" err="1">
                <a:solidFill>
                  <a:srgbClr val="1F1F1F"/>
                </a:solidFill>
                <a:effectLst/>
                <a:latin typeface="Google Sans"/>
              </a:rPr>
              <a:t>odkazujúci</a:t>
            </a:r>
            <a:r>
              <a:rPr lang="en-GB" b="0" i="0" dirty="0">
                <a:solidFill>
                  <a:srgbClr val="1F1F1F"/>
                </a:solidFill>
                <a:effectLst/>
                <a:latin typeface="Google Sans"/>
              </a:rPr>
              <a:t> </a:t>
            </a:r>
            <a:r>
              <a:rPr lang="en-GB" b="0" i="0" dirty="0" err="1">
                <a:solidFill>
                  <a:srgbClr val="1F1F1F"/>
                </a:solidFill>
                <a:effectLst/>
                <a:latin typeface="Google Sans"/>
              </a:rPr>
              <a:t>sa</a:t>
            </a:r>
            <a:r>
              <a:rPr lang="en-GB" b="0" i="0" dirty="0">
                <a:solidFill>
                  <a:srgbClr val="1F1F1F"/>
                </a:solidFill>
                <a:effectLst/>
                <a:latin typeface="Google Sans"/>
              </a:rPr>
              <a:t> </a:t>
            </a:r>
            <a:r>
              <a:rPr lang="en-GB" b="0" i="0" dirty="0" err="1">
                <a:solidFill>
                  <a:srgbClr val="1F1F1F"/>
                </a:solidFill>
                <a:effectLst/>
                <a:latin typeface="Google Sans"/>
              </a:rPr>
              <a:t>na</a:t>
            </a:r>
            <a:r>
              <a:rPr lang="en-GB" b="0" i="0" dirty="0">
                <a:solidFill>
                  <a:srgbClr val="1F1F1F"/>
                </a:solidFill>
                <a:effectLst/>
                <a:latin typeface="Google Sans"/>
              </a:rPr>
              <a:t> servery </a:t>
            </a:r>
            <a:r>
              <a:rPr lang="en-GB" b="0" i="0" dirty="0" err="1">
                <a:solidFill>
                  <a:srgbClr val="1F1F1F"/>
                </a:solidFill>
                <a:effectLst/>
                <a:latin typeface="Google Sans"/>
              </a:rPr>
              <a:t>pripojené</a:t>
            </a:r>
            <a:r>
              <a:rPr lang="en-GB" b="0" i="0" dirty="0">
                <a:solidFill>
                  <a:srgbClr val="1F1F1F"/>
                </a:solidFill>
                <a:effectLst/>
                <a:latin typeface="Google Sans"/>
              </a:rPr>
              <a:t> k </a:t>
            </a:r>
            <a:r>
              <a:rPr lang="en-GB" b="0" i="0" dirty="0" err="1">
                <a:solidFill>
                  <a:srgbClr val="1F1F1F"/>
                </a:solidFill>
                <a:effectLst/>
                <a:latin typeface="Google Sans"/>
              </a:rPr>
              <a:t>Internetu</a:t>
            </a:r>
            <a:r>
              <a:rPr lang="en-GB" b="0" i="0" dirty="0">
                <a:solidFill>
                  <a:srgbClr val="1F1F1F"/>
                </a:solidFill>
                <a:effectLst/>
                <a:latin typeface="Google Sans"/>
              </a:rPr>
              <a:t>, </a:t>
            </a:r>
            <a:r>
              <a:rPr lang="en-GB" b="0" i="0" dirty="0" err="1">
                <a:solidFill>
                  <a:srgbClr val="1F1F1F"/>
                </a:solidFill>
                <a:effectLst/>
                <a:latin typeface="Google Sans"/>
              </a:rPr>
              <a:t>ktoré</a:t>
            </a:r>
            <a:r>
              <a:rPr lang="en-GB" b="0" i="0" dirty="0">
                <a:solidFill>
                  <a:srgbClr val="1F1F1F"/>
                </a:solidFill>
                <a:effectLst/>
                <a:latin typeface="Google Sans"/>
              </a:rPr>
              <a:t> </a:t>
            </a:r>
            <a:r>
              <a:rPr lang="en-GB" b="0" i="0" dirty="0" err="1">
                <a:solidFill>
                  <a:srgbClr val="1F1F1F"/>
                </a:solidFill>
                <a:effectLst/>
                <a:latin typeface="Google Sans"/>
              </a:rPr>
              <a:t>sú</a:t>
            </a:r>
            <a:r>
              <a:rPr lang="en-GB" b="0" i="0" dirty="0">
                <a:solidFill>
                  <a:srgbClr val="1F1F1F"/>
                </a:solidFill>
                <a:effectLst/>
                <a:latin typeface="Google Sans"/>
              </a:rPr>
              <a:t> </a:t>
            </a:r>
            <a:r>
              <a:rPr lang="en-GB" b="0" i="0" dirty="0" err="1">
                <a:solidFill>
                  <a:srgbClr val="1F1F1F"/>
                </a:solidFill>
                <a:effectLst/>
                <a:latin typeface="Google Sans"/>
              </a:rPr>
              <a:t>dostupné</a:t>
            </a:r>
            <a:r>
              <a:rPr lang="en-GB" b="0" i="0" dirty="0">
                <a:solidFill>
                  <a:srgbClr val="1F1F1F"/>
                </a:solidFill>
                <a:effectLst/>
                <a:latin typeface="Google Sans"/>
              </a:rPr>
              <a:t> </a:t>
            </a:r>
            <a:r>
              <a:rPr lang="en-GB" b="0" i="0" dirty="0" err="1">
                <a:solidFill>
                  <a:srgbClr val="1F1F1F"/>
                </a:solidFill>
                <a:effectLst/>
                <a:latin typeface="Google Sans"/>
              </a:rPr>
              <a:t>verejnosti</a:t>
            </a:r>
            <a:r>
              <a:rPr lang="en-GB" b="0" i="0" dirty="0">
                <a:solidFill>
                  <a:srgbClr val="1F1F1F"/>
                </a:solidFill>
                <a:effectLst/>
                <a:latin typeface="Google Sans"/>
              </a:rPr>
              <a:t> </a:t>
            </a:r>
            <a:r>
              <a:rPr lang="en-GB" b="0" i="0" dirty="0" err="1">
                <a:solidFill>
                  <a:srgbClr val="1F1F1F"/>
                </a:solidFill>
                <a:effectLst/>
                <a:latin typeface="Google Sans"/>
              </a:rPr>
              <a:t>buď</a:t>
            </a:r>
            <a:r>
              <a:rPr lang="en-GB" b="0" i="0" dirty="0">
                <a:solidFill>
                  <a:srgbClr val="1F1F1F"/>
                </a:solidFill>
                <a:effectLst/>
                <a:latin typeface="Google Sans"/>
              </a:rPr>
              <a:t> </a:t>
            </a:r>
            <a:r>
              <a:rPr lang="en-GB" b="0" i="0" dirty="0" err="1">
                <a:solidFill>
                  <a:srgbClr val="1F1F1F"/>
                </a:solidFill>
                <a:effectLst/>
                <a:latin typeface="Google Sans"/>
              </a:rPr>
              <a:t>cez</a:t>
            </a:r>
            <a:r>
              <a:rPr lang="en-GB" b="0" i="0" dirty="0">
                <a:solidFill>
                  <a:srgbClr val="1F1F1F"/>
                </a:solidFill>
                <a:effectLst/>
                <a:latin typeface="Google Sans"/>
              </a:rPr>
              <a:t> </a:t>
            </a:r>
            <a:r>
              <a:rPr lang="en-GB" b="0" i="0" dirty="0" err="1">
                <a:solidFill>
                  <a:srgbClr val="1F1F1F"/>
                </a:solidFill>
                <a:effectLst/>
                <a:latin typeface="Google Sans"/>
              </a:rPr>
              <a:t>platený</a:t>
            </a:r>
            <a:r>
              <a:rPr lang="en-GB" b="0" i="0" dirty="0">
                <a:solidFill>
                  <a:srgbClr val="1F1F1F"/>
                </a:solidFill>
                <a:effectLst/>
                <a:latin typeface="Google Sans"/>
              </a:rPr>
              <a:t> </a:t>
            </a:r>
            <a:r>
              <a:rPr lang="en-GB" b="0" i="0" dirty="0" err="1">
                <a:solidFill>
                  <a:srgbClr val="1F1F1F"/>
                </a:solidFill>
                <a:effectLst/>
                <a:latin typeface="Google Sans"/>
              </a:rPr>
              <a:t>prenájom</a:t>
            </a:r>
            <a:r>
              <a:rPr lang="en-GB" b="0" i="0" dirty="0">
                <a:solidFill>
                  <a:srgbClr val="1F1F1F"/>
                </a:solidFill>
                <a:effectLst/>
                <a:latin typeface="Google Sans"/>
              </a:rPr>
              <a:t>, </a:t>
            </a:r>
            <a:r>
              <a:rPr lang="en-GB" b="0" i="0" dirty="0" err="1">
                <a:solidFill>
                  <a:srgbClr val="1F1F1F"/>
                </a:solidFill>
                <a:effectLst/>
                <a:latin typeface="Google Sans"/>
              </a:rPr>
              <a:t>alebo</a:t>
            </a:r>
            <a:r>
              <a:rPr lang="en-GB" b="0" i="0" dirty="0">
                <a:solidFill>
                  <a:srgbClr val="1F1F1F"/>
                </a:solidFill>
                <a:effectLst/>
                <a:latin typeface="Google Sans"/>
              </a:rPr>
              <a:t> </a:t>
            </a:r>
            <a:r>
              <a:rPr lang="en-GB" b="0" i="0" dirty="0" err="1">
                <a:solidFill>
                  <a:srgbClr val="1F1F1F"/>
                </a:solidFill>
                <a:effectLst/>
                <a:latin typeface="Google Sans"/>
              </a:rPr>
              <a:t>ako</a:t>
            </a:r>
            <a:r>
              <a:rPr lang="en-GB" b="0" i="0" dirty="0">
                <a:solidFill>
                  <a:srgbClr val="1F1F1F"/>
                </a:solidFill>
                <a:effectLst/>
                <a:latin typeface="Google Sans"/>
              </a:rPr>
              <a:t> </a:t>
            </a:r>
            <a:r>
              <a:rPr lang="en-GB" b="0" i="0" dirty="0" err="1">
                <a:solidFill>
                  <a:srgbClr val="1F1F1F"/>
                </a:solidFill>
                <a:effectLst/>
                <a:latin typeface="Google Sans"/>
              </a:rPr>
              <a:t>súčásť</a:t>
            </a:r>
            <a:r>
              <a:rPr lang="en-GB" b="0" i="0" dirty="0">
                <a:solidFill>
                  <a:srgbClr val="1F1F1F"/>
                </a:solidFill>
                <a:effectLst/>
                <a:latin typeface="Google Sans"/>
              </a:rPr>
              <a:t> </a:t>
            </a:r>
            <a:r>
              <a:rPr lang="en-GB" b="0" i="0" dirty="0" err="1">
                <a:solidFill>
                  <a:srgbClr val="1F1F1F"/>
                </a:solidFill>
                <a:effectLst/>
                <a:latin typeface="Google Sans"/>
              </a:rPr>
              <a:t>softwaru</a:t>
            </a:r>
            <a:r>
              <a:rPr lang="en-GB" b="0" i="0" dirty="0">
                <a:solidFill>
                  <a:srgbClr val="1F1F1F"/>
                </a:solidFill>
                <a:effectLst/>
                <a:latin typeface="Google Sans"/>
              </a:rPr>
              <a:t> </a:t>
            </a:r>
            <a:r>
              <a:rPr lang="en-GB" b="0" i="0" dirty="0" err="1">
                <a:solidFill>
                  <a:srgbClr val="1F1F1F"/>
                </a:solidFill>
                <a:effectLst/>
                <a:latin typeface="Google Sans"/>
              </a:rPr>
              <a:t>či</a:t>
            </a:r>
            <a:r>
              <a:rPr lang="en-GB" b="0" i="0" dirty="0">
                <a:solidFill>
                  <a:srgbClr val="1F1F1F"/>
                </a:solidFill>
                <a:effectLst/>
                <a:latin typeface="Google Sans"/>
              </a:rPr>
              <a:t> </a:t>
            </a:r>
            <a:r>
              <a:rPr lang="en-GB" b="0" i="0" dirty="0" err="1">
                <a:solidFill>
                  <a:srgbClr val="1F1F1F"/>
                </a:solidFill>
                <a:effectLst/>
                <a:latin typeface="Google Sans"/>
              </a:rPr>
              <a:t>platformovej</a:t>
            </a:r>
            <a:r>
              <a:rPr lang="en-GB" b="0" i="0" dirty="0">
                <a:solidFill>
                  <a:srgbClr val="1F1F1F"/>
                </a:solidFill>
                <a:effectLst/>
                <a:latin typeface="Google Sans"/>
              </a:rPr>
              <a:t> </a:t>
            </a:r>
            <a:r>
              <a:rPr lang="en-GB" b="0" i="0" dirty="0" err="1">
                <a:solidFill>
                  <a:srgbClr val="1F1F1F"/>
                </a:solidFill>
                <a:effectLst/>
                <a:latin typeface="Google Sans"/>
              </a:rPr>
              <a:t>služby</a:t>
            </a:r>
            <a:r>
              <a:rPr lang="en-GB" b="0" i="0" dirty="0">
                <a:solidFill>
                  <a:srgbClr val="1F1F1F"/>
                </a:solidFill>
                <a:effectLst/>
                <a:latin typeface="Google Sans"/>
              </a:rPr>
              <a:t>. </a:t>
            </a:r>
            <a:r>
              <a:rPr lang="en-GB" b="0" i="0" dirty="0" err="1">
                <a:solidFill>
                  <a:srgbClr val="1F1F1F"/>
                </a:solidFill>
                <a:effectLst/>
                <a:latin typeface="Google Sans"/>
              </a:rPr>
              <a:t>Služba</a:t>
            </a:r>
            <a:r>
              <a:rPr lang="en-GB" b="0" i="0" dirty="0">
                <a:solidFill>
                  <a:srgbClr val="1F1F1F"/>
                </a:solidFill>
                <a:effectLst/>
                <a:latin typeface="Google Sans"/>
              </a:rPr>
              <a:t> </a:t>
            </a:r>
            <a:r>
              <a:rPr lang="en-GB" b="0" i="0" dirty="0" err="1">
                <a:solidFill>
                  <a:srgbClr val="1F1F1F"/>
                </a:solidFill>
                <a:effectLst/>
                <a:latin typeface="Google Sans"/>
              </a:rPr>
              <a:t>založená</a:t>
            </a:r>
            <a:r>
              <a:rPr lang="en-GB" b="0" i="0" dirty="0">
                <a:solidFill>
                  <a:srgbClr val="1F1F1F"/>
                </a:solidFill>
                <a:effectLst/>
                <a:latin typeface="Google Sans"/>
              </a:rPr>
              <a:t> </a:t>
            </a:r>
            <a:r>
              <a:rPr lang="en-GB" b="0" i="0" dirty="0" err="1">
                <a:solidFill>
                  <a:srgbClr val="1F1F1F"/>
                </a:solidFill>
                <a:effectLst/>
                <a:latin typeface="Google Sans"/>
              </a:rPr>
              <a:t>na</a:t>
            </a:r>
            <a:r>
              <a:rPr lang="en-GB" b="0" i="0" dirty="0">
                <a:solidFill>
                  <a:srgbClr val="1F1F1F"/>
                </a:solidFill>
                <a:effectLst/>
                <a:latin typeface="Google Sans"/>
              </a:rPr>
              <a:t> </a:t>
            </a:r>
            <a:r>
              <a:rPr lang="en-GB" b="0" i="0" dirty="0" err="1">
                <a:solidFill>
                  <a:srgbClr val="1F1F1F"/>
                </a:solidFill>
                <a:effectLst/>
                <a:latin typeface="Google Sans"/>
              </a:rPr>
              <a:t>cloude</a:t>
            </a:r>
            <a:r>
              <a:rPr lang="en-GB" b="0" i="0" dirty="0">
                <a:solidFill>
                  <a:srgbClr val="1F1F1F"/>
                </a:solidFill>
                <a:effectLst/>
                <a:latin typeface="Google Sans"/>
              </a:rPr>
              <a:t> </a:t>
            </a:r>
            <a:r>
              <a:rPr lang="en-GB" b="0" i="0" dirty="0" err="1">
                <a:solidFill>
                  <a:srgbClr val="1F1F1F"/>
                </a:solidFill>
                <a:effectLst/>
                <a:latin typeface="Google Sans"/>
              </a:rPr>
              <a:t>môže</a:t>
            </a:r>
            <a:r>
              <a:rPr lang="en-GB" b="0" i="0" dirty="0">
                <a:solidFill>
                  <a:srgbClr val="1F1F1F"/>
                </a:solidFill>
                <a:effectLst/>
                <a:latin typeface="Google Sans"/>
              </a:rPr>
              <a:t> </a:t>
            </a:r>
            <a:r>
              <a:rPr lang="en-GB" b="0" i="0" dirty="0" err="1">
                <a:solidFill>
                  <a:srgbClr val="1F1F1F"/>
                </a:solidFill>
                <a:effectLst/>
                <a:latin typeface="Google Sans"/>
              </a:rPr>
              <a:t>mať</a:t>
            </a:r>
            <a:r>
              <a:rPr lang="en-GB" b="0" i="0" dirty="0">
                <a:solidFill>
                  <a:srgbClr val="1F1F1F"/>
                </a:solidFill>
                <a:effectLst/>
                <a:latin typeface="Google Sans"/>
              </a:rPr>
              <a:t> </a:t>
            </a:r>
            <a:r>
              <a:rPr lang="en-GB" b="0" i="0" dirty="0" err="1">
                <a:solidFill>
                  <a:srgbClr val="1F1F1F"/>
                </a:solidFill>
                <a:effectLst/>
                <a:latin typeface="Google Sans"/>
              </a:rPr>
              <a:t>veľa</a:t>
            </a:r>
            <a:r>
              <a:rPr lang="en-GB" b="0" i="0" dirty="0">
                <a:solidFill>
                  <a:srgbClr val="1F1F1F"/>
                </a:solidFill>
                <a:effectLst/>
                <a:latin typeface="Google Sans"/>
              </a:rPr>
              <a:t> </a:t>
            </a:r>
            <a:r>
              <a:rPr lang="en-GB" b="0" i="0" dirty="0" err="1">
                <a:solidFill>
                  <a:srgbClr val="1F1F1F"/>
                </a:solidFill>
                <a:effectLst/>
                <a:latin typeface="Google Sans"/>
              </a:rPr>
              <a:t>foriem</a:t>
            </a:r>
            <a:r>
              <a:rPr lang="en-GB" b="0" i="0" dirty="0">
                <a:solidFill>
                  <a:srgbClr val="1F1F1F"/>
                </a:solidFill>
                <a:effectLst/>
                <a:latin typeface="Google Sans"/>
              </a:rPr>
              <a:t>. Od web </a:t>
            </a:r>
            <a:r>
              <a:rPr lang="en-GB" b="0" i="0" dirty="0" err="1">
                <a:solidFill>
                  <a:srgbClr val="1F1F1F"/>
                </a:solidFill>
                <a:effectLst/>
                <a:latin typeface="Google Sans"/>
              </a:rPr>
              <a:t>hostingu</a:t>
            </a:r>
            <a:r>
              <a:rPr lang="en-GB" b="0" i="0" dirty="0">
                <a:solidFill>
                  <a:srgbClr val="1F1F1F"/>
                </a:solidFill>
                <a:effectLst/>
                <a:latin typeface="Google Sans"/>
              </a:rPr>
              <a:t>, </a:t>
            </a:r>
            <a:r>
              <a:rPr lang="en-GB" b="0" i="0" dirty="0" err="1">
                <a:solidFill>
                  <a:srgbClr val="1F1F1F"/>
                </a:solidFill>
                <a:effectLst/>
                <a:latin typeface="Google Sans"/>
              </a:rPr>
              <a:t>hostovania</a:t>
            </a:r>
            <a:r>
              <a:rPr lang="en-GB" b="0" i="0" dirty="0">
                <a:solidFill>
                  <a:srgbClr val="1F1F1F"/>
                </a:solidFill>
                <a:effectLst/>
                <a:latin typeface="Google Sans"/>
              </a:rPr>
              <a:t> </a:t>
            </a:r>
            <a:r>
              <a:rPr lang="en-GB" b="0" i="0" dirty="0" err="1">
                <a:solidFill>
                  <a:srgbClr val="1F1F1F"/>
                </a:solidFill>
                <a:effectLst/>
                <a:latin typeface="Google Sans"/>
              </a:rPr>
              <a:t>cez</a:t>
            </a:r>
            <a:r>
              <a:rPr lang="en-GB" b="0" i="0" dirty="0">
                <a:solidFill>
                  <a:srgbClr val="1F1F1F"/>
                </a:solidFill>
                <a:effectLst/>
                <a:latin typeface="Google Sans"/>
              </a:rPr>
              <a:t> </a:t>
            </a:r>
            <a:r>
              <a:rPr lang="en-GB" b="0" i="0" dirty="0" err="1">
                <a:solidFill>
                  <a:srgbClr val="1F1F1F"/>
                </a:solidFill>
                <a:effectLst/>
                <a:latin typeface="Google Sans"/>
              </a:rPr>
              <a:t>zdielané</a:t>
            </a:r>
            <a:r>
              <a:rPr lang="en-GB" b="0" i="0" dirty="0">
                <a:solidFill>
                  <a:srgbClr val="1F1F1F"/>
                </a:solidFill>
                <a:effectLst/>
                <a:latin typeface="Google Sans"/>
              </a:rPr>
              <a:t> </a:t>
            </a:r>
            <a:r>
              <a:rPr lang="en-GB" b="0" i="0" dirty="0" err="1">
                <a:solidFill>
                  <a:srgbClr val="1F1F1F"/>
                </a:solidFill>
                <a:effectLst/>
                <a:latin typeface="Google Sans"/>
              </a:rPr>
              <a:t>súbory</a:t>
            </a:r>
            <a:r>
              <a:rPr lang="en-GB" b="0" i="0" dirty="0">
                <a:solidFill>
                  <a:srgbClr val="1F1F1F"/>
                </a:solidFill>
                <a:effectLst/>
                <a:latin typeface="Google Sans"/>
              </a:rPr>
              <a:t>, </a:t>
            </a:r>
            <a:r>
              <a:rPr lang="en-GB" b="0" i="0" dirty="0" err="1">
                <a:solidFill>
                  <a:srgbClr val="1F1F1F"/>
                </a:solidFill>
                <a:effectLst/>
                <a:latin typeface="Google Sans"/>
              </a:rPr>
              <a:t>až</a:t>
            </a:r>
            <a:r>
              <a:rPr lang="en-GB" b="0" i="0" dirty="0">
                <a:solidFill>
                  <a:srgbClr val="1F1F1F"/>
                </a:solidFill>
                <a:effectLst/>
                <a:latin typeface="Google Sans"/>
              </a:rPr>
              <a:t> k </a:t>
            </a:r>
            <a:r>
              <a:rPr lang="en-GB" b="0" i="0" dirty="0" err="1">
                <a:solidFill>
                  <a:srgbClr val="1F1F1F"/>
                </a:solidFill>
                <a:effectLst/>
                <a:latin typeface="Google Sans"/>
              </a:rPr>
              <a:t>distribúcii</a:t>
            </a:r>
            <a:r>
              <a:rPr lang="en-GB" b="0" i="0" dirty="0">
                <a:solidFill>
                  <a:srgbClr val="1F1F1F"/>
                </a:solidFill>
                <a:effectLst/>
                <a:latin typeface="Google Sans"/>
              </a:rPr>
              <a:t> software</a:t>
            </a:r>
            <a:r>
              <a:rPr lang="sk-SK" b="0" i="0" dirty="0">
                <a:solidFill>
                  <a:srgbClr val="1F1F1F"/>
                </a:solidFill>
                <a:effectLst/>
                <a:latin typeface="Google Sans"/>
              </a:rPr>
              <a:t>, poskytovania celej </a:t>
            </a:r>
            <a:r>
              <a:rPr lang="sk-SK" b="0" i="0" dirty="0" err="1">
                <a:solidFill>
                  <a:srgbClr val="1F1F1F"/>
                </a:solidFill>
                <a:effectLst/>
                <a:latin typeface="Google Sans"/>
              </a:rPr>
              <a:t>sluzby</a:t>
            </a:r>
            <a:r>
              <a:rPr lang="sk-SK" b="0" i="0" dirty="0">
                <a:solidFill>
                  <a:srgbClr val="1F1F1F"/>
                </a:solidFill>
                <a:effectLst/>
                <a:latin typeface="Google Sans"/>
              </a:rPr>
              <a:t>…</a:t>
            </a:r>
            <a:endParaRPr lang="en-US" dirty="0"/>
          </a:p>
          <a:p>
            <a:endParaRPr lang="en-GB" dirty="0"/>
          </a:p>
          <a:p>
            <a:r>
              <a:rPr lang="en-GB" b="0" i="0" dirty="0">
                <a:solidFill>
                  <a:srgbClr val="4D5156"/>
                </a:solidFill>
                <a:effectLst/>
                <a:latin typeface="Arial" panose="020B0604020202020204" pitchFamily="34" charset="0"/>
              </a:rPr>
              <a:t>The </a:t>
            </a:r>
            <a:r>
              <a:rPr lang="en-GB" b="1" i="0" dirty="0">
                <a:solidFill>
                  <a:srgbClr val="5F6368"/>
                </a:solidFill>
                <a:effectLst/>
                <a:latin typeface="Arial" panose="020B0604020202020204" pitchFamily="34" charset="0"/>
              </a:rPr>
              <a:t>IBM Cloud Satellite</a:t>
            </a:r>
            <a:r>
              <a:rPr lang="en-GB" b="0" i="0" dirty="0">
                <a:solidFill>
                  <a:srgbClr val="4D5156"/>
                </a:solidFill>
                <a:effectLst/>
                <a:latin typeface="Arial" panose="020B0604020202020204" pitchFamily="34" charset="0"/>
              </a:rPr>
              <a:t>-managed distributed cloud solution delivers cloud services, APIs, access policies, security controls and compliance.</a:t>
            </a:r>
            <a:endParaRPr lang="en-GB" dirty="0"/>
          </a:p>
        </p:txBody>
      </p:sp>
      <p:sp>
        <p:nvSpPr>
          <p:cNvPr id="4" name="Slide Number Placeholder 3"/>
          <p:cNvSpPr>
            <a:spLocks noGrp="1"/>
          </p:cNvSpPr>
          <p:nvPr>
            <p:ph type="sldNum" sz="quarter" idx="5"/>
          </p:nvPr>
        </p:nvSpPr>
        <p:spPr/>
        <p:txBody>
          <a:bodyPr/>
          <a:lstStyle/>
          <a:p>
            <a:fld id="{A8EEEB2C-7543-40A3-9666-18D9735ECCB8}" type="slidenum">
              <a:rPr lang="en-US" smtClean="0"/>
              <a:t>17</a:t>
            </a:fld>
            <a:endParaRPr lang="en-US"/>
          </a:p>
        </p:txBody>
      </p:sp>
    </p:spTree>
    <p:extLst>
      <p:ext uri="{BB962C8B-B14F-4D97-AF65-F5344CB8AC3E}">
        <p14:creationId xmlns:p14="http://schemas.microsoft.com/office/powerpoint/2010/main" val="2302699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kern="0" dirty="0"/>
              <a:t>Behaviorálne =  na </a:t>
            </a:r>
            <a:r>
              <a:rPr lang="sk-SK" sz="1200" kern="0" dirty="0" err="1"/>
              <a:t>zaklade</a:t>
            </a:r>
            <a:r>
              <a:rPr lang="sk-SK" sz="1200" kern="0" dirty="0"/>
              <a:t> </a:t>
            </a:r>
            <a:r>
              <a:rPr lang="sk-SK" sz="1200" kern="0" dirty="0" err="1"/>
              <a:t>spravania</a:t>
            </a:r>
            <a:r>
              <a:rPr lang="sk-SK" sz="1200" kern="0" dirty="0"/>
              <a:t> ... Ako sa to sprava a </a:t>
            </a:r>
            <a:r>
              <a:rPr lang="sk-SK" sz="1200" kern="0" dirty="0" err="1"/>
              <a:t>mani</a:t>
            </a:r>
            <a:r>
              <a:rPr lang="sk-SK" sz="1200" kern="0" dirty="0"/>
              <a:t>, to </a:t>
            </a:r>
            <a:r>
              <a:rPr lang="sk-SK" sz="1200" kern="0" dirty="0" err="1"/>
              <a:t>vyvolava</a:t>
            </a:r>
            <a:r>
              <a:rPr lang="sk-SK" sz="1200" kern="0" dirty="0"/>
              <a:t> akciu</a:t>
            </a:r>
            <a:endParaRPr lang="sk-SK" dirty="0"/>
          </a:p>
          <a:p>
            <a:endParaRPr lang="sk-SK" dirty="0"/>
          </a:p>
          <a:p>
            <a:r>
              <a:rPr lang="en-US" dirty="0" err="1"/>
              <a:t>PhaaS</a:t>
            </a:r>
            <a:r>
              <a:rPr lang="en-US" dirty="0"/>
              <a:t> – phishing as a service</a:t>
            </a:r>
          </a:p>
          <a:p>
            <a:r>
              <a:rPr lang="en-US" dirty="0"/>
              <a:t>RaaS - </a:t>
            </a:r>
            <a:r>
              <a:rPr lang="en-US" dirty="0" err="1"/>
              <a:t>Ramsware</a:t>
            </a:r>
            <a:r>
              <a:rPr lang="en-US" dirty="0"/>
              <a:t> as a service</a:t>
            </a:r>
          </a:p>
          <a:p>
            <a:pPr marL="171450" indent="-171450">
              <a:buFontTx/>
              <a:buChar char="-"/>
            </a:pPr>
            <a:r>
              <a:rPr lang="en-GB" b="0" i="0" dirty="0">
                <a:solidFill>
                  <a:srgbClr val="1F1F1F"/>
                </a:solidFill>
                <a:effectLst/>
                <a:latin typeface="Google Sans"/>
              </a:rPr>
              <a:t>Ransomware is </a:t>
            </a:r>
            <a:r>
              <a:rPr lang="en-GB" b="0" i="0" dirty="0">
                <a:solidFill>
                  <a:srgbClr val="040C28"/>
                </a:solidFill>
                <a:effectLst/>
                <a:latin typeface="Google Sans"/>
              </a:rPr>
              <a:t>a type of malware which prevents you from accessing your device and the data stored on it, usually by encrypting your files</a:t>
            </a:r>
            <a:r>
              <a:rPr lang="en-GB" b="0" i="0" dirty="0">
                <a:solidFill>
                  <a:srgbClr val="1F1F1F"/>
                </a:solidFill>
                <a:effectLst/>
                <a:latin typeface="Google Sans"/>
              </a:rPr>
              <a:t>. A criminal group will then demand a ransom in exchange for decryption.</a:t>
            </a:r>
          </a:p>
          <a:p>
            <a:pPr marL="171450" indent="-171450">
              <a:buFontTx/>
              <a:buChar char="-"/>
            </a:pPr>
            <a:endParaRPr lang="en-GB" b="0" i="0" dirty="0">
              <a:solidFill>
                <a:srgbClr val="1F1F1F"/>
              </a:solidFill>
              <a:effectLst/>
              <a:latin typeface="Google Sans"/>
            </a:endParaRPr>
          </a:p>
          <a:p>
            <a:pPr marL="171450" indent="-171450">
              <a:buFontTx/>
              <a:buChar char="-"/>
            </a:pPr>
            <a:r>
              <a:rPr lang="en-GB" b="0" i="0" dirty="0">
                <a:solidFill>
                  <a:srgbClr val="4D5156"/>
                </a:solidFill>
                <a:effectLst/>
                <a:latin typeface="Arial" panose="020B0604020202020204" pitchFamily="34" charset="0"/>
              </a:rPr>
              <a:t>ČO JE TO </a:t>
            </a:r>
            <a:r>
              <a:rPr lang="en-GB" b="1" i="0" dirty="0">
                <a:solidFill>
                  <a:srgbClr val="5F6368"/>
                </a:solidFill>
                <a:effectLst/>
                <a:latin typeface="Arial" panose="020B0604020202020204" pitchFamily="34" charset="0"/>
              </a:rPr>
              <a:t>KRYPTOVANIE</a:t>
            </a:r>
            <a:r>
              <a:rPr lang="en-GB" b="0" i="0" dirty="0">
                <a:solidFill>
                  <a:srgbClr val="4D5156"/>
                </a:solidFill>
                <a:effectLst/>
                <a:latin typeface="Arial" panose="020B0604020202020204" pitchFamily="34" charset="0"/>
              </a:rPr>
              <a:t>? </a:t>
            </a:r>
            <a:r>
              <a:rPr lang="en-GB" b="1" i="0" dirty="0" err="1">
                <a:solidFill>
                  <a:srgbClr val="5F6368"/>
                </a:solidFill>
                <a:effectLst/>
                <a:latin typeface="Arial" panose="020B0604020202020204" pitchFamily="34" charset="0"/>
              </a:rPr>
              <a:t>Kryptovanie</a:t>
            </a:r>
            <a:r>
              <a:rPr lang="en-GB" b="0" i="0" dirty="0">
                <a:solidFill>
                  <a:srgbClr val="4D5156"/>
                </a:solidFill>
                <a:effectLst/>
                <a:latin typeface="Arial" panose="020B0604020202020204" pitchFamily="34" charset="0"/>
              </a:rPr>
              <a:t> je </a:t>
            </a:r>
            <a:r>
              <a:rPr lang="en-GB" b="0" i="0" dirty="0" err="1">
                <a:solidFill>
                  <a:srgbClr val="4D5156"/>
                </a:solidFill>
                <a:effectLst/>
                <a:latin typeface="Arial" panose="020B0604020202020204" pitchFamily="34" charset="0"/>
              </a:rPr>
              <a:t>proces</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premeny</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čitateľného</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textu</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alebo</a:t>
            </a:r>
            <a:r>
              <a:rPr lang="en-GB" b="0" i="0" dirty="0">
                <a:solidFill>
                  <a:srgbClr val="4D5156"/>
                </a:solidFill>
                <a:effectLst/>
                <a:latin typeface="Arial" panose="020B0604020202020204" pitchFamily="34" charset="0"/>
              </a:rPr>
              <a:t> </a:t>
            </a:r>
            <a:r>
              <a:rPr lang="en-GB" b="1" i="0" dirty="0" err="1">
                <a:solidFill>
                  <a:srgbClr val="5F6368"/>
                </a:solidFill>
                <a:effectLst/>
                <a:latin typeface="Arial" panose="020B0604020202020204" pitchFamily="34" charset="0"/>
              </a:rPr>
              <a:t>dát</a:t>
            </a:r>
            <a:r>
              <a:rPr lang="en-GB" b="0" i="0" dirty="0">
                <a:solidFill>
                  <a:srgbClr val="4D5156"/>
                </a:solidFill>
                <a:effectLst/>
                <a:latin typeface="Arial" panose="020B0604020202020204" pitchFamily="34" charset="0"/>
              </a:rPr>
              <a:t> do </a:t>
            </a:r>
            <a:r>
              <a:rPr lang="en-GB" b="0" i="0" dirty="0" err="1">
                <a:solidFill>
                  <a:srgbClr val="4D5156"/>
                </a:solidFill>
                <a:effectLst/>
                <a:latin typeface="Arial" panose="020B0604020202020204" pitchFamily="34" charset="0"/>
              </a:rPr>
              <a:t>nečitateľného</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formátu</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pomocou</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matematických</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algoritmov</a:t>
            </a:r>
            <a:r>
              <a:rPr lang="en-GB" b="0" i="0" dirty="0">
                <a:solidFill>
                  <a:srgbClr val="4D5156"/>
                </a:solidFill>
                <a:effectLst/>
                <a:latin typeface="Arial" panose="020B0604020202020204" pitchFamily="34" charset="0"/>
              </a:rPr>
              <a:t> a </a:t>
            </a:r>
            <a:r>
              <a:rPr lang="en-GB" b="0" i="0" dirty="0" err="1">
                <a:solidFill>
                  <a:srgbClr val="4D5156"/>
                </a:solidFill>
                <a:effectLst/>
                <a:latin typeface="Arial" panose="020B0604020202020204" pitchFamily="34" charset="0"/>
              </a:rPr>
              <a:t>kľúčov</a:t>
            </a:r>
            <a:r>
              <a:rPr lang="en-GB" b="0" i="0" dirty="0">
                <a:solidFill>
                  <a:srgbClr val="4D5156"/>
                </a:solidFill>
                <a:effectLst/>
                <a:latin typeface="Arial" panose="020B0604020202020204" pitchFamily="34" charset="0"/>
              </a:rPr>
              <a:t>.</a:t>
            </a:r>
          </a:p>
          <a:p>
            <a:pPr marL="171450" indent="-171450">
              <a:buFontTx/>
              <a:buChar char="-"/>
            </a:pPr>
            <a:r>
              <a:rPr lang="en-GB" b="0" i="0" dirty="0" err="1">
                <a:solidFill>
                  <a:srgbClr val="4D5156"/>
                </a:solidFill>
                <a:effectLst/>
                <a:latin typeface="Arial" panose="020B0604020202020204" pitchFamily="34" charset="0"/>
              </a:rPr>
              <a:t>Šifrovanie</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disku</a:t>
            </a:r>
            <a:r>
              <a:rPr lang="en-GB" b="0" i="0" dirty="0">
                <a:solidFill>
                  <a:srgbClr val="4D5156"/>
                </a:solidFill>
                <a:effectLst/>
                <a:latin typeface="Arial" panose="020B0604020202020204" pitchFamily="34" charset="0"/>
              </a:rPr>
              <a:t> je </a:t>
            </a:r>
            <a:r>
              <a:rPr lang="en-GB" b="1" i="0" dirty="0" err="1">
                <a:solidFill>
                  <a:srgbClr val="5F6368"/>
                </a:solidFill>
                <a:effectLst/>
                <a:latin typeface="Arial" panose="020B0604020202020204" pitchFamily="34" charset="0"/>
              </a:rPr>
              <a:t>technológia</a:t>
            </a:r>
            <a:r>
              <a:rPr lang="en-GB" b="1" i="0" dirty="0">
                <a:solidFill>
                  <a:srgbClr val="5F6368"/>
                </a:solidFill>
                <a:effectLst/>
                <a:latin typeface="Arial" panose="020B0604020202020204" pitchFamily="34" charset="0"/>
              </a:rPr>
              <a:t>, </a:t>
            </a:r>
            <a:r>
              <a:rPr lang="en-GB" b="1" i="0" dirty="0" err="1">
                <a:solidFill>
                  <a:srgbClr val="5F6368"/>
                </a:solidFill>
                <a:effectLst/>
                <a:latin typeface="Arial" panose="020B0604020202020204" pitchFamily="34" charset="0"/>
              </a:rPr>
              <a:t>ktorá</a:t>
            </a:r>
            <a:r>
              <a:rPr lang="en-GB" b="1" i="0" dirty="0">
                <a:solidFill>
                  <a:srgbClr val="5F6368"/>
                </a:solidFill>
                <a:effectLst/>
                <a:latin typeface="Arial" panose="020B0604020202020204" pitchFamily="34" charset="0"/>
              </a:rPr>
              <a:t> </a:t>
            </a:r>
            <a:r>
              <a:rPr lang="en-GB" b="1" i="0" dirty="0" err="1">
                <a:solidFill>
                  <a:srgbClr val="5F6368"/>
                </a:solidFill>
                <a:effectLst/>
                <a:latin typeface="Arial" panose="020B0604020202020204" pitchFamily="34" charset="0"/>
              </a:rPr>
              <a:t>chráni</a:t>
            </a:r>
            <a:r>
              <a:rPr lang="en-GB" b="1" i="0" dirty="0">
                <a:solidFill>
                  <a:srgbClr val="5F6368"/>
                </a:solidFill>
                <a:effectLst/>
                <a:latin typeface="Arial" panose="020B0604020202020204" pitchFamily="34" charset="0"/>
              </a:rPr>
              <a:t> </a:t>
            </a:r>
            <a:r>
              <a:rPr lang="en-GB" b="1" i="0" dirty="0" err="1">
                <a:solidFill>
                  <a:srgbClr val="5F6368"/>
                </a:solidFill>
                <a:effectLst/>
                <a:latin typeface="Arial" panose="020B0604020202020204" pitchFamily="34" charset="0"/>
              </a:rPr>
              <a:t>informácie</a:t>
            </a:r>
            <a:r>
              <a:rPr lang="en-GB" b="1" i="0" dirty="0">
                <a:solidFill>
                  <a:srgbClr val="5F6368"/>
                </a:solidFill>
                <a:effectLst/>
                <a:latin typeface="Arial" panose="020B0604020202020204" pitchFamily="34" charset="0"/>
              </a:rPr>
              <a:t> </a:t>
            </a:r>
            <a:r>
              <a:rPr lang="en-GB" b="1" i="0" dirty="0" err="1">
                <a:solidFill>
                  <a:srgbClr val="5F6368"/>
                </a:solidFill>
                <a:effectLst/>
                <a:latin typeface="Arial" panose="020B0604020202020204" pitchFamily="34" charset="0"/>
              </a:rPr>
              <a:t>tým</a:t>
            </a:r>
            <a:r>
              <a:rPr lang="en-GB" b="1" i="0" dirty="0">
                <a:solidFill>
                  <a:srgbClr val="5F6368"/>
                </a:solidFill>
                <a:effectLst/>
                <a:latin typeface="Arial" panose="020B0604020202020204" pitchFamily="34" charset="0"/>
              </a:rPr>
              <a:t>, </a:t>
            </a:r>
            <a:r>
              <a:rPr lang="en-GB" b="1" i="0" dirty="0" err="1">
                <a:solidFill>
                  <a:srgbClr val="5F6368"/>
                </a:solidFill>
                <a:effectLst/>
                <a:latin typeface="Arial" panose="020B0604020202020204" pitchFamily="34" charset="0"/>
              </a:rPr>
              <a:t>že</a:t>
            </a:r>
            <a:r>
              <a:rPr lang="en-GB" b="1" i="0" dirty="0">
                <a:solidFill>
                  <a:srgbClr val="5F6368"/>
                </a:solidFill>
                <a:effectLst/>
                <a:latin typeface="Arial" panose="020B0604020202020204" pitchFamily="34" charset="0"/>
              </a:rPr>
              <a:t> </a:t>
            </a:r>
            <a:r>
              <a:rPr lang="en-GB" b="1" i="0" dirty="0" err="1">
                <a:solidFill>
                  <a:srgbClr val="5F6368"/>
                </a:solidFill>
                <a:effectLst/>
                <a:latin typeface="Arial" panose="020B0604020202020204" pitchFamily="34" charset="0"/>
              </a:rPr>
              <a:t>spraví</a:t>
            </a:r>
            <a:r>
              <a:rPr lang="en-GB" b="1" i="0" dirty="0">
                <a:solidFill>
                  <a:srgbClr val="5F6368"/>
                </a:solidFill>
                <a:effectLst/>
                <a:latin typeface="Arial" panose="020B0604020202020204" pitchFamily="34" charset="0"/>
              </a:rPr>
              <a:t> z </a:t>
            </a:r>
            <a:r>
              <a:rPr lang="en-GB" b="1" i="0" dirty="0" err="1">
                <a:solidFill>
                  <a:srgbClr val="5F6368"/>
                </a:solidFill>
                <a:effectLst/>
                <a:latin typeface="Arial" panose="020B0604020202020204" pitchFamily="34" charset="0"/>
              </a:rPr>
              <a:t>čitateľných</a:t>
            </a:r>
            <a:r>
              <a:rPr lang="en-GB" b="1" i="0" dirty="0">
                <a:solidFill>
                  <a:srgbClr val="5F6368"/>
                </a:solidFill>
                <a:effectLst/>
                <a:latin typeface="Arial" panose="020B0604020202020204" pitchFamily="34" charset="0"/>
              </a:rPr>
              <a:t> </a:t>
            </a:r>
            <a:r>
              <a:rPr lang="en-GB" b="1" i="0" dirty="0" err="1">
                <a:solidFill>
                  <a:srgbClr val="5F6368"/>
                </a:solidFill>
                <a:effectLst/>
                <a:latin typeface="Arial" panose="020B0604020202020204" pitchFamily="34" charset="0"/>
              </a:rPr>
              <a:t>dát</a:t>
            </a:r>
            <a:r>
              <a:rPr lang="en-GB" b="1" i="0" dirty="0">
                <a:solidFill>
                  <a:srgbClr val="5F6368"/>
                </a:solidFill>
                <a:effectLst/>
                <a:latin typeface="Arial" panose="020B0604020202020204" pitchFamily="34" charset="0"/>
              </a:rPr>
              <a:t> </a:t>
            </a:r>
            <a:r>
              <a:rPr lang="en-GB" b="1" i="0" dirty="0" err="1">
                <a:solidFill>
                  <a:srgbClr val="5F6368"/>
                </a:solidFill>
                <a:effectLst/>
                <a:latin typeface="Arial" panose="020B0604020202020204" pitchFamily="34" charset="0"/>
              </a:rPr>
              <a:t>nečitateľné</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pričom</a:t>
            </a:r>
            <a:r>
              <a:rPr lang="en-GB" b="0" i="0" dirty="0">
                <a:solidFill>
                  <a:srgbClr val="4D5156"/>
                </a:solidFill>
                <a:effectLst/>
                <a:latin typeface="Arial" panose="020B0604020202020204" pitchFamily="34" charset="0"/>
              </a:rPr>
              <a:t> je </a:t>
            </a:r>
            <a:r>
              <a:rPr lang="en-GB" b="0" i="0" dirty="0" err="1">
                <a:solidFill>
                  <a:srgbClr val="4D5156"/>
                </a:solidFill>
                <a:effectLst/>
                <a:latin typeface="Arial" panose="020B0604020202020204" pitchFamily="34" charset="0"/>
              </a:rPr>
              <a:t>tento</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proces</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vratný</a:t>
            </a:r>
            <a:r>
              <a:rPr lang="en-GB" b="0" i="0" dirty="0">
                <a:solidFill>
                  <a:srgbClr val="4D5156"/>
                </a:solidFill>
                <a:effectLst/>
                <a:latin typeface="Arial" panose="020B0604020202020204" pitchFamily="34" charset="0"/>
              </a:rPr>
              <a:t> </a:t>
            </a:r>
            <a:endParaRPr lang="en-GB" b="0" i="0" dirty="0">
              <a:solidFill>
                <a:srgbClr val="1F1F1F"/>
              </a:solidFill>
              <a:effectLst/>
              <a:latin typeface="Google Sans"/>
            </a:endParaRPr>
          </a:p>
          <a:p>
            <a:pPr marL="171450" indent="-171450">
              <a:buFontTx/>
              <a:buChar char="-"/>
            </a:pPr>
            <a:endParaRPr lang="en-GB" b="0" i="0" dirty="0">
              <a:solidFill>
                <a:srgbClr val="1F1F1F"/>
              </a:solidFill>
              <a:effectLst/>
              <a:latin typeface="Google Sans"/>
            </a:endParaRPr>
          </a:p>
          <a:p>
            <a:pPr marL="171450" indent="-171450">
              <a:buFontTx/>
              <a:buChar char="-"/>
            </a:pPr>
            <a:r>
              <a:rPr lang="en-GB" b="0" i="0" dirty="0" err="1">
                <a:solidFill>
                  <a:srgbClr val="1F1F1F"/>
                </a:solidFill>
                <a:effectLst/>
                <a:latin typeface="Google Sans"/>
              </a:rPr>
              <a:t>Stanadradne</a:t>
            </a:r>
            <a:r>
              <a:rPr lang="en-GB" b="0" i="0" dirty="0">
                <a:solidFill>
                  <a:srgbClr val="1F1F1F"/>
                </a:solidFill>
                <a:effectLst/>
                <a:latin typeface="Google Sans"/>
              </a:rPr>
              <a:t> </a:t>
            </a:r>
            <a:r>
              <a:rPr lang="en-GB" b="0" i="0" dirty="0" err="1">
                <a:solidFill>
                  <a:srgbClr val="1F1F1F"/>
                </a:solidFill>
                <a:effectLst/>
                <a:latin typeface="Google Sans"/>
              </a:rPr>
              <a:t>kryptovanie</a:t>
            </a:r>
            <a:r>
              <a:rPr lang="en-GB" b="0" i="0" dirty="0">
                <a:solidFill>
                  <a:srgbClr val="1F1F1F"/>
                </a:solidFill>
                <a:effectLst/>
                <a:latin typeface="Google Sans"/>
              </a:rPr>
              <a:t> je 32bitova </a:t>
            </a:r>
            <a:r>
              <a:rPr lang="en-GB" b="0" i="0" dirty="0" err="1">
                <a:solidFill>
                  <a:srgbClr val="1F1F1F"/>
                </a:solidFill>
                <a:effectLst/>
                <a:latin typeface="Google Sans"/>
              </a:rPr>
              <a:t>nelinearna</a:t>
            </a:r>
            <a:r>
              <a:rPr lang="en-GB" b="0" i="0" dirty="0">
                <a:solidFill>
                  <a:srgbClr val="1F1F1F"/>
                </a:solidFill>
                <a:effectLst/>
                <a:latin typeface="Google Sans"/>
              </a:rPr>
              <a:t> </a:t>
            </a:r>
            <a:r>
              <a:rPr lang="en-GB" b="0" i="0" dirty="0" err="1">
                <a:solidFill>
                  <a:srgbClr val="1F1F1F"/>
                </a:solidFill>
                <a:effectLst/>
                <a:latin typeface="Google Sans"/>
              </a:rPr>
              <a:t>funkcia</a:t>
            </a:r>
            <a:endParaRPr lang="en-GB" dirty="0"/>
          </a:p>
        </p:txBody>
      </p:sp>
      <p:sp>
        <p:nvSpPr>
          <p:cNvPr id="4" name="Slide Number Placeholder 3"/>
          <p:cNvSpPr>
            <a:spLocks noGrp="1"/>
          </p:cNvSpPr>
          <p:nvPr>
            <p:ph type="sldNum" sz="quarter" idx="5"/>
          </p:nvPr>
        </p:nvSpPr>
        <p:spPr/>
        <p:txBody>
          <a:bodyPr/>
          <a:lstStyle/>
          <a:p>
            <a:fld id="{A8EEEB2C-7543-40A3-9666-18D9735ECCB8}" type="slidenum">
              <a:rPr lang="en-US" smtClean="0"/>
              <a:t>18</a:t>
            </a:fld>
            <a:endParaRPr lang="en-US"/>
          </a:p>
        </p:txBody>
      </p:sp>
    </p:spTree>
    <p:extLst>
      <p:ext uri="{BB962C8B-B14F-4D97-AF65-F5344CB8AC3E}">
        <p14:creationId xmlns:p14="http://schemas.microsoft.com/office/powerpoint/2010/main" val="3261431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IoT </a:t>
            </a:r>
            <a:r>
              <a:rPr lang="en-US" dirty="0" err="1"/>
              <a:t>zariadenia</a:t>
            </a:r>
            <a:r>
              <a:rPr lang="en-US" dirty="0"/>
              <a:t> </a:t>
            </a:r>
            <a:br>
              <a:rPr lang="en-US" dirty="0"/>
            </a:br>
            <a:r>
              <a:rPr lang="en-US" dirty="0"/>
              <a:t>- internet of things </a:t>
            </a:r>
            <a:r>
              <a:rPr lang="en-US" dirty="0" err="1"/>
              <a:t>zariadenia</a:t>
            </a:r>
            <a:endParaRPr lang="en-US" dirty="0"/>
          </a:p>
          <a:p>
            <a:r>
              <a:rPr lang="en-GB" b="0" i="0" dirty="0" err="1">
                <a:solidFill>
                  <a:srgbClr val="212529"/>
                </a:solidFill>
                <a:effectLst/>
                <a:latin typeface="-apple-system"/>
              </a:rPr>
              <a:t>dodnes</a:t>
            </a:r>
            <a:r>
              <a:rPr lang="en-GB" b="0" i="0" dirty="0">
                <a:solidFill>
                  <a:srgbClr val="212529"/>
                </a:solidFill>
                <a:effectLst/>
                <a:latin typeface="-apple-system"/>
              </a:rPr>
              <a:t> </a:t>
            </a:r>
            <a:r>
              <a:rPr lang="en-GB" b="0" i="0" dirty="0" err="1">
                <a:solidFill>
                  <a:srgbClr val="212529"/>
                </a:solidFill>
                <a:effectLst/>
                <a:latin typeface="-apple-system"/>
              </a:rPr>
              <a:t>neexistuje</a:t>
            </a:r>
            <a:r>
              <a:rPr lang="en-GB" b="0" i="0" dirty="0">
                <a:solidFill>
                  <a:srgbClr val="212529"/>
                </a:solidFill>
                <a:effectLst/>
                <a:latin typeface="-apple-system"/>
              </a:rPr>
              <a:t> </a:t>
            </a:r>
            <a:r>
              <a:rPr lang="en-GB" b="0" i="0" dirty="0" err="1">
                <a:solidFill>
                  <a:srgbClr val="212529"/>
                </a:solidFill>
                <a:effectLst/>
                <a:latin typeface="-apple-system"/>
              </a:rPr>
              <a:t>obecne</a:t>
            </a:r>
            <a:r>
              <a:rPr lang="en-GB" b="0" i="0" dirty="0">
                <a:solidFill>
                  <a:srgbClr val="212529"/>
                </a:solidFill>
                <a:effectLst/>
                <a:latin typeface="-apple-system"/>
              </a:rPr>
              <a:t> </a:t>
            </a:r>
            <a:r>
              <a:rPr lang="en-GB" b="0" i="0" dirty="0" err="1">
                <a:solidFill>
                  <a:srgbClr val="212529"/>
                </a:solidFill>
                <a:effectLst/>
                <a:latin typeface="-apple-system"/>
              </a:rPr>
              <a:t>uznávaná</a:t>
            </a:r>
            <a:r>
              <a:rPr lang="en-GB" b="0" i="0" dirty="0">
                <a:solidFill>
                  <a:srgbClr val="212529"/>
                </a:solidFill>
                <a:effectLst/>
                <a:latin typeface="-apple-system"/>
              </a:rPr>
              <a:t> </a:t>
            </a:r>
            <a:r>
              <a:rPr lang="en-GB" b="0" i="0" dirty="0" err="1">
                <a:solidFill>
                  <a:srgbClr val="212529"/>
                </a:solidFill>
                <a:effectLst/>
                <a:latin typeface="-apple-system"/>
              </a:rPr>
              <a:t>definícia</a:t>
            </a:r>
            <a:r>
              <a:rPr lang="en-GB" b="0" i="0" dirty="0">
                <a:solidFill>
                  <a:srgbClr val="212529"/>
                </a:solidFill>
                <a:effectLst/>
                <a:latin typeface="-apple-system"/>
              </a:rPr>
              <a:t> </a:t>
            </a:r>
            <a:r>
              <a:rPr lang="en-GB" b="0" i="0" dirty="0" err="1">
                <a:solidFill>
                  <a:srgbClr val="212529"/>
                </a:solidFill>
                <a:effectLst/>
                <a:latin typeface="-apple-system"/>
              </a:rPr>
              <a:t>tohto</a:t>
            </a:r>
            <a:r>
              <a:rPr lang="en-GB" b="0" i="0" dirty="0">
                <a:solidFill>
                  <a:srgbClr val="212529"/>
                </a:solidFill>
                <a:effectLst/>
                <a:latin typeface="-apple-system"/>
              </a:rPr>
              <a:t> </a:t>
            </a:r>
            <a:r>
              <a:rPr lang="en-GB" b="0" i="0" dirty="0" err="1">
                <a:solidFill>
                  <a:srgbClr val="212529"/>
                </a:solidFill>
                <a:effectLst/>
                <a:latin typeface="-apple-system"/>
              </a:rPr>
              <a:t>pojmu</a:t>
            </a:r>
            <a:r>
              <a:rPr lang="en-GB" b="0" i="0" dirty="0">
                <a:solidFill>
                  <a:srgbClr val="212529"/>
                </a:solidFill>
                <a:effectLst/>
                <a:latin typeface="-apple-system"/>
              </a:rPr>
              <a:t>, ale </a:t>
            </a:r>
            <a:r>
              <a:rPr lang="en-GB" b="0" i="0" dirty="0" err="1">
                <a:solidFill>
                  <a:srgbClr val="212529"/>
                </a:solidFill>
                <a:effectLst/>
                <a:latin typeface="-apple-system"/>
              </a:rPr>
              <a:t>len</a:t>
            </a:r>
            <a:r>
              <a:rPr lang="en-GB" b="0" i="0" dirty="0">
                <a:solidFill>
                  <a:srgbClr val="212529"/>
                </a:solidFill>
                <a:effectLst/>
                <a:latin typeface="-apple-system"/>
              </a:rPr>
              <a:t> </a:t>
            </a:r>
            <a:r>
              <a:rPr lang="en-GB" b="0" i="0" dirty="0" err="1">
                <a:solidFill>
                  <a:srgbClr val="212529"/>
                </a:solidFill>
                <a:effectLst/>
                <a:latin typeface="-apple-system"/>
              </a:rPr>
              <a:t>akési</a:t>
            </a:r>
            <a:r>
              <a:rPr lang="en-GB" b="0" i="0" dirty="0">
                <a:solidFill>
                  <a:srgbClr val="212529"/>
                </a:solidFill>
                <a:effectLst/>
                <a:latin typeface="-apple-system"/>
              </a:rPr>
              <a:t> </a:t>
            </a:r>
            <a:r>
              <a:rPr lang="en-GB" b="0" i="0" dirty="0" err="1">
                <a:solidFill>
                  <a:srgbClr val="212529"/>
                </a:solidFill>
                <a:effectLst/>
                <a:latin typeface="-apple-system"/>
              </a:rPr>
              <a:t>opisné</a:t>
            </a:r>
            <a:r>
              <a:rPr lang="en-GB" b="0" i="0" dirty="0">
                <a:solidFill>
                  <a:srgbClr val="212529"/>
                </a:solidFill>
                <a:effectLst/>
                <a:latin typeface="-apple-system"/>
              </a:rPr>
              <a:t> </a:t>
            </a:r>
            <a:r>
              <a:rPr lang="en-GB" b="0" i="0" dirty="0" err="1">
                <a:solidFill>
                  <a:srgbClr val="212529"/>
                </a:solidFill>
                <a:effectLst/>
                <a:latin typeface="-apple-system"/>
              </a:rPr>
              <a:t>charakteristiky</a:t>
            </a:r>
            <a:r>
              <a:rPr lang="en-GB" b="0" i="0" dirty="0">
                <a:solidFill>
                  <a:srgbClr val="212529"/>
                </a:solidFill>
                <a:effectLst/>
                <a:latin typeface="-apple-system"/>
              </a:rPr>
              <a:t>. Tie </a:t>
            </a:r>
            <a:r>
              <a:rPr lang="en-GB" b="0" i="0" dirty="0" err="1">
                <a:solidFill>
                  <a:srgbClr val="212529"/>
                </a:solidFill>
                <a:effectLst/>
                <a:latin typeface="-apple-system"/>
              </a:rPr>
              <a:t>majú</a:t>
            </a:r>
            <a:r>
              <a:rPr lang="en-GB" b="0" i="0" dirty="0">
                <a:solidFill>
                  <a:srgbClr val="212529"/>
                </a:solidFill>
                <a:effectLst/>
                <a:latin typeface="-apple-system"/>
              </a:rPr>
              <a:t> </a:t>
            </a:r>
            <a:r>
              <a:rPr lang="en-GB" b="0" i="0" dirty="0" err="1">
                <a:solidFill>
                  <a:srgbClr val="212529"/>
                </a:solidFill>
                <a:effectLst/>
                <a:latin typeface="-apple-system"/>
              </a:rPr>
              <a:t>častokrát</a:t>
            </a:r>
            <a:r>
              <a:rPr lang="en-GB" b="0" i="0" dirty="0">
                <a:solidFill>
                  <a:srgbClr val="212529"/>
                </a:solidFill>
                <a:effectLst/>
                <a:latin typeface="-apple-system"/>
              </a:rPr>
              <a:t> </a:t>
            </a:r>
            <a:r>
              <a:rPr lang="en-GB" b="0" i="0" dirty="0" err="1">
                <a:solidFill>
                  <a:srgbClr val="212529"/>
                </a:solidFill>
                <a:effectLst/>
                <a:latin typeface="-apple-system"/>
              </a:rPr>
              <a:t>niečo</a:t>
            </a:r>
            <a:r>
              <a:rPr lang="en-GB" b="0" i="0" dirty="0">
                <a:solidFill>
                  <a:srgbClr val="212529"/>
                </a:solidFill>
                <a:effectLst/>
                <a:latin typeface="-apple-system"/>
              </a:rPr>
              <a:t> </a:t>
            </a:r>
            <a:r>
              <a:rPr lang="en-GB" b="0" i="0" dirty="0" err="1">
                <a:solidFill>
                  <a:srgbClr val="212529"/>
                </a:solidFill>
                <a:effectLst/>
                <a:latin typeface="-apple-system"/>
              </a:rPr>
              <a:t>spoločné</a:t>
            </a:r>
            <a:r>
              <a:rPr lang="en-GB" b="0" i="0" dirty="0">
                <a:solidFill>
                  <a:srgbClr val="212529"/>
                </a:solidFill>
                <a:effectLst/>
                <a:latin typeface="-apple-system"/>
              </a:rPr>
              <a:t>, ale </a:t>
            </a:r>
            <a:r>
              <a:rPr lang="en-GB" b="0" i="0" dirty="0" err="1">
                <a:solidFill>
                  <a:srgbClr val="212529"/>
                </a:solidFill>
                <a:effectLst/>
                <a:latin typeface="-apple-system"/>
              </a:rPr>
              <a:t>často</a:t>
            </a:r>
            <a:r>
              <a:rPr lang="en-GB" b="0" i="0" dirty="0">
                <a:solidFill>
                  <a:srgbClr val="212529"/>
                </a:solidFill>
                <a:effectLst/>
                <a:latin typeface="-apple-system"/>
              </a:rPr>
              <a:t> </a:t>
            </a:r>
            <a:r>
              <a:rPr lang="en-GB" b="0" i="0" dirty="0" err="1">
                <a:solidFill>
                  <a:srgbClr val="212529"/>
                </a:solidFill>
                <a:effectLst/>
                <a:latin typeface="-apple-system"/>
              </a:rPr>
              <a:t>si</a:t>
            </a:r>
            <a:r>
              <a:rPr lang="en-GB" b="0" i="0" dirty="0">
                <a:solidFill>
                  <a:srgbClr val="212529"/>
                </a:solidFill>
                <a:effectLst/>
                <a:latin typeface="-apple-system"/>
              </a:rPr>
              <a:t> </a:t>
            </a:r>
            <a:r>
              <a:rPr lang="en-GB" b="0" i="0" dirty="0" err="1">
                <a:solidFill>
                  <a:srgbClr val="212529"/>
                </a:solidFill>
                <a:effectLst/>
                <a:latin typeface="-apple-system"/>
              </a:rPr>
              <a:t>dokonca</a:t>
            </a:r>
            <a:r>
              <a:rPr lang="en-GB" b="0" i="0" dirty="0">
                <a:solidFill>
                  <a:srgbClr val="212529"/>
                </a:solidFill>
                <a:effectLst/>
                <a:latin typeface="-apple-system"/>
              </a:rPr>
              <a:t> </a:t>
            </a:r>
            <a:r>
              <a:rPr lang="en-GB" b="0" i="0" dirty="0" err="1">
                <a:solidFill>
                  <a:srgbClr val="212529"/>
                </a:solidFill>
                <a:effectLst/>
                <a:latin typeface="-apple-system"/>
              </a:rPr>
              <a:t>odporujú</a:t>
            </a:r>
            <a:r>
              <a:rPr lang="en-GB" b="0" i="0" dirty="0">
                <a:solidFill>
                  <a:srgbClr val="212529"/>
                </a:solidFill>
                <a:effectLst/>
                <a:latin typeface="-apple-system"/>
              </a:rPr>
              <a:t>.</a:t>
            </a:r>
            <a:endParaRPr lang="en-US" b="0" i="0" dirty="0">
              <a:solidFill>
                <a:srgbClr val="212529"/>
              </a:solidFill>
              <a:effectLst/>
              <a:latin typeface="-apple-system"/>
            </a:endParaRPr>
          </a:p>
          <a:p>
            <a:endParaRPr lang="en-US" b="0" i="0" dirty="0">
              <a:solidFill>
                <a:srgbClr val="212529"/>
              </a:solidFill>
              <a:effectLst/>
              <a:latin typeface="-apple-system"/>
            </a:endParaRPr>
          </a:p>
          <a:p>
            <a:r>
              <a:rPr lang="en-US" b="0" i="0" dirty="0">
                <a:solidFill>
                  <a:srgbClr val="212529"/>
                </a:solidFill>
                <a:effectLst/>
                <a:latin typeface="-apple-system"/>
              </a:rPr>
              <a:t>IoT - </a:t>
            </a:r>
            <a:r>
              <a:rPr lang="en-GB" b="0" i="0" dirty="0">
                <a:solidFill>
                  <a:srgbClr val="212529"/>
                </a:solidFill>
                <a:effectLst/>
                <a:latin typeface="-apple-system"/>
              </a:rPr>
              <a:t>Internet of Things (IoT) </a:t>
            </a:r>
            <a:r>
              <a:rPr lang="sk-SK" b="0" i="0" dirty="0">
                <a:solidFill>
                  <a:srgbClr val="212529"/>
                </a:solidFill>
                <a:effectLst/>
                <a:latin typeface="-apple-system"/>
              </a:rPr>
              <a:t>= </a:t>
            </a:r>
            <a:r>
              <a:rPr lang="en-GB" b="0" i="0" dirty="0">
                <a:solidFill>
                  <a:srgbClr val="212529"/>
                </a:solidFill>
                <a:effectLst/>
                <a:latin typeface="-apple-system"/>
              </a:rPr>
              <a:t>Internet </a:t>
            </a:r>
            <a:r>
              <a:rPr lang="en-GB" b="0" i="0" dirty="0" err="1">
                <a:solidFill>
                  <a:srgbClr val="212529"/>
                </a:solidFill>
                <a:effectLst/>
                <a:latin typeface="-apple-system"/>
              </a:rPr>
              <a:t>vecí</a:t>
            </a:r>
            <a:r>
              <a:rPr lang="en-GB" b="0" i="0" dirty="0">
                <a:solidFill>
                  <a:srgbClr val="212529"/>
                </a:solidFill>
                <a:effectLst/>
                <a:latin typeface="-apple-system"/>
              </a:rPr>
              <a:t> </a:t>
            </a:r>
            <a:r>
              <a:rPr lang="en-GB" b="0" i="0" dirty="0" err="1">
                <a:solidFill>
                  <a:srgbClr val="212529"/>
                </a:solidFill>
                <a:effectLst/>
                <a:latin typeface="-apple-system"/>
              </a:rPr>
              <a:t>predstavuje</a:t>
            </a:r>
            <a:r>
              <a:rPr lang="en-GB" b="0" i="0" dirty="0">
                <a:solidFill>
                  <a:srgbClr val="212529"/>
                </a:solidFill>
                <a:effectLst/>
                <a:latin typeface="-apple-system"/>
              </a:rPr>
              <a:t> </a:t>
            </a:r>
            <a:r>
              <a:rPr lang="en-GB" b="0" i="0" dirty="0" err="1">
                <a:solidFill>
                  <a:srgbClr val="212529"/>
                </a:solidFill>
                <a:effectLst/>
                <a:latin typeface="-apple-system"/>
              </a:rPr>
              <a:t>akékoľvek</a:t>
            </a:r>
            <a:r>
              <a:rPr lang="en-GB" b="0" i="0" dirty="0">
                <a:solidFill>
                  <a:srgbClr val="212529"/>
                </a:solidFill>
                <a:effectLst/>
                <a:latin typeface="-apple-system"/>
              </a:rPr>
              <a:t> </a:t>
            </a:r>
            <a:r>
              <a:rPr lang="en-GB" b="0" i="0" dirty="0" err="1">
                <a:solidFill>
                  <a:srgbClr val="212529"/>
                </a:solidFill>
                <a:effectLst/>
                <a:latin typeface="-apple-system"/>
              </a:rPr>
              <a:t>zariadenie</a:t>
            </a:r>
            <a:r>
              <a:rPr lang="en-GB" b="0" i="0" dirty="0">
                <a:solidFill>
                  <a:srgbClr val="212529"/>
                </a:solidFill>
                <a:effectLst/>
                <a:latin typeface="-apple-system"/>
              </a:rPr>
              <a:t> so </a:t>
            </a:r>
            <a:r>
              <a:rPr lang="en-GB" b="0" i="0" dirty="0" err="1">
                <a:solidFill>
                  <a:srgbClr val="212529"/>
                </a:solidFill>
                <a:effectLst/>
                <a:latin typeface="-apple-system"/>
              </a:rPr>
              <a:t>schopnosťou</a:t>
            </a:r>
            <a:r>
              <a:rPr lang="en-GB" b="0" i="0" dirty="0">
                <a:solidFill>
                  <a:srgbClr val="212529"/>
                </a:solidFill>
                <a:effectLst/>
                <a:latin typeface="-apple-system"/>
              </a:rPr>
              <a:t> </a:t>
            </a:r>
            <a:r>
              <a:rPr lang="en-GB" b="0" i="0" dirty="0" err="1">
                <a:solidFill>
                  <a:srgbClr val="212529"/>
                </a:solidFill>
                <a:effectLst/>
                <a:latin typeface="-apple-system"/>
              </a:rPr>
              <a:t>komunikovať</a:t>
            </a:r>
            <a:r>
              <a:rPr lang="en-GB" b="0" i="0" dirty="0">
                <a:solidFill>
                  <a:srgbClr val="212529"/>
                </a:solidFill>
                <a:effectLst/>
                <a:latin typeface="-apple-system"/>
              </a:rPr>
              <a:t> </a:t>
            </a:r>
            <a:r>
              <a:rPr lang="en-GB" b="0" i="0" dirty="0" err="1">
                <a:solidFill>
                  <a:srgbClr val="212529"/>
                </a:solidFill>
                <a:effectLst/>
                <a:latin typeface="-apple-system"/>
              </a:rPr>
              <a:t>prostredníctvom</a:t>
            </a:r>
            <a:r>
              <a:rPr lang="en-GB" b="0" i="0" dirty="0">
                <a:solidFill>
                  <a:srgbClr val="212529"/>
                </a:solidFill>
                <a:effectLst/>
                <a:latin typeface="-apple-system"/>
              </a:rPr>
              <a:t> </a:t>
            </a:r>
            <a:r>
              <a:rPr lang="en-GB" b="0" i="0" dirty="0" err="1">
                <a:solidFill>
                  <a:srgbClr val="212529"/>
                </a:solidFill>
                <a:effectLst/>
                <a:latin typeface="-apple-system"/>
              </a:rPr>
              <a:t>internetu</a:t>
            </a:r>
            <a:r>
              <a:rPr lang="en-GB" b="0" i="0" dirty="0">
                <a:solidFill>
                  <a:srgbClr val="212529"/>
                </a:solidFill>
                <a:effectLst/>
                <a:latin typeface="-apple-system"/>
              </a:rPr>
              <a:t>.</a:t>
            </a:r>
          </a:p>
          <a:p>
            <a:pPr algn="l">
              <a:buFont typeface="Arial" panose="020B0604020202020204" pitchFamily="34" charset="0"/>
              <a:buChar char="•"/>
            </a:pPr>
            <a:r>
              <a:rPr lang="en-GB" b="0" i="0" dirty="0" err="1">
                <a:solidFill>
                  <a:srgbClr val="212529"/>
                </a:solidFill>
                <a:effectLst/>
                <a:latin typeface="-apple-system"/>
              </a:rPr>
              <a:t>Tá</a:t>
            </a:r>
            <a:r>
              <a:rPr lang="en-GB" b="0" i="0" dirty="0">
                <a:solidFill>
                  <a:srgbClr val="212529"/>
                </a:solidFill>
                <a:effectLst/>
                <a:latin typeface="-apple-system"/>
              </a:rPr>
              <a:t> </a:t>
            </a:r>
            <a:r>
              <a:rPr lang="en-GB" b="0" i="0" dirty="0" err="1">
                <a:solidFill>
                  <a:srgbClr val="212529"/>
                </a:solidFill>
                <a:effectLst/>
                <a:latin typeface="-apple-system"/>
              </a:rPr>
              <a:t>voľnosť</a:t>
            </a:r>
            <a:r>
              <a:rPr lang="en-GB" b="0" i="0" dirty="0">
                <a:solidFill>
                  <a:srgbClr val="212529"/>
                </a:solidFill>
                <a:effectLst/>
                <a:latin typeface="-apple-system"/>
              </a:rPr>
              <a:t> </a:t>
            </a:r>
            <a:r>
              <a:rPr lang="en-GB" b="0" i="0" dirty="0" err="1">
                <a:solidFill>
                  <a:srgbClr val="212529"/>
                </a:solidFill>
                <a:effectLst/>
                <a:latin typeface="-apple-system"/>
              </a:rPr>
              <a:t>spočíva</a:t>
            </a:r>
            <a:r>
              <a:rPr lang="en-GB" b="0" i="0" dirty="0">
                <a:solidFill>
                  <a:srgbClr val="212529"/>
                </a:solidFill>
                <a:effectLst/>
                <a:latin typeface="-apple-system"/>
              </a:rPr>
              <a:t> v tom, </a:t>
            </a:r>
            <a:r>
              <a:rPr lang="en-GB" b="0" i="0" dirty="0" err="1">
                <a:solidFill>
                  <a:srgbClr val="212529"/>
                </a:solidFill>
                <a:effectLst/>
                <a:latin typeface="-apple-system"/>
              </a:rPr>
              <a:t>že</a:t>
            </a:r>
            <a:r>
              <a:rPr lang="en-GB" b="0" i="0" dirty="0">
                <a:solidFill>
                  <a:srgbClr val="212529"/>
                </a:solidFill>
                <a:effectLst/>
                <a:latin typeface="-apple-system"/>
              </a:rPr>
              <a:t> </a:t>
            </a:r>
            <a:r>
              <a:rPr lang="en-GB" b="0" i="0" dirty="0" err="1">
                <a:solidFill>
                  <a:srgbClr val="212529"/>
                </a:solidFill>
                <a:effectLst/>
                <a:latin typeface="-apple-system"/>
              </a:rPr>
              <a:t>na</a:t>
            </a:r>
            <a:r>
              <a:rPr lang="en-GB" b="0" i="0" dirty="0">
                <a:solidFill>
                  <a:srgbClr val="212529"/>
                </a:solidFill>
                <a:effectLst/>
                <a:latin typeface="-apple-system"/>
              </a:rPr>
              <a:t> </a:t>
            </a:r>
            <a:r>
              <a:rPr lang="en-GB" b="0" i="0" dirty="0" err="1">
                <a:solidFill>
                  <a:srgbClr val="212529"/>
                </a:solidFill>
                <a:effectLst/>
                <a:latin typeface="-apple-system"/>
              </a:rPr>
              <a:t>základe</a:t>
            </a:r>
            <a:r>
              <a:rPr lang="en-GB" b="0" i="0" dirty="0">
                <a:solidFill>
                  <a:srgbClr val="212529"/>
                </a:solidFill>
                <a:effectLst/>
                <a:latin typeface="-apple-system"/>
              </a:rPr>
              <a:t> </a:t>
            </a:r>
            <a:r>
              <a:rPr lang="en-GB" b="0" i="0" dirty="0" err="1">
                <a:solidFill>
                  <a:srgbClr val="212529"/>
                </a:solidFill>
                <a:effectLst/>
                <a:latin typeface="-apple-system"/>
              </a:rPr>
              <a:t>tejto</a:t>
            </a:r>
            <a:r>
              <a:rPr lang="en-GB" b="0" i="0" dirty="0">
                <a:solidFill>
                  <a:srgbClr val="212529"/>
                </a:solidFill>
                <a:effectLst/>
                <a:latin typeface="-apple-system"/>
              </a:rPr>
              <a:t> </a:t>
            </a:r>
            <a:r>
              <a:rPr lang="en-GB" b="0" i="0" dirty="0" err="1">
                <a:solidFill>
                  <a:srgbClr val="212529"/>
                </a:solidFill>
                <a:effectLst/>
                <a:latin typeface="-apple-system"/>
              </a:rPr>
              <a:t>definície</a:t>
            </a:r>
            <a:r>
              <a:rPr lang="en-GB" b="0" i="0" dirty="0">
                <a:solidFill>
                  <a:srgbClr val="212529"/>
                </a:solidFill>
                <a:effectLst/>
                <a:latin typeface="-apple-system"/>
              </a:rPr>
              <a:t> je </a:t>
            </a:r>
            <a:r>
              <a:rPr lang="en-GB" b="0" i="0" dirty="0" err="1">
                <a:solidFill>
                  <a:srgbClr val="212529"/>
                </a:solidFill>
                <a:effectLst/>
                <a:latin typeface="-apple-system"/>
              </a:rPr>
              <a:t>zariadením</a:t>
            </a:r>
            <a:r>
              <a:rPr lang="en-GB" b="0" i="0" dirty="0">
                <a:solidFill>
                  <a:srgbClr val="212529"/>
                </a:solidFill>
                <a:effectLst/>
                <a:latin typeface="-apple-system"/>
              </a:rPr>
              <a:t> IoT </a:t>
            </a:r>
            <a:r>
              <a:rPr lang="en-GB" b="0" i="0" dirty="0" err="1">
                <a:solidFill>
                  <a:srgbClr val="212529"/>
                </a:solidFill>
                <a:effectLst/>
                <a:latin typeface="-apple-system"/>
              </a:rPr>
              <a:t>napríklad</a:t>
            </a:r>
            <a:r>
              <a:rPr lang="en-GB" b="0" i="0" dirty="0">
                <a:solidFill>
                  <a:srgbClr val="212529"/>
                </a:solidFill>
                <a:effectLst/>
                <a:latin typeface="-apple-system"/>
              </a:rPr>
              <a:t> </a:t>
            </a:r>
            <a:r>
              <a:rPr lang="en-GB" b="0" i="0" dirty="0" err="1">
                <a:solidFill>
                  <a:srgbClr val="212529"/>
                </a:solidFill>
                <a:effectLst/>
                <a:latin typeface="-apple-system"/>
              </a:rPr>
              <a:t>aj</a:t>
            </a:r>
            <a:r>
              <a:rPr lang="en-GB" b="0" i="0" dirty="0">
                <a:solidFill>
                  <a:srgbClr val="212529"/>
                </a:solidFill>
                <a:effectLst/>
                <a:latin typeface="-apple-system"/>
              </a:rPr>
              <a:t> </a:t>
            </a:r>
            <a:r>
              <a:rPr lang="en-GB" b="0" i="0" dirty="0" err="1">
                <a:solidFill>
                  <a:srgbClr val="212529"/>
                </a:solidFill>
                <a:effectLst/>
                <a:latin typeface="-apple-system"/>
              </a:rPr>
              <a:t>mobilný</a:t>
            </a:r>
            <a:r>
              <a:rPr lang="en-GB" b="0" i="0" dirty="0">
                <a:solidFill>
                  <a:srgbClr val="212529"/>
                </a:solidFill>
                <a:effectLst/>
                <a:latin typeface="-apple-system"/>
              </a:rPr>
              <a:t> </a:t>
            </a:r>
            <a:r>
              <a:rPr lang="en-GB" b="0" i="0" dirty="0" err="1">
                <a:solidFill>
                  <a:srgbClr val="212529"/>
                </a:solidFill>
                <a:effectLst/>
                <a:latin typeface="-apple-system"/>
              </a:rPr>
              <a:t>telefón</a:t>
            </a:r>
            <a:r>
              <a:rPr lang="en-GB" b="0" i="0" dirty="0">
                <a:solidFill>
                  <a:srgbClr val="212529"/>
                </a:solidFill>
                <a:effectLst/>
                <a:latin typeface="-apple-system"/>
              </a:rPr>
              <a:t>. </a:t>
            </a:r>
            <a:r>
              <a:rPr lang="en-GB" b="0" i="0" dirty="0" err="1">
                <a:solidFill>
                  <a:srgbClr val="212529"/>
                </a:solidFill>
                <a:effectLst/>
                <a:latin typeface="-apple-system"/>
              </a:rPr>
              <a:t>Stretnete</a:t>
            </a:r>
            <a:r>
              <a:rPr lang="en-GB" b="0" i="0" dirty="0">
                <a:solidFill>
                  <a:srgbClr val="212529"/>
                </a:solidFill>
                <a:effectLst/>
                <a:latin typeface="-apple-system"/>
              </a:rPr>
              <a:t> </a:t>
            </a:r>
            <a:r>
              <a:rPr lang="en-GB" b="0" i="0" dirty="0" err="1">
                <a:solidFill>
                  <a:srgbClr val="212529"/>
                </a:solidFill>
                <a:effectLst/>
                <a:latin typeface="-apple-system"/>
              </a:rPr>
              <a:t>sa</a:t>
            </a:r>
            <a:r>
              <a:rPr lang="en-GB" b="0" i="0" dirty="0">
                <a:solidFill>
                  <a:srgbClr val="212529"/>
                </a:solidFill>
                <a:effectLst/>
                <a:latin typeface="-apple-system"/>
              </a:rPr>
              <a:t> </a:t>
            </a:r>
            <a:r>
              <a:rPr lang="en-GB" b="0" i="0" dirty="0" err="1">
                <a:solidFill>
                  <a:srgbClr val="212529"/>
                </a:solidFill>
                <a:effectLst/>
                <a:latin typeface="-apple-system"/>
              </a:rPr>
              <a:t>však</a:t>
            </a:r>
            <a:r>
              <a:rPr lang="en-GB" b="0" i="0" dirty="0">
                <a:solidFill>
                  <a:srgbClr val="212529"/>
                </a:solidFill>
                <a:effectLst/>
                <a:latin typeface="-apple-system"/>
              </a:rPr>
              <a:t> s </a:t>
            </a:r>
            <a:r>
              <a:rPr lang="en-GB" b="0" i="0" dirty="0" err="1">
                <a:solidFill>
                  <a:srgbClr val="212529"/>
                </a:solidFill>
                <a:effectLst/>
                <a:latin typeface="-apple-system"/>
              </a:rPr>
              <a:t>množstvom</a:t>
            </a:r>
            <a:r>
              <a:rPr lang="en-GB" b="0" i="0" dirty="0">
                <a:solidFill>
                  <a:srgbClr val="212529"/>
                </a:solidFill>
                <a:effectLst/>
                <a:latin typeface="-apple-system"/>
              </a:rPr>
              <a:t> </a:t>
            </a:r>
            <a:r>
              <a:rPr lang="en-GB" b="0" i="0" dirty="0" err="1">
                <a:solidFill>
                  <a:srgbClr val="212529"/>
                </a:solidFill>
                <a:effectLst/>
                <a:latin typeface="-apple-system"/>
              </a:rPr>
              <a:t>príspevkov</a:t>
            </a:r>
            <a:r>
              <a:rPr lang="en-GB" b="0" i="0" dirty="0">
                <a:solidFill>
                  <a:srgbClr val="212529"/>
                </a:solidFill>
                <a:effectLst/>
                <a:latin typeface="-apple-system"/>
              </a:rPr>
              <a:t> a </a:t>
            </a:r>
            <a:r>
              <a:rPr lang="en-GB" b="0" i="0" dirty="0" err="1">
                <a:solidFill>
                  <a:srgbClr val="212529"/>
                </a:solidFill>
                <a:effectLst/>
                <a:latin typeface="-apple-system"/>
              </a:rPr>
              <a:t>úvah</a:t>
            </a:r>
            <a:r>
              <a:rPr lang="en-GB" b="0" i="0" dirty="0">
                <a:solidFill>
                  <a:srgbClr val="212529"/>
                </a:solidFill>
                <a:effectLst/>
                <a:latin typeface="-apple-system"/>
              </a:rPr>
              <a:t>, v </a:t>
            </a:r>
            <a:r>
              <a:rPr lang="en-GB" b="0" i="0" dirty="0" err="1">
                <a:solidFill>
                  <a:srgbClr val="212529"/>
                </a:solidFill>
                <a:effectLst/>
                <a:latin typeface="-apple-system"/>
              </a:rPr>
              <a:t>ktorých</a:t>
            </a:r>
            <a:r>
              <a:rPr lang="en-GB" b="0" i="0" dirty="0">
                <a:solidFill>
                  <a:srgbClr val="212529"/>
                </a:solidFill>
                <a:effectLst/>
                <a:latin typeface="-apple-system"/>
              </a:rPr>
              <a:t> </a:t>
            </a:r>
            <a:r>
              <a:rPr lang="en-GB" b="0" i="0" dirty="0" err="1">
                <a:solidFill>
                  <a:srgbClr val="212529"/>
                </a:solidFill>
                <a:effectLst/>
                <a:latin typeface="-apple-system"/>
              </a:rPr>
              <a:t>autori</a:t>
            </a:r>
            <a:r>
              <a:rPr lang="en-GB" b="0" i="0" dirty="0">
                <a:solidFill>
                  <a:srgbClr val="212529"/>
                </a:solidFill>
                <a:effectLst/>
                <a:latin typeface="-apple-system"/>
              </a:rPr>
              <a:t> </a:t>
            </a:r>
            <a:r>
              <a:rPr lang="en-GB" b="0" i="0" dirty="0" err="1">
                <a:solidFill>
                  <a:srgbClr val="212529"/>
                </a:solidFill>
                <a:effectLst/>
                <a:latin typeface="-apple-system"/>
              </a:rPr>
              <a:t>hovoria</a:t>
            </a:r>
            <a:r>
              <a:rPr lang="en-GB" b="0" i="0" dirty="0">
                <a:solidFill>
                  <a:srgbClr val="212529"/>
                </a:solidFill>
                <a:effectLst/>
                <a:latin typeface="-apple-system"/>
              </a:rPr>
              <a:t> o tom, </a:t>
            </a:r>
            <a:r>
              <a:rPr lang="en-GB" b="0" i="0" dirty="0" err="1">
                <a:solidFill>
                  <a:srgbClr val="212529"/>
                </a:solidFill>
                <a:effectLst/>
                <a:latin typeface="-apple-system"/>
              </a:rPr>
              <a:t>prečo</a:t>
            </a:r>
            <a:r>
              <a:rPr lang="en-GB" b="0" i="0" dirty="0">
                <a:solidFill>
                  <a:srgbClr val="212529"/>
                </a:solidFill>
                <a:effectLst/>
                <a:latin typeface="-apple-system"/>
              </a:rPr>
              <a:t> </a:t>
            </a:r>
            <a:r>
              <a:rPr lang="en-GB" b="0" i="0" dirty="0" err="1">
                <a:solidFill>
                  <a:srgbClr val="212529"/>
                </a:solidFill>
                <a:effectLst/>
                <a:latin typeface="-apple-system"/>
              </a:rPr>
              <a:t>napríklad</a:t>
            </a:r>
            <a:r>
              <a:rPr lang="en-GB" b="0" i="0" dirty="0">
                <a:solidFill>
                  <a:srgbClr val="212529"/>
                </a:solidFill>
                <a:effectLst/>
                <a:latin typeface="-apple-system"/>
              </a:rPr>
              <a:t> </a:t>
            </a:r>
            <a:r>
              <a:rPr lang="en-GB" b="0" i="0" dirty="0" err="1">
                <a:solidFill>
                  <a:srgbClr val="212529"/>
                </a:solidFill>
                <a:effectLst/>
                <a:latin typeface="-apple-system"/>
              </a:rPr>
              <a:t>mobilný</a:t>
            </a:r>
            <a:r>
              <a:rPr lang="en-GB" b="0" i="0" dirty="0">
                <a:solidFill>
                  <a:srgbClr val="212529"/>
                </a:solidFill>
                <a:effectLst/>
                <a:latin typeface="-apple-system"/>
              </a:rPr>
              <a:t> </a:t>
            </a:r>
            <a:r>
              <a:rPr lang="en-GB" b="0" i="0" dirty="0" err="1">
                <a:solidFill>
                  <a:srgbClr val="212529"/>
                </a:solidFill>
                <a:effectLst/>
                <a:latin typeface="-apple-system"/>
              </a:rPr>
              <a:t>telefón</a:t>
            </a:r>
            <a:r>
              <a:rPr lang="en-GB" b="0" i="0" dirty="0">
                <a:solidFill>
                  <a:srgbClr val="212529"/>
                </a:solidFill>
                <a:effectLst/>
                <a:latin typeface="-apple-system"/>
              </a:rPr>
              <a:t> </a:t>
            </a:r>
            <a:r>
              <a:rPr lang="en-GB" b="0" i="0" dirty="0" err="1">
                <a:solidFill>
                  <a:srgbClr val="212529"/>
                </a:solidFill>
                <a:effectLst/>
                <a:latin typeface="-apple-system"/>
              </a:rPr>
              <a:t>nepovažujú</a:t>
            </a:r>
            <a:r>
              <a:rPr lang="en-GB" b="0" i="0" dirty="0">
                <a:solidFill>
                  <a:srgbClr val="212529"/>
                </a:solidFill>
                <a:effectLst/>
                <a:latin typeface="-apple-system"/>
              </a:rPr>
              <a:t> za IoT </a:t>
            </a:r>
            <a:r>
              <a:rPr lang="en-GB" b="0" i="0" dirty="0" err="1">
                <a:solidFill>
                  <a:srgbClr val="212529"/>
                </a:solidFill>
                <a:effectLst/>
                <a:latin typeface="-apple-system"/>
              </a:rPr>
              <a:t>zariadenie</a:t>
            </a:r>
            <a:r>
              <a:rPr lang="en-GB" b="0" i="0" dirty="0">
                <a:solidFill>
                  <a:srgbClr val="212529"/>
                </a:solidFill>
                <a:effectLst/>
                <a:latin typeface="-apple-system"/>
              </a:rPr>
              <a:t>.</a:t>
            </a:r>
          </a:p>
          <a:p>
            <a:pPr algn="l">
              <a:buFont typeface="Arial" panose="020B0604020202020204" pitchFamily="34" charset="0"/>
              <a:buChar char="•"/>
            </a:pPr>
            <a:endParaRPr lang="en-GB" b="0" i="0" dirty="0">
              <a:solidFill>
                <a:srgbClr val="212529"/>
              </a:solidFill>
              <a:effectLst/>
              <a:latin typeface="-apple-system"/>
            </a:endParaRPr>
          </a:p>
          <a:p>
            <a:pPr algn="l">
              <a:buFont typeface="Arial" panose="020B0604020202020204" pitchFamily="34" charset="0"/>
              <a:buNone/>
            </a:pPr>
            <a:r>
              <a:rPr lang="en-GB" b="0" i="0" dirty="0">
                <a:solidFill>
                  <a:srgbClr val="212529"/>
                </a:solidFill>
                <a:effectLst/>
                <a:latin typeface="-apple-system"/>
              </a:rPr>
              <a:t>Ina </a:t>
            </a:r>
            <a:r>
              <a:rPr lang="en-GB" b="0" i="0" dirty="0" err="1">
                <a:solidFill>
                  <a:srgbClr val="212529"/>
                </a:solidFill>
                <a:effectLst/>
                <a:latin typeface="-apple-system"/>
              </a:rPr>
              <a:t>definicia</a:t>
            </a:r>
            <a:r>
              <a:rPr lang="en-GB" b="0" i="0" dirty="0">
                <a:solidFill>
                  <a:srgbClr val="212529"/>
                </a:solidFill>
                <a:effectLst/>
                <a:latin typeface="-apple-system"/>
              </a:rPr>
              <a:t> IoT</a:t>
            </a:r>
          </a:p>
          <a:p>
            <a:pPr algn="l">
              <a:buFont typeface="Arial" panose="020B0604020202020204" pitchFamily="34" charset="0"/>
              <a:buChar char="•"/>
            </a:pPr>
            <a:r>
              <a:rPr lang="en-GB" b="0" i="0" dirty="0">
                <a:solidFill>
                  <a:srgbClr val="212529"/>
                </a:solidFill>
                <a:effectLst/>
                <a:latin typeface="-apple-system"/>
              </a:rPr>
              <a:t>je </a:t>
            </a:r>
            <a:r>
              <a:rPr lang="en-GB" b="0" i="0" dirty="0" err="1">
                <a:solidFill>
                  <a:srgbClr val="212529"/>
                </a:solidFill>
                <a:effectLst/>
                <a:latin typeface="-apple-system"/>
              </a:rPr>
              <a:t>systém</a:t>
            </a:r>
            <a:r>
              <a:rPr lang="en-GB" b="0" i="0" dirty="0">
                <a:solidFill>
                  <a:srgbClr val="212529"/>
                </a:solidFill>
                <a:effectLst/>
                <a:latin typeface="-apple-system"/>
              </a:rPr>
              <a:t> </a:t>
            </a:r>
            <a:r>
              <a:rPr lang="en-GB" b="0" i="0" dirty="0" err="1">
                <a:solidFill>
                  <a:srgbClr val="212529"/>
                </a:solidFill>
                <a:effectLst/>
                <a:latin typeface="-apple-system"/>
              </a:rPr>
              <a:t>vzájomne</a:t>
            </a:r>
            <a:r>
              <a:rPr lang="en-GB" b="0" i="0" dirty="0">
                <a:solidFill>
                  <a:srgbClr val="212529"/>
                </a:solidFill>
                <a:effectLst/>
                <a:latin typeface="-apple-system"/>
              </a:rPr>
              <a:t> </a:t>
            </a:r>
            <a:r>
              <a:rPr lang="en-GB" b="0" i="0" dirty="0" err="1">
                <a:solidFill>
                  <a:srgbClr val="212529"/>
                </a:solidFill>
                <a:effectLst/>
                <a:latin typeface="-apple-system"/>
              </a:rPr>
              <a:t>prepojených</a:t>
            </a:r>
            <a:r>
              <a:rPr lang="en-GB" b="0" i="0" dirty="0">
                <a:solidFill>
                  <a:srgbClr val="212529"/>
                </a:solidFill>
                <a:effectLst/>
                <a:latin typeface="-apple-system"/>
              </a:rPr>
              <a:t> </a:t>
            </a:r>
            <a:r>
              <a:rPr lang="en-GB" b="0" i="0" dirty="0" err="1">
                <a:solidFill>
                  <a:srgbClr val="212529"/>
                </a:solidFill>
                <a:effectLst/>
                <a:latin typeface="-apple-system"/>
              </a:rPr>
              <a:t>výpočtových</a:t>
            </a:r>
            <a:r>
              <a:rPr lang="en-GB" b="0" i="0" dirty="0">
                <a:solidFill>
                  <a:srgbClr val="212529"/>
                </a:solidFill>
                <a:effectLst/>
                <a:latin typeface="-apple-system"/>
              </a:rPr>
              <a:t> </a:t>
            </a:r>
            <a:r>
              <a:rPr lang="en-GB" b="0" i="0" dirty="0" err="1">
                <a:solidFill>
                  <a:srgbClr val="212529"/>
                </a:solidFill>
                <a:effectLst/>
                <a:latin typeface="-apple-system"/>
              </a:rPr>
              <a:t>zariadení</a:t>
            </a:r>
            <a:r>
              <a:rPr lang="en-GB" b="0" i="0" dirty="0">
                <a:solidFill>
                  <a:srgbClr val="212529"/>
                </a:solidFill>
                <a:effectLst/>
                <a:latin typeface="-apple-system"/>
              </a:rPr>
              <a:t>, </a:t>
            </a:r>
            <a:r>
              <a:rPr lang="en-GB" b="0" i="0" dirty="0" err="1">
                <a:solidFill>
                  <a:srgbClr val="212529"/>
                </a:solidFill>
                <a:effectLst/>
                <a:latin typeface="-apple-system"/>
              </a:rPr>
              <a:t>mechanických</a:t>
            </a:r>
            <a:r>
              <a:rPr lang="en-GB" b="0" i="0" dirty="0">
                <a:solidFill>
                  <a:srgbClr val="212529"/>
                </a:solidFill>
                <a:effectLst/>
                <a:latin typeface="-apple-system"/>
              </a:rPr>
              <a:t> a </a:t>
            </a:r>
            <a:r>
              <a:rPr lang="en-GB" b="0" i="0" dirty="0" err="1">
                <a:solidFill>
                  <a:srgbClr val="212529"/>
                </a:solidFill>
                <a:effectLst/>
                <a:latin typeface="-apple-system"/>
              </a:rPr>
              <a:t>digitálnych</a:t>
            </a:r>
            <a:r>
              <a:rPr lang="en-GB" b="0" i="0" dirty="0">
                <a:solidFill>
                  <a:srgbClr val="212529"/>
                </a:solidFill>
                <a:effectLst/>
                <a:latin typeface="-apple-system"/>
              </a:rPr>
              <a:t> </a:t>
            </a:r>
            <a:r>
              <a:rPr lang="en-GB" b="0" i="0" dirty="0" err="1">
                <a:solidFill>
                  <a:srgbClr val="212529"/>
                </a:solidFill>
                <a:effectLst/>
                <a:latin typeface="-apple-system"/>
              </a:rPr>
              <a:t>strojov</a:t>
            </a:r>
            <a:r>
              <a:rPr lang="en-GB" b="0" i="0" dirty="0">
                <a:solidFill>
                  <a:srgbClr val="212529"/>
                </a:solidFill>
                <a:effectLst/>
                <a:latin typeface="-apple-system"/>
              </a:rPr>
              <a:t>, </a:t>
            </a:r>
            <a:r>
              <a:rPr lang="en-GB" b="0" i="0" dirty="0" err="1">
                <a:solidFill>
                  <a:srgbClr val="212529"/>
                </a:solidFill>
                <a:effectLst/>
                <a:latin typeface="-apple-system"/>
              </a:rPr>
              <a:t>predmetov</a:t>
            </a:r>
            <a:r>
              <a:rPr lang="en-GB" b="0" i="0" dirty="0">
                <a:solidFill>
                  <a:srgbClr val="212529"/>
                </a:solidFill>
                <a:effectLst/>
                <a:latin typeface="-apple-system"/>
              </a:rPr>
              <a:t>, </a:t>
            </a:r>
            <a:r>
              <a:rPr lang="en-GB" b="0" i="0" dirty="0" err="1">
                <a:solidFill>
                  <a:srgbClr val="212529"/>
                </a:solidFill>
                <a:effectLst/>
                <a:latin typeface="-apple-system"/>
              </a:rPr>
              <a:t>zvierat</a:t>
            </a:r>
            <a:r>
              <a:rPr lang="en-GB" b="0" i="0" dirty="0">
                <a:solidFill>
                  <a:srgbClr val="212529"/>
                </a:solidFill>
                <a:effectLst/>
                <a:latin typeface="-apple-system"/>
              </a:rPr>
              <a:t> </a:t>
            </a:r>
            <a:r>
              <a:rPr lang="en-GB" b="0" i="0" dirty="0" err="1">
                <a:solidFill>
                  <a:srgbClr val="212529"/>
                </a:solidFill>
                <a:effectLst/>
                <a:latin typeface="-apple-system"/>
              </a:rPr>
              <a:t>alebo</a:t>
            </a:r>
            <a:r>
              <a:rPr lang="en-GB" b="0" i="0" dirty="0">
                <a:solidFill>
                  <a:srgbClr val="212529"/>
                </a:solidFill>
                <a:effectLst/>
                <a:latin typeface="-apple-system"/>
              </a:rPr>
              <a:t> </a:t>
            </a:r>
            <a:r>
              <a:rPr lang="en-GB" b="0" i="0" dirty="0" err="1">
                <a:solidFill>
                  <a:srgbClr val="212529"/>
                </a:solidFill>
                <a:effectLst/>
                <a:latin typeface="-apple-system"/>
              </a:rPr>
              <a:t>ľudí</a:t>
            </a:r>
            <a:r>
              <a:rPr lang="en-GB" b="0" i="0" dirty="0">
                <a:solidFill>
                  <a:srgbClr val="212529"/>
                </a:solidFill>
                <a:effectLst/>
                <a:latin typeface="-apple-system"/>
              </a:rPr>
              <a:t>, </a:t>
            </a:r>
            <a:r>
              <a:rPr lang="en-GB" b="0" i="0" dirty="0" err="1">
                <a:solidFill>
                  <a:srgbClr val="212529"/>
                </a:solidFill>
                <a:effectLst/>
                <a:latin typeface="-apple-system"/>
              </a:rPr>
              <a:t>ktoré</a:t>
            </a:r>
            <a:r>
              <a:rPr lang="en-GB" b="0" i="0" dirty="0">
                <a:solidFill>
                  <a:srgbClr val="212529"/>
                </a:solidFill>
                <a:effectLst/>
                <a:latin typeface="-apple-system"/>
              </a:rPr>
              <a:t> </a:t>
            </a:r>
            <a:r>
              <a:rPr lang="en-GB" b="0" i="0" dirty="0" err="1">
                <a:solidFill>
                  <a:srgbClr val="212529"/>
                </a:solidFill>
                <a:effectLst/>
                <a:latin typeface="-apple-system"/>
              </a:rPr>
              <a:t>sú</a:t>
            </a:r>
            <a:r>
              <a:rPr lang="en-GB" b="0" i="0" dirty="0">
                <a:solidFill>
                  <a:srgbClr val="212529"/>
                </a:solidFill>
                <a:effectLst/>
                <a:latin typeface="-apple-system"/>
              </a:rPr>
              <a:t> </a:t>
            </a:r>
            <a:r>
              <a:rPr lang="en-GB" b="0" i="0" dirty="0" err="1">
                <a:solidFill>
                  <a:srgbClr val="212529"/>
                </a:solidFill>
                <a:effectLst/>
                <a:latin typeface="-apple-system"/>
              </a:rPr>
              <a:t>vybavené</a:t>
            </a:r>
            <a:r>
              <a:rPr lang="en-GB" b="0" i="0" dirty="0">
                <a:solidFill>
                  <a:srgbClr val="212529"/>
                </a:solidFill>
                <a:effectLst/>
                <a:latin typeface="-apple-system"/>
              </a:rPr>
              <a:t> </a:t>
            </a:r>
            <a:r>
              <a:rPr lang="en-GB" b="0" i="0" dirty="0" err="1">
                <a:solidFill>
                  <a:srgbClr val="212529"/>
                </a:solidFill>
                <a:effectLst/>
                <a:latin typeface="-apple-system"/>
              </a:rPr>
              <a:t>jedinečnými</a:t>
            </a:r>
            <a:r>
              <a:rPr lang="en-GB" b="0" i="0" dirty="0">
                <a:solidFill>
                  <a:srgbClr val="212529"/>
                </a:solidFill>
                <a:effectLst/>
                <a:latin typeface="-apple-system"/>
              </a:rPr>
              <a:t> </a:t>
            </a:r>
            <a:r>
              <a:rPr lang="en-GB" b="0" i="0" dirty="0" err="1">
                <a:solidFill>
                  <a:srgbClr val="212529"/>
                </a:solidFill>
                <a:effectLst/>
                <a:latin typeface="-apple-system"/>
              </a:rPr>
              <a:t>identifikátormi</a:t>
            </a:r>
            <a:r>
              <a:rPr lang="en-GB" b="0" i="0" dirty="0">
                <a:solidFill>
                  <a:srgbClr val="212529"/>
                </a:solidFill>
                <a:effectLst/>
                <a:latin typeface="-apple-system"/>
              </a:rPr>
              <a:t> a </a:t>
            </a:r>
            <a:r>
              <a:rPr lang="en-GB" b="0" i="0" dirty="0" err="1">
                <a:solidFill>
                  <a:srgbClr val="212529"/>
                </a:solidFill>
                <a:effectLst/>
                <a:latin typeface="-apple-system"/>
              </a:rPr>
              <a:t>schopnosťou</a:t>
            </a:r>
            <a:r>
              <a:rPr lang="en-GB" b="0" i="0" dirty="0">
                <a:solidFill>
                  <a:srgbClr val="212529"/>
                </a:solidFill>
                <a:effectLst/>
                <a:latin typeface="-apple-system"/>
              </a:rPr>
              <a:t> </a:t>
            </a:r>
            <a:r>
              <a:rPr lang="en-GB" b="0" i="0" dirty="0" err="1">
                <a:solidFill>
                  <a:srgbClr val="212529"/>
                </a:solidFill>
                <a:effectLst/>
                <a:latin typeface="-apple-system"/>
              </a:rPr>
              <a:t>prenášať</a:t>
            </a:r>
            <a:r>
              <a:rPr lang="en-GB" b="0" i="0" dirty="0">
                <a:solidFill>
                  <a:srgbClr val="212529"/>
                </a:solidFill>
                <a:effectLst/>
                <a:latin typeface="-apple-system"/>
              </a:rPr>
              <a:t> </a:t>
            </a:r>
            <a:r>
              <a:rPr lang="en-GB" b="0" i="0" dirty="0" err="1">
                <a:solidFill>
                  <a:srgbClr val="212529"/>
                </a:solidFill>
                <a:effectLst/>
                <a:latin typeface="-apple-system"/>
              </a:rPr>
              <a:t>dáta</a:t>
            </a:r>
            <a:r>
              <a:rPr lang="en-GB" b="0" i="0" dirty="0">
                <a:solidFill>
                  <a:srgbClr val="212529"/>
                </a:solidFill>
                <a:effectLst/>
                <a:latin typeface="-apple-system"/>
              </a:rPr>
              <a:t> </a:t>
            </a:r>
            <a:r>
              <a:rPr lang="en-GB" b="0" i="0" dirty="0" err="1">
                <a:solidFill>
                  <a:srgbClr val="212529"/>
                </a:solidFill>
                <a:effectLst/>
                <a:latin typeface="-apple-system"/>
              </a:rPr>
              <a:t>cez</a:t>
            </a:r>
            <a:r>
              <a:rPr lang="en-GB" b="0" i="0" dirty="0">
                <a:solidFill>
                  <a:srgbClr val="212529"/>
                </a:solidFill>
                <a:effectLst/>
                <a:latin typeface="-apple-system"/>
              </a:rPr>
              <a:t> </a:t>
            </a:r>
            <a:r>
              <a:rPr lang="en-GB" b="0" i="0" dirty="0" err="1">
                <a:solidFill>
                  <a:srgbClr val="212529"/>
                </a:solidFill>
                <a:effectLst/>
                <a:latin typeface="-apple-system"/>
              </a:rPr>
              <a:t>sieť</a:t>
            </a:r>
            <a:r>
              <a:rPr lang="en-GB" b="0" i="0" dirty="0">
                <a:solidFill>
                  <a:srgbClr val="212529"/>
                </a:solidFill>
                <a:effectLst/>
                <a:latin typeface="-apple-system"/>
              </a:rPr>
              <a:t> bez </a:t>
            </a:r>
            <a:r>
              <a:rPr lang="en-GB" b="0" i="0" dirty="0" err="1">
                <a:solidFill>
                  <a:srgbClr val="212529"/>
                </a:solidFill>
                <a:effectLst/>
                <a:latin typeface="-apple-system"/>
              </a:rPr>
              <a:t>potreby</a:t>
            </a:r>
            <a:r>
              <a:rPr lang="en-GB" b="0" i="0" dirty="0">
                <a:solidFill>
                  <a:srgbClr val="212529"/>
                </a:solidFill>
                <a:effectLst/>
                <a:latin typeface="-apple-system"/>
              </a:rPr>
              <a:t> </a:t>
            </a:r>
            <a:r>
              <a:rPr lang="en-GB" b="0" i="0" dirty="0" err="1">
                <a:solidFill>
                  <a:srgbClr val="212529"/>
                </a:solidFill>
                <a:effectLst/>
                <a:latin typeface="-apple-system"/>
              </a:rPr>
              <a:t>interakcie</a:t>
            </a:r>
            <a:r>
              <a:rPr lang="en-GB" b="0" i="0" dirty="0">
                <a:solidFill>
                  <a:srgbClr val="212529"/>
                </a:solidFill>
                <a:effectLst/>
                <a:latin typeface="-apple-system"/>
              </a:rPr>
              <a:t> </a:t>
            </a:r>
            <a:r>
              <a:rPr lang="en-GB" b="0" i="0" dirty="0" err="1">
                <a:solidFill>
                  <a:srgbClr val="212529"/>
                </a:solidFill>
                <a:effectLst/>
                <a:latin typeface="-apple-system"/>
              </a:rPr>
              <a:t>človeka</a:t>
            </a:r>
            <a:r>
              <a:rPr lang="en-GB" b="0" i="0" dirty="0">
                <a:solidFill>
                  <a:srgbClr val="212529"/>
                </a:solidFill>
                <a:effectLst/>
                <a:latin typeface="-apple-system"/>
              </a:rPr>
              <a:t> s </a:t>
            </a:r>
            <a:r>
              <a:rPr lang="en-GB" b="0" i="0" dirty="0" err="1">
                <a:solidFill>
                  <a:srgbClr val="212529"/>
                </a:solidFill>
                <a:effectLst/>
                <a:latin typeface="-apple-system"/>
              </a:rPr>
              <a:t>človekom</a:t>
            </a:r>
            <a:r>
              <a:rPr lang="en-GB" b="0" i="0" dirty="0">
                <a:solidFill>
                  <a:srgbClr val="212529"/>
                </a:solidFill>
                <a:effectLst/>
                <a:latin typeface="-apple-system"/>
              </a:rPr>
              <a:t> </a:t>
            </a:r>
            <a:r>
              <a:rPr lang="en-GB" b="0" i="0" dirty="0" err="1">
                <a:solidFill>
                  <a:srgbClr val="212529"/>
                </a:solidFill>
                <a:effectLst/>
                <a:latin typeface="-apple-system"/>
              </a:rPr>
              <a:t>alebo</a:t>
            </a:r>
            <a:r>
              <a:rPr lang="en-GB" b="0" i="0" dirty="0">
                <a:solidFill>
                  <a:srgbClr val="212529"/>
                </a:solidFill>
                <a:effectLst/>
                <a:latin typeface="-apple-system"/>
              </a:rPr>
              <a:t> </a:t>
            </a:r>
            <a:r>
              <a:rPr lang="en-GB" b="0" i="0" dirty="0" err="1">
                <a:solidFill>
                  <a:srgbClr val="212529"/>
                </a:solidFill>
                <a:effectLst/>
                <a:latin typeface="-apple-system"/>
              </a:rPr>
              <a:t>človeka</a:t>
            </a:r>
            <a:r>
              <a:rPr lang="en-GB" b="0" i="0" dirty="0">
                <a:solidFill>
                  <a:srgbClr val="212529"/>
                </a:solidFill>
                <a:effectLst/>
                <a:latin typeface="-apple-system"/>
              </a:rPr>
              <a:t> s </a:t>
            </a:r>
            <a:r>
              <a:rPr lang="en-GB" b="0" i="0" dirty="0" err="1">
                <a:solidFill>
                  <a:srgbClr val="212529"/>
                </a:solidFill>
                <a:effectLst/>
                <a:latin typeface="-apple-system"/>
              </a:rPr>
              <a:t>počítačom</a:t>
            </a:r>
            <a:r>
              <a:rPr lang="en-GB" b="0" i="0" dirty="0">
                <a:solidFill>
                  <a:srgbClr val="212529"/>
                </a:solidFill>
                <a:effectLst/>
                <a:latin typeface="-apple-system"/>
              </a:rPr>
              <a:t>.</a:t>
            </a:r>
          </a:p>
          <a:p>
            <a:endParaRPr lang="en-GB" dirty="0"/>
          </a:p>
          <a:p>
            <a:r>
              <a:rPr lang="en-GB" dirty="0" err="1"/>
              <a:t>Komunikacia</a:t>
            </a:r>
            <a:r>
              <a:rPr lang="en-GB" dirty="0"/>
              <a:t> IoT:</a:t>
            </a:r>
          </a:p>
          <a:p>
            <a:r>
              <a:rPr lang="en-GB" dirty="0" err="1"/>
              <a:t>Wifi</a:t>
            </a:r>
            <a:r>
              <a:rPr lang="en-GB" dirty="0"/>
              <a:t>, </a:t>
            </a:r>
            <a:r>
              <a:rPr lang="en-GB" dirty="0" err="1"/>
              <a:t>mobilne</a:t>
            </a:r>
            <a:r>
              <a:rPr lang="en-GB" dirty="0"/>
              <a:t> </a:t>
            </a:r>
            <a:r>
              <a:rPr lang="en-GB" dirty="0" err="1"/>
              <a:t>siete</a:t>
            </a:r>
            <a:r>
              <a:rPr lang="en-GB" dirty="0"/>
              <a:t>, </a:t>
            </a:r>
            <a:r>
              <a:rPr lang="en-GB" dirty="0" err="1"/>
              <a:t>kdd</a:t>
            </a:r>
            <a:r>
              <a:rPr lang="en-GB" dirty="0"/>
              <a:t> </a:t>
            </a:r>
            <a:r>
              <a:rPr lang="en-GB" dirty="0" err="1"/>
              <a:t>nie</a:t>
            </a:r>
            <a:r>
              <a:rPr lang="en-GB" dirty="0"/>
              <a:t> </a:t>
            </a:r>
            <a:r>
              <a:rPr lang="en-GB" dirty="0" err="1"/>
              <a:t>su</a:t>
            </a:r>
            <a:r>
              <a:rPr lang="en-GB" dirty="0"/>
              <a:t>, d</a:t>
            </a:r>
            <a:r>
              <a:rPr lang="en-GB" b="0" i="0" dirty="0">
                <a:solidFill>
                  <a:srgbClr val="212529"/>
                </a:solidFill>
                <a:effectLst/>
                <a:latin typeface="-apple-system"/>
              </a:rPr>
              <a:t>o </a:t>
            </a:r>
            <a:r>
              <a:rPr lang="en-GB" b="0" i="0" dirty="0" err="1">
                <a:solidFill>
                  <a:srgbClr val="212529"/>
                </a:solidFill>
                <a:effectLst/>
                <a:latin typeface="-apple-system"/>
              </a:rPr>
              <a:t>úvahy</a:t>
            </a:r>
            <a:r>
              <a:rPr lang="en-GB" b="0" i="0" dirty="0">
                <a:solidFill>
                  <a:srgbClr val="212529"/>
                </a:solidFill>
                <a:effectLst/>
                <a:latin typeface="-apple-system"/>
              </a:rPr>
              <a:t> </a:t>
            </a:r>
            <a:r>
              <a:rPr lang="en-GB" b="0" i="0" dirty="0" err="1">
                <a:solidFill>
                  <a:srgbClr val="212529"/>
                </a:solidFill>
                <a:effectLst/>
                <a:latin typeface="-apple-system"/>
              </a:rPr>
              <a:t>prichádzajú</a:t>
            </a:r>
            <a:r>
              <a:rPr lang="en-GB" b="0" i="0" dirty="0">
                <a:solidFill>
                  <a:srgbClr val="212529"/>
                </a:solidFill>
                <a:effectLst/>
                <a:latin typeface="-apple-system"/>
              </a:rPr>
              <a:t> </a:t>
            </a:r>
            <a:r>
              <a:rPr lang="en-GB" b="0" i="0" dirty="0" err="1">
                <a:solidFill>
                  <a:srgbClr val="212529"/>
                </a:solidFill>
                <a:effectLst/>
                <a:latin typeface="-apple-system"/>
              </a:rPr>
              <a:t>aj</a:t>
            </a:r>
            <a:r>
              <a:rPr lang="en-GB" b="0" i="0" dirty="0">
                <a:solidFill>
                  <a:srgbClr val="212529"/>
                </a:solidFill>
                <a:effectLst/>
                <a:latin typeface="-apple-system"/>
              </a:rPr>
              <a:t> </a:t>
            </a:r>
            <a:r>
              <a:rPr lang="en-GB" b="0" i="0" dirty="0" err="1">
                <a:solidFill>
                  <a:srgbClr val="212529"/>
                </a:solidFill>
                <a:effectLst/>
                <a:latin typeface="-apple-system"/>
              </a:rPr>
              <a:t>siete</a:t>
            </a:r>
            <a:r>
              <a:rPr lang="en-GB" b="0" i="0" dirty="0">
                <a:solidFill>
                  <a:srgbClr val="212529"/>
                </a:solidFill>
                <a:effectLst/>
                <a:latin typeface="-apple-system"/>
              </a:rPr>
              <a:t>, </a:t>
            </a:r>
            <a:r>
              <a:rPr lang="en-GB" b="0" i="0" dirty="0" err="1">
                <a:solidFill>
                  <a:srgbClr val="212529"/>
                </a:solidFill>
                <a:effectLst/>
                <a:latin typeface="-apple-system"/>
              </a:rPr>
              <a:t>ktoré</a:t>
            </a:r>
            <a:r>
              <a:rPr lang="en-GB" b="0" i="0" dirty="0">
                <a:solidFill>
                  <a:srgbClr val="212529"/>
                </a:solidFill>
                <a:effectLst/>
                <a:latin typeface="-apple-system"/>
              </a:rPr>
              <a:t> </a:t>
            </a:r>
            <a:r>
              <a:rPr lang="en-GB" b="0" i="0" dirty="0" err="1">
                <a:solidFill>
                  <a:srgbClr val="212529"/>
                </a:solidFill>
                <a:effectLst/>
                <a:latin typeface="-apple-system"/>
              </a:rPr>
              <a:t>sú</a:t>
            </a:r>
            <a:r>
              <a:rPr lang="en-GB" b="0" i="0" dirty="0">
                <a:solidFill>
                  <a:srgbClr val="212529"/>
                </a:solidFill>
                <a:effectLst/>
                <a:latin typeface="-apple-system"/>
              </a:rPr>
              <a:t> </a:t>
            </a:r>
            <a:r>
              <a:rPr lang="en-GB" b="0" i="0" dirty="0" err="1">
                <a:solidFill>
                  <a:srgbClr val="212529"/>
                </a:solidFill>
                <a:effectLst/>
                <a:latin typeface="-apple-system"/>
              </a:rPr>
              <a:t>určené</a:t>
            </a:r>
            <a:r>
              <a:rPr lang="en-GB" b="0" i="0" dirty="0">
                <a:solidFill>
                  <a:srgbClr val="212529"/>
                </a:solidFill>
                <a:effectLst/>
                <a:latin typeface="-apple-system"/>
              </a:rPr>
              <a:t> </a:t>
            </a:r>
            <a:r>
              <a:rPr lang="en-GB" b="0" i="0" dirty="0" err="1">
                <a:solidFill>
                  <a:srgbClr val="212529"/>
                </a:solidFill>
                <a:effectLst/>
                <a:latin typeface="-apple-system"/>
              </a:rPr>
              <a:t>priamo</a:t>
            </a:r>
            <a:r>
              <a:rPr lang="en-GB" b="0" i="0" dirty="0">
                <a:solidFill>
                  <a:srgbClr val="212529"/>
                </a:solidFill>
                <a:effectLst/>
                <a:latin typeface="-apple-system"/>
              </a:rPr>
              <a:t> pre </a:t>
            </a:r>
            <a:r>
              <a:rPr lang="en-GB" b="0" i="0" dirty="0" err="1">
                <a:solidFill>
                  <a:srgbClr val="212529"/>
                </a:solidFill>
                <a:effectLst/>
                <a:latin typeface="-apple-system"/>
              </a:rPr>
              <a:t>využitie</a:t>
            </a:r>
            <a:r>
              <a:rPr lang="en-GB" b="0" i="0" dirty="0">
                <a:solidFill>
                  <a:srgbClr val="212529"/>
                </a:solidFill>
                <a:effectLst/>
                <a:latin typeface="-apple-system"/>
              </a:rPr>
              <a:t> v </a:t>
            </a:r>
            <a:r>
              <a:rPr lang="en-GB" b="0" i="0" dirty="0" err="1">
                <a:solidFill>
                  <a:srgbClr val="212529"/>
                </a:solidFill>
                <a:effectLst/>
                <a:latin typeface="-apple-system"/>
              </a:rPr>
              <a:t>oblasti</a:t>
            </a:r>
            <a:r>
              <a:rPr lang="en-GB" b="0" i="0" dirty="0">
                <a:solidFill>
                  <a:srgbClr val="212529"/>
                </a:solidFill>
                <a:effectLst/>
                <a:latin typeface="-apple-system"/>
              </a:rPr>
              <a:t> </a:t>
            </a:r>
            <a:r>
              <a:rPr lang="en-GB" b="0" i="1" dirty="0">
                <a:solidFill>
                  <a:srgbClr val="212529"/>
                </a:solidFill>
                <a:effectLst/>
                <a:latin typeface="-apple-system"/>
              </a:rPr>
              <a:t>IoT</a:t>
            </a:r>
            <a:r>
              <a:rPr lang="en-GB" b="0" i="0" dirty="0">
                <a:solidFill>
                  <a:srgbClr val="212529"/>
                </a:solidFill>
                <a:effectLst/>
                <a:latin typeface="-apple-system"/>
              </a:rPr>
              <a:t>, </a:t>
            </a:r>
            <a:r>
              <a:rPr lang="en-GB" b="0" i="0" dirty="0" err="1">
                <a:solidFill>
                  <a:srgbClr val="212529"/>
                </a:solidFill>
                <a:effectLst/>
                <a:latin typeface="-apple-system"/>
              </a:rPr>
              <a:t>ako</a:t>
            </a:r>
            <a:r>
              <a:rPr lang="en-GB" b="0" i="0" dirty="0">
                <a:solidFill>
                  <a:srgbClr val="212529"/>
                </a:solidFill>
                <a:effectLst/>
                <a:latin typeface="-apple-system"/>
              </a:rPr>
              <a:t> </a:t>
            </a:r>
            <a:r>
              <a:rPr lang="en-GB" b="0" i="0" dirty="0" err="1">
                <a:solidFill>
                  <a:srgbClr val="212529"/>
                </a:solidFill>
                <a:effectLst/>
                <a:latin typeface="-apple-system"/>
              </a:rPr>
              <a:t>napr</a:t>
            </a:r>
            <a:r>
              <a:rPr lang="en-GB" b="0" i="0" dirty="0">
                <a:solidFill>
                  <a:srgbClr val="212529"/>
                </a:solidFill>
                <a:effectLst/>
                <a:latin typeface="-apple-system"/>
              </a:rPr>
              <a:t>. </a:t>
            </a:r>
            <a:r>
              <a:rPr lang="en-GB" b="0" i="1" dirty="0">
                <a:solidFill>
                  <a:srgbClr val="212529"/>
                </a:solidFill>
                <a:effectLst/>
                <a:latin typeface="-apple-system"/>
              </a:rPr>
              <a:t>Lora</a:t>
            </a:r>
            <a:r>
              <a:rPr lang="en-GB" b="0" i="0" dirty="0">
                <a:solidFill>
                  <a:srgbClr val="212529"/>
                </a:solidFill>
                <a:effectLst/>
                <a:latin typeface="-apple-system"/>
              </a:rPr>
              <a:t> </a:t>
            </a:r>
            <a:r>
              <a:rPr lang="en-GB" b="0" i="0" dirty="0" err="1">
                <a:solidFill>
                  <a:srgbClr val="212529"/>
                </a:solidFill>
                <a:effectLst/>
                <a:latin typeface="-apple-system"/>
              </a:rPr>
              <a:t>alebo</a:t>
            </a:r>
            <a:r>
              <a:rPr lang="en-GB" b="0" i="0" dirty="0">
                <a:solidFill>
                  <a:srgbClr val="212529"/>
                </a:solidFill>
                <a:effectLst/>
                <a:latin typeface="-apple-system"/>
              </a:rPr>
              <a:t> </a:t>
            </a:r>
            <a:r>
              <a:rPr lang="en-GB" b="0" i="1" dirty="0">
                <a:solidFill>
                  <a:srgbClr val="212529"/>
                </a:solidFill>
                <a:effectLst/>
                <a:latin typeface="-apple-system"/>
              </a:rPr>
              <a:t>Sigfox. </a:t>
            </a:r>
            <a:r>
              <a:rPr lang="en-GB" b="0" i="0" dirty="0" err="1">
                <a:solidFill>
                  <a:srgbClr val="212529"/>
                </a:solidFill>
                <a:effectLst/>
                <a:latin typeface="-apple-system"/>
              </a:rPr>
              <a:t>Pripadne</a:t>
            </a:r>
            <a:r>
              <a:rPr lang="en-GB" b="0" i="0" dirty="0">
                <a:solidFill>
                  <a:srgbClr val="212529"/>
                </a:solidFill>
                <a:effectLst/>
                <a:latin typeface="-apple-system"/>
              </a:rPr>
              <a:t> </a:t>
            </a:r>
            <a:r>
              <a:rPr lang="en-GB" b="0" i="0" dirty="0" err="1">
                <a:solidFill>
                  <a:srgbClr val="212529"/>
                </a:solidFill>
                <a:effectLst/>
                <a:latin typeface="-apple-system"/>
              </a:rPr>
              <a:t>na</a:t>
            </a:r>
            <a:r>
              <a:rPr lang="en-GB" b="0" i="0" dirty="0">
                <a:solidFill>
                  <a:srgbClr val="212529"/>
                </a:solidFill>
                <a:effectLst/>
                <a:latin typeface="-apple-system"/>
              </a:rPr>
              <a:t> </a:t>
            </a:r>
            <a:r>
              <a:rPr lang="en-GB" b="0" i="0" dirty="0" err="1">
                <a:solidFill>
                  <a:srgbClr val="212529"/>
                </a:solidFill>
                <a:effectLst/>
                <a:latin typeface="-apple-system"/>
              </a:rPr>
              <a:t>kratku</a:t>
            </a:r>
            <a:r>
              <a:rPr lang="en-GB" b="0" i="0" dirty="0">
                <a:solidFill>
                  <a:srgbClr val="212529"/>
                </a:solidFill>
                <a:effectLst/>
                <a:latin typeface="-apple-system"/>
              </a:rPr>
              <a:t> </a:t>
            </a:r>
            <a:r>
              <a:rPr lang="en-GB" b="0" i="0" dirty="0" err="1">
                <a:solidFill>
                  <a:srgbClr val="212529"/>
                </a:solidFill>
                <a:effectLst/>
                <a:latin typeface="-apple-system"/>
              </a:rPr>
              <a:t>vzdialenost</a:t>
            </a:r>
            <a:r>
              <a:rPr lang="en-GB" b="0" i="0" dirty="0">
                <a:solidFill>
                  <a:srgbClr val="212529"/>
                </a:solidFill>
                <a:effectLst/>
                <a:latin typeface="-apple-system"/>
              </a:rPr>
              <a:t> </a:t>
            </a:r>
            <a:r>
              <a:rPr lang="en-GB" b="0" i="0" dirty="0" err="1">
                <a:solidFill>
                  <a:srgbClr val="212529"/>
                </a:solidFill>
                <a:effectLst/>
                <a:latin typeface="-apple-system"/>
              </a:rPr>
              <a:t>cez</a:t>
            </a:r>
            <a:r>
              <a:rPr lang="en-GB" b="0" i="0" dirty="0">
                <a:solidFill>
                  <a:srgbClr val="212529"/>
                </a:solidFill>
                <a:effectLst/>
                <a:latin typeface="-apple-system"/>
              </a:rPr>
              <a:t> </a:t>
            </a:r>
            <a:r>
              <a:rPr lang="en-GB" b="0" i="0" dirty="0" err="1">
                <a:solidFill>
                  <a:srgbClr val="212529"/>
                </a:solidFill>
                <a:effectLst/>
                <a:latin typeface="-apple-system"/>
              </a:rPr>
              <a:t>technológiu</a:t>
            </a:r>
            <a:r>
              <a:rPr lang="en-GB" b="0" i="0" dirty="0">
                <a:solidFill>
                  <a:srgbClr val="212529"/>
                </a:solidFill>
                <a:effectLst/>
                <a:latin typeface="-apple-system"/>
              </a:rPr>
              <a:t> </a:t>
            </a:r>
            <a:r>
              <a:rPr lang="en-GB" b="0" i="1" dirty="0">
                <a:solidFill>
                  <a:srgbClr val="212529"/>
                </a:solidFill>
                <a:effectLst/>
                <a:latin typeface="-apple-system"/>
              </a:rPr>
              <a:t>Bluetooth LE</a:t>
            </a:r>
            <a:r>
              <a:rPr lang="en-GB" b="0" i="0" dirty="0">
                <a:solidFill>
                  <a:srgbClr val="212529"/>
                </a:solidFill>
                <a:effectLst/>
                <a:latin typeface="-apple-system"/>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529"/>
                </a:solidFill>
                <a:effectLst/>
                <a:latin typeface="-apple-system"/>
              </a:rPr>
              <a:t>Pre </a:t>
            </a:r>
            <a:r>
              <a:rPr lang="en-GB" b="0" i="1" dirty="0">
                <a:solidFill>
                  <a:srgbClr val="212529"/>
                </a:solidFill>
                <a:effectLst/>
                <a:latin typeface="-apple-system"/>
              </a:rPr>
              <a:t>IoT</a:t>
            </a:r>
            <a:r>
              <a:rPr lang="en-GB" b="0" i="0" dirty="0">
                <a:solidFill>
                  <a:srgbClr val="212529"/>
                </a:solidFill>
                <a:effectLst/>
                <a:latin typeface="-apple-system"/>
              </a:rPr>
              <a:t> </a:t>
            </a:r>
            <a:r>
              <a:rPr lang="en-GB" b="0" i="0" dirty="0" err="1">
                <a:solidFill>
                  <a:srgbClr val="212529"/>
                </a:solidFill>
                <a:effectLst/>
                <a:latin typeface="-apple-system"/>
              </a:rPr>
              <a:t>samozrejme</a:t>
            </a:r>
            <a:r>
              <a:rPr lang="en-GB" b="0" i="0" dirty="0">
                <a:solidFill>
                  <a:srgbClr val="212529"/>
                </a:solidFill>
                <a:effectLst/>
                <a:latin typeface="-apple-system"/>
              </a:rPr>
              <a:t> </a:t>
            </a:r>
            <a:r>
              <a:rPr lang="en-GB" b="0" i="0" dirty="0" err="1">
                <a:solidFill>
                  <a:srgbClr val="212529"/>
                </a:solidFill>
                <a:effectLst/>
                <a:latin typeface="-apple-system"/>
              </a:rPr>
              <a:t>existujú</a:t>
            </a:r>
            <a:r>
              <a:rPr lang="en-GB" b="0" i="0" dirty="0">
                <a:solidFill>
                  <a:srgbClr val="212529"/>
                </a:solidFill>
                <a:effectLst/>
                <a:latin typeface="-apple-system"/>
              </a:rPr>
              <a:t> </a:t>
            </a:r>
            <a:r>
              <a:rPr lang="en-GB" b="0" i="0" dirty="0" err="1">
                <a:solidFill>
                  <a:srgbClr val="212529"/>
                </a:solidFill>
                <a:effectLst/>
                <a:latin typeface="-apple-system"/>
              </a:rPr>
              <a:t>aj</a:t>
            </a:r>
            <a:r>
              <a:rPr lang="en-GB" b="0" i="0" dirty="0">
                <a:solidFill>
                  <a:srgbClr val="212529"/>
                </a:solidFill>
                <a:effectLst/>
                <a:latin typeface="-apple-system"/>
              </a:rPr>
              <a:t> </a:t>
            </a:r>
            <a:r>
              <a:rPr lang="en-GB" b="0" i="0" dirty="0" err="1">
                <a:solidFill>
                  <a:srgbClr val="212529"/>
                </a:solidFill>
                <a:effectLst/>
                <a:latin typeface="-apple-system"/>
              </a:rPr>
              <a:t>špecifické</a:t>
            </a:r>
            <a:r>
              <a:rPr lang="en-GB" b="0" i="0" dirty="0">
                <a:solidFill>
                  <a:srgbClr val="212529"/>
                </a:solidFill>
                <a:effectLst/>
                <a:latin typeface="-apple-system"/>
              </a:rPr>
              <a:t> </a:t>
            </a:r>
            <a:r>
              <a:rPr lang="en-GB" b="0" i="0" dirty="0" err="1">
                <a:solidFill>
                  <a:srgbClr val="212529"/>
                </a:solidFill>
                <a:effectLst/>
                <a:latin typeface="-apple-system"/>
              </a:rPr>
              <a:t>komunikačné</a:t>
            </a:r>
            <a:r>
              <a:rPr lang="en-GB" b="0" i="0" dirty="0">
                <a:solidFill>
                  <a:srgbClr val="212529"/>
                </a:solidFill>
                <a:effectLst/>
                <a:latin typeface="-apple-system"/>
              </a:rPr>
              <a:t> </a:t>
            </a:r>
            <a:r>
              <a:rPr lang="en-GB" b="0" i="0" dirty="0" err="1">
                <a:solidFill>
                  <a:srgbClr val="212529"/>
                </a:solidFill>
                <a:effectLst/>
                <a:latin typeface="-apple-system"/>
              </a:rPr>
              <a:t>protokoly</a:t>
            </a:r>
            <a:r>
              <a:rPr lang="en-GB" b="0" i="0" dirty="0">
                <a:solidFill>
                  <a:srgbClr val="212529"/>
                </a:solidFill>
                <a:effectLst/>
                <a:latin typeface="-apple-system"/>
              </a:rPr>
              <a:t>, </a:t>
            </a:r>
            <a:r>
              <a:rPr lang="en-GB" b="0" i="0" dirty="0" err="1">
                <a:solidFill>
                  <a:srgbClr val="212529"/>
                </a:solidFill>
                <a:effectLst/>
                <a:latin typeface="-apple-system"/>
              </a:rPr>
              <a:t>ako</a:t>
            </a:r>
            <a:r>
              <a:rPr lang="en-GB" b="0" i="0" dirty="0">
                <a:solidFill>
                  <a:srgbClr val="212529"/>
                </a:solidFill>
                <a:effectLst/>
                <a:latin typeface="-apple-system"/>
              </a:rPr>
              <a:t> </a:t>
            </a:r>
            <a:r>
              <a:rPr lang="en-GB" b="0" i="0" dirty="0" err="1">
                <a:solidFill>
                  <a:srgbClr val="212529"/>
                </a:solidFill>
                <a:effectLst/>
                <a:latin typeface="-apple-system"/>
              </a:rPr>
              <a:t>napr</a:t>
            </a:r>
            <a:r>
              <a:rPr lang="en-GB" b="0" i="0" dirty="0">
                <a:solidFill>
                  <a:srgbClr val="212529"/>
                </a:solidFill>
                <a:effectLst/>
                <a:latin typeface="-apple-system"/>
              </a:rPr>
              <a:t>. </a:t>
            </a:r>
            <a:r>
              <a:rPr lang="en-GB" b="0" i="1" dirty="0">
                <a:solidFill>
                  <a:srgbClr val="212529"/>
                </a:solidFill>
                <a:effectLst/>
                <a:latin typeface="-apple-system"/>
              </a:rPr>
              <a:t>MQTT</a:t>
            </a:r>
            <a:r>
              <a:rPr lang="en-GB" b="0" i="0" dirty="0">
                <a:solidFill>
                  <a:srgbClr val="212529"/>
                </a:solidFill>
                <a:effectLst/>
                <a:latin typeface="-apple-system"/>
              </a:rPr>
              <a:t> </a:t>
            </a:r>
            <a:r>
              <a:rPr lang="en-GB" b="0" i="0" dirty="0" err="1">
                <a:solidFill>
                  <a:srgbClr val="212529"/>
                </a:solidFill>
                <a:effectLst/>
                <a:latin typeface="-apple-system"/>
              </a:rPr>
              <a:t>alebo</a:t>
            </a:r>
            <a:r>
              <a:rPr lang="en-GB" b="0" i="0" dirty="0">
                <a:solidFill>
                  <a:srgbClr val="212529"/>
                </a:solidFill>
                <a:effectLst/>
                <a:latin typeface="-apple-system"/>
              </a:rPr>
              <a:t> </a:t>
            </a:r>
            <a:r>
              <a:rPr lang="en-GB" b="0" i="1" dirty="0">
                <a:solidFill>
                  <a:srgbClr val="212529"/>
                </a:solidFill>
                <a:effectLst/>
                <a:latin typeface="-apple-system"/>
              </a:rPr>
              <a:t>CoAP</a:t>
            </a:r>
            <a:r>
              <a:rPr lang="en-GB" b="0" i="0" dirty="0">
                <a:solidFill>
                  <a:srgbClr val="212529"/>
                </a:solidFill>
                <a:effectLst/>
                <a:latin typeface="-apple-system"/>
              </a:rPr>
              <a:t>. </a:t>
            </a:r>
            <a:r>
              <a:rPr lang="en-GB" b="0" i="0" dirty="0" err="1">
                <a:solidFill>
                  <a:srgbClr val="212529"/>
                </a:solidFill>
                <a:effectLst/>
                <a:latin typeface="-apple-system"/>
              </a:rPr>
              <a:t>Veľmi</a:t>
            </a:r>
            <a:r>
              <a:rPr lang="en-GB" b="0" i="0" dirty="0">
                <a:solidFill>
                  <a:srgbClr val="212529"/>
                </a:solidFill>
                <a:effectLst/>
                <a:latin typeface="-apple-system"/>
              </a:rPr>
              <a:t> </a:t>
            </a:r>
            <a:r>
              <a:rPr lang="en-GB" b="0" i="0" dirty="0" err="1">
                <a:solidFill>
                  <a:srgbClr val="212529"/>
                </a:solidFill>
                <a:effectLst/>
                <a:latin typeface="-apple-system"/>
              </a:rPr>
              <a:t>populárne</a:t>
            </a:r>
            <a:r>
              <a:rPr lang="en-GB" b="0" i="0" dirty="0">
                <a:solidFill>
                  <a:srgbClr val="212529"/>
                </a:solidFill>
                <a:effectLst/>
                <a:latin typeface="-apple-system"/>
              </a:rPr>
              <a:t> je </a:t>
            </a:r>
            <a:r>
              <a:rPr lang="en-GB" b="0" i="0" dirty="0" err="1">
                <a:solidFill>
                  <a:srgbClr val="212529"/>
                </a:solidFill>
                <a:effectLst/>
                <a:latin typeface="-apple-system"/>
              </a:rPr>
              <a:t>však</a:t>
            </a:r>
            <a:r>
              <a:rPr lang="en-GB" b="0" i="0" dirty="0">
                <a:solidFill>
                  <a:srgbClr val="212529"/>
                </a:solidFill>
                <a:effectLst/>
                <a:latin typeface="-apple-system"/>
              </a:rPr>
              <a:t> </a:t>
            </a:r>
            <a:r>
              <a:rPr lang="en-GB" b="0" i="0" dirty="0" err="1">
                <a:solidFill>
                  <a:srgbClr val="212529"/>
                </a:solidFill>
                <a:effectLst/>
                <a:latin typeface="-apple-system"/>
              </a:rPr>
              <a:t>na</a:t>
            </a:r>
            <a:r>
              <a:rPr lang="en-GB" b="0" i="0" dirty="0">
                <a:solidFill>
                  <a:srgbClr val="212529"/>
                </a:solidFill>
                <a:effectLst/>
                <a:latin typeface="-apple-system"/>
              </a:rPr>
              <a:t> </a:t>
            </a:r>
            <a:r>
              <a:rPr lang="en-GB" b="0" i="0" dirty="0" err="1">
                <a:solidFill>
                  <a:srgbClr val="212529"/>
                </a:solidFill>
                <a:effectLst/>
                <a:latin typeface="-apple-system"/>
              </a:rPr>
              <a:t>niektoré</a:t>
            </a:r>
            <a:r>
              <a:rPr lang="en-GB" b="0" i="0" dirty="0">
                <a:solidFill>
                  <a:srgbClr val="212529"/>
                </a:solidFill>
                <a:effectLst/>
                <a:latin typeface="-apple-system"/>
              </a:rPr>
              <a:t> </a:t>
            </a:r>
            <a:r>
              <a:rPr lang="en-GB" b="0" i="0" dirty="0" err="1">
                <a:solidFill>
                  <a:srgbClr val="212529"/>
                </a:solidFill>
                <a:effectLst/>
                <a:latin typeface="-apple-system"/>
              </a:rPr>
              <a:t>účely</a:t>
            </a:r>
            <a:r>
              <a:rPr lang="en-GB" b="0" i="0" dirty="0">
                <a:solidFill>
                  <a:srgbClr val="212529"/>
                </a:solidFill>
                <a:effectLst/>
                <a:latin typeface="-apple-system"/>
              </a:rPr>
              <a:t> </a:t>
            </a:r>
            <a:r>
              <a:rPr lang="en-GB" b="0" i="0" dirty="0" err="1">
                <a:solidFill>
                  <a:srgbClr val="212529"/>
                </a:solidFill>
                <a:effectLst/>
                <a:latin typeface="-apple-system"/>
              </a:rPr>
              <a:t>používať</a:t>
            </a:r>
            <a:r>
              <a:rPr lang="en-GB" b="0" i="0" dirty="0">
                <a:solidFill>
                  <a:srgbClr val="212529"/>
                </a:solidFill>
                <a:effectLst/>
                <a:latin typeface="-apple-system"/>
              </a:rPr>
              <a:t> </a:t>
            </a:r>
            <a:r>
              <a:rPr lang="en-GB" b="0" i="0" dirty="0" err="1">
                <a:solidFill>
                  <a:srgbClr val="212529"/>
                </a:solidFill>
                <a:effectLst/>
                <a:latin typeface="-apple-system"/>
              </a:rPr>
              <a:t>aj</a:t>
            </a:r>
            <a:r>
              <a:rPr lang="en-GB" b="0" i="0" dirty="0">
                <a:solidFill>
                  <a:srgbClr val="212529"/>
                </a:solidFill>
                <a:effectLst/>
                <a:latin typeface="-apple-system"/>
              </a:rPr>
              <a:t> </a:t>
            </a:r>
            <a:r>
              <a:rPr lang="en-GB" b="0" i="1" dirty="0">
                <a:solidFill>
                  <a:srgbClr val="212529"/>
                </a:solidFill>
                <a:effectLst/>
                <a:latin typeface="-apple-system"/>
              </a:rPr>
              <a:t>REST API</a:t>
            </a:r>
            <a:r>
              <a:rPr lang="en-GB" b="0" i="0" dirty="0">
                <a:solidFill>
                  <a:srgbClr val="212529"/>
                </a:solidFill>
                <a:effectLst/>
                <a:latin typeface="-apple-system"/>
              </a:rPr>
              <a:t> </a:t>
            </a:r>
            <a:r>
              <a:rPr lang="en-GB" b="0" i="0" dirty="0" err="1">
                <a:solidFill>
                  <a:srgbClr val="212529"/>
                </a:solidFill>
                <a:effectLst/>
                <a:latin typeface="-apple-system"/>
              </a:rPr>
              <a:t>komunikujúce</a:t>
            </a:r>
            <a:r>
              <a:rPr lang="en-GB" b="0" i="0" dirty="0">
                <a:solidFill>
                  <a:srgbClr val="212529"/>
                </a:solidFill>
                <a:effectLst/>
                <a:latin typeface="-apple-system"/>
              </a:rPr>
              <a:t> </a:t>
            </a:r>
            <a:r>
              <a:rPr lang="en-GB" b="0" i="0" dirty="0" err="1">
                <a:solidFill>
                  <a:srgbClr val="212529"/>
                </a:solidFill>
                <a:effectLst/>
                <a:latin typeface="-apple-system"/>
              </a:rPr>
              <a:t>prostredníctvom</a:t>
            </a:r>
            <a:r>
              <a:rPr lang="en-GB" b="0" i="0" dirty="0">
                <a:solidFill>
                  <a:srgbClr val="212529"/>
                </a:solidFill>
                <a:effectLst/>
                <a:latin typeface="-apple-system"/>
              </a:rPr>
              <a:t> </a:t>
            </a:r>
            <a:r>
              <a:rPr lang="en-GB" b="0" i="0" dirty="0" err="1">
                <a:solidFill>
                  <a:srgbClr val="212529"/>
                </a:solidFill>
                <a:effectLst/>
                <a:latin typeface="-apple-system"/>
              </a:rPr>
              <a:t>protokolu</a:t>
            </a:r>
            <a:r>
              <a:rPr lang="en-GB" b="0" i="0" dirty="0">
                <a:solidFill>
                  <a:srgbClr val="212529"/>
                </a:solidFill>
                <a:effectLst/>
                <a:latin typeface="-apple-system"/>
              </a:rPr>
              <a:t> </a:t>
            </a:r>
            <a:r>
              <a:rPr lang="en-GB" b="0" i="1" dirty="0">
                <a:solidFill>
                  <a:srgbClr val="212529"/>
                </a:solidFill>
                <a:effectLst/>
                <a:latin typeface="-apple-system"/>
              </a:rPr>
              <a:t>HTTP</a:t>
            </a:r>
            <a:r>
              <a:rPr lang="en-GB" b="0" i="0" dirty="0">
                <a:solidFill>
                  <a:srgbClr val="212529"/>
                </a:solidFill>
                <a:effectLst/>
                <a:latin typeface="-apple-system"/>
              </a:rPr>
              <a:t>.</a:t>
            </a:r>
          </a:p>
          <a:p>
            <a:endParaRPr lang="en-GB" b="0" i="0" dirty="0">
              <a:solidFill>
                <a:srgbClr val="2125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212529"/>
                </a:solidFill>
                <a:effectLst/>
                <a:latin typeface="-apple-system"/>
              </a:rPr>
              <a:t>Analýza</a:t>
            </a:r>
            <a:r>
              <a:rPr lang="en-GB" b="0" i="0" dirty="0">
                <a:solidFill>
                  <a:srgbClr val="212529"/>
                </a:solidFill>
                <a:effectLst/>
                <a:latin typeface="-apple-system"/>
              </a:rPr>
              <a:t> </a:t>
            </a:r>
            <a:r>
              <a:rPr lang="en-GB" b="0" i="0" dirty="0" err="1">
                <a:solidFill>
                  <a:srgbClr val="212529"/>
                </a:solidFill>
                <a:effectLst/>
                <a:latin typeface="-apple-system"/>
              </a:rPr>
              <a:t>dát</a:t>
            </a:r>
            <a:r>
              <a:rPr lang="en-GB" b="0" i="0" dirty="0">
                <a:solidFill>
                  <a:srgbClr val="212529"/>
                </a:solidFill>
                <a:effectLst/>
                <a:latin typeface="-apple-system"/>
              </a:rPr>
              <a:t>, </a:t>
            </a:r>
            <a:r>
              <a:rPr lang="en-GB" b="0" i="0" dirty="0" err="1">
                <a:solidFill>
                  <a:srgbClr val="212529"/>
                </a:solidFill>
                <a:effectLst/>
                <a:latin typeface="-apple-system"/>
              </a:rPr>
              <a:t>strojové</a:t>
            </a:r>
            <a:r>
              <a:rPr lang="en-GB" b="0" i="0" dirty="0">
                <a:solidFill>
                  <a:srgbClr val="212529"/>
                </a:solidFill>
                <a:effectLst/>
                <a:latin typeface="-apple-system"/>
              </a:rPr>
              <a:t> </a:t>
            </a:r>
            <a:r>
              <a:rPr lang="en-GB" b="0" i="0" dirty="0" err="1">
                <a:solidFill>
                  <a:srgbClr val="212529"/>
                </a:solidFill>
                <a:effectLst/>
                <a:latin typeface="-apple-system"/>
              </a:rPr>
              <a:t>učenie</a:t>
            </a:r>
            <a:r>
              <a:rPr lang="en-GB" b="0" i="0" dirty="0">
                <a:solidFill>
                  <a:srgbClr val="212529"/>
                </a:solidFill>
                <a:effectLst/>
                <a:latin typeface="-apple-system"/>
              </a:rPr>
              <a:t> a </a:t>
            </a:r>
            <a:r>
              <a:rPr lang="en-GB" b="0" i="0" dirty="0" err="1">
                <a:solidFill>
                  <a:srgbClr val="212529"/>
                </a:solidFill>
                <a:effectLst/>
                <a:latin typeface="-apple-system"/>
              </a:rPr>
              <a:t>vizualizácia</a:t>
            </a:r>
            <a:r>
              <a:rPr lang="en-GB" b="0" i="0" dirty="0">
                <a:solidFill>
                  <a:srgbClr val="212529"/>
                </a:solidFill>
                <a:effectLst/>
                <a:latin typeface="-apple-system"/>
              </a:rPr>
              <a:t> </a:t>
            </a:r>
            <a:r>
              <a:rPr lang="en-GB" b="0" i="0" dirty="0" err="1">
                <a:solidFill>
                  <a:srgbClr val="212529"/>
                </a:solidFill>
                <a:effectLst/>
                <a:latin typeface="-apple-system"/>
              </a:rPr>
              <a:t>dát</a:t>
            </a:r>
            <a:endParaRPr lang="en-GB" b="0" i="0" dirty="0">
              <a:solidFill>
                <a:srgbClr val="212529"/>
              </a:solidFill>
              <a:effectLst/>
              <a:latin typeface="-apple-system"/>
            </a:endParaRPr>
          </a:p>
          <a:p>
            <a:r>
              <a:rPr lang="en-GB" b="0" i="0" dirty="0">
                <a:solidFill>
                  <a:srgbClr val="212529"/>
                </a:solidFill>
                <a:effectLst/>
                <a:latin typeface="-apple-system"/>
              </a:rPr>
              <a:t>- Dnes </a:t>
            </a:r>
            <a:r>
              <a:rPr lang="en-GB" b="0" i="0" dirty="0" err="1">
                <a:solidFill>
                  <a:srgbClr val="212529"/>
                </a:solidFill>
                <a:effectLst/>
                <a:latin typeface="-apple-system"/>
              </a:rPr>
              <a:t>sa</a:t>
            </a:r>
            <a:r>
              <a:rPr lang="en-GB" b="0" i="0" dirty="0">
                <a:solidFill>
                  <a:srgbClr val="212529"/>
                </a:solidFill>
                <a:effectLst/>
                <a:latin typeface="-apple-system"/>
              </a:rPr>
              <a:t> </a:t>
            </a:r>
            <a:r>
              <a:rPr lang="en-GB" b="0" i="0" dirty="0" err="1">
                <a:solidFill>
                  <a:srgbClr val="212529"/>
                </a:solidFill>
                <a:effectLst/>
                <a:latin typeface="-apple-system"/>
              </a:rPr>
              <a:t>stala</a:t>
            </a:r>
            <a:r>
              <a:rPr lang="en-GB" b="0" i="0" dirty="0">
                <a:solidFill>
                  <a:srgbClr val="212529"/>
                </a:solidFill>
                <a:effectLst/>
                <a:latin typeface="-apple-system"/>
              </a:rPr>
              <a:t> </a:t>
            </a:r>
            <a:r>
              <a:rPr lang="en-GB" b="0" i="0" dirty="0" err="1">
                <a:solidFill>
                  <a:srgbClr val="212529"/>
                </a:solidFill>
                <a:effectLst/>
                <a:latin typeface="-apple-system"/>
              </a:rPr>
              <a:t>neoddeliteľnou</a:t>
            </a:r>
            <a:r>
              <a:rPr lang="en-GB" b="0" i="0" dirty="0">
                <a:solidFill>
                  <a:srgbClr val="212529"/>
                </a:solidFill>
                <a:effectLst/>
                <a:latin typeface="-apple-system"/>
              </a:rPr>
              <a:t> </a:t>
            </a:r>
            <a:r>
              <a:rPr lang="en-GB" b="0" i="0" dirty="0" err="1">
                <a:solidFill>
                  <a:srgbClr val="212529"/>
                </a:solidFill>
                <a:effectLst/>
                <a:latin typeface="-apple-system"/>
              </a:rPr>
              <a:t>súčasťou</a:t>
            </a:r>
            <a:r>
              <a:rPr lang="en-GB" b="0" i="0" dirty="0">
                <a:solidFill>
                  <a:srgbClr val="212529"/>
                </a:solidFill>
                <a:effectLst/>
                <a:latin typeface="-apple-system"/>
              </a:rPr>
              <a:t> </a:t>
            </a:r>
            <a:r>
              <a:rPr lang="en-GB" b="0" i="0" dirty="0" err="1">
                <a:solidFill>
                  <a:srgbClr val="212529"/>
                </a:solidFill>
                <a:effectLst/>
                <a:latin typeface="-apple-system"/>
              </a:rPr>
              <a:t>problematiky</a:t>
            </a:r>
            <a:r>
              <a:rPr lang="en-GB" b="0" i="0" dirty="0">
                <a:solidFill>
                  <a:srgbClr val="212529"/>
                </a:solidFill>
                <a:effectLst/>
                <a:latin typeface="-apple-system"/>
              </a:rPr>
              <a:t> </a:t>
            </a:r>
            <a:r>
              <a:rPr lang="en-GB" b="0" i="1" dirty="0">
                <a:solidFill>
                  <a:srgbClr val="212529"/>
                </a:solidFill>
                <a:effectLst/>
                <a:latin typeface="-apple-system"/>
              </a:rPr>
              <a:t>IoT</a:t>
            </a:r>
            <a:r>
              <a:rPr lang="en-GB" b="0" i="0" dirty="0">
                <a:solidFill>
                  <a:srgbClr val="212529"/>
                </a:solidFill>
                <a:effectLst/>
                <a:latin typeface="-apple-system"/>
              </a:rPr>
              <a:t> </a:t>
            </a:r>
            <a:r>
              <a:rPr lang="en-GB" b="0" i="0" dirty="0" err="1">
                <a:solidFill>
                  <a:srgbClr val="212529"/>
                </a:solidFill>
                <a:effectLst/>
                <a:latin typeface="-apple-system"/>
              </a:rPr>
              <a:t>aj</a:t>
            </a:r>
            <a:r>
              <a:rPr lang="en-GB" b="0" i="0" dirty="0">
                <a:solidFill>
                  <a:srgbClr val="212529"/>
                </a:solidFill>
                <a:effectLst/>
                <a:latin typeface="-apple-system"/>
              </a:rPr>
              <a:t> </a:t>
            </a:r>
            <a:r>
              <a:rPr lang="en-GB" b="0" i="1" dirty="0" err="1">
                <a:solidFill>
                  <a:srgbClr val="212529"/>
                </a:solidFill>
                <a:effectLst/>
                <a:latin typeface="-apple-system"/>
              </a:rPr>
              <a:t>dátová</a:t>
            </a:r>
            <a:r>
              <a:rPr lang="en-GB" b="0" i="1" dirty="0">
                <a:solidFill>
                  <a:srgbClr val="212529"/>
                </a:solidFill>
                <a:effectLst/>
                <a:latin typeface="-apple-system"/>
              </a:rPr>
              <a:t> </a:t>
            </a:r>
            <a:r>
              <a:rPr lang="en-GB" b="0" i="1" dirty="0" err="1">
                <a:solidFill>
                  <a:srgbClr val="212529"/>
                </a:solidFill>
                <a:effectLst/>
                <a:latin typeface="-apple-system"/>
              </a:rPr>
              <a:t>analytika</a:t>
            </a:r>
            <a:r>
              <a:rPr lang="en-GB" b="0" i="0" dirty="0">
                <a:solidFill>
                  <a:srgbClr val="212529"/>
                </a:solidFill>
                <a:effectLst/>
                <a:latin typeface="-apple-system"/>
              </a:rPr>
              <a:t>, </a:t>
            </a:r>
            <a:r>
              <a:rPr lang="en-GB" b="0" i="0" dirty="0" err="1">
                <a:solidFill>
                  <a:srgbClr val="212529"/>
                </a:solidFill>
                <a:effectLst/>
                <a:latin typeface="-apple-system"/>
              </a:rPr>
              <a:t>poprípade</a:t>
            </a:r>
            <a:r>
              <a:rPr lang="en-GB" b="0" i="0" dirty="0">
                <a:solidFill>
                  <a:srgbClr val="212529"/>
                </a:solidFill>
                <a:effectLst/>
                <a:latin typeface="-apple-system"/>
              </a:rPr>
              <a:t> </a:t>
            </a:r>
            <a:r>
              <a:rPr lang="en-GB" b="0" i="1" dirty="0" err="1">
                <a:solidFill>
                  <a:srgbClr val="212529"/>
                </a:solidFill>
                <a:effectLst/>
                <a:latin typeface="-apple-system"/>
              </a:rPr>
              <a:t>strojové</a:t>
            </a:r>
            <a:r>
              <a:rPr lang="en-GB" b="0" i="1" dirty="0">
                <a:solidFill>
                  <a:srgbClr val="212529"/>
                </a:solidFill>
                <a:effectLst/>
                <a:latin typeface="-apple-system"/>
              </a:rPr>
              <a:t> </a:t>
            </a:r>
            <a:r>
              <a:rPr lang="en-GB" b="0" i="1" dirty="0" err="1">
                <a:solidFill>
                  <a:srgbClr val="212529"/>
                </a:solidFill>
                <a:effectLst/>
                <a:latin typeface="-apple-system"/>
              </a:rPr>
              <a:t>učenie</a:t>
            </a:r>
            <a:r>
              <a:rPr lang="en-GB" b="0" i="0" dirty="0">
                <a:solidFill>
                  <a:srgbClr val="212529"/>
                </a:solidFill>
                <a:effectLst/>
                <a:latin typeface="-apple-system"/>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529"/>
                </a:solidFill>
                <a:effectLst/>
                <a:latin typeface="-apple-system"/>
              </a:rPr>
              <a:t>-</a:t>
            </a:r>
            <a:r>
              <a:rPr lang="en-GB" b="0" i="0" dirty="0" err="1">
                <a:solidFill>
                  <a:srgbClr val="212529"/>
                </a:solidFill>
                <a:effectLst/>
                <a:latin typeface="-apple-system"/>
              </a:rPr>
              <a:t>Zatiaľ</a:t>
            </a:r>
            <a:r>
              <a:rPr lang="en-GB" b="0" i="0" dirty="0">
                <a:solidFill>
                  <a:srgbClr val="212529"/>
                </a:solidFill>
                <a:effectLst/>
                <a:latin typeface="-apple-system"/>
              </a:rPr>
              <a:t> </a:t>
            </a:r>
            <a:r>
              <a:rPr lang="en-GB" b="0" i="0" dirty="0" err="1">
                <a:solidFill>
                  <a:srgbClr val="212529"/>
                </a:solidFill>
                <a:effectLst/>
                <a:latin typeface="-apple-system"/>
              </a:rPr>
              <a:t>sme</a:t>
            </a:r>
            <a:r>
              <a:rPr lang="en-GB" b="0" i="0" dirty="0">
                <a:solidFill>
                  <a:srgbClr val="212529"/>
                </a:solidFill>
                <a:effectLst/>
                <a:latin typeface="-apple-system"/>
              </a:rPr>
              <a:t> </a:t>
            </a:r>
            <a:r>
              <a:rPr lang="en-GB" b="0" i="0" dirty="0" err="1">
                <a:solidFill>
                  <a:srgbClr val="212529"/>
                </a:solidFill>
                <a:effectLst/>
                <a:latin typeface="-apple-system"/>
              </a:rPr>
              <a:t>hovorili</a:t>
            </a:r>
            <a:r>
              <a:rPr lang="en-GB" b="0" i="0" dirty="0">
                <a:solidFill>
                  <a:srgbClr val="212529"/>
                </a:solidFill>
                <a:effectLst/>
                <a:latin typeface="-apple-system"/>
              </a:rPr>
              <a:t> o </a:t>
            </a:r>
            <a:r>
              <a:rPr lang="en-GB" b="0" i="0" dirty="0" err="1">
                <a:solidFill>
                  <a:srgbClr val="212529"/>
                </a:solidFill>
                <a:effectLst/>
                <a:latin typeface="-apple-system"/>
              </a:rPr>
              <a:t>jednom</a:t>
            </a:r>
            <a:r>
              <a:rPr lang="en-GB" b="0" i="0" dirty="0">
                <a:solidFill>
                  <a:srgbClr val="212529"/>
                </a:solidFill>
                <a:effectLst/>
                <a:latin typeface="-apple-system"/>
              </a:rPr>
              <a:t> </a:t>
            </a:r>
            <a:r>
              <a:rPr lang="en-GB" b="0" i="0" dirty="0" err="1">
                <a:solidFill>
                  <a:srgbClr val="212529"/>
                </a:solidFill>
                <a:effectLst/>
                <a:latin typeface="-apple-system"/>
              </a:rPr>
              <a:t>kontajneri</a:t>
            </a:r>
            <a:r>
              <a:rPr lang="en-GB" b="0" i="0" dirty="0">
                <a:solidFill>
                  <a:srgbClr val="212529"/>
                </a:solidFill>
                <a:effectLst/>
                <a:latin typeface="-apple-system"/>
              </a:rPr>
              <a:t> a o </a:t>
            </a:r>
            <a:r>
              <a:rPr lang="en-GB" b="0" i="0" dirty="0" err="1">
                <a:solidFill>
                  <a:srgbClr val="212529"/>
                </a:solidFill>
                <a:effectLst/>
                <a:latin typeface="-apple-system"/>
              </a:rPr>
              <a:t>jednom</a:t>
            </a:r>
            <a:r>
              <a:rPr lang="en-GB" b="0" i="0" dirty="0">
                <a:solidFill>
                  <a:srgbClr val="212529"/>
                </a:solidFill>
                <a:effectLst/>
                <a:latin typeface="-apple-system"/>
              </a:rPr>
              <a:t> </a:t>
            </a:r>
            <a:r>
              <a:rPr lang="en-GB" b="0" i="0" dirty="0" err="1">
                <a:solidFill>
                  <a:srgbClr val="212529"/>
                </a:solidFill>
                <a:effectLst/>
                <a:latin typeface="-apple-system"/>
              </a:rPr>
              <a:t>smetiarskom</a:t>
            </a:r>
            <a:r>
              <a:rPr lang="en-GB" b="0" i="0" dirty="0">
                <a:solidFill>
                  <a:srgbClr val="212529"/>
                </a:solidFill>
                <a:effectLst/>
                <a:latin typeface="-apple-system"/>
              </a:rPr>
              <a:t> </a:t>
            </a:r>
            <a:r>
              <a:rPr lang="en-GB" b="0" i="0" dirty="0" err="1">
                <a:solidFill>
                  <a:srgbClr val="212529"/>
                </a:solidFill>
                <a:effectLst/>
                <a:latin typeface="-apple-system"/>
              </a:rPr>
              <a:t>aute</a:t>
            </a:r>
            <a:r>
              <a:rPr lang="en-GB" b="0" i="0" dirty="0">
                <a:solidFill>
                  <a:srgbClr val="212529"/>
                </a:solidFill>
                <a:effectLst/>
                <a:latin typeface="-apple-system"/>
              </a:rPr>
              <a:t>. Pre </a:t>
            </a:r>
            <a:r>
              <a:rPr lang="en-GB" b="0" i="0" dirty="0" err="1">
                <a:solidFill>
                  <a:srgbClr val="212529"/>
                </a:solidFill>
                <a:effectLst/>
                <a:latin typeface="-apple-system"/>
              </a:rPr>
              <a:t>ilustráciu</a:t>
            </a:r>
            <a:r>
              <a:rPr lang="en-GB" b="0" i="0" dirty="0">
                <a:solidFill>
                  <a:srgbClr val="212529"/>
                </a:solidFill>
                <a:effectLst/>
                <a:latin typeface="-apple-system"/>
              </a:rPr>
              <a:t> </a:t>
            </a:r>
            <a:r>
              <a:rPr lang="en-GB" b="0" i="0" dirty="0" err="1">
                <a:solidFill>
                  <a:srgbClr val="212529"/>
                </a:solidFill>
                <a:effectLst/>
                <a:latin typeface="-apple-system"/>
              </a:rPr>
              <a:t>predpokladajme</a:t>
            </a:r>
            <a:r>
              <a:rPr lang="en-GB" b="0" i="0" dirty="0">
                <a:solidFill>
                  <a:srgbClr val="212529"/>
                </a:solidFill>
                <a:effectLst/>
                <a:latin typeface="-apple-system"/>
              </a:rPr>
              <a:t>, </a:t>
            </a:r>
            <a:r>
              <a:rPr lang="en-GB" b="0" i="0" dirty="0" err="1">
                <a:solidFill>
                  <a:srgbClr val="212529"/>
                </a:solidFill>
                <a:effectLst/>
                <a:latin typeface="-apple-system"/>
              </a:rPr>
              <a:t>že</a:t>
            </a:r>
            <a:r>
              <a:rPr lang="en-GB" b="0" i="0" dirty="0">
                <a:solidFill>
                  <a:srgbClr val="212529"/>
                </a:solidFill>
                <a:effectLst/>
                <a:latin typeface="-apple-system"/>
              </a:rPr>
              <a:t> </a:t>
            </a:r>
            <a:r>
              <a:rPr lang="en-GB" b="0" i="0" dirty="0" err="1">
                <a:solidFill>
                  <a:srgbClr val="212529"/>
                </a:solidFill>
                <a:effectLst/>
                <a:latin typeface="-apple-system"/>
              </a:rPr>
              <a:t>kontajner</a:t>
            </a:r>
            <a:r>
              <a:rPr lang="en-GB" b="0" i="0" dirty="0">
                <a:solidFill>
                  <a:srgbClr val="212529"/>
                </a:solidFill>
                <a:effectLst/>
                <a:latin typeface="-apple-system"/>
              </a:rPr>
              <a:t> </a:t>
            </a:r>
            <a:r>
              <a:rPr lang="en-GB" b="0" i="0" dirty="0" err="1">
                <a:solidFill>
                  <a:srgbClr val="212529"/>
                </a:solidFill>
                <a:effectLst/>
                <a:latin typeface="-apple-system"/>
              </a:rPr>
              <a:t>bude</a:t>
            </a:r>
            <a:r>
              <a:rPr lang="en-GB" b="0" i="0" dirty="0">
                <a:solidFill>
                  <a:srgbClr val="212529"/>
                </a:solidFill>
                <a:effectLst/>
                <a:latin typeface="-apple-system"/>
              </a:rPr>
              <a:t> </a:t>
            </a:r>
            <a:r>
              <a:rPr lang="en-GB" b="0" i="0" dirty="0" err="1">
                <a:solidFill>
                  <a:srgbClr val="212529"/>
                </a:solidFill>
                <a:effectLst/>
                <a:latin typeface="-apple-system"/>
              </a:rPr>
              <a:t>posielať</a:t>
            </a:r>
            <a:r>
              <a:rPr lang="en-GB" b="0" i="0" dirty="0">
                <a:solidFill>
                  <a:srgbClr val="212529"/>
                </a:solidFill>
                <a:effectLst/>
                <a:latin typeface="-apple-system"/>
              </a:rPr>
              <a:t> </a:t>
            </a:r>
            <a:r>
              <a:rPr lang="en-GB" b="0" i="0" dirty="0" err="1">
                <a:solidFill>
                  <a:srgbClr val="212529"/>
                </a:solidFill>
                <a:effectLst/>
                <a:latin typeface="-apple-system"/>
              </a:rPr>
              <a:t>údaje</a:t>
            </a:r>
            <a:r>
              <a:rPr lang="en-GB" b="0" i="0" dirty="0">
                <a:solidFill>
                  <a:srgbClr val="212529"/>
                </a:solidFill>
                <a:effectLst/>
                <a:latin typeface="-apple-system"/>
              </a:rPr>
              <a:t> o </a:t>
            </a:r>
            <a:r>
              <a:rPr lang="en-GB" b="0" i="0" dirty="0" err="1">
                <a:solidFill>
                  <a:srgbClr val="212529"/>
                </a:solidFill>
                <a:effectLst/>
                <a:latin typeface="-apple-system"/>
              </a:rPr>
              <a:t>aktuálnom</a:t>
            </a:r>
            <a:r>
              <a:rPr lang="en-GB" b="0" i="0" dirty="0">
                <a:solidFill>
                  <a:srgbClr val="212529"/>
                </a:solidFill>
                <a:effectLst/>
                <a:latin typeface="-apple-system"/>
              </a:rPr>
              <a:t> stave </a:t>
            </a:r>
            <a:r>
              <a:rPr lang="en-GB" b="0" i="0" dirty="0" err="1">
                <a:solidFill>
                  <a:srgbClr val="212529"/>
                </a:solidFill>
                <a:effectLst/>
                <a:latin typeface="-apple-system"/>
              </a:rPr>
              <a:t>každú</a:t>
            </a:r>
            <a:r>
              <a:rPr lang="en-GB" b="0" i="0" dirty="0">
                <a:solidFill>
                  <a:srgbClr val="212529"/>
                </a:solidFill>
                <a:effectLst/>
                <a:latin typeface="-apple-system"/>
              </a:rPr>
              <a:t> </a:t>
            </a:r>
            <a:r>
              <a:rPr lang="en-GB" b="0" i="0" dirty="0" err="1">
                <a:solidFill>
                  <a:srgbClr val="212529"/>
                </a:solidFill>
                <a:effectLst/>
                <a:latin typeface="-apple-system"/>
              </a:rPr>
              <a:t>hodinu</a:t>
            </a:r>
            <a:r>
              <a:rPr lang="en-GB" b="0" i="0" dirty="0">
                <a:solidFill>
                  <a:srgbClr val="212529"/>
                </a:solidFill>
                <a:effectLst/>
                <a:latin typeface="-apple-system"/>
              </a:rPr>
              <a:t>. To je </a:t>
            </a:r>
            <a:r>
              <a:rPr lang="en-GB" b="0" i="0" dirty="0" err="1">
                <a:solidFill>
                  <a:srgbClr val="212529"/>
                </a:solidFill>
                <a:effectLst/>
                <a:latin typeface="-apple-system"/>
              </a:rPr>
              <a:t>teda</a:t>
            </a:r>
            <a:r>
              <a:rPr lang="en-GB" b="0" i="0" dirty="0">
                <a:solidFill>
                  <a:srgbClr val="212529"/>
                </a:solidFill>
                <a:effectLst/>
                <a:latin typeface="-apple-system"/>
              </a:rPr>
              <a:t> </a:t>
            </a:r>
            <a:r>
              <a:rPr lang="en-GB" b="0" i="1" dirty="0">
                <a:solidFill>
                  <a:srgbClr val="212529"/>
                </a:solidFill>
                <a:effectLst/>
                <a:latin typeface="-apple-system"/>
              </a:rPr>
              <a:t>24x</a:t>
            </a:r>
            <a:r>
              <a:rPr lang="en-GB" b="0" i="0" dirty="0">
                <a:solidFill>
                  <a:srgbClr val="212529"/>
                </a:solidFill>
                <a:effectLst/>
                <a:latin typeface="-apple-system"/>
              </a:rPr>
              <a:t> za </a:t>
            </a:r>
            <a:r>
              <a:rPr lang="en-GB" b="0" i="0" dirty="0" err="1">
                <a:solidFill>
                  <a:srgbClr val="212529"/>
                </a:solidFill>
                <a:effectLst/>
                <a:latin typeface="-apple-system"/>
              </a:rPr>
              <a:t>deň</a:t>
            </a:r>
            <a:r>
              <a:rPr lang="en-GB" b="0" i="0" dirty="0">
                <a:solidFill>
                  <a:srgbClr val="212529"/>
                </a:solidFill>
                <a:effectLst/>
                <a:latin typeface="-apple-system"/>
              </a:rPr>
              <a:t>. Pred </a:t>
            </a:r>
            <a:r>
              <a:rPr lang="en-GB" b="0" i="0" dirty="0" err="1">
                <a:solidFill>
                  <a:srgbClr val="212529"/>
                </a:solidFill>
                <a:effectLst/>
                <a:latin typeface="-apple-system"/>
              </a:rPr>
              <a:t>domom</a:t>
            </a:r>
            <a:r>
              <a:rPr lang="en-GB" b="0" i="0" dirty="0">
                <a:solidFill>
                  <a:srgbClr val="212529"/>
                </a:solidFill>
                <a:effectLst/>
                <a:latin typeface="-apple-system"/>
              </a:rPr>
              <a:t> (</a:t>
            </a:r>
            <a:r>
              <a:rPr lang="en-GB" b="0" i="0" dirty="0" err="1">
                <a:solidFill>
                  <a:srgbClr val="212529"/>
                </a:solidFill>
                <a:effectLst/>
                <a:latin typeface="-apple-system"/>
              </a:rPr>
              <a:t>hlavne</a:t>
            </a:r>
            <a:r>
              <a:rPr lang="en-GB" b="0" i="0" dirty="0">
                <a:solidFill>
                  <a:srgbClr val="212529"/>
                </a:solidFill>
                <a:effectLst/>
                <a:latin typeface="-apple-system"/>
              </a:rPr>
              <a:t> </a:t>
            </a:r>
            <a:r>
              <a:rPr lang="en-GB" b="0" i="0" dirty="0" err="1">
                <a:solidFill>
                  <a:srgbClr val="212529"/>
                </a:solidFill>
                <a:effectLst/>
                <a:latin typeface="-apple-system"/>
              </a:rPr>
              <a:t>teda</a:t>
            </a:r>
            <a:r>
              <a:rPr lang="en-GB" b="0" i="0" dirty="0">
                <a:solidFill>
                  <a:srgbClr val="212529"/>
                </a:solidFill>
                <a:effectLst/>
                <a:latin typeface="-apple-system"/>
              </a:rPr>
              <a:t> </a:t>
            </a:r>
            <a:r>
              <a:rPr lang="en-GB" b="0" i="0" dirty="0" err="1">
                <a:solidFill>
                  <a:srgbClr val="212529"/>
                </a:solidFill>
                <a:effectLst/>
                <a:latin typeface="-apple-system"/>
              </a:rPr>
              <a:t>bytovkou</a:t>
            </a:r>
            <a:r>
              <a:rPr lang="en-GB" b="0" i="0" dirty="0">
                <a:solidFill>
                  <a:srgbClr val="212529"/>
                </a:solidFill>
                <a:effectLst/>
                <a:latin typeface="-apple-system"/>
              </a:rPr>
              <a:t>) </a:t>
            </a:r>
            <a:r>
              <a:rPr lang="en-GB" b="0" i="0" dirty="0" err="1">
                <a:solidFill>
                  <a:srgbClr val="212529"/>
                </a:solidFill>
                <a:effectLst/>
                <a:latin typeface="-apple-system"/>
              </a:rPr>
              <a:t>stojí</a:t>
            </a:r>
            <a:r>
              <a:rPr lang="en-GB" b="0" i="0" dirty="0">
                <a:solidFill>
                  <a:srgbClr val="212529"/>
                </a:solidFill>
                <a:effectLst/>
                <a:latin typeface="-apple-system"/>
              </a:rPr>
              <a:t> </a:t>
            </a:r>
            <a:r>
              <a:rPr lang="en-GB" b="0" i="0" dirty="0" err="1">
                <a:solidFill>
                  <a:srgbClr val="212529"/>
                </a:solidFill>
                <a:effectLst/>
                <a:latin typeface="-apple-system"/>
              </a:rPr>
              <a:t>týchto</a:t>
            </a:r>
            <a:r>
              <a:rPr lang="en-GB" b="0" i="0" dirty="0">
                <a:solidFill>
                  <a:srgbClr val="212529"/>
                </a:solidFill>
                <a:effectLst/>
                <a:latin typeface="-apple-system"/>
              </a:rPr>
              <a:t> </a:t>
            </a:r>
            <a:r>
              <a:rPr lang="en-GB" b="0" i="0" dirty="0" err="1">
                <a:solidFill>
                  <a:srgbClr val="212529"/>
                </a:solidFill>
                <a:effectLst/>
                <a:latin typeface="-apple-system"/>
              </a:rPr>
              <a:t>kontajnerov</a:t>
            </a:r>
            <a:r>
              <a:rPr lang="en-GB" b="0" i="0" dirty="0">
                <a:solidFill>
                  <a:srgbClr val="212529"/>
                </a:solidFill>
                <a:effectLst/>
                <a:latin typeface="-apple-system"/>
              </a:rPr>
              <a:t> </a:t>
            </a:r>
            <a:r>
              <a:rPr lang="en-GB" b="0" i="0" dirty="0" err="1">
                <a:solidFill>
                  <a:srgbClr val="212529"/>
                </a:solidFill>
                <a:effectLst/>
                <a:latin typeface="-apple-system"/>
              </a:rPr>
              <a:t>aspoň</a:t>
            </a:r>
            <a:r>
              <a:rPr lang="en-GB" b="0" i="0" dirty="0">
                <a:solidFill>
                  <a:srgbClr val="212529"/>
                </a:solidFill>
                <a:effectLst/>
                <a:latin typeface="-apple-system"/>
              </a:rPr>
              <a:t> </a:t>
            </a:r>
            <a:r>
              <a:rPr lang="en-GB" b="0" i="1" dirty="0">
                <a:solidFill>
                  <a:srgbClr val="212529"/>
                </a:solidFill>
                <a:effectLst/>
                <a:latin typeface="-apple-system"/>
              </a:rPr>
              <a:t>5</a:t>
            </a:r>
            <a:r>
              <a:rPr lang="en-GB" b="0" i="0" dirty="0">
                <a:solidFill>
                  <a:srgbClr val="212529"/>
                </a:solidFill>
                <a:effectLst/>
                <a:latin typeface="-apple-system"/>
              </a:rPr>
              <a:t> - </a:t>
            </a:r>
            <a:r>
              <a:rPr lang="en-GB" b="0" i="1" dirty="0">
                <a:solidFill>
                  <a:srgbClr val="212529"/>
                </a:solidFill>
                <a:effectLst/>
                <a:latin typeface="-apple-system"/>
              </a:rPr>
              <a:t>2</a:t>
            </a:r>
            <a:r>
              <a:rPr lang="en-GB" b="0" i="0" dirty="0">
                <a:solidFill>
                  <a:srgbClr val="212529"/>
                </a:solidFill>
                <a:effectLst/>
                <a:latin typeface="-apple-system"/>
              </a:rPr>
              <a:t> pre </a:t>
            </a:r>
            <a:r>
              <a:rPr lang="en-GB" b="0" i="0" dirty="0" err="1">
                <a:solidFill>
                  <a:srgbClr val="212529"/>
                </a:solidFill>
                <a:effectLst/>
                <a:latin typeface="-apple-system"/>
              </a:rPr>
              <a:t>komunálny</a:t>
            </a:r>
            <a:r>
              <a:rPr lang="en-GB" b="0" i="0" dirty="0">
                <a:solidFill>
                  <a:srgbClr val="212529"/>
                </a:solidFill>
                <a:effectLst/>
                <a:latin typeface="-apple-system"/>
              </a:rPr>
              <a:t> </a:t>
            </a:r>
            <a:r>
              <a:rPr lang="en-GB" b="0" i="0" dirty="0" err="1">
                <a:solidFill>
                  <a:srgbClr val="212529"/>
                </a:solidFill>
                <a:effectLst/>
                <a:latin typeface="-apple-system"/>
              </a:rPr>
              <a:t>odpad</a:t>
            </a:r>
            <a:r>
              <a:rPr lang="en-GB" b="0" i="0" dirty="0">
                <a:solidFill>
                  <a:srgbClr val="212529"/>
                </a:solidFill>
                <a:effectLst/>
                <a:latin typeface="-apple-system"/>
              </a:rPr>
              <a:t>, </a:t>
            </a:r>
            <a:r>
              <a:rPr lang="en-GB" b="0" i="1" dirty="0">
                <a:solidFill>
                  <a:srgbClr val="212529"/>
                </a:solidFill>
                <a:effectLst/>
                <a:latin typeface="-apple-system"/>
              </a:rPr>
              <a:t>1</a:t>
            </a:r>
            <a:r>
              <a:rPr lang="en-GB" b="0" i="0" dirty="0">
                <a:solidFill>
                  <a:srgbClr val="212529"/>
                </a:solidFill>
                <a:effectLst/>
                <a:latin typeface="-apple-system"/>
              </a:rPr>
              <a:t> pre papier, </a:t>
            </a:r>
            <a:r>
              <a:rPr lang="en-GB" b="0" i="1" dirty="0">
                <a:solidFill>
                  <a:srgbClr val="212529"/>
                </a:solidFill>
                <a:effectLst/>
                <a:latin typeface="-apple-system"/>
              </a:rPr>
              <a:t>1</a:t>
            </a:r>
            <a:r>
              <a:rPr lang="en-GB" b="0" i="0" dirty="0">
                <a:solidFill>
                  <a:srgbClr val="212529"/>
                </a:solidFill>
                <a:effectLst/>
                <a:latin typeface="-apple-system"/>
              </a:rPr>
              <a:t> pre </a:t>
            </a:r>
            <a:r>
              <a:rPr lang="en-GB" b="0" i="0" dirty="0" err="1">
                <a:solidFill>
                  <a:srgbClr val="212529"/>
                </a:solidFill>
                <a:effectLst/>
                <a:latin typeface="-apple-system"/>
              </a:rPr>
              <a:t>plasty</a:t>
            </a:r>
            <a:r>
              <a:rPr lang="en-GB" b="0" i="0" dirty="0">
                <a:solidFill>
                  <a:srgbClr val="212529"/>
                </a:solidFill>
                <a:effectLst/>
                <a:latin typeface="-apple-system"/>
              </a:rPr>
              <a:t> a </a:t>
            </a:r>
            <a:r>
              <a:rPr lang="en-GB" b="0" i="1" dirty="0">
                <a:solidFill>
                  <a:srgbClr val="212529"/>
                </a:solidFill>
                <a:effectLst/>
                <a:latin typeface="-apple-system"/>
              </a:rPr>
              <a:t>1</a:t>
            </a:r>
            <a:r>
              <a:rPr lang="en-GB" b="0" i="0" dirty="0">
                <a:solidFill>
                  <a:srgbClr val="212529"/>
                </a:solidFill>
                <a:effectLst/>
                <a:latin typeface="-apple-system"/>
              </a:rPr>
              <a:t> pre </a:t>
            </a:r>
            <a:r>
              <a:rPr lang="en-GB" b="0" i="0" dirty="0" err="1">
                <a:solidFill>
                  <a:srgbClr val="212529"/>
                </a:solidFill>
                <a:effectLst/>
                <a:latin typeface="-apple-system"/>
              </a:rPr>
              <a:t>sklo</a:t>
            </a:r>
            <a:r>
              <a:rPr lang="en-GB" b="0" i="0" dirty="0">
                <a:solidFill>
                  <a:srgbClr val="212529"/>
                </a:solidFill>
                <a:effectLst/>
                <a:latin typeface="-apple-system"/>
              </a:rPr>
              <a:t>. Ak pre </a:t>
            </a:r>
            <a:r>
              <a:rPr lang="en-GB" b="0" i="0" dirty="0" err="1">
                <a:solidFill>
                  <a:srgbClr val="212529"/>
                </a:solidFill>
                <a:effectLst/>
                <a:latin typeface="-apple-system"/>
              </a:rPr>
              <a:t>každý</a:t>
            </a:r>
            <a:r>
              <a:rPr lang="en-GB" b="0" i="0" dirty="0">
                <a:solidFill>
                  <a:srgbClr val="212529"/>
                </a:solidFill>
                <a:effectLst/>
                <a:latin typeface="-apple-system"/>
              </a:rPr>
              <a:t> z </a:t>
            </a:r>
            <a:r>
              <a:rPr lang="en-GB" b="0" i="0" dirty="0" err="1">
                <a:solidFill>
                  <a:srgbClr val="212529"/>
                </a:solidFill>
                <a:effectLst/>
                <a:latin typeface="-apple-system"/>
              </a:rPr>
              <a:t>nich</a:t>
            </a:r>
            <a:r>
              <a:rPr lang="en-GB" b="0" i="0" dirty="0">
                <a:solidFill>
                  <a:srgbClr val="212529"/>
                </a:solidFill>
                <a:effectLst/>
                <a:latin typeface="-apple-system"/>
              </a:rPr>
              <a:t> </a:t>
            </a:r>
            <a:r>
              <a:rPr lang="en-GB" b="0" i="0" dirty="0" err="1">
                <a:solidFill>
                  <a:srgbClr val="212529"/>
                </a:solidFill>
                <a:effectLst/>
                <a:latin typeface="-apple-system"/>
              </a:rPr>
              <a:t>bude</a:t>
            </a:r>
            <a:r>
              <a:rPr lang="en-GB" b="0" i="0" dirty="0">
                <a:solidFill>
                  <a:srgbClr val="212529"/>
                </a:solidFill>
                <a:effectLst/>
                <a:latin typeface="-apple-system"/>
              </a:rPr>
              <a:t> </a:t>
            </a:r>
            <a:r>
              <a:rPr lang="en-GB" b="0" i="0" dirty="0" err="1">
                <a:solidFill>
                  <a:srgbClr val="212529"/>
                </a:solidFill>
                <a:effectLst/>
                <a:latin typeface="-apple-system"/>
              </a:rPr>
              <a:t>platiť</a:t>
            </a:r>
            <a:r>
              <a:rPr lang="en-GB" b="0" i="0" dirty="0">
                <a:solidFill>
                  <a:srgbClr val="212529"/>
                </a:solidFill>
                <a:effectLst/>
                <a:latin typeface="-apple-system"/>
              </a:rPr>
              <a:t> </a:t>
            </a:r>
            <a:r>
              <a:rPr lang="en-GB" b="0" i="0" dirty="0" err="1">
                <a:solidFill>
                  <a:srgbClr val="212529"/>
                </a:solidFill>
                <a:effectLst/>
                <a:latin typeface="-apple-system"/>
              </a:rPr>
              <a:t>rovnaký</a:t>
            </a:r>
            <a:r>
              <a:rPr lang="en-GB" b="0" i="0" dirty="0">
                <a:solidFill>
                  <a:srgbClr val="212529"/>
                </a:solidFill>
                <a:effectLst/>
                <a:latin typeface="-apple-system"/>
              </a:rPr>
              <a:t> </a:t>
            </a:r>
            <a:r>
              <a:rPr lang="en-GB" b="0" i="0" dirty="0" err="1">
                <a:solidFill>
                  <a:srgbClr val="212529"/>
                </a:solidFill>
                <a:effectLst/>
                <a:latin typeface="-apple-system"/>
              </a:rPr>
              <a:t>predpoklad</a:t>
            </a:r>
            <a:r>
              <a:rPr lang="en-GB" b="0" i="0" dirty="0">
                <a:solidFill>
                  <a:srgbClr val="212529"/>
                </a:solidFill>
                <a:effectLst/>
                <a:latin typeface="-apple-system"/>
              </a:rPr>
              <a:t>, </a:t>
            </a:r>
            <a:r>
              <a:rPr lang="en-GB" b="0" i="0" dirty="0" err="1">
                <a:solidFill>
                  <a:srgbClr val="212529"/>
                </a:solidFill>
                <a:effectLst/>
                <a:latin typeface="-apple-system"/>
              </a:rPr>
              <a:t>tak</a:t>
            </a:r>
            <a:r>
              <a:rPr lang="en-GB" b="0" i="0" dirty="0">
                <a:solidFill>
                  <a:srgbClr val="212529"/>
                </a:solidFill>
                <a:effectLst/>
                <a:latin typeface="-apple-system"/>
              </a:rPr>
              <a:t> </a:t>
            </a:r>
            <a:r>
              <a:rPr lang="en-GB" b="0" i="0" dirty="0" err="1">
                <a:solidFill>
                  <a:srgbClr val="212529"/>
                </a:solidFill>
                <a:effectLst/>
                <a:latin typeface="-apple-system"/>
              </a:rPr>
              <a:t>dokopy</a:t>
            </a:r>
            <a:r>
              <a:rPr lang="en-GB" b="0" i="0" dirty="0">
                <a:solidFill>
                  <a:srgbClr val="212529"/>
                </a:solidFill>
                <a:effectLst/>
                <a:latin typeface="-apple-system"/>
              </a:rPr>
              <a:t> z </a:t>
            </a:r>
            <a:r>
              <a:rPr lang="en-GB" b="0" i="0" dirty="0" err="1">
                <a:solidFill>
                  <a:srgbClr val="212529"/>
                </a:solidFill>
                <a:effectLst/>
                <a:latin typeface="-apple-system"/>
              </a:rPr>
              <a:t>týchto</a:t>
            </a:r>
            <a:r>
              <a:rPr lang="en-GB" b="0" i="0" dirty="0">
                <a:solidFill>
                  <a:srgbClr val="212529"/>
                </a:solidFill>
                <a:effectLst/>
                <a:latin typeface="-apple-system"/>
              </a:rPr>
              <a:t> </a:t>
            </a:r>
            <a:r>
              <a:rPr lang="en-GB" b="0" i="0" dirty="0" err="1">
                <a:solidFill>
                  <a:srgbClr val="212529"/>
                </a:solidFill>
                <a:effectLst/>
                <a:latin typeface="-apple-system"/>
              </a:rPr>
              <a:t>kontajnerov</a:t>
            </a:r>
            <a:r>
              <a:rPr lang="en-GB" b="0" i="0" dirty="0">
                <a:solidFill>
                  <a:srgbClr val="212529"/>
                </a:solidFill>
                <a:effectLst/>
                <a:latin typeface="-apple-system"/>
              </a:rPr>
              <a:t> </a:t>
            </a:r>
            <a:r>
              <a:rPr lang="en-GB" b="0" i="0" dirty="0" err="1">
                <a:solidFill>
                  <a:srgbClr val="212529"/>
                </a:solidFill>
                <a:effectLst/>
                <a:latin typeface="-apple-system"/>
              </a:rPr>
              <a:t>denne</a:t>
            </a:r>
            <a:r>
              <a:rPr lang="en-GB" b="0" i="0" dirty="0">
                <a:solidFill>
                  <a:srgbClr val="212529"/>
                </a:solidFill>
                <a:effectLst/>
                <a:latin typeface="-apple-system"/>
              </a:rPr>
              <a:t> </a:t>
            </a:r>
            <a:r>
              <a:rPr lang="en-GB" b="0" i="0" dirty="0" err="1">
                <a:solidFill>
                  <a:srgbClr val="212529"/>
                </a:solidFill>
                <a:effectLst/>
                <a:latin typeface="-apple-system"/>
              </a:rPr>
              <a:t>odíde</a:t>
            </a:r>
            <a:r>
              <a:rPr lang="en-GB" b="0" i="0" dirty="0">
                <a:solidFill>
                  <a:srgbClr val="212529"/>
                </a:solidFill>
                <a:effectLst/>
                <a:latin typeface="-apple-system"/>
              </a:rPr>
              <a:t> </a:t>
            </a:r>
            <a:r>
              <a:rPr lang="en-GB" b="0" i="1" dirty="0">
                <a:solidFill>
                  <a:srgbClr val="212529"/>
                </a:solidFill>
                <a:effectLst/>
                <a:latin typeface="-apple-system"/>
              </a:rPr>
              <a:t>120</a:t>
            </a:r>
            <a:r>
              <a:rPr lang="en-GB" b="0" i="0" dirty="0">
                <a:solidFill>
                  <a:srgbClr val="212529"/>
                </a:solidFill>
                <a:effectLst/>
                <a:latin typeface="-apple-system"/>
              </a:rPr>
              <a:t> </a:t>
            </a:r>
            <a:r>
              <a:rPr lang="en-GB" b="0" i="0" dirty="0" err="1">
                <a:solidFill>
                  <a:srgbClr val="212529"/>
                </a:solidFill>
                <a:effectLst/>
                <a:latin typeface="-apple-system"/>
              </a:rPr>
              <a:t>správ</a:t>
            </a:r>
            <a:r>
              <a:rPr lang="en-GB" b="0" i="0" dirty="0">
                <a:solidFill>
                  <a:srgbClr val="212529"/>
                </a:solidFill>
                <a:effectLst/>
                <a:latin typeface="-apple-system"/>
              </a:rPr>
              <a:t>. To </a:t>
            </a:r>
            <a:r>
              <a:rPr lang="en-GB" b="0" i="0" dirty="0" err="1">
                <a:solidFill>
                  <a:srgbClr val="212529"/>
                </a:solidFill>
                <a:effectLst/>
                <a:latin typeface="-apple-system"/>
              </a:rPr>
              <a:t>číslo</a:t>
            </a:r>
            <a:r>
              <a:rPr lang="en-GB" b="0" i="0" dirty="0">
                <a:solidFill>
                  <a:srgbClr val="212529"/>
                </a:solidFill>
                <a:effectLst/>
                <a:latin typeface="-apple-system"/>
              </a:rPr>
              <a:t> je </a:t>
            </a:r>
            <a:r>
              <a:rPr lang="en-GB" b="0" i="0" dirty="0" err="1">
                <a:solidFill>
                  <a:srgbClr val="212529"/>
                </a:solidFill>
                <a:effectLst/>
                <a:latin typeface="-apple-system"/>
              </a:rPr>
              <a:t>ešte</a:t>
            </a:r>
            <a:r>
              <a:rPr lang="en-GB" b="0" i="0" dirty="0">
                <a:solidFill>
                  <a:srgbClr val="212529"/>
                </a:solidFill>
                <a:effectLst/>
                <a:latin typeface="-apple-system"/>
              </a:rPr>
              <a:t> </a:t>
            </a:r>
            <a:r>
              <a:rPr lang="en-GB" b="0" i="0" dirty="0" err="1">
                <a:solidFill>
                  <a:srgbClr val="212529"/>
                </a:solidFill>
                <a:effectLst/>
                <a:latin typeface="-apple-system"/>
              </a:rPr>
              <a:t>stále</a:t>
            </a:r>
            <a:r>
              <a:rPr lang="en-GB" b="0" i="0" dirty="0">
                <a:solidFill>
                  <a:srgbClr val="212529"/>
                </a:solidFill>
                <a:effectLst/>
                <a:latin typeface="-apple-system"/>
              </a:rPr>
              <a:t> </a:t>
            </a:r>
            <a:r>
              <a:rPr lang="en-GB" b="0" i="0" dirty="0" err="1">
                <a:solidFill>
                  <a:srgbClr val="212529"/>
                </a:solidFill>
                <a:effectLst/>
                <a:latin typeface="-apple-system"/>
              </a:rPr>
              <a:t>veľmi</a:t>
            </a:r>
            <a:r>
              <a:rPr lang="en-GB" b="0" i="0" dirty="0">
                <a:solidFill>
                  <a:srgbClr val="212529"/>
                </a:solidFill>
                <a:effectLst/>
                <a:latin typeface="-apple-system"/>
              </a:rPr>
              <a:t> </a:t>
            </a:r>
            <a:r>
              <a:rPr lang="en-GB" b="0" i="0" dirty="0" err="1">
                <a:solidFill>
                  <a:srgbClr val="212529"/>
                </a:solidFill>
                <a:effectLst/>
                <a:latin typeface="-apple-system"/>
              </a:rPr>
              <a:t>malé</a:t>
            </a:r>
            <a:r>
              <a:rPr lang="en-GB" b="0" i="0" dirty="0">
                <a:solidFill>
                  <a:srgbClr val="212529"/>
                </a:solidFill>
                <a:effectLst/>
                <a:latin typeface="-apple-system"/>
              </a:rPr>
              <a:t>. Ale </a:t>
            </a:r>
            <a:r>
              <a:rPr lang="en-GB" b="0" i="0" dirty="0" err="1">
                <a:solidFill>
                  <a:srgbClr val="212529"/>
                </a:solidFill>
                <a:effectLst/>
                <a:latin typeface="-apple-system"/>
              </a:rPr>
              <a:t>predpokladajme</a:t>
            </a:r>
            <a:r>
              <a:rPr lang="en-GB" b="0" i="0" dirty="0">
                <a:solidFill>
                  <a:srgbClr val="212529"/>
                </a:solidFill>
                <a:effectLst/>
                <a:latin typeface="-apple-system"/>
              </a:rPr>
              <a:t>, </a:t>
            </a:r>
            <a:r>
              <a:rPr lang="en-GB" b="0" i="0" dirty="0" err="1">
                <a:solidFill>
                  <a:srgbClr val="212529"/>
                </a:solidFill>
                <a:effectLst/>
                <a:latin typeface="-apple-system"/>
              </a:rPr>
              <a:t>že</a:t>
            </a:r>
            <a:r>
              <a:rPr lang="en-GB" b="0" i="0" dirty="0">
                <a:solidFill>
                  <a:srgbClr val="212529"/>
                </a:solidFill>
                <a:effectLst/>
                <a:latin typeface="-apple-system"/>
              </a:rPr>
              <a:t> v </a:t>
            </a:r>
            <a:r>
              <a:rPr lang="en-GB" b="0" i="0" dirty="0" err="1">
                <a:solidFill>
                  <a:srgbClr val="212529"/>
                </a:solidFill>
                <a:effectLst/>
                <a:latin typeface="-apple-system"/>
              </a:rPr>
              <a:t>meste</a:t>
            </a:r>
            <a:r>
              <a:rPr lang="en-GB" b="0" i="0" dirty="0">
                <a:solidFill>
                  <a:srgbClr val="212529"/>
                </a:solidFill>
                <a:effectLst/>
                <a:latin typeface="-apple-system"/>
              </a:rPr>
              <a:t> je </a:t>
            </a:r>
            <a:r>
              <a:rPr lang="en-GB" b="0" i="0" dirty="0" err="1">
                <a:solidFill>
                  <a:srgbClr val="212529"/>
                </a:solidFill>
                <a:effectLst/>
                <a:latin typeface="-apple-system"/>
              </a:rPr>
              <a:t>minimálne</a:t>
            </a:r>
            <a:r>
              <a:rPr lang="en-GB" b="0" i="0" dirty="0">
                <a:solidFill>
                  <a:srgbClr val="212529"/>
                </a:solidFill>
                <a:effectLst/>
                <a:latin typeface="-apple-system"/>
              </a:rPr>
              <a:t> </a:t>
            </a:r>
            <a:r>
              <a:rPr lang="en-GB" b="0" i="1" dirty="0">
                <a:solidFill>
                  <a:srgbClr val="212529"/>
                </a:solidFill>
                <a:effectLst/>
                <a:latin typeface="-apple-system"/>
              </a:rPr>
              <a:t>2000</a:t>
            </a:r>
            <a:r>
              <a:rPr lang="en-GB" b="0" i="0" dirty="0">
                <a:solidFill>
                  <a:srgbClr val="212529"/>
                </a:solidFill>
                <a:effectLst/>
                <a:latin typeface="-apple-system"/>
              </a:rPr>
              <a:t> </a:t>
            </a:r>
            <a:r>
              <a:rPr lang="en-GB" b="0" i="0" dirty="0" err="1">
                <a:solidFill>
                  <a:srgbClr val="212529"/>
                </a:solidFill>
                <a:effectLst/>
                <a:latin typeface="-apple-system"/>
              </a:rPr>
              <a:t>budov</a:t>
            </a:r>
            <a:r>
              <a:rPr lang="en-GB" b="0" i="0" dirty="0">
                <a:solidFill>
                  <a:srgbClr val="212529"/>
                </a:solidFill>
                <a:effectLst/>
                <a:latin typeface="-apple-system"/>
              </a:rPr>
              <a:t> s </a:t>
            </a:r>
            <a:r>
              <a:rPr lang="en-GB" b="0" i="0" dirty="0" err="1">
                <a:solidFill>
                  <a:srgbClr val="212529"/>
                </a:solidFill>
                <a:effectLst/>
                <a:latin typeface="-apple-system"/>
              </a:rPr>
              <a:t>rovnakými</a:t>
            </a:r>
            <a:r>
              <a:rPr lang="en-GB" b="0" i="0" dirty="0">
                <a:solidFill>
                  <a:srgbClr val="212529"/>
                </a:solidFill>
                <a:effectLst/>
                <a:latin typeface="-apple-system"/>
              </a:rPr>
              <a:t> </a:t>
            </a:r>
            <a:r>
              <a:rPr lang="en-GB" b="0" i="0" dirty="0" err="1">
                <a:solidFill>
                  <a:srgbClr val="212529"/>
                </a:solidFill>
                <a:effectLst/>
                <a:latin typeface="-apple-system"/>
              </a:rPr>
              <a:t>vlastnosťami</a:t>
            </a:r>
            <a:r>
              <a:rPr lang="en-GB" b="0" i="0" dirty="0">
                <a:solidFill>
                  <a:srgbClr val="212529"/>
                </a:solidFill>
                <a:effectLst/>
                <a:latin typeface="-apple-system"/>
              </a:rPr>
              <a:t>. </a:t>
            </a:r>
            <a:r>
              <a:rPr lang="en-GB" b="0" i="0" dirty="0" err="1">
                <a:solidFill>
                  <a:srgbClr val="212529"/>
                </a:solidFill>
                <a:effectLst/>
                <a:latin typeface="-apple-system"/>
              </a:rPr>
              <a:t>Pri</a:t>
            </a:r>
            <a:r>
              <a:rPr lang="en-GB" b="0" i="0" dirty="0">
                <a:solidFill>
                  <a:srgbClr val="212529"/>
                </a:solidFill>
                <a:effectLst/>
                <a:latin typeface="-apple-system"/>
              </a:rPr>
              <a:t> </a:t>
            </a:r>
            <a:r>
              <a:rPr lang="en-GB" b="0" i="0" dirty="0" err="1">
                <a:solidFill>
                  <a:srgbClr val="212529"/>
                </a:solidFill>
                <a:effectLst/>
                <a:latin typeface="-apple-system"/>
              </a:rPr>
              <a:t>rovnakom</a:t>
            </a:r>
            <a:r>
              <a:rPr lang="en-GB" b="0" i="0" dirty="0">
                <a:solidFill>
                  <a:srgbClr val="212529"/>
                </a:solidFill>
                <a:effectLst/>
                <a:latin typeface="-apple-system"/>
              </a:rPr>
              <a:t> </a:t>
            </a:r>
            <a:r>
              <a:rPr lang="en-GB" b="0" i="0" dirty="0" err="1">
                <a:solidFill>
                  <a:srgbClr val="212529"/>
                </a:solidFill>
                <a:effectLst/>
                <a:latin typeface="-apple-system"/>
              </a:rPr>
              <a:t>predpoklade</a:t>
            </a:r>
            <a:r>
              <a:rPr lang="en-GB" b="0" i="0" dirty="0">
                <a:solidFill>
                  <a:srgbClr val="212529"/>
                </a:solidFill>
                <a:effectLst/>
                <a:latin typeface="-apple-system"/>
              </a:rPr>
              <a:t> je to </a:t>
            </a:r>
            <a:r>
              <a:rPr lang="en-GB" b="0" i="0" dirty="0" err="1">
                <a:solidFill>
                  <a:srgbClr val="212529"/>
                </a:solidFill>
                <a:effectLst/>
                <a:latin typeface="-apple-system"/>
              </a:rPr>
              <a:t>už</a:t>
            </a:r>
            <a:r>
              <a:rPr lang="en-GB" b="0" i="0" dirty="0">
                <a:solidFill>
                  <a:srgbClr val="212529"/>
                </a:solidFill>
                <a:effectLst/>
                <a:latin typeface="-apple-system"/>
              </a:rPr>
              <a:t> </a:t>
            </a:r>
            <a:r>
              <a:rPr lang="en-GB" b="0" i="0" dirty="0" err="1">
                <a:solidFill>
                  <a:srgbClr val="212529"/>
                </a:solidFill>
                <a:effectLst/>
                <a:latin typeface="-apple-system"/>
              </a:rPr>
              <a:t>spolu</a:t>
            </a:r>
            <a:r>
              <a:rPr lang="en-GB" b="0" i="0" dirty="0">
                <a:solidFill>
                  <a:srgbClr val="212529"/>
                </a:solidFill>
                <a:effectLst/>
                <a:latin typeface="-apple-system"/>
              </a:rPr>
              <a:t> </a:t>
            </a:r>
            <a:r>
              <a:rPr lang="en-GB" b="0" i="1" dirty="0">
                <a:solidFill>
                  <a:srgbClr val="212529"/>
                </a:solidFill>
                <a:effectLst/>
                <a:latin typeface="-apple-system"/>
              </a:rPr>
              <a:t>24000</a:t>
            </a:r>
            <a:r>
              <a:rPr lang="en-GB" b="0" i="0" dirty="0">
                <a:solidFill>
                  <a:srgbClr val="212529"/>
                </a:solidFill>
                <a:effectLst/>
                <a:latin typeface="-apple-system"/>
              </a:rPr>
              <a:t> </a:t>
            </a:r>
            <a:r>
              <a:rPr lang="en-GB" b="0" i="0" dirty="0" err="1">
                <a:solidFill>
                  <a:srgbClr val="212529"/>
                </a:solidFill>
                <a:effectLst/>
                <a:latin typeface="-apple-system"/>
              </a:rPr>
              <a:t>správ</a:t>
            </a:r>
            <a:r>
              <a:rPr lang="en-GB" b="0" i="0" dirty="0">
                <a:solidFill>
                  <a:srgbClr val="212529"/>
                </a:solidFill>
                <a:effectLst/>
                <a:latin typeface="-apple-system"/>
              </a:rPr>
              <a:t> </a:t>
            </a:r>
            <a:r>
              <a:rPr lang="en-GB" b="0" i="0" dirty="0" err="1">
                <a:solidFill>
                  <a:srgbClr val="212529"/>
                </a:solidFill>
                <a:effectLst/>
                <a:latin typeface="-apple-system"/>
              </a:rPr>
              <a:t>denne</a:t>
            </a:r>
            <a:r>
              <a:rPr lang="en-GB" b="0" i="0" dirty="0">
                <a:solidFill>
                  <a:srgbClr val="212529"/>
                </a:solidFill>
                <a:effectLst/>
                <a:latin typeface="-apple-system"/>
              </a:rPr>
              <a:t>.</a:t>
            </a:r>
          </a:p>
          <a:p>
            <a:endParaRPr lang="en-GB" b="0" i="0" dirty="0">
              <a:solidFill>
                <a:srgbClr val="212529"/>
              </a:solidFill>
              <a:effectLst/>
              <a:latin typeface="-apple-system"/>
            </a:endParaRPr>
          </a:p>
          <a:p>
            <a:r>
              <a:rPr lang="en-GB" b="0" i="0" dirty="0" err="1">
                <a:solidFill>
                  <a:srgbClr val="212529"/>
                </a:solidFill>
                <a:effectLst/>
                <a:latin typeface="-apple-system"/>
              </a:rPr>
              <a:t>Aktualizacia</a:t>
            </a:r>
            <a:r>
              <a:rPr lang="en-GB" b="0" i="0" dirty="0">
                <a:solidFill>
                  <a:srgbClr val="212529"/>
                </a:solidFill>
                <a:effectLst/>
                <a:latin typeface="-apple-system"/>
              </a:rPr>
              <a:t>:</a:t>
            </a:r>
          </a:p>
          <a:p>
            <a:r>
              <a:rPr lang="en-GB" b="0" i="0" dirty="0">
                <a:solidFill>
                  <a:srgbClr val="212529"/>
                </a:solidFill>
                <a:effectLst/>
                <a:latin typeface="-apple-system"/>
              </a:rPr>
              <a:t>Software, (</a:t>
            </a:r>
            <a:r>
              <a:rPr lang="en-GB" b="0" i="0" dirty="0" err="1">
                <a:solidFill>
                  <a:srgbClr val="212529"/>
                </a:solidFill>
                <a:effectLst/>
                <a:latin typeface="-apple-system"/>
              </a:rPr>
              <a:t>namualne</a:t>
            </a:r>
            <a:r>
              <a:rPr lang="en-GB" b="0" i="0" dirty="0">
                <a:solidFill>
                  <a:srgbClr val="212529"/>
                </a:solidFill>
                <a:effectLst/>
                <a:latin typeface="-apple-system"/>
              </a:rPr>
              <a:t>, OTA – Over the air update) HW – </a:t>
            </a:r>
            <a:r>
              <a:rPr lang="en-GB" b="0" i="0" dirty="0" err="1">
                <a:solidFill>
                  <a:srgbClr val="212529"/>
                </a:solidFill>
                <a:effectLst/>
                <a:latin typeface="-apple-system"/>
              </a:rPr>
              <a:t>manualne</a:t>
            </a:r>
            <a:endParaRPr lang="en-GB" b="0" i="0" dirty="0">
              <a:solidFill>
                <a:srgbClr val="212529"/>
              </a:solidFill>
              <a:effectLst/>
              <a:latin typeface="-apple-system"/>
            </a:endParaRPr>
          </a:p>
          <a:p>
            <a:endParaRPr lang="en-GB" b="0" i="0" dirty="0">
              <a:solidFill>
                <a:srgbClr val="212529"/>
              </a:solidFill>
              <a:effectLst/>
              <a:latin typeface="-apple-system"/>
            </a:endParaRPr>
          </a:p>
          <a:p>
            <a:r>
              <a:rPr lang="en-GB" b="0" i="0" dirty="0" err="1">
                <a:solidFill>
                  <a:srgbClr val="212529"/>
                </a:solidFill>
                <a:effectLst/>
                <a:latin typeface="-apple-system"/>
              </a:rPr>
              <a:t>Nizka</a:t>
            </a:r>
            <a:r>
              <a:rPr lang="en-GB" b="0" i="0" dirty="0">
                <a:solidFill>
                  <a:srgbClr val="212529"/>
                </a:solidFill>
                <a:effectLst/>
                <a:latin typeface="-apple-system"/>
              </a:rPr>
              <a:t> </a:t>
            </a:r>
            <a:r>
              <a:rPr lang="en-GB" b="0" i="0" dirty="0" err="1">
                <a:solidFill>
                  <a:srgbClr val="212529"/>
                </a:solidFill>
                <a:effectLst/>
                <a:latin typeface="-apple-system"/>
              </a:rPr>
              <a:t>spotreba</a:t>
            </a:r>
            <a:r>
              <a:rPr lang="en-GB" b="0" i="0" dirty="0">
                <a:solidFill>
                  <a:srgbClr val="212529"/>
                </a:solidFill>
                <a:effectLst/>
                <a:latin typeface="-apple-system"/>
              </a:rPr>
              <a:t> </a:t>
            </a:r>
            <a:r>
              <a:rPr lang="en-GB" b="0" i="0" dirty="0" err="1">
                <a:solidFill>
                  <a:srgbClr val="212529"/>
                </a:solidFill>
                <a:effectLst/>
                <a:latin typeface="-apple-system"/>
              </a:rPr>
              <a:t>energie</a:t>
            </a:r>
            <a:endParaRPr lang="en-GB" b="0" i="0" dirty="0">
              <a:solidFill>
                <a:srgbClr val="212529"/>
              </a:solidFill>
              <a:effectLst/>
              <a:latin typeface="-apple-system"/>
            </a:endParaRPr>
          </a:p>
          <a:p>
            <a:pPr marL="171450" indent="-171450">
              <a:buFontTx/>
              <a:buChar char="-"/>
            </a:pPr>
            <a:r>
              <a:rPr lang="en-GB" b="0" i="0" dirty="0">
                <a:solidFill>
                  <a:srgbClr val="212529"/>
                </a:solidFill>
                <a:effectLst/>
                <a:latin typeface="-apple-system"/>
              </a:rPr>
              <a:t>Low power </a:t>
            </a:r>
          </a:p>
          <a:p>
            <a:pPr marL="171450" indent="-171450">
              <a:buFontTx/>
              <a:buChar char="-"/>
            </a:pPr>
            <a:endParaRPr lang="en-GB" b="0" i="0" dirty="0">
              <a:solidFill>
                <a:srgbClr val="2125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212529"/>
                </a:solidFill>
                <a:effectLst/>
                <a:latin typeface="-apple-system"/>
              </a:rPr>
              <a:t>Bezpečnosť</a:t>
            </a:r>
            <a:endParaRPr lang="en-GB" b="0" i="0" dirty="0">
              <a:solidFill>
                <a:srgbClr val="212529"/>
              </a:solidFill>
              <a:effectLst/>
              <a:latin typeface="-apple-system"/>
            </a:endParaRPr>
          </a:p>
          <a:p>
            <a:pPr marL="171450" indent="-171450" algn="l">
              <a:buFontTx/>
              <a:buChar char="-"/>
            </a:pPr>
            <a:r>
              <a:rPr lang="en-GB" b="0" i="0" dirty="0" err="1">
                <a:solidFill>
                  <a:srgbClr val="212529"/>
                </a:solidFill>
                <a:effectLst/>
                <a:latin typeface="-apple-system"/>
              </a:rPr>
              <a:t>netreba</a:t>
            </a:r>
            <a:r>
              <a:rPr lang="en-GB" b="0" i="0" dirty="0">
                <a:solidFill>
                  <a:srgbClr val="212529"/>
                </a:solidFill>
                <a:effectLst/>
                <a:latin typeface="-apple-system"/>
              </a:rPr>
              <a:t> </a:t>
            </a:r>
            <a:r>
              <a:rPr lang="en-GB" b="0" i="0" dirty="0" err="1">
                <a:solidFill>
                  <a:srgbClr val="212529"/>
                </a:solidFill>
                <a:effectLst/>
                <a:latin typeface="-apple-system"/>
              </a:rPr>
              <a:t>podceniť</a:t>
            </a:r>
            <a:r>
              <a:rPr lang="en-GB" b="0" i="0" dirty="0">
                <a:solidFill>
                  <a:srgbClr val="212529"/>
                </a:solidFill>
                <a:effectLst/>
                <a:latin typeface="-apple-system"/>
              </a:rPr>
              <a:t> </a:t>
            </a:r>
            <a:r>
              <a:rPr lang="en-GB" b="0" i="0" dirty="0" err="1">
                <a:solidFill>
                  <a:srgbClr val="212529"/>
                </a:solidFill>
                <a:effectLst/>
                <a:latin typeface="-apple-system"/>
              </a:rPr>
              <a:t>otázku</a:t>
            </a:r>
            <a:r>
              <a:rPr lang="en-GB" b="0" i="0" dirty="0">
                <a:solidFill>
                  <a:srgbClr val="212529"/>
                </a:solidFill>
                <a:effectLst/>
                <a:latin typeface="-apple-system"/>
              </a:rPr>
              <a:t> </a:t>
            </a:r>
            <a:r>
              <a:rPr lang="en-GB" b="0" i="0" dirty="0" err="1">
                <a:solidFill>
                  <a:srgbClr val="212529"/>
                </a:solidFill>
                <a:effectLst/>
                <a:latin typeface="-apple-system"/>
              </a:rPr>
              <a:t>bezpečnosti</a:t>
            </a:r>
            <a:r>
              <a:rPr lang="en-GB" b="0" i="0" dirty="0">
                <a:solidFill>
                  <a:srgbClr val="212529"/>
                </a:solidFill>
                <a:effectLst/>
                <a:latin typeface="-apple-system"/>
              </a:rPr>
              <a:t> v </a:t>
            </a:r>
            <a:r>
              <a:rPr lang="en-GB" b="0" i="1" dirty="0">
                <a:solidFill>
                  <a:srgbClr val="212529"/>
                </a:solidFill>
                <a:effectLst/>
                <a:latin typeface="-apple-system"/>
              </a:rPr>
              <a:t>IoT</a:t>
            </a:r>
            <a:r>
              <a:rPr lang="en-GB" b="0" i="0" dirty="0">
                <a:solidFill>
                  <a:srgbClr val="212529"/>
                </a:solidFill>
                <a:effectLst/>
                <a:latin typeface="-apple-system"/>
              </a:rPr>
              <a:t> </a:t>
            </a:r>
            <a:r>
              <a:rPr lang="en-GB" b="0" i="0" dirty="0" err="1">
                <a:solidFill>
                  <a:srgbClr val="212529"/>
                </a:solidFill>
                <a:effectLst/>
                <a:latin typeface="-apple-system"/>
              </a:rPr>
              <a:t>zariadeniach</a:t>
            </a:r>
            <a:r>
              <a:rPr lang="en-GB" b="0" i="0" dirty="0">
                <a:solidFill>
                  <a:srgbClr val="212529"/>
                </a:solidFill>
                <a:effectLst/>
                <a:latin typeface="-apple-system"/>
              </a:rPr>
              <a:t> a </a:t>
            </a:r>
            <a:r>
              <a:rPr lang="en-GB" b="0" i="0" dirty="0" err="1">
                <a:solidFill>
                  <a:srgbClr val="212529"/>
                </a:solidFill>
                <a:effectLst/>
                <a:latin typeface="-apple-system"/>
              </a:rPr>
              <a:t>riešeniach</a:t>
            </a:r>
            <a:r>
              <a:rPr lang="en-GB" b="0" i="0" dirty="0">
                <a:solidFill>
                  <a:srgbClr val="212529"/>
                </a:solidFill>
                <a:effectLst/>
                <a:latin typeface="-apple-system"/>
              </a:rPr>
              <a:t>. </a:t>
            </a:r>
            <a:r>
              <a:rPr lang="en-GB" b="0" i="0" dirty="0" err="1">
                <a:solidFill>
                  <a:srgbClr val="212529"/>
                </a:solidFill>
                <a:effectLst/>
                <a:latin typeface="-apple-system"/>
              </a:rPr>
              <a:t>Práve</a:t>
            </a:r>
            <a:r>
              <a:rPr lang="en-GB" b="0" i="0" dirty="0">
                <a:solidFill>
                  <a:srgbClr val="212529"/>
                </a:solidFill>
                <a:effectLst/>
                <a:latin typeface="-apple-system"/>
              </a:rPr>
              <a:t> </a:t>
            </a:r>
            <a:r>
              <a:rPr lang="en-GB" b="0" i="0" dirty="0" err="1">
                <a:solidFill>
                  <a:srgbClr val="212529"/>
                </a:solidFill>
                <a:effectLst/>
                <a:latin typeface="-apple-system"/>
              </a:rPr>
              <a:t>vďaka</a:t>
            </a:r>
            <a:r>
              <a:rPr lang="en-GB" b="0" i="0" dirty="0">
                <a:solidFill>
                  <a:srgbClr val="212529"/>
                </a:solidFill>
                <a:effectLst/>
                <a:latin typeface="-apple-system"/>
              </a:rPr>
              <a:t> </a:t>
            </a:r>
            <a:r>
              <a:rPr lang="en-GB" b="0" i="0" dirty="0" err="1">
                <a:solidFill>
                  <a:srgbClr val="212529"/>
                </a:solidFill>
                <a:effectLst/>
                <a:latin typeface="-apple-system"/>
              </a:rPr>
              <a:t>popularite</a:t>
            </a:r>
            <a:r>
              <a:rPr lang="en-GB" b="0" i="0" dirty="0">
                <a:solidFill>
                  <a:srgbClr val="212529"/>
                </a:solidFill>
                <a:effectLst/>
                <a:latin typeface="-apple-system"/>
              </a:rPr>
              <a:t> a </a:t>
            </a:r>
            <a:r>
              <a:rPr lang="en-GB" b="0" i="0" dirty="0" err="1">
                <a:solidFill>
                  <a:srgbClr val="212529"/>
                </a:solidFill>
                <a:effectLst/>
                <a:latin typeface="-apple-system"/>
              </a:rPr>
              <a:t>rýchlemu</a:t>
            </a:r>
            <a:r>
              <a:rPr lang="en-GB" b="0" i="0" dirty="0">
                <a:solidFill>
                  <a:srgbClr val="212529"/>
                </a:solidFill>
                <a:effectLst/>
                <a:latin typeface="-apple-system"/>
              </a:rPr>
              <a:t> </a:t>
            </a:r>
            <a:r>
              <a:rPr lang="en-GB" b="0" i="0" dirty="0" err="1">
                <a:solidFill>
                  <a:srgbClr val="212529"/>
                </a:solidFill>
                <a:effectLst/>
                <a:latin typeface="-apple-system"/>
              </a:rPr>
              <a:t>rozmachu</a:t>
            </a:r>
            <a:r>
              <a:rPr lang="en-GB" b="0" i="0" dirty="0">
                <a:solidFill>
                  <a:srgbClr val="212529"/>
                </a:solidFill>
                <a:effectLst/>
                <a:latin typeface="-apple-system"/>
              </a:rPr>
              <a:t> </a:t>
            </a:r>
            <a:r>
              <a:rPr lang="en-GB" b="0" i="0" dirty="0" err="1">
                <a:solidFill>
                  <a:srgbClr val="212529"/>
                </a:solidFill>
                <a:effectLst/>
                <a:latin typeface="-apple-system"/>
              </a:rPr>
              <a:t>tejto</a:t>
            </a:r>
            <a:r>
              <a:rPr lang="en-GB" b="0" i="0" dirty="0">
                <a:solidFill>
                  <a:srgbClr val="212529"/>
                </a:solidFill>
                <a:effectLst/>
                <a:latin typeface="-apple-system"/>
              </a:rPr>
              <a:t> </a:t>
            </a:r>
            <a:r>
              <a:rPr lang="en-GB" b="0" i="0" dirty="0" err="1">
                <a:solidFill>
                  <a:srgbClr val="212529"/>
                </a:solidFill>
                <a:effectLst/>
                <a:latin typeface="-apple-system"/>
              </a:rPr>
              <a:t>oblasti</a:t>
            </a:r>
            <a:r>
              <a:rPr lang="en-GB" b="0" i="0" dirty="0">
                <a:solidFill>
                  <a:srgbClr val="212529"/>
                </a:solidFill>
                <a:effectLst/>
                <a:latin typeface="-apple-system"/>
              </a:rPr>
              <a:t> </a:t>
            </a:r>
            <a:r>
              <a:rPr lang="en-GB" b="0" i="0" dirty="0" err="1">
                <a:solidFill>
                  <a:srgbClr val="212529"/>
                </a:solidFill>
                <a:effectLst/>
                <a:latin typeface="-apple-system"/>
              </a:rPr>
              <a:t>sa</a:t>
            </a:r>
            <a:r>
              <a:rPr lang="en-GB" b="0" i="0" dirty="0">
                <a:solidFill>
                  <a:srgbClr val="212529"/>
                </a:solidFill>
                <a:effectLst/>
                <a:latin typeface="-apple-system"/>
              </a:rPr>
              <a:t> </a:t>
            </a:r>
            <a:r>
              <a:rPr lang="en-GB" b="0" i="0" dirty="0" err="1">
                <a:solidFill>
                  <a:srgbClr val="212529"/>
                </a:solidFill>
                <a:effectLst/>
                <a:latin typeface="-apple-system"/>
              </a:rPr>
              <a:t>otázke</a:t>
            </a:r>
            <a:r>
              <a:rPr lang="en-GB" b="0" i="0" dirty="0">
                <a:solidFill>
                  <a:srgbClr val="212529"/>
                </a:solidFill>
                <a:effectLst/>
                <a:latin typeface="-apple-system"/>
              </a:rPr>
              <a:t> </a:t>
            </a:r>
            <a:r>
              <a:rPr lang="en-GB" b="0" i="0" dirty="0" err="1">
                <a:solidFill>
                  <a:srgbClr val="212529"/>
                </a:solidFill>
                <a:effectLst/>
                <a:latin typeface="-apple-system"/>
              </a:rPr>
              <a:t>bezpečnosti</a:t>
            </a:r>
            <a:r>
              <a:rPr lang="en-GB" b="0" i="0" dirty="0">
                <a:solidFill>
                  <a:srgbClr val="212529"/>
                </a:solidFill>
                <a:effectLst/>
                <a:latin typeface="-apple-system"/>
              </a:rPr>
              <a:t> </a:t>
            </a:r>
            <a:r>
              <a:rPr lang="en-GB" b="0" i="0" dirty="0" err="1">
                <a:solidFill>
                  <a:srgbClr val="212529"/>
                </a:solidFill>
                <a:effectLst/>
                <a:latin typeface="-apple-system"/>
              </a:rPr>
              <a:t>nevenuje</a:t>
            </a:r>
            <a:r>
              <a:rPr lang="en-GB" b="0" i="0" dirty="0">
                <a:solidFill>
                  <a:srgbClr val="212529"/>
                </a:solidFill>
                <a:effectLst/>
                <a:latin typeface="-apple-system"/>
              </a:rPr>
              <a:t> </a:t>
            </a:r>
            <a:r>
              <a:rPr lang="en-GB" b="0" i="0" dirty="0" err="1">
                <a:solidFill>
                  <a:srgbClr val="212529"/>
                </a:solidFill>
                <a:effectLst/>
                <a:latin typeface="-apple-system"/>
              </a:rPr>
              <a:t>toľko</a:t>
            </a:r>
            <a:r>
              <a:rPr lang="en-GB" b="0" i="0" dirty="0">
                <a:solidFill>
                  <a:srgbClr val="212529"/>
                </a:solidFill>
                <a:effectLst/>
                <a:latin typeface="-apple-system"/>
              </a:rPr>
              <a:t> </a:t>
            </a:r>
            <a:r>
              <a:rPr lang="en-GB" b="0" i="0" dirty="0" err="1">
                <a:solidFill>
                  <a:srgbClr val="212529"/>
                </a:solidFill>
                <a:effectLst/>
                <a:latin typeface="-apple-system"/>
              </a:rPr>
              <a:t>pozornosti</a:t>
            </a:r>
            <a:r>
              <a:rPr lang="en-GB" b="0" i="0" dirty="0">
                <a:solidFill>
                  <a:srgbClr val="212529"/>
                </a:solidFill>
                <a:effectLst/>
                <a:latin typeface="-apple-system"/>
              </a:rPr>
              <a:t>, </a:t>
            </a:r>
            <a:r>
              <a:rPr lang="en-GB" b="0" i="0" dirty="0" err="1">
                <a:solidFill>
                  <a:srgbClr val="212529"/>
                </a:solidFill>
                <a:effectLst/>
                <a:latin typeface="-apple-system"/>
              </a:rPr>
              <a:t>koľko</a:t>
            </a:r>
            <a:r>
              <a:rPr lang="en-GB" b="0" i="0" dirty="0">
                <a:solidFill>
                  <a:srgbClr val="212529"/>
                </a:solidFill>
                <a:effectLst/>
                <a:latin typeface="-apple-system"/>
              </a:rPr>
              <a:t> by </a:t>
            </a:r>
            <a:r>
              <a:rPr lang="en-GB" b="0" i="0" dirty="0" err="1">
                <a:solidFill>
                  <a:srgbClr val="212529"/>
                </a:solidFill>
                <a:effectLst/>
                <a:latin typeface="-apple-system"/>
              </a:rPr>
              <a:t>sa</a:t>
            </a:r>
            <a:r>
              <a:rPr lang="en-GB" b="0" i="0" dirty="0">
                <a:solidFill>
                  <a:srgbClr val="212529"/>
                </a:solidFill>
                <a:effectLst/>
                <a:latin typeface="-apple-system"/>
              </a:rPr>
              <a:t> </a:t>
            </a:r>
            <a:r>
              <a:rPr lang="en-GB" b="0" i="0" dirty="0" err="1">
                <a:solidFill>
                  <a:srgbClr val="212529"/>
                </a:solidFill>
                <a:effectLst/>
                <a:latin typeface="-apple-system"/>
              </a:rPr>
              <a:t>malo</a:t>
            </a:r>
            <a:r>
              <a:rPr lang="en-GB" b="0" i="0" dirty="0">
                <a:solidFill>
                  <a:srgbClr val="212529"/>
                </a:solidFill>
                <a:effectLst/>
                <a:latin typeface="-apple-system"/>
              </a:rPr>
              <a:t>. A </a:t>
            </a:r>
            <a:r>
              <a:rPr lang="en-GB" b="0" i="0" dirty="0" err="1">
                <a:solidFill>
                  <a:srgbClr val="212529"/>
                </a:solidFill>
                <a:effectLst/>
                <a:latin typeface="-apple-system"/>
              </a:rPr>
              <a:t>už</a:t>
            </a:r>
            <a:r>
              <a:rPr lang="en-GB" b="0" i="0" dirty="0">
                <a:solidFill>
                  <a:srgbClr val="212529"/>
                </a:solidFill>
                <a:effectLst/>
                <a:latin typeface="-apple-system"/>
              </a:rPr>
              <a:t> </a:t>
            </a:r>
            <a:r>
              <a:rPr lang="en-GB" b="0" i="0" dirty="0" err="1">
                <a:solidFill>
                  <a:srgbClr val="212529"/>
                </a:solidFill>
                <a:effectLst/>
                <a:latin typeface="-apple-system"/>
              </a:rPr>
              <a:t>teraz</a:t>
            </a:r>
            <a:r>
              <a:rPr lang="en-GB" b="0" i="0" dirty="0">
                <a:solidFill>
                  <a:srgbClr val="212529"/>
                </a:solidFill>
                <a:effectLst/>
                <a:latin typeface="-apple-system"/>
              </a:rPr>
              <a:t> </a:t>
            </a:r>
            <a:r>
              <a:rPr lang="en-GB" b="0" i="0" dirty="0" err="1">
                <a:solidFill>
                  <a:srgbClr val="212529"/>
                </a:solidFill>
                <a:effectLst/>
                <a:latin typeface="-apple-system"/>
              </a:rPr>
              <a:t>nájdete</a:t>
            </a:r>
            <a:r>
              <a:rPr lang="en-GB" b="0" i="0" dirty="0">
                <a:solidFill>
                  <a:srgbClr val="212529"/>
                </a:solidFill>
                <a:effectLst/>
                <a:latin typeface="-apple-system"/>
              </a:rPr>
              <a:t> </a:t>
            </a:r>
            <a:r>
              <a:rPr lang="en-GB" b="0" i="0" dirty="0" err="1">
                <a:solidFill>
                  <a:srgbClr val="212529"/>
                </a:solidFill>
                <a:effectLst/>
                <a:latin typeface="-apple-system"/>
              </a:rPr>
              <a:t>mnoho</a:t>
            </a:r>
            <a:r>
              <a:rPr lang="en-GB" b="0" i="0" dirty="0">
                <a:solidFill>
                  <a:srgbClr val="212529"/>
                </a:solidFill>
                <a:effectLst/>
                <a:latin typeface="-apple-system"/>
              </a:rPr>
              <a:t> </a:t>
            </a:r>
            <a:r>
              <a:rPr lang="en-GB" b="0" i="0" dirty="0" err="1">
                <a:solidFill>
                  <a:srgbClr val="212529"/>
                </a:solidFill>
                <a:effectLst/>
                <a:latin typeface="-apple-system"/>
              </a:rPr>
              <a:t>článkov</a:t>
            </a:r>
            <a:r>
              <a:rPr lang="en-GB" b="0" i="0" dirty="0">
                <a:solidFill>
                  <a:srgbClr val="212529"/>
                </a:solidFill>
                <a:effectLst/>
                <a:latin typeface="-apple-system"/>
              </a:rPr>
              <a:t> </a:t>
            </a:r>
            <a:r>
              <a:rPr lang="en-GB" b="0" i="0" dirty="0" err="1">
                <a:solidFill>
                  <a:srgbClr val="212529"/>
                </a:solidFill>
                <a:effectLst/>
                <a:latin typeface="-apple-system"/>
              </a:rPr>
              <a:t>opisujúcich</a:t>
            </a:r>
            <a:r>
              <a:rPr lang="en-GB" b="0" i="0" dirty="0">
                <a:solidFill>
                  <a:srgbClr val="212529"/>
                </a:solidFill>
                <a:effectLst/>
                <a:latin typeface="-apple-system"/>
              </a:rPr>
              <a:t> </a:t>
            </a:r>
            <a:r>
              <a:rPr lang="en-GB" b="0" i="0" dirty="0" err="1">
                <a:solidFill>
                  <a:srgbClr val="212529"/>
                </a:solidFill>
                <a:effectLst/>
                <a:latin typeface="-apple-system"/>
              </a:rPr>
              <a:t>časté</a:t>
            </a:r>
            <a:r>
              <a:rPr lang="en-GB" b="0" i="0" dirty="0">
                <a:solidFill>
                  <a:srgbClr val="212529"/>
                </a:solidFill>
                <a:effectLst/>
                <a:latin typeface="-apple-system"/>
              </a:rPr>
              <a:t> </a:t>
            </a:r>
            <a:r>
              <a:rPr lang="en-GB" b="0" i="0" dirty="0" err="1">
                <a:solidFill>
                  <a:srgbClr val="212529"/>
                </a:solidFill>
                <a:effectLst/>
                <a:latin typeface="-apple-system"/>
              </a:rPr>
              <a:t>problémy</a:t>
            </a:r>
            <a:r>
              <a:rPr lang="en-GB" b="0" i="0" dirty="0">
                <a:solidFill>
                  <a:srgbClr val="212529"/>
                </a:solidFill>
                <a:effectLst/>
                <a:latin typeface="-apple-system"/>
              </a:rPr>
              <a:t> </a:t>
            </a:r>
            <a:r>
              <a:rPr lang="en-GB" b="0" i="0" dirty="0" err="1">
                <a:solidFill>
                  <a:srgbClr val="212529"/>
                </a:solidFill>
                <a:effectLst/>
                <a:latin typeface="-apple-system"/>
              </a:rPr>
              <a:t>alebo</a:t>
            </a:r>
            <a:r>
              <a:rPr lang="en-GB" b="0" i="0" dirty="0">
                <a:solidFill>
                  <a:srgbClr val="212529"/>
                </a:solidFill>
                <a:effectLst/>
                <a:latin typeface="-apple-system"/>
              </a:rPr>
              <a:t> </a:t>
            </a:r>
            <a:r>
              <a:rPr lang="en-GB" b="0" i="0" dirty="0" err="1">
                <a:solidFill>
                  <a:srgbClr val="212529"/>
                </a:solidFill>
                <a:effectLst/>
                <a:latin typeface="-apple-system"/>
              </a:rPr>
              <a:t>najpopulárnejšie</a:t>
            </a:r>
            <a:r>
              <a:rPr lang="en-GB" b="0" i="0" dirty="0">
                <a:solidFill>
                  <a:srgbClr val="212529"/>
                </a:solidFill>
                <a:effectLst/>
                <a:latin typeface="-apple-system"/>
              </a:rPr>
              <a:t> </a:t>
            </a:r>
            <a:r>
              <a:rPr lang="en-GB" b="0" i="0" dirty="0" err="1">
                <a:solidFill>
                  <a:srgbClr val="212529"/>
                </a:solidFill>
                <a:effectLst/>
                <a:latin typeface="-apple-system"/>
              </a:rPr>
              <a:t>prieniky</a:t>
            </a:r>
            <a:r>
              <a:rPr lang="en-GB" b="0" i="0" dirty="0">
                <a:solidFill>
                  <a:srgbClr val="212529"/>
                </a:solidFill>
                <a:effectLst/>
                <a:latin typeface="-apple-system"/>
              </a:rPr>
              <a:t> </a:t>
            </a:r>
            <a:r>
              <a:rPr lang="en-GB" b="0" i="0" dirty="0" err="1">
                <a:solidFill>
                  <a:srgbClr val="212529"/>
                </a:solidFill>
                <a:effectLst/>
                <a:latin typeface="-apple-system"/>
              </a:rPr>
              <a:t>práve</a:t>
            </a:r>
            <a:r>
              <a:rPr lang="en-GB" b="0" i="0" dirty="0">
                <a:solidFill>
                  <a:srgbClr val="212529"/>
                </a:solidFill>
                <a:effectLst/>
                <a:latin typeface="-apple-system"/>
              </a:rPr>
              <a:t> </a:t>
            </a:r>
            <a:r>
              <a:rPr lang="en-GB" b="0" i="0" dirty="0" err="1">
                <a:solidFill>
                  <a:srgbClr val="212529"/>
                </a:solidFill>
                <a:effectLst/>
                <a:latin typeface="-apple-system"/>
              </a:rPr>
              <a:t>vďaka</a:t>
            </a:r>
            <a:r>
              <a:rPr lang="en-GB" b="0" i="0" dirty="0">
                <a:solidFill>
                  <a:srgbClr val="212529"/>
                </a:solidFill>
                <a:effectLst/>
                <a:latin typeface="-apple-system"/>
              </a:rPr>
              <a:t> </a:t>
            </a:r>
            <a:r>
              <a:rPr lang="en-GB" b="0" i="0" dirty="0" err="1">
                <a:solidFill>
                  <a:srgbClr val="212529"/>
                </a:solidFill>
                <a:effectLst/>
                <a:latin typeface="-apple-system"/>
              </a:rPr>
              <a:t>podceneniu</a:t>
            </a:r>
            <a:r>
              <a:rPr lang="en-GB" b="0" i="0" dirty="0">
                <a:solidFill>
                  <a:srgbClr val="212529"/>
                </a:solidFill>
                <a:effectLst/>
                <a:latin typeface="-apple-system"/>
              </a:rPr>
              <a:t> </a:t>
            </a:r>
            <a:r>
              <a:rPr lang="en-GB" b="0" i="0" dirty="0" err="1">
                <a:solidFill>
                  <a:srgbClr val="212529"/>
                </a:solidFill>
                <a:effectLst/>
                <a:latin typeface="-apple-system"/>
              </a:rPr>
              <a:t>bezpečnosti</a:t>
            </a:r>
            <a:r>
              <a:rPr lang="en-GB" b="0" i="0" dirty="0">
                <a:solidFill>
                  <a:srgbClr val="212529"/>
                </a:solidFill>
                <a:effectLst/>
                <a:latin typeface="-apple-system"/>
              </a:rPr>
              <a:t>.</a:t>
            </a:r>
          </a:p>
          <a:p>
            <a:pPr marL="171450" indent="-171450" algn="l">
              <a:buFontTx/>
              <a:buChar char="-"/>
            </a:pPr>
            <a:r>
              <a:rPr lang="en-GB" b="0" i="0" dirty="0">
                <a:solidFill>
                  <a:srgbClr val="212529"/>
                </a:solidFill>
                <a:effectLst/>
                <a:latin typeface="-apple-system"/>
              </a:rPr>
              <a:t>Rovno </a:t>
            </a:r>
            <a:r>
              <a:rPr lang="en-GB" b="0" i="0" dirty="0" err="1">
                <a:solidFill>
                  <a:srgbClr val="212529"/>
                </a:solidFill>
                <a:effectLst/>
                <a:latin typeface="-apple-system"/>
              </a:rPr>
              <a:t>začnem</a:t>
            </a:r>
            <a:r>
              <a:rPr lang="en-GB" b="0" i="0" dirty="0">
                <a:solidFill>
                  <a:srgbClr val="212529"/>
                </a:solidFill>
                <a:effectLst/>
                <a:latin typeface="-apple-system"/>
              </a:rPr>
              <a:t> </a:t>
            </a:r>
            <a:r>
              <a:rPr lang="en-GB" b="0" i="0" dirty="0" err="1">
                <a:solidFill>
                  <a:srgbClr val="212529"/>
                </a:solidFill>
                <a:effectLst/>
                <a:latin typeface="-apple-system"/>
              </a:rPr>
              <a:t>príkladom</a:t>
            </a:r>
            <a:r>
              <a:rPr lang="en-GB" b="0" i="0" dirty="0">
                <a:solidFill>
                  <a:srgbClr val="212529"/>
                </a:solidFill>
                <a:effectLst/>
                <a:latin typeface="-apple-system"/>
              </a:rPr>
              <a:t>, </a:t>
            </a:r>
            <a:r>
              <a:rPr lang="en-GB" b="0" i="0" dirty="0" err="1">
                <a:solidFill>
                  <a:srgbClr val="212529"/>
                </a:solidFill>
                <a:effectLst/>
                <a:latin typeface="-apple-system"/>
              </a:rPr>
              <a:t>ktorý</a:t>
            </a:r>
            <a:r>
              <a:rPr lang="en-GB" b="0" i="0" dirty="0">
                <a:solidFill>
                  <a:srgbClr val="212529"/>
                </a:solidFill>
                <a:effectLst/>
                <a:latin typeface="-apple-system"/>
              </a:rPr>
              <a:t> </a:t>
            </a:r>
            <a:r>
              <a:rPr lang="en-GB" b="0" i="0" dirty="0" err="1">
                <a:solidFill>
                  <a:srgbClr val="212529"/>
                </a:solidFill>
                <a:effectLst/>
                <a:latin typeface="-apple-system"/>
              </a:rPr>
              <a:t>sa</a:t>
            </a:r>
            <a:r>
              <a:rPr lang="en-GB" b="0" i="0" dirty="0">
                <a:solidFill>
                  <a:srgbClr val="212529"/>
                </a:solidFill>
                <a:effectLst/>
                <a:latin typeface="-apple-system"/>
              </a:rPr>
              <a:t> </a:t>
            </a:r>
            <a:r>
              <a:rPr lang="en-GB" b="0" i="0" dirty="0" err="1">
                <a:solidFill>
                  <a:srgbClr val="212529"/>
                </a:solidFill>
                <a:effectLst/>
                <a:latin typeface="-apple-system"/>
              </a:rPr>
              <a:t>reálne</a:t>
            </a:r>
            <a:r>
              <a:rPr lang="en-GB" b="0" i="0" dirty="0">
                <a:solidFill>
                  <a:srgbClr val="212529"/>
                </a:solidFill>
                <a:effectLst/>
                <a:latin typeface="-apple-system"/>
              </a:rPr>
              <a:t> </a:t>
            </a:r>
            <a:r>
              <a:rPr lang="en-GB" b="0" i="0" dirty="0" err="1">
                <a:solidFill>
                  <a:srgbClr val="212529"/>
                </a:solidFill>
                <a:effectLst/>
                <a:latin typeface="-apple-system"/>
              </a:rPr>
              <a:t>stal</a:t>
            </a:r>
            <a:r>
              <a:rPr lang="en-GB" b="0" i="0" dirty="0">
                <a:solidFill>
                  <a:srgbClr val="212529"/>
                </a:solidFill>
                <a:effectLst/>
                <a:latin typeface="-apple-system"/>
              </a:rPr>
              <a:t> v </a:t>
            </a:r>
            <a:r>
              <a:rPr lang="en-GB" b="0" i="0" dirty="0" err="1">
                <a:solidFill>
                  <a:srgbClr val="212529"/>
                </a:solidFill>
                <a:effectLst/>
                <a:latin typeface="-apple-system"/>
              </a:rPr>
              <a:t>jednom</a:t>
            </a:r>
            <a:r>
              <a:rPr lang="en-GB" b="0" i="0" dirty="0">
                <a:solidFill>
                  <a:srgbClr val="212529"/>
                </a:solidFill>
                <a:effectLst/>
                <a:latin typeface="-apple-system"/>
              </a:rPr>
              <a:t> </a:t>
            </a:r>
            <a:r>
              <a:rPr lang="en-GB" b="0" i="0" dirty="0" err="1">
                <a:solidFill>
                  <a:srgbClr val="212529"/>
                </a:solidFill>
                <a:effectLst/>
                <a:latin typeface="-apple-system"/>
              </a:rPr>
              <a:t>nemenovanom</a:t>
            </a:r>
            <a:r>
              <a:rPr lang="en-GB" b="0" i="0" dirty="0">
                <a:solidFill>
                  <a:srgbClr val="212529"/>
                </a:solidFill>
                <a:effectLst/>
                <a:latin typeface="-apple-system"/>
              </a:rPr>
              <a:t> </a:t>
            </a:r>
            <a:r>
              <a:rPr lang="en-GB" b="0" i="0" dirty="0" err="1">
                <a:solidFill>
                  <a:srgbClr val="212529"/>
                </a:solidFill>
                <a:effectLst/>
                <a:latin typeface="-apple-system"/>
              </a:rPr>
              <a:t>kasíne</a:t>
            </a:r>
            <a:r>
              <a:rPr lang="en-GB" b="0" i="0" dirty="0">
                <a:solidFill>
                  <a:srgbClr val="212529"/>
                </a:solidFill>
                <a:effectLst/>
                <a:latin typeface="-apple-system"/>
              </a:rPr>
              <a:t>. Toto </a:t>
            </a:r>
            <a:r>
              <a:rPr lang="en-GB" b="0" i="0" dirty="0" err="1">
                <a:solidFill>
                  <a:srgbClr val="212529"/>
                </a:solidFill>
                <a:effectLst/>
                <a:latin typeface="-apple-system"/>
              </a:rPr>
              <a:t>kasíno</a:t>
            </a:r>
            <a:r>
              <a:rPr lang="en-GB" b="0" i="0" dirty="0">
                <a:solidFill>
                  <a:srgbClr val="212529"/>
                </a:solidFill>
                <a:effectLst/>
                <a:latin typeface="-apple-system"/>
              </a:rPr>
              <a:t> v </a:t>
            </a:r>
            <a:r>
              <a:rPr lang="en-GB" b="0" i="0" dirty="0" err="1">
                <a:solidFill>
                  <a:srgbClr val="212529"/>
                </a:solidFill>
                <a:effectLst/>
                <a:latin typeface="-apple-system"/>
              </a:rPr>
              <a:t>ňom</a:t>
            </a:r>
            <a:r>
              <a:rPr lang="en-GB" b="0" i="0" dirty="0">
                <a:solidFill>
                  <a:srgbClr val="212529"/>
                </a:solidFill>
                <a:effectLst/>
                <a:latin typeface="-apple-system"/>
              </a:rPr>
              <a:t> </a:t>
            </a:r>
            <a:r>
              <a:rPr lang="en-GB" b="0" i="0" dirty="0" err="1">
                <a:solidFill>
                  <a:srgbClr val="212529"/>
                </a:solidFill>
                <a:effectLst/>
                <a:latin typeface="-apple-system"/>
              </a:rPr>
              <a:t>malo</a:t>
            </a:r>
            <a:r>
              <a:rPr lang="en-GB" b="0" i="0" dirty="0">
                <a:solidFill>
                  <a:srgbClr val="212529"/>
                </a:solidFill>
                <a:effectLst/>
                <a:latin typeface="-apple-system"/>
              </a:rPr>
              <a:t> </a:t>
            </a:r>
            <a:r>
              <a:rPr lang="en-GB" b="0" i="0" dirty="0" err="1">
                <a:solidFill>
                  <a:srgbClr val="212529"/>
                </a:solidFill>
                <a:effectLst/>
                <a:latin typeface="-apple-system"/>
              </a:rPr>
              <a:t>umiestnené</a:t>
            </a:r>
            <a:r>
              <a:rPr lang="en-GB" b="0" i="0" dirty="0">
                <a:solidFill>
                  <a:srgbClr val="212529"/>
                </a:solidFill>
                <a:effectLst/>
                <a:latin typeface="-apple-system"/>
              </a:rPr>
              <a:t> </a:t>
            </a:r>
            <a:r>
              <a:rPr lang="en-GB" b="0" i="0" dirty="0" err="1">
                <a:solidFill>
                  <a:srgbClr val="212529"/>
                </a:solidFill>
                <a:effectLst/>
                <a:latin typeface="-apple-system"/>
              </a:rPr>
              <a:t>akvárium</a:t>
            </a:r>
            <a:r>
              <a:rPr lang="en-GB" b="0" i="0" dirty="0">
                <a:solidFill>
                  <a:srgbClr val="212529"/>
                </a:solidFill>
                <a:effectLst/>
                <a:latin typeface="-apple-system"/>
              </a:rPr>
              <a:t> a v </a:t>
            </a:r>
            <a:r>
              <a:rPr lang="en-GB" b="0" i="0" dirty="0" err="1">
                <a:solidFill>
                  <a:srgbClr val="212529"/>
                </a:solidFill>
                <a:effectLst/>
                <a:latin typeface="-apple-system"/>
              </a:rPr>
              <a:t>ňom</a:t>
            </a:r>
            <a:r>
              <a:rPr lang="en-GB" b="0" i="0" dirty="0">
                <a:solidFill>
                  <a:srgbClr val="212529"/>
                </a:solidFill>
                <a:effectLst/>
                <a:latin typeface="-apple-system"/>
              </a:rPr>
              <a:t> </a:t>
            </a:r>
            <a:r>
              <a:rPr lang="en-GB" b="0" i="0" dirty="0" err="1">
                <a:solidFill>
                  <a:srgbClr val="212529"/>
                </a:solidFill>
                <a:effectLst/>
                <a:latin typeface="-apple-system"/>
              </a:rPr>
              <a:t>sa</a:t>
            </a:r>
            <a:r>
              <a:rPr lang="en-GB" b="0" i="0" dirty="0">
                <a:solidFill>
                  <a:srgbClr val="212529"/>
                </a:solidFill>
                <a:effectLst/>
                <a:latin typeface="-apple-system"/>
              </a:rPr>
              <a:t> </a:t>
            </a:r>
            <a:r>
              <a:rPr lang="en-GB" b="0" i="0" dirty="0" err="1">
                <a:solidFill>
                  <a:srgbClr val="212529"/>
                </a:solidFill>
                <a:effectLst/>
                <a:latin typeface="-apple-system"/>
              </a:rPr>
              <a:t>nachádzal</a:t>
            </a:r>
            <a:r>
              <a:rPr lang="en-GB" b="0" i="0" dirty="0">
                <a:solidFill>
                  <a:srgbClr val="212529"/>
                </a:solidFill>
                <a:effectLst/>
                <a:latin typeface="-apple-system"/>
              </a:rPr>
              <a:t> </a:t>
            </a:r>
            <a:r>
              <a:rPr lang="en-GB" b="0" i="0" dirty="0" err="1">
                <a:solidFill>
                  <a:srgbClr val="212529"/>
                </a:solidFill>
                <a:effectLst/>
                <a:latin typeface="-apple-system"/>
              </a:rPr>
              <a:t>termostat</a:t>
            </a:r>
            <a:r>
              <a:rPr lang="en-GB" b="0" i="0" dirty="0">
                <a:solidFill>
                  <a:srgbClr val="212529"/>
                </a:solidFill>
                <a:effectLst/>
                <a:latin typeface="-apple-system"/>
              </a:rPr>
              <a:t> </a:t>
            </a:r>
            <a:r>
              <a:rPr lang="en-GB" b="0" i="0" dirty="0" err="1">
                <a:solidFill>
                  <a:srgbClr val="212529"/>
                </a:solidFill>
                <a:effectLst/>
                <a:latin typeface="-apple-system"/>
              </a:rPr>
              <a:t>pripojený</a:t>
            </a:r>
            <a:r>
              <a:rPr lang="en-GB" b="0" i="0" dirty="0">
                <a:solidFill>
                  <a:srgbClr val="212529"/>
                </a:solidFill>
                <a:effectLst/>
                <a:latin typeface="-apple-system"/>
              </a:rPr>
              <a:t> do </a:t>
            </a:r>
            <a:r>
              <a:rPr lang="en-GB" b="0" i="0" dirty="0" err="1">
                <a:solidFill>
                  <a:srgbClr val="212529"/>
                </a:solidFill>
                <a:effectLst/>
                <a:latin typeface="-apple-system"/>
              </a:rPr>
              <a:t>siete</a:t>
            </a:r>
            <a:r>
              <a:rPr lang="en-GB" b="0" i="0" dirty="0">
                <a:solidFill>
                  <a:srgbClr val="212529"/>
                </a:solidFill>
                <a:effectLst/>
                <a:latin typeface="-apple-system"/>
              </a:rPr>
              <a:t> </a:t>
            </a:r>
            <a:r>
              <a:rPr lang="en-GB" b="0" i="0" dirty="0" err="1">
                <a:solidFill>
                  <a:srgbClr val="212529"/>
                </a:solidFill>
                <a:effectLst/>
                <a:latin typeface="-apple-system"/>
              </a:rPr>
              <a:t>kasína</a:t>
            </a:r>
            <a:r>
              <a:rPr lang="en-GB" b="0" i="0" dirty="0">
                <a:solidFill>
                  <a:srgbClr val="212529"/>
                </a:solidFill>
                <a:effectLst/>
                <a:latin typeface="-apple-system"/>
              </a:rPr>
              <a:t>. </a:t>
            </a:r>
            <a:r>
              <a:rPr lang="en-GB" b="0" i="0" dirty="0" err="1">
                <a:solidFill>
                  <a:srgbClr val="212529"/>
                </a:solidFill>
                <a:effectLst/>
                <a:latin typeface="-apple-system"/>
              </a:rPr>
              <a:t>Hackeri</a:t>
            </a:r>
            <a:r>
              <a:rPr lang="en-GB" b="0" i="0" dirty="0">
                <a:solidFill>
                  <a:srgbClr val="212529"/>
                </a:solidFill>
                <a:effectLst/>
                <a:latin typeface="-apple-system"/>
              </a:rPr>
              <a:t> </a:t>
            </a:r>
            <a:r>
              <a:rPr lang="en-GB" b="0" i="0" dirty="0" err="1">
                <a:solidFill>
                  <a:srgbClr val="212529"/>
                </a:solidFill>
                <a:effectLst/>
                <a:latin typeface="-apple-system"/>
              </a:rPr>
              <a:t>objavili</a:t>
            </a:r>
            <a:r>
              <a:rPr lang="en-GB" b="0" i="0" dirty="0">
                <a:solidFill>
                  <a:srgbClr val="212529"/>
                </a:solidFill>
                <a:effectLst/>
                <a:latin typeface="-apple-system"/>
              </a:rPr>
              <a:t> exploit v </a:t>
            </a:r>
            <a:r>
              <a:rPr lang="en-GB" b="0" i="0" dirty="0" err="1">
                <a:solidFill>
                  <a:srgbClr val="212529"/>
                </a:solidFill>
                <a:effectLst/>
                <a:latin typeface="-apple-system"/>
              </a:rPr>
              <a:t>tomto</a:t>
            </a:r>
            <a:r>
              <a:rPr lang="en-GB" b="0" i="0" dirty="0">
                <a:solidFill>
                  <a:srgbClr val="212529"/>
                </a:solidFill>
                <a:effectLst/>
                <a:latin typeface="-apple-system"/>
              </a:rPr>
              <a:t> </a:t>
            </a:r>
            <a:r>
              <a:rPr lang="en-GB" b="0" i="0" dirty="0" err="1">
                <a:solidFill>
                  <a:srgbClr val="212529"/>
                </a:solidFill>
                <a:effectLst/>
                <a:latin typeface="-apple-system"/>
              </a:rPr>
              <a:t>termostate</a:t>
            </a:r>
            <a:r>
              <a:rPr lang="en-GB" b="0" i="0" dirty="0">
                <a:solidFill>
                  <a:srgbClr val="212529"/>
                </a:solidFill>
                <a:effectLst/>
                <a:latin typeface="-apple-system"/>
              </a:rPr>
              <a:t>, </a:t>
            </a:r>
            <a:r>
              <a:rPr lang="en-GB" b="0" i="0" dirty="0" err="1">
                <a:solidFill>
                  <a:srgbClr val="212529"/>
                </a:solidFill>
                <a:effectLst/>
                <a:latin typeface="-apple-system"/>
              </a:rPr>
              <a:t>vďaka</a:t>
            </a:r>
            <a:r>
              <a:rPr lang="en-GB" b="0" i="0" dirty="0">
                <a:solidFill>
                  <a:srgbClr val="212529"/>
                </a:solidFill>
                <a:effectLst/>
                <a:latin typeface="-apple-system"/>
              </a:rPr>
              <a:t> </a:t>
            </a:r>
            <a:r>
              <a:rPr lang="en-GB" b="0" i="0" dirty="0" err="1">
                <a:solidFill>
                  <a:srgbClr val="212529"/>
                </a:solidFill>
                <a:effectLst/>
                <a:latin typeface="-apple-system"/>
              </a:rPr>
              <a:t>ktorému</a:t>
            </a:r>
            <a:r>
              <a:rPr lang="en-GB" b="0" i="0" dirty="0">
                <a:solidFill>
                  <a:srgbClr val="212529"/>
                </a:solidFill>
                <a:effectLst/>
                <a:latin typeface="-apple-system"/>
              </a:rPr>
              <a:t> </a:t>
            </a:r>
            <a:r>
              <a:rPr lang="en-GB" b="0" i="0" dirty="0" err="1">
                <a:solidFill>
                  <a:srgbClr val="212529"/>
                </a:solidFill>
                <a:effectLst/>
                <a:latin typeface="-apple-system"/>
              </a:rPr>
              <a:t>sa</a:t>
            </a:r>
            <a:r>
              <a:rPr lang="en-GB" b="0" i="0" dirty="0">
                <a:solidFill>
                  <a:srgbClr val="212529"/>
                </a:solidFill>
                <a:effectLst/>
                <a:latin typeface="-apple-system"/>
              </a:rPr>
              <a:t> </a:t>
            </a:r>
            <a:r>
              <a:rPr lang="en-GB" b="0" i="0" dirty="0" err="1">
                <a:solidFill>
                  <a:srgbClr val="212529"/>
                </a:solidFill>
                <a:effectLst/>
                <a:latin typeface="-apple-system"/>
              </a:rPr>
              <a:t>dostali</a:t>
            </a:r>
            <a:r>
              <a:rPr lang="en-GB" b="0" i="0" dirty="0">
                <a:solidFill>
                  <a:srgbClr val="212529"/>
                </a:solidFill>
                <a:effectLst/>
                <a:latin typeface="-apple-system"/>
              </a:rPr>
              <a:t> do </a:t>
            </a:r>
            <a:r>
              <a:rPr lang="en-GB" b="0" i="0" dirty="0" err="1">
                <a:solidFill>
                  <a:srgbClr val="212529"/>
                </a:solidFill>
                <a:effectLst/>
                <a:latin typeface="-apple-system"/>
              </a:rPr>
              <a:t>siete</a:t>
            </a:r>
            <a:r>
              <a:rPr lang="en-GB" b="0" i="0" dirty="0">
                <a:solidFill>
                  <a:srgbClr val="212529"/>
                </a:solidFill>
                <a:effectLst/>
                <a:latin typeface="-apple-system"/>
              </a:rPr>
              <a:t> </a:t>
            </a:r>
            <a:r>
              <a:rPr lang="en-GB" b="0" i="0" dirty="0" err="1">
                <a:solidFill>
                  <a:srgbClr val="212529"/>
                </a:solidFill>
                <a:effectLst/>
                <a:latin typeface="-apple-system"/>
              </a:rPr>
              <a:t>kasína</a:t>
            </a:r>
            <a:r>
              <a:rPr lang="en-GB" b="0" i="0" dirty="0">
                <a:solidFill>
                  <a:srgbClr val="212529"/>
                </a:solidFill>
                <a:effectLst/>
                <a:latin typeface="-apple-system"/>
              </a:rPr>
              <a:t> (</a:t>
            </a:r>
            <a:r>
              <a:rPr lang="en-GB" b="0" i="1" dirty="0">
                <a:solidFill>
                  <a:srgbClr val="212529"/>
                </a:solidFill>
                <a:effectLst/>
                <a:latin typeface="-apple-system"/>
              </a:rPr>
              <a:t>foothold</a:t>
            </a:r>
            <a:r>
              <a:rPr lang="en-GB" b="0" i="0" dirty="0">
                <a:solidFill>
                  <a:srgbClr val="212529"/>
                </a:solidFill>
                <a:effectLst/>
                <a:latin typeface="-apple-system"/>
              </a:rPr>
              <a:t>). </a:t>
            </a:r>
            <a:r>
              <a:rPr lang="en-GB" b="0" i="0" dirty="0" err="1">
                <a:solidFill>
                  <a:srgbClr val="212529"/>
                </a:solidFill>
                <a:effectLst/>
                <a:latin typeface="-apple-system"/>
              </a:rPr>
              <a:t>Následne</a:t>
            </a:r>
            <a:r>
              <a:rPr lang="en-GB" b="0" i="0" dirty="0">
                <a:solidFill>
                  <a:srgbClr val="212529"/>
                </a:solidFill>
                <a:effectLst/>
                <a:latin typeface="-apple-system"/>
              </a:rPr>
              <a:t> </a:t>
            </a:r>
            <a:r>
              <a:rPr lang="en-GB" b="0" i="0" dirty="0" err="1">
                <a:solidFill>
                  <a:srgbClr val="212529"/>
                </a:solidFill>
                <a:effectLst/>
                <a:latin typeface="-apple-system"/>
              </a:rPr>
              <a:t>sa</a:t>
            </a:r>
            <a:r>
              <a:rPr lang="en-GB" b="0" i="0" dirty="0">
                <a:solidFill>
                  <a:srgbClr val="212529"/>
                </a:solidFill>
                <a:effectLst/>
                <a:latin typeface="-apple-system"/>
              </a:rPr>
              <a:t> </a:t>
            </a:r>
            <a:r>
              <a:rPr lang="en-GB" b="0" i="0" dirty="0" err="1">
                <a:solidFill>
                  <a:srgbClr val="212529"/>
                </a:solidFill>
                <a:effectLst/>
                <a:latin typeface="-apple-system"/>
              </a:rPr>
              <a:t>dostali</a:t>
            </a:r>
            <a:r>
              <a:rPr lang="en-GB" b="0" i="0" dirty="0">
                <a:solidFill>
                  <a:srgbClr val="212529"/>
                </a:solidFill>
                <a:effectLst/>
                <a:latin typeface="-apple-system"/>
              </a:rPr>
              <a:t> k </a:t>
            </a:r>
            <a:r>
              <a:rPr lang="en-GB" b="0" i="0" dirty="0" err="1">
                <a:solidFill>
                  <a:srgbClr val="212529"/>
                </a:solidFill>
                <a:effectLst/>
                <a:latin typeface="-apple-system"/>
              </a:rPr>
              <a:t>databáze</a:t>
            </a:r>
            <a:r>
              <a:rPr lang="en-GB" b="0" i="0" dirty="0">
                <a:solidFill>
                  <a:srgbClr val="212529"/>
                </a:solidFill>
                <a:effectLst/>
                <a:latin typeface="-apple-system"/>
              </a:rPr>
              <a:t> </a:t>
            </a:r>
            <a:r>
              <a:rPr lang="en-GB" b="0" i="0" dirty="0" err="1">
                <a:solidFill>
                  <a:srgbClr val="212529"/>
                </a:solidFill>
                <a:effectLst/>
                <a:latin typeface="-apple-system"/>
              </a:rPr>
              <a:t>hráčov</a:t>
            </a:r>
            <a:r>
              <a:rPr lang="en-GB" b="0" i="0" dirty="0">
                <a:solidFill>
                  <a:srgbClr val="212529"/>
                </a:solidFill>
                <a:effectLst/>
                <a:latin typeface="-apple-system"/>
              </a:rPr>
              <a:t>, </a:t>
            </a:r>
            <a:r>
              <a:rPr lang="en-GB" b="0" i="0" dirty="0" err="1">
                <a:solidFill>
                  <a:srgbClr val="212529"/>
                </a:solidFill>
                <a:effectLst/>
                <a:latin typeface="-apple-system"/>
              </a:rPr>
              <a:t>ktorú</a:t>
            </a:r>
            <a:r>
              <a:rPr lang="en-GB" b="0" i="0" dirty="0">
                <a:solidFill>
                  <a:srgbClr val="212529"/>
                </a:solidFill>
                <a:effectLst/>
                <a:latin typeface="-apple-system"/>
              </a:rPr>
              <a:t> </a:t>
            </a:r>
            <a:r>
              <a:rPr lang="en-GB" b="0" i="0" dirty="0" err="1">
                <a:solidFill>
                  <a:srgbClr val="212529"/>
                </a:solidFill>
                <a:effectLst/>
                <a:latin typeface="-apple-system"/>
              </a:rPr>
              <a:t>následne</a:t>
            </a:r>
            <a:r>
              <a:rPr lang="en-GB" b="0" i="0" dirty="0">
                <a:solidFill>
                  <a:srgbClr val="212529"/>
                </a:solidFill>
                <a:effectLst/>
                <a:latin typeface="-apple-system"/>
              </a:rPr>
              <a:t> </a:t>
            </a:r>
            <a:r>
              <a:rPr lang="en-GB" b="0" i="0" dirty="0" err="1">
                <a:solidFill>
                  <a:srgbClr val="212529"/>
                </a:solidFill>
                <a:effectLst/>
                <a:latin typeface="-apple-system"/>
              </a:rPr>
              <a:t>cez</a:t>
            </a:r>
            <a:r>
              <a:rPr lang="en-GB" b="0" i="0" dirty="0">
                <a:solidFill>
                  <a:srgbClr val="212529"/>
                </a:solidFill>
                <a:effectLst/>
                <a:latin typeface="-apple-system"/>
              </a:rPr>
              <a:t> ich </a:t>
            </a:r>
            <a:r>
              <a:rPr lang="en-GB" b="0" i="0" dirty="0" err="1">
                <a:solidFill>
                  <a:srgbClr val="212529"/>
                </a:solidFill>
                <a:effectLst/>
                <a:latin typeface="-apple-system"/>
              </a:rPr>
              <a:t>sieť</a:t>
            </a:r>
            <a:r>
              <a:rPr lang="en-GB" b="0" i="0" dirty="0">
                <a:solidFill>
                  <a:srgbClr val="212529"/>
                </a:solidFill>
                <a:effectLst/>
                <a:latin typeface="-apple-system"/>
              </a:rPr>
              <a:t> </a:t>
            </a:r>
            <a:r>
              <a:rPr lang="en-GB" b="0" i="0" dirty="0" err="1">
                <a:solidFill>
                  <a:srgbClr val="212529"/>
                </a:solidFill>
                <a:effectLst/>
                <a:latin typeface="-apple-system"/>
              </a:rPr>
              <a:t>stiahli</a:t>
            </a:r>
            <a:r>
              <a:rPr lang="en-GB" b="0" i="0" dirty="0">
                <a:solidFill>
                  <a:srgbClr val="212529"/>
                </a:solidFill>
                <a:effectLst/>
                <a:latin typeface="-apple-system"/>
              </a:rPr>
              <a:t>, </a:t>
            </a:r>
            <a:r>
              <a:rPr lang="en-GB" b="0" i="0" dirty="0" err="1">
                <a:solidFill>
                  <a:srgbClr val="212529"/>
                </a:solidFill>
                <a:effectLst/>
                <a:latin typeface="-apple-system"/>
              </a:rPr>
              <a:t>cez</a:t>
            </a:r>
            <a:r>
              <a:rPr lang="en-GB" b="0" i="0" dirty="0">
                <a:solidFill>
                  <a:srgbClr val="212529"/>
                </a:solidFill>
                <a:effectLst/>
                <a:latin typeface="-apple-system"/>
              </a:rPr>
              <a:t> </a:t>
            </a:r>
            <a:r>
              <a:rPr lang="en-GB" b="0" i="0" dirty="0" err="1">
                <a:solidFill>
                  <a:srgbClr val="212529"/>
                </a:solidFill>
                <a:effectLst/>
                <a:latin typeface="-apple-system"/>
              </a:rPr>
              <a:t>termostat</a:t>
            </a:r>
            <a:r>
              <a:rPr lang="en-GB" b="0" i="0" dirty="0">
                <a:solidFill>
                  <a:srgbClr val="212529"/>
                </a:solidFill>
                <a:effectLst/>
                <a:latin typeface="-apple-system"/>
              </a:rPr>
              <a:t> </a:t>
            </a:r>
            <a:r>
              <a:rPr lang="en-GB" b="0" i="0" dirty="0" err="1">
                <a:solidFill>
                  <a:srgbClr val="212529"/>
                </a:solidFill>
                <a:effectLst/>
                <a:latin typeface="-apple-system"/>
              </a:rPr>
              <a:t>dostali</a:t>
            </a:r>
            <a:r>
              <a:rPr lang="en-GB" b="0" i="0" dirty="0">
                <a:solidFill>
                  <a:srgbClr val="212529"/>
                </a:solidFill>
                <a:effectLst/>
                <a:latin typeface="-apple-system"/>
              </a:rPr>
              <a:t> von a </a:t>
            </a:r>
            <a:r>
              <a:rPr lang="en-GB" b="0" i="0" dirty="0" err="1">
                <a:solidFill>
                  <a:srgbClr val="212529"/>
                </a:solidFill>
                <a:effectLst/>
                <a:latin typeface="-apple-system"/>
              </a:rPr>
              <a:t>následne</a:t>
            </a:r>
            <a:r>
              <a:rPr lang="en-GB" b="0" i="0" dirty="0">
                <a:solidFill>
                  <a:srgbClr val="212529"/>
                </a:solidFill>
                <a:effectLst/>
                <a:latin typeface="-apple-system"/>
              </a:rPr>
              <a:t> </a:t>
            </a:r>
            <a:r>
              <a:rPr lang="en-GB" b="0" i="0" dirty="0" err="1">
                <a:solidFill>
                  <a:srgbClr val="212529"/>
                </a:solidFill>
                <a:effectLst/>
                <a:latin typeface="-apple-system"/>
              </a:rPr>
              <a:t>ju</a:t>
            </a:r>
            <a:r>
              <a:rPr lang="en-GB" b="0" i="0" dirty="0">
                <a:solidFill>
                  <a:srgbClr val="212529"/>
                </a:solidFill>
                <a:effectLst/>
                <a:latin typeface="-apple-system"/>
              </a:rPr>
              <a:t> </a:t>
            </a:r>
            <a:r>
              <a:rPr lang="en-GB" b="0" i="0" dirty="0" err="1">
                <a:solidFill>
                  <a:srgbClr val="212529"/>
                </a:solidFill>
                <a:effectLst/>
                <a:latin typeface="-apple-system"/>
              </a:rPr>
              <a:t>nahrali</a:t>
            </a:r>
            <a:r>
              <a:rPr lang="en-GB" b="0" i="0" dirty="0">
                <a:solidFill>
                  <a:srgbClr val="212529"/>
                </a:solidFill>
                <a:effectLst/>
                <a:latin typeface="-apple-system"/>
              </a:rPr>
              <a:t> </a:t>
            </a:r>
            <a:r>
              <a:rPr lang="en-GB" b="0" i="0" dirty="0" err="1">
                <a:solidFill>
                  <a:srgbClr val="212529"/>
                </a:solidFill>
                <a:effectLst/>
                <a:latin typeface="-apple-system"/>
              </a:rPr>
              <a:t>na</a:t>
            </a:r>
            <a:r>
              <a:rPr lang="en-GB" b="0" i="0" dirty="0">
                <a:solidFill>
                  <a:srgbClr val="212529"/>
                </a:solidFill>
                <a:effectLst/>
                <a:latin typeface="-apple-system"/>
              </a:rPr>
              <a:t> cloud.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err="1">
                <a:solidFill>
                  <a:srgbClr val="212529"/>
                </a:solidFill>
                <a:effectLst/>
                <a:latin typeface="-apple-system"/>
              </a:rPr>
              <a:t>Bezpečnosť</a:t>
            </a:r>
            <a:r>
              <a:rPr lang="en-GB" b="0" i="0" dirty="0">
                <a:solidFill>
                  <a:srgbClr val="212529"/>
                </a:solidFill>
                <a:effectLst/>
                <a:latin typeface="-apple-system"/>
              </a:rPr>
              <a:t> </a:t>
            </a:r>
            <a:r>
              <a:rPr lang="en-GB" b="0" i="0" dirty="0" err="1">
                <a:solidFill>
                  <a:srgbClr val="212529"/>
                </a:solidFill>
                <a:effectLst/>
                <a:latin typeface="-apple-system"/>
              </a:rPr>
              <a:t>sa</a:t>
            </a:r>
            <a:r>
              <a:rPr lang="en-GB" b="0" i="0" dirty="0">
                <a:solidFill>
                  <a:srgbClr val="212529"/>
                </a:solidFill>
                <a:effectLst/>
                <a:latin typeface="-apple-system"/>
              </a:rPr>
              <a:t> </a:t>
            </a:r>
            <a:r>
              <a:rPr lang="en-GB" b="0" i="0" dirty="0" err="1">
                <a:solidFill>
                  <a:srgbClr val="212529"/>
                </a:solidFill>
                <a:effectLst/>
                <a:latin typeface="-apple-system"/>
              </a:rPr>
              <a:t>teda</a:t>
            </a:r>
            <a:r>
              <a:rPr lang="en-GB" b="0" i="0" dirty="0">
                <a:solidFill>
                  <a:srgbClr val="212529"/>
                </a:solidFill>
                <a:effectLst/>
                <a:latin typeface="-apple-system"/>
              </a:rPr>
              <a:t> v </a:t>
            </a:r>
            <a:r>
              <a:rPr lang="en-GB" b="0" i="0" dirty="0" err="1">
                <a:solidFill>
                  <a:srgbClr val="212529"/>
                </a:solidFill>
                <a:effectLst/>
                <a:latin typeface="-apple-system"/>
              </a:rPr>
              <a:t>tomto</a:t>
            </a:r>
            <a:r>
              <a:rPr lang="en-GB" b="0" i="0" dirty="0">
                <a:solidFill>
                  <a:srgbClr val="212529"/>
                </a:solidFill>
                <a:effectLst/>
                <a:latin typeface="-apple-system"/>
              </a:rPr>
              <a:t> </a:t>
            </a:r>
            <a:r>
              <a:rPr lang="en-GB" b="0" i="0" dirty="0" err="1">
                <a:solidFill>
                  <a:srgbClr val="212529"/>
                </a:solidFill>
                <a:effectLst/>
                <a:latin typeface="-apple-system"/>
              </a:rPr>
              <a:t>prípade</a:t>
            </a:r>
            <a:r>
              <a:rPr lang="en-GB" b="0" i="0" dirty="0">
                <a:solidFill>
                  <a:srgbClr val="212529"/>
                </a:solidFill>
                <a:effectLst/>
                <a:latin typeface="-apple-system"/>
              </a:rPr>
              <a:t> </a:t>
            </a:r>
            <a:r>
              <a:rPr lang="en-GB" b="0" i="0" dirty="0" err="1">
                <a:solidFill>
                  <a:srgbClr val="212529"/>
                </a:solidFill>
                <a:effectLst/>
                <a:latin typeface="-apple-system"/>
              </a:rPr>
              <a:t>netýka</a:t>
            </a:r>
            <a:r>
              <a:rPr lang="en-GB" b="0" i="0" dirty="0">
                <a:solidFill>
                  <a:srgbClr val="212529"/>
                </a:solidFill>
                <a:effectLst/>
                <a:latin typeface="-apple-system"/>
              </a:rPr>
              <a:t> </a:t>
            </a:r>
            <a:r>
              <a:rPr lang="en-GB" b="0" i="0" dirty="0" err="1">
                <a:solidFill>
                  <a:srgbClr val="212529"/>
                </a:solidFill>
                <a:effectLst/>
                <a:latin typeface="-apple-system"/>
              </a:rPr>
              <a:t>len</a:t>
            </a:r>
            <a:r>
              <a:rPr lang="en-GB" b="0" i="0" dirty="0">
                <a:solidFill>
                  <a:srgbClr val="212529"/>
                </a:solidFill>
                <a:effectLst/>
                <a:latin typeface="-apple-system"/>
              </a:rPr>
              <a:t> </a:t>
            </a:r>
            <a:r>
              <a:rPr lang="en-GB" b="0" i="0" dirty="0" err="1">
                <a:solidFill>
                  <a:srgbClr val="212529"/>
                </a:solidFill>
                <a:effectLst/>
                <a:latin typeface="-apple-system"/>
              </a:rPr>
              <a:t>samotného</a:t>
            </a:r>
            <a:r>
              <a:rPr lang="en-GB" b="0" i="0" dirty="0">
                <a:solidFill>
                  <a:srgbClr val="212529"/>
                </a:solidFill>
                <a:effectLst/>
                <a:latin typeface="-apple-system"/>
              </a:rPr>
              <a:t> </a:t>
            </a:r>
            <a:r>
              <a:rPr lang="en-GB" b="0" i="0" dirty="0" err="1">
                <a:solidFill>
                  <a:srgbClr val="212529"/>
                </a:solidFill>
                <a:effectLst/>
                <a:latin typeface="-apple-system"/>
              </a:rPr>
              <a:t>koncového</a:t>
            </a:r>
            <a:r>
              <a:rPr lang="en-GB" b="0" i="0" dirty="0">
                <a:solidFill>
                  <a:srgbClr val="212529"/>
                </a:solidFill>
                <a:effectLst/>
                <a:latin typeface="-apple-system"/>
              </a:rPr>
              <a:t> </a:t>
            </a:r>
            <a:r>
              <a:rPr lang="en-GB" b="0" i="0" dirty="0" err="1">
                <a:solidFill>
                  <a:srgbClr val="212529"/>
                </a:solidFill>
                <a:effectLst/>
                <a:latin typeface="-apple-system"/>
              </a:rPr>
              <a:t>zariadenia</a:t>
            </a:r>
            <a:r>
              <a:rPr lang="en-GB" b="0" i="0" dirty="0">
                <a:solidFill>
                  <a:srgbClr val="212529"/>
                </a:solidFill>
                <a:effectLst/>
                <a:latin typeface="-apple-system"/>
              </a:rPr>
              <a:t>. </a:t>
            </a:r>
            <a:r>
              <a:rPr lang="en-GB" b="0" i="0" dirty="0" err="1">
                <a:solidFill>
                  <a:srgbClr val="212529"/>
                </a:solidFill>
                <a:effectLst/>
                <a:latin typeface="-apple-system"/>
              </a:rPr>
              <a:t>Bezpečnosť</a:t>
            </a:r>
            <a:r>
              <a:rPr lang="en-GB" b="0" i="0" dirty="0">
                <a:solidFill>
                  <a:srgbClr val="212529"/>
                </a:solidFill>
                <a:effectLst/>
                <a:latin typeface="-apple-system"/>
              </a:rPr>
              <a:t> </a:t>
            </a:r>
            <a:r>
              <a:rPr lang="en-GB" b="0" i="0" dirty="0" err="1">
                <a:solidFill>
                  <a:srgbClr val="212529"/>
                </a:solidFill>
                <a:effectLst/>
                <a:latin typeface="-apple-system"/>
              </a:rPr>
              <a:t>sa</a:t>
            </a:r>
            <a:r>
              <a:rPr lang="en-GB" b="0" i="0" dirty="0">
                <a:solidFill>
                  <a:srgbClr val="212529"/>
                </a:solidFill>
                <a:effectLst/>
                <a:latin typeface="-apple-system"/>
              </a:rPr>
              <a:t> </a:t>
            </a:r>
            <a:r>
              <a:rPr lang="en-GB" b="0" i="0" dirty="0" err="1">
                <a:solidFill>
                  <a:srgbClr val="212529"/>
                </a:solidFill>
                <a:effectLst/>
                <a:latin typeface="-apple-system"/>
              </a:rPr>
              <a:t>týka</a:t>
            </a:r>
            <a:r>
              <a:rPr lang="en-GB" b="0" i="0" dirty="0">
                <a:solidFill>
                  <a:srgbClr val="212529"/>
                </a:solidFill>
                <a:effectLst/>
                <a:latin typeface="-apple-system"/>
              </a:rPr>
              <a:t> </a:t>
            </a:r>
            <a:r>
              <a:rPr lang="en-GB" b="0" i="0" dirty="0" err="1">
                <a:solidFill>
                  <a:srgbClr val="212529"/>
                </a:solidFill>
                <a:effectLst/>
                <a:latin typeface="-apple-system"/>
              </a:rPr>
              <a:t>aj</a:t>
            </a:r>
            <a:r>
              <a:rPr lang="en-GB" b="0" i="0" dirty="0">
                <a:solidFill>
                  <a:srgbClr val="212529"/>
                </a:solidFill>
                <a:effectLst/>
                <a:latin typeface="-apple-system"/>
              </a:rPr>
              <a:t> </a:t>
            </a:r>
            <a:r>
              <a:rPr lang="en-GB" b="0" i="0" dirty="0" err="1">
                <a:solidFill>
                  <a:srgbClr val="212529"/>
                </a:solidFill>
                <a:effectLst/>
                <a:latin typeface="-apple-system"/>
              </a:rPr>
              <a:t>celkovej</a:t>
            </a:r>
            <a:r>
              <a:rPr lang="en-GB" b="0" i="0" dirty="0">
                <a:solidFill>
                  <a:srgbClr val="212529"/>
                </a:solidFill>
                <a:effectLst/>
                <a:latin typeface="-apple-system"/>
              </a:rPr>
              <a:t> </a:t>
            </a:r>
            <a:r>
              <a:rPr lang="en-GB" b="0" i="0" dirty="0" err="1">
                <a:solidFill>
                  <a:srgbClr val="212529"/>
                </a:solidFill>
                <a:effectLst/>
                <a:latin typeface="-apple-system"/>
              </a:rPr>
              <a:t>architektúry</a:t>
            </a:r>
            <a:r>
              <a:rPr lang="en-GB" b="0" i="0" dirty="0">
                <a:solidFill>
                  <a:srgbClr val="212529"/>
                </a:solidFill>
                <a:effectLst/>
                <a:latin typeface="-apple-system"/>
              </a:rPr>
              <a:t> </a:t>
            </a:r>
            <a:r>
              <a:rPr lang="en-GB" b="0" i="0" dirty="0" err="1">
                <a:solidFill>
                  <a:srgbClr val="212529"/>
                </a:solidFill>
                <a:effectLst/>
                <a:latin typeface="-apple-system"/>
              </a:rPr>
              <a:t>alebo</a:t>
            </a:r>
            <a:r>
              <a:rPr lang="en-GB" b="0" i="0" dirty="0">
                <a:solidFill>
                  <a:srgbClr val="212529"/>
                </a:solidFill>
                <a:effectLst/>
                <a:latin typeface="-apple-system"/>
              </a:rPr>
              <a:t> </a:t>
            </a:r>
            <a:r>
              <a:rPr lang="en-GB" b="0" i="0" dirty="0" err="1">
                <a:solidFill>
                  <a:srgbClr val="212529"/>
                </a:solidFill>
                <a:effectLst/>
                <a:latin typeface="-apple-system"/>
              </a:rPr>
              <a:t>napríklad</a:t>
            </a:r>
            <a:r>
              <a:rPr lang="en-GB" b="0" i="0" dirty="0">
                <a:solidFill>
                  <a:srgbClr val="212529"/>
                </a:solidFill>
                <a:effectLst/>
                <a:latin typeface="-apple-system"/>
              </a:rPr>
              <a:t> </a:t>
            </a:r>
            <a:r>
              <a:rPr lang="en-GB" b="0" i="0" dirty="0" err="1">
                <a:solidFill>
                  <a:srgbClr val="212529"/>
                </a:solidFill>
                <a:effectLst/>
                <a:latin typeface="-apple-system"/>
              </a:rPr>
              <a:t>aj</a:t>
            </a:r>
            <a:r>
              <a:rPr lang="en-GB" b="0" i="0" dirty="0">
                <a:solidFill>
                  <a:srgbClr val="212529"/>
                </a:solidFill>
                <a:effectLst/>
                <a:latin typeface="-apple-system"/>
              </a:rPr>
              <a:t> toho, v </a:t>
            </a:r>
            <a:r>
              <a:rPr lang="en-GB" b="0" i="0" dirty="0" err="1">
                <a:solidFill>
                  <a:srgbClr val="212529"/>
                </a:solidFill>
                <a:effectLst/>
                <a:latin typeface="-apple-system"/>
              </a:rPr>
              <a:t>akej</a:t>
            </a:r>
            <a:r>
              <a:rPr lang="en-GB" b="0" i="0" dirty="0">
                <a:solidFill>
                  <a:srgbClr val="212529"/>
                </a:solidFill>
                <a:effectLst/>
                <a:latin typeface="-apple-system"/>
              </a:rPr>
              <a:t> </a:t>
            </a:r>
            <a:r>
              <a:rPr lang="en-GB" b="0" i="0" dirty="0" err="1">
                <a:solidFill>
                  <a:srgbClr val="212529"/>
                </a:solidFill>
                <a:effectLst/>
                <a:latin typeface="-apple-system"/>
              </a:rPr>
              <a:t>sieti</a:t>
            </a:r>
            <a:r>
              <a:rPr lang="en-GB" b="0" i="0" dirty="0">
                <a:solidFill>
                  <a:srgbClr val="212529"/>
                </a:solidFill>
                <a:effectLst/>
                <a:latin typeface="-apple-system"/>
              </a:rPr>
              <a:t> </a:t>
            </a:r>
            <a:r>
              <a:rPr lang="en-GB" b="0" i="0" dirty="0" err="1">
                <a:solidFill>
                  <a:srgbClr val="212529"/>
                </a:solidFill>
                <a:effectLst/>
                <a:latin typeface="-apple-system"/>
              </a:rPr>
              <a:t>sa</a:t>
            </a:r>
            <a:r>
              <a:rPr lang="en-GB" b="0" i="0" dirty="0">
                <a:solidFill>
                  <a:srgbClr val="212529"/>
                </a:solidFill>
                <a:effectLst/>
                <a:latin typeface="-apple-system"/>
              </a:rPr>
              <a:t> </a:t>
            </a:r>
            <a:r>
              <a:rPr lang="en-GB" b="0" i="1" dirty="0">
                <a:solidFill>
                  <a:srgbClr val="212529"/>
                </a:solidFill>
                <a:effectLst/>
                <a:latin typeface="-apple-system"/>
              </a:rPr>
              <a:t>IoT</a:t>
            </a:r>
            <a:r>
              <a:rPr lang="en-GB" b="0" i="0" dirty="0">
                <a:solidFill>
                  <a:srgbClr val="212529"/>
                </a:solidFill>
                <a:effectLst/>
                <a:latin typeface="-apple-system"/>
              </a:rPr>
              <a:t> </a:t>
            </a:r>
            <a:r>
              <a:rPr lang="en-GB" b="0" i="0" dirty="0" err="1">
                <a:solidFill>
                  <a:srgbClr val="212529"/>
                </a:solidFill>
                <a:effectLst/>
                <a:latin typeface="-apple-system"/>
              </a:rPr>
              <a:t>zariadenia</a:t>
            </a:r>
            <a:r>
              <a:rPr lang="en-GB" b="0" i="0" dirty="0">
                <a:solidFill>
                  <a:srgbClr val="212529"/>
                </a:solidFill>
                <a:effectLst/>
                <a:latin typeface="-apple-system"/>
              </a:rPr>
              <a:t> </a:t>
            </a:r>
            <a:r>
              <a:rPr lang="en-GB" b="0" i="0" dirty="0" err="1">
                <a:solidFill>
                  <a:srgbClr val="212529"/>
                </a:solidFill>
                <a:effectLst/>
                <a:latin typeface="-apple-system"/>
              </a:rPr>
              <a:t>nachádzajú</a:t>
            </a:r>
            <a:r>
              <a:rPr lang="en-GB" b="0" i="0" dirty="0">
                <a:solidFill>
                  <a:srgbClr val="212529"/>
                </a:solidFill>
                <a:effectLst/>
                <a:latin typeface="-apple-system"/>
              </a:rPr>
              <a:t>, </a:t>
            </a:r>
            <a:r>
              <a:rPr lang="en-GB" b="0" i="0" dirty="0" err="1">
                <a:solidFill>
                  <a:srgbClr val="212529"/>
                </a:solidFill>
                <a:effectLst/>
                <a:latin typeface="-apple-system"/>
              </a:rPr>
              <a:t>ak</a:t>
            </a:r>
            <a:r>
              <a:rPr lang="en-GB" b="0" i="0" dirty="0">
                <a:solidFill>
                  <a:srgbClr val="212529"/>
                </a:solidFill>
                <a:effectLst/>
                <a:latin typeface="-apple-system"/>
              </a:rPr>
              <a:t> </a:t>
            </a:r>
            <a:r>
              <a:rPr lang="en-GB" b="0" i="0" dirty="0" err="1">
                <a:solidFill>
                  <a:srgbClr val="212529"/>
                </a:solidFill>
                <a:effectLst/>
                <a:latin typeface="-apple-system"/>
              </a:rPr>
              <a:t>sa</a:t>
            </a:r>
            <a:r>
              <a:rPr lang="en-GB" b="0" i="0" dirty="0">
                <a:solidFill>
                  <a:srgbClr val="212529"/>
                </a:solidFill>
                <a:effectLst/>
                <a:latin typeface="-apple-system"/>
              </a:rPr>
              <a:t> </a:t>
            </a:r>
            <a:r>
              <a:rPr lang="en-GB" b="0" i="0" dirty="0" err="1">
                <a:solidFill>
                  <a:srgbClr val="212529"/>
                </a:solidFill>
                <a:effectLst/>
                <a:latin typeface="-apple-system"/>
              </a:rPr>
              <a:t>jedná</a:t>
            </a:r>
            <a:r>
              <a:rPr lang="en-GB" b="0" i="0" dirty="0">
                <a:solidFill>
                  <a:srgbClr val="212529"/>
                </a:solidFill>
                <a:effectLst/>
                <a:latin typeface="-apple-system"/>
              </a:rPr>
              <a:t> </a:t>
            </a:r>
            <a:r>
              <a:rPr lang="en-GB" b="0" i="0" dirty="0" err="1">
                <a:solidFill>
                  <a:srgbClr val="212529"/>
                </a:solidFill>
                <a:effectLst/>
                <a:latin typeface="-apple-system"/>
              </a:rPr>
              <a:t>napr</a:t>
            </a:r>
            <a:r>
              <a:rPr lang="en-GB" b="0" i="0" dirty="0">
                <a:solidFill>
                  <a:srgbClr val="212529"/>
                </a:solidFill>
                <a:effectLst/>
                <a:latin typeface="-apple-system"/>
              </a:rPr>
              <a:t>. o </a:t>
            </a:r>
            <a:r>
              <a:rPr lang="en-GB" b="0" i="0" dirty="0" err="1">
                <a:solidFill>
                  <a:srgbClr val="212529"/>
                </a:solidFill>
                <a:effectLst/>
                <a:latin typeface="-apple-system"/>
              </a:rPr>
              <a:t>nasadenie</a:t>
            </a:r>
            <a:r>
              <a:rPr lang="en-GB" b="0" i="0" dirty="0">
                <a:solidFill>
                  <a:srgbClr val="212529"/>
                </a:solidFill>
                <a:effectLst/>
                <a:latin typeface="-apple-system"/>
              </a:rPr>
              <a:t> </a:t>
            </a:r>
            <a:r>
              <a:rPr lang="en-GB" b="0" i="0" dirty="0" err="1">
                <a:solidFill>
                  <a:srgbClr val="212529"/>
                </a:solidFill>
                <a:effectLst/>
                <a:latin typeface="-apple-system"/>
              </a:rPr>
              <a:t>vo</a:t>
            </a:r>
            <a:r>
              <a:rPr lang="en-GB" b="0" i="0" dirty="0">
                <a:solidFill>
                  <a:srgbClr val="212529"/>
                </a:solidFill>
                <a:effectLst/>
                <a:latin typeface="-apple-system"/>
              </a:rPr>
              <a:t> </a:t>
            </a:r>
            <a:r>
              <a:rPr lang="en-GB" b="0" i="0" dirty="0" err="1">
                <a:solidFill>
                  <a:srgbClr val="212529"/>
                </a:solidFill>
                <a:effectLst/>
                <a:latin typeface="-apple-system"/>
              </a:rPr>
              <a:t>verejnom</a:t>
            </a:r>
            <a:r>
              <a:rPr lang="en-GB" b="0" i="0" dirty="0">
                <a:solidFill>
                  <a:srgbClr val="212529"/>
                </a:solidFill>
                <a:effectLst/>
                <a:latin typeface="-apple-system"/>
              </a:rPr>
              <a:t> </a:t>
            </a:r>
            <a:r>
              <a:rPr lang="en-GB" b="0" i="0" dirty="0" err="1">
                <a:solidFill>
                  <a:srgbClr val="212529"/>
                </a:solidFill>
                <a:effectLst/>
                <a:latin typeface="-apple-system"/>
              </a:rPr>
              <a:t>priestore</a:t>
            </a:r>
            <a:r>
              <a:rPr lang="en-GB" b="0" i="0" dirty="0">
                <a:solidFill>
                  <a:srgbClr val="212529"/>
                </a:solidFill>
                <a:effectLst/>
                <a:latin typeface="-apple-system"/>
              </a:rPr>
              <a:t>. </a:t>
            </a:r>
            <a:r>
              <a:rPr lang="en-GB" b="0" i="0" dirty="0" err="1">
                <a:solidFill>
                  <a:srgbClr val="212529"/>
                </a:solidFill>
                <a:effectLst/>
                <a:latin typeface="-apple-system"/>
              </a:rPr>
              <a:t>Nie</a:t>
            </a:r>
            <a:r>
              <a:rPr lang="en-GB" b="0" i="0" dirty="0">
                <a:solidFill>
                  <a:srgbClr val="212529"/>
                </a:solidFill>
                <a:effectLst/>
                <a:latin typeface="-apple-system"/>
              </a:rPr>
              <a:t> je </a:t>
            </a:r>
            <a:r>
              <a:rPr lang="en-GB" b="0" i="0" dirty="0" err="1">
                <a:solidFill>
                  <a:srgbClr val="212529"/>
                </a:solidFill>
                <a:effectLst/>
                <a:latin typeface="-apple-system"/>
              </a:rPr>
              <a:t>totiž</a:t>
            </a:r>
            <a:r>
              <a:rPr lang="en-GB" b="0" i="0" dirty="0">
                <a:solidFill>
                  <a:srgbClr val="212529"/>
                </a:solidFill>
                <a:effectLst/>
                <a:latin typeface="-apple-system"/>
              </a:rPr>
              <a:t> </a:t>
            </a:r>
            <a:r>
              <a:rPr lang="en-GB" b="0" i="0" dirty="0" err="1">
                <a:solidFill>
                  <a:srgbClr val="212529"/>
                </a:solidFill>
                <a:effectLst/>
                <a:latin typeface="-apple-system"/>
              </a:rPr>
              <a:t>najlepší</a:t>
            </a:r>
            <a:r>
              <a:rPr lang="en-GB" b="0" i="0" dirty="0">
                <a:solidFill>
                  <a:srgbClr val="212529"/>
                </a:solidFill>
                <a:effectLst/>
                <a:latin typeface="-apple-system"/>
              </a:rPr>
              <a:t> </a:t>
            </a:r>
            <a:r>
              <a:rPr lang="en-GB" b="0" i="0" dirty="0" err="1">
                <a:solidFill>
                  <a:srgbClr val="212529"/>
                </a:solidFill>
                <a:effectLst/>
                <a:latin typeface="-apple-system"/>
              </a:rPr>
              <a:t>nápad</a:t>
            </a:r>
            <a:r>
              <a:rPr lang="en-GB" b="0" i="0" dirty="0">
                <a:solidFill>
                  <a:srgbClr val="212529"/>
                </a:solidFill>
                <a:effectLst/>
                <a:latin typeface="-apple-system"/>
              </a:rPr>
              <a:t> </a:t>
            </a:r>
            <a:r>
              <a:rPr lang="en-GB" b="0" i="0" dirty="0" err="1">
                <a:solidFill>
                  <a:srgbClr val="212529"/>
                </a:solidFill>
                <a:effectLst/>
                <a:latin typeface="-apple-system"/>
              </a:rPr>
              <a:t>pripojiť</a:t>
            </a:r>
            <a:r>
              <a:rPr lang="en-GB" b="0" i="0" dirty="0">
                <a:solidFill>
                  <a:srgbClr val="212529"/>
                </a:solidFill>
                <a:effectLst/>
                <a:latin typeface="-apple-system"/>
              </a:rPr>
              <a:t> </a:t>
            </a:r>
            <a:r>
              <a:rPr lang="en-GB" b="0" i="1" dirty="0">
                <a:solidFill>
                  <a:srgbClr val="212529"/>
                </a:solidFill>
                <a:effectLst/>
                <a:latin typeface="-apple-system"/>
              </a:rPr>
              <a:t>IoT</a:t>
            </a:r>
            <a:r>
              <a:rPr lang="en-GB" b="0" i="0" dirty="0">
                <a:solidFill>
                  <a:srgbClr val="212529"/>
                </a:solidFill>
                <a:effectLst/>
                <a:latin typeface="-apple-system"/>
              </a:rPr>
              <a:t> </a:t>
            </a:r>
            <a:r>
              <a:rPr lang="en-GB" b="0" i="0" dirty="0" err="1">
                <a:solidFill>
                  <a:srgbClr val="212529"/>
                </a:solidFill>
                <a:effectLst/>
                <a:latin typeface="-apple-system"/>
              </a:rPr>
              <a:t>zariadenia</a:t>
            </a:r>
            <a:r>
              <a:rPr lang="en-GB" b="0" i="0" dirty="0">
                <a:solidFill>
                  <a:srgbClr val="212529"/>
                </a:solidFill>
                <a:effectLst/>
                <a:latin typeface="-apple-system"/>
              </a:rPr>
              <a:t> do </a:t>
            </a:r>
            <a:r>
              <a:rPr lang="en-GB" b="0" i="0" dirty="0" err="1">
                <a:solidFill>
                  <a:srgbClr val="212529"/>
                </a:solidFill>
                <a:effectLst/>
                <a:latin typeface="-apple-system"/>
              </a:rPr>
              <a:t>rovnakej</a:t>
            </a:r>
            <a:r>
              <a:rPr lang="en-GB" b="0" i="0" dirty="0">
                <a:solidFill>
                  <a:srgbClr val="212529"/>
                </a:solidFill>
                <a:effectLst/>
                <a:latin typeface="-apple-system"/>
              </a:rPr>
              <a:t> </a:t>
            </a:r>
            <a:r>
              <a:rPr lang="en-GB" b="0" i="0" dirty="0" err="1">
                <a:solidFill>
                  <a:srgbClr val="212529"/>
                </a:solidFill>
                <a:effectLst/>
                <a:latin typeface="-apple-system"/>
              </a:rPr>
              <a:t>siete</a:t>
            </a:r>
            <a:r>
              <a:rPr lang="en-GB" b="0" i="0" dirty="0">
                <a:solidFill>
                  <a:srgbClr val="212529"/>
                </a:solidFill>
                <a:effectLst/>
                <a:latin typeface="-apple-system"/>
              </a:rPr>
              <a:t>, v </a:t>
            </a:r>
            <a:r>
              <a:rPr lang="en-GB" b="0" i="0" dirty="0" err="1">
                <a:solidFill>
                  <a:srgbClr val="212529"/>
                </a:solidFill>
                <a:effectLst/>
                <a:latin typeface="-apple-system"/>
              </a:rPr>
              <a:t>ktorej</a:t>
            </a:r>
            <a:r>
              <a:rPr lang="en-GB" b="0" i="0" dirty="0">
                <a:solidFill>
                  <a:srgbClr val="212529"/>
                </a:solidFill>
                <a:effectLst/>
                <a:latin typeface="-apple-system"/>
              </a:rPr>
              <a:t> </a:t>
            </a:r>
            <a:r>
              <a:rPr lang="en-GB" b="0" i="0" dirty="0" err="1">
                <a:solidFill>
                  <a:srgbClr val="212529"/>
                </a:solidFill>
                <a:effectLst/>
                <a:latin typeface="-apple-system"/>
              </a:rPr>
              <a:t>sa</a:t>
            </a:r>
            <a:r>
              <a:rPr lang="en-GB" b="0" i="0" dirty="0">
                <a:solidFill>
                  <a:srgbClr val="212529"/>
                </a:solidFill>
                <a:effectLst/>
                <a:latin typeface="-apple-system"/>
              </a:rPr>
              <a:t> </a:t>
            </a:r>
            <a:r>
              <a:rPr lang="en-GB" b="0" i="0" dirty="0" err="1">
                <a:solidFill>
                  <a:srgbClr val="212529"/>
                </a:solidFill>
                <a:effectLst/>
                <a:latin typeface="-apple-system"/>
              </a:rPr>
              <a:t>nachádzajú</a:t>
            </a:r>
            <a:r>
              <a:rPr lang="en-GB" b="0" i="0" dirty="0">
                <a:solidFill>
                  <a:srgbClr val="212529"/>
                </a:solidFill>
                <a:effectLst/>
                <a:latin typeface="-apple-system"/>
              </a:rPr>
              <a:t> </a:t>
            </a:r>
            <a:r>
              <a:rPr lang="en-GB" b="0" i="0" dirty="0" err="1">
                <a:solidFill>
                  <a:srgbClr val="212529"/>
                </a:solidFill>
                <a:effectLst/>
                <a:latin typeface="-apple-system"/>
              </a:rPr>
              <a:t>aj</a:t>
            </a:r>
            <a:r>
              <a:rPr lang="en-GB" b="0" i="0" dirty="0">
                <a:solidFill>
                  <a:srgbClr val="212529"/>
                </a:solidFill>
                <a:effectLst/>
                <a:latin typeface="-apple-system"/>
              </a:rPr>
              <a:t> </a:t>
            </a:r>
            <a:r>
              <a:rPr lang="en-GB" b="0" i="0" dirty="0" err="1">
                <a:solidFill>
                  <a:srgbClr val="212529"/>
                </a:solidFill>
                <a:effectLst/>
                <a:latin typeface="-apple-system"/>
              </a:rPr>
              <a:t>návštevníci</a:t>
            </a:r>
            <a:r>
              <a:rPr lang="en-GB" b="0" i="0" dirty="0">
                <a:solidFill>
                  <a:srgbClr val="212529"/>
                </a:solidFill>
                <a:effectLst/>
                <a:latin typeface="-apple-system"/>
              </a:rPr>
              <a:t> </a:t>
            </a:r>
            <a:r>
              <a:rPr lang="en-GB" b="0" i="0" dirty="0" err="1">
                <a:solidFill>
                  <a:srgbClr val="212529"/>
                </a:solidFill>
                <a:effectLst/>
                <a:latin typeface="-apple-system"/>
              </a:rPr>
              <a:t>napr</a:t>
            </a:r>
            <a:r>
              <a:rPr lang="en-GB" b="0" i="0" dirty="0">
                <a:solidFill>
                  <a:srgbClr val="212529"/>
                </a:solidFill>
                <a:effectLst/>
                <a:latin typeface="-apple-system"/>
              </a:rPr>
              <a:t>. </a:t>
            </a:r>
            <a:r>
              <a:rPr lang="en-GB" b="0" i="0" dirty="0" err="1">
                <a:solidFill>
                  <a:srgbClr val="212529"/>
                </a:solidFill>
                <a:effectLst/>
                <a:latin typeface="-apple-system"/>
              </a:rPr>
              <a:t>reštaurácie</a:t>
            </a:r>
            <a:r>
              <a:rPr lang="en-GB" b="0" i="0" dirty="0">
                <a:solidFill>
                  <a:srgbClr val="212529"/>
                </a:solidFill>
                <a:effectLst/>
                <a:latin typeface="-apple-system"/>
              </a:rPr>
              <a:t> </a:t>
            </a:r>
            <a:r>
              <a:rPr lang="en-GB" b="0" i="0" dirty="0" err="1">
                <a:solidFill>
                  <a:srgbClr val="212529"/>
                </a:solidFill>
                <a:effectLst/>
                <a:latin typeface="-apple-system"/>
              </a:rPr>
              <a:t>alebo</a:t>
            </a:r>
            <a:r>
              <a:rPr lang="en-GB" b="0" i="0" dirty="0">
                <a:solidFill>
                  <a:srgbClr val="212529"/>
                </a:solidFill>
                <a:effectLst/>
                <a:latin typeface="-apple-system"/>
              </a:rPr>
              <a:t> </a:t>
            </a:r>
            <a:r>
              <a:rPr lang="en-GB" b="0" i="0" dirty="0" err="1">
                <a:solidFill>
                  <a:srgbClr val="212529"/>
                </a:solidFill>
                <a:effectLst/>
                <a:latin typeface="-apple-system"/>
              </a:rPr>
              <a:t>hotela</a:t>
            </a:r>
            <a:r>
              <a:rPr lang="en-GB" b="0" i="0" dirty="0">
                <a:solidFill>
                  <a:srgbClr val="212529"/>
                </a:solidFill>
                <a:effectLst/>
                <a:latin typeface="-apple-system"/>
              </a:rPr>
              <a:t>.</a:t>
            </a:r>
          </a:p>
        </p:txBody>
      </p:sp>
      <p:sp>
        <p:nvSpPr>
          <p:cNvPr id="4" name="Slide Number Placeholder 3"/>
          <p:cNvSpPr>
            <a:spLocks noGrp="1"/>
          </p:cNvSpPr>
          <p:nvPr>
            <p:ph type="sldNum" sz="quarter" idx="5"/>
          </p:nvPr>
        </p:nvSpPr>
        <p:spPr/>
        <p:txBody>
          <a:bodyPr/>
          <a:lstStyle/>
          <a:p>
            <a:fld id="{A8EEEB2C-7543-40A3-9666-18D9735ECCB8}" type="slidenum">
              <a:rPr lang="en-US" smtClean="0"/>
              <a:t>19</a:t>
            </a:fld>
            <a:endParaRPr lang="en-US"/>
          </a:p>
        </p:txBody>
      </p:sp>
    </p:spTree>
    <p:extLst>
      <p:ext uri="{BB962C8B-B14F-4D97-AF65-F5344CB8AC3E}">
        <p14:creationId xmlns:p14="http://schemas.microsoft.com/office/powerpoint/2010/main" val="428618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IoT – internet of things</a:t>
            </a:r>
            <a:endParaRPr lang="en-GB" dirty="0"/>
          </a:p>
        </p:txBody>
      </p:sp>
      <p:sp>
        <p:nvSpPr>
          <p:cNvPr id="4" name="Slide Number Placeholder 3"/>
          <p:cNvSpPr>
            <a:spLocks noGrp="1"/>
          </p:cNvSpPr>
          <p:nvPr>
            <p:ph type="sldNum" sz="quarter" idx="5"/>
          </p:nvPr>
        </p:nvSpPr>
        <p:spPr/>
        <p:txBody>
          <a:bodyPr/>
          <a:lstStyle/>
          <a:p>
            <a:fld id="{A8EEEB2C-7543-40A3-9666-18D9735ECCB8}" type="slidenum">
              <a:rPr lang="en-US" smtClean="0"/>
              <a:t>2</a:t>
            </a:fld>
            <a:endParaRPr lang="en-US"/>
          </a:p>
        </p:txBody>
      </p:sp>
    </p:spTree>
    <p:extLst>
      <p:ext uri="{BB962C8B-B14F-4D97-AF65-F5344CB8AC3E}">
        <p14:creationId xmlns:p14="http://schemas.microsoft.com/office/powerpoint/2010/main" val="222089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rPr>
              <a:t>–</a:t>
            </a:r>
            <a:r>
              <a:rPr lang="en-GB" sz="1800" dirty="0" err="1">
                <a:effectLst/>
                <a:latin typeface="Segoe UI" panose="020B0502040204020203" pitchFamily="34" charset="0"/>
              </a:rPr>
              <a:t>Čo</a:t>
            </a:r>
            <a:r>
              <a:rPr lang="en-GB" sz="1800" dirty="0">
                <a:effectLst/>
                <a:latin typeface="Segoe UI" panose="020B0502040204020203" pitchFamily="34" charset="0"/>
              </a:rPr>
              <a:t> to </a:t>
            </a:r>
            <a:r>
              <a:rPr lang="en-GB" sz="1800" dirty="0" err="1">
                <a:effectLst/>
                <a:latin typeface="Segoe UI" panose="020B0502040204020203" pitchFamily="34" charset="0"/>
              </a:rPr>
              <a:t>vlastne</a:t>
            </a:r>
            <a:r>
              <a:rPr lang="en-GB" sz="1800" dirty="0">
                <a:effectLst/>
                <a:latin typeface="Segoe UI" panose="020B0502040204020203" pitchFamily="34" charset="0"/>
              </a:rPr>
              <a:t> je </a:t>
            </a:r>
            <a:r>
              <a:rPr lang="en-GB" sz="1800" dirty="0" err="1">
                <a:effectLst/>
                <a:latin typeface="Segoe UI" panose="020B0502040204020203" pitchFamily="34" charset="0"/>
              </a:rPr>
              <a:t>informačná</a:t>
            </a:r>
            <a:r>
              <a:rPr lang="en-GB" sz="1800" dirty="0">
                <a:effectLst/>
                <a:latin typeface="Segoe UI" panose="020B0502040204020203" pitchFamily="34" charset="0"/>
              </a:rPr>
              <a:t> </a:t>
            </a:r>
            <a:r>
              <a:rPr lang="en-GB" sz="1800" dirty="0" err="1">
                <a:effectLst/>
                <a:latin typeface="Segoe UI" panose="020B0502040204020203" pitchFamily="34" charset="0"/>
              </a:rPr>
              <a:t>bezpečnosť</a:t>
            </a:r>
            <a:r>
              <a:rPr lang="en-GB" sz="1800" dirty="0">
                <a:effectLst/>
                <a:latin typeface="Segoe UI" panose="020B0502040204020203" pitchFamily="34" charset="0"/>
              </a:rPr>
              <a:t>?</a:t>
            </a:r>
            <a:endParaRPr lang="en-GB" sz="1800" dirty="0">
              <a:effectLst/>
              <a:latin typeface="Arial" panose="020B0604020202020204" pitchFamily="34" charset="0"/>
            </a:endParaRPr>
          </a:p>
          <a:p>
            <a:r>
              <a:rPr lang="en-GB" sz="1800" dirty="0">
                <a:effectLst/>
                <a:latin typeface="Segoe UI" panose="020B0502040204020203" pitchFamily="34" charset="0"/>
              </a:rPr>
              <a:t>–</a:t>
            </a:r>
            <a:r>
              <a:rPr lang="en-GB" sz="1800" dirty="0" err="1">
                <a:effectLst/>
                <a:latin typeface="Segoe UI" panose="020B0502040204020203" pitchFamily="34" charset="0"/>
              </a:rPr>
              <a:t>kto</a:t>
            </a:r>
            <a:r>
              <a:rPr lang="en-GB" sz="1800" dirty="0">
                <a:effectLst/>
                <a:latin typeface="Segoe UI" panose="020B0502040204020203" pitchFamily="34" charset="0"/>
              </a:rPr>
              <a:t> </a:t>
            </a:r>
            <a:r>
              <a:rPr lang="en-GB" sz="1800" dirty="0" err="1">
                <a:effectLst/>
                <a:latin typeface="Segoe UI" panose="020B0502040204020203" pitchFamily="34" charset="0"/>
              </a:rPr>
              <a:t>všetko</a:t>
            </a:r>
            <a:r>
              <a:rPr lang="en-GB" sz="1800" dirty="0">
                <a:effectLst/>
                <a:latin typeface="Segoe UI" panose="020B0502040204020203" pitchFamily="34" charset="0"/>
              </a:rPr>
              <a:t> </a:t>
            </a:r>
            <a:r>
              <a:rPr lang="en-GB" sz="1800" dirty="0" err="1">
                <a:effectLst/>
                <a:latin typeface="Segoe UI" panose="020B0502040204020203" pitchFamily="34" charset="0"/>
              </a:rPr>
              <a:t>sa</a:t>
            </a:r>
            <a:r>
              <a:rPr lang="en-GB" sz="1800" dirty="0">
                <a:effectLst/>
                <a:latin typeface="Segoe UI" panose="020B0502040204020203" pitchFamily="34" charset="0"/>
              </a:rPr>
              <a:t> </a:t>
            </a:r>
            <a:r>
              <a:rPr lang="en-GB" sz="1800" dirty="0" err="1">
                <a:effectLst/>
                <a:latin typeface="Segoe UI" panose="020B0502040204020203" pitchFamily="34" charset="0"/>
              </a:rPr>
              <a:t>ňou</a:t>
            </a:r>
            <a:r>
              <a:rPr lang="en-GB" sz="1800" dirty="0">
                <a:effectLst/>
                <a:latin typeface="Segoe UI" panose="020B0502040204020203" pitchFamily="34" charset="0"/>
              </a:rPr>
              <a:t> </a:t>
            </a:r>
            <a:r>
              <a:rPr lang="en-GB" sz="1800" dirty="0" err="1">
                <a:effectLst/>
                <a:latin typeface="Segoe UI" panose="020B0502040204020203" pitchFamily="34" charset="0"/>
              </a:rPr>
              <a:t>musí</a:t>
            </a:r>
            <a:r>
              <a:rPr lang="en-GB" sz="1800" dirty="0">
                <a:effectLst/>
                <a:latin typeface="Segoe UI" panose="020B0502040204020203" pitchFamily="34" charset="0"/>
              </a:rPr>
              <a:t> </a:t>
            </a:r>
            <a:r>
              <a:rPr lang="en-GB" sz="1800" dirty="0" err="1">
                <a:effectLst/>
                <a:latin typeface="Segoe UI" panose="020B0502040204020203" pitchFamily="34" charset="0"/>
              </a:rPr>
              <a:t>zaoberať</a:t>
            </a:r>
            <a:r>
              <a:rPr lang="en-GB" sz="1800" dirty="0">
                <a:effectLst/>
                <a:latin typeface="Segoe UI" panose="020B0502040204020203" pitchFamily="34" charset="0"/>
              </a:rPr>
              <a:t>?</a:t>
            </a:r>
            <a:endParaRPr lang="en-GB" sz="1800" dirty="0">
              <a:effectLst/>
              <a:latin typeface="Arial" panose="020B0604020202020204" pitchFamily="34" charset="0"/>
            </a:endParaRPr>
          </a:p>
          <a:p>
            <a:r>
              <a:rPr lang="en-GB" sz="1800" dirty="0">
                <a:effectLst/>
                <a:latin typeface="Segoe UI" panose="020B0502040204020203" pitchFamily="34" charset="0"/>
              </a:rPr>
              <a:t>–Do </a:t>
            </a:r>
            <a:r>
              <a:rPr lang="en-GB" sz="1800" dirty="0" err="1">
                <a:effectLst/>
                <a:latin typeface="Segoe UI" panose="020B0502040204020203" pitchFamily="34" charset="0"/>
              </a:rPr>
              <a:t>akej</a:t>
            </a:r>
            <a:r>
              <a:rPr lang="en-GB" sz="1800" dirty="0">
                <a:effectLst/>
                <a:latin typeface="Segoe UI" panose="020B0502040204020203" pitchFamily="34" charset="0"/>
              </a:rPr>
              <a:t> </a:t>
            </a:r>
            <a:r>
              <a:rPr lang="en-GB" sz="1800" dirty="0" err="1">
                <a:effectLst/>
                <a:latin typeface="Segoe UI" panose="020B0502040204020203" pitchFamily="34" charset="0"/>
              </a:rPr>
              <a:t>miery</a:t>
            </a:r>
            <a:r>
              <a:rPr lang="en-GB" sz="1800" dirty="0">
                <a:effectLst/>
                <a:latin typeface="Segoe UI" panose="020B0502040204020203" pitchFamily="34" charset="0"/>
              </a:rPr>
              <a:t>?</a:t>
            </a:r>
            <a:endParaRPr lang="en-GB" sz="1800" dirty="0">
              <a:effectLst/>
              <a:latin typeface="Arial" panose="020B0604020202020204" pitchFamily="34" charset="0"/>
            </a:endParaRPr>
          </a:p>
          <a:p>
            <a:r>
              <a:rPr lang="en-GB" sz="1800" dirty="0">
                <a:effectLst/>
                <a:latin typeface="Segoe UI" panose="020B0502040204020203" pitchFamily="34" charset="0"/>
              </a:rPr>
              <a:t>–</a:t>
            </a:r>
            <a:r>
              <a:rPr lang="en-GB" sz="1800" dirty="0" err="1">
                <a:effectLst/>
                <a:latin typeface="Segoe UI" panose="020B0502040204020203" pitchFamily="34" charset="0"/>
              </a:rPr>
              <a:t>Čo</a:t>
            </a:r>
            <a:r>
              <a:rPr lang="en-GB" sz="1800" dirty="0">
                <a:effectLst/>
                <a:latin typeface="Segoe UI" panose="020B0502040204020203" pitchFamily="34" charset="0"/>
              </a:rPr>
              <a:t> pre </a:t>
            </a:r>
            <a:r>
              <a:rPr lang="en-GB" sz="1800" dirty="0" err="1">
                <a:effectLst/>
                <a:latin typeface="Segoe UI" panose="020B0502040204020203" pitchFamily="34" charset="0"/>
              </a:rPr>
              <a:t>jej</a:t>
            </a:r>
            <a:r>
              <a:rPr lang="en-GB" sz="1800" dirty="0">
                <a:effectLst/>
                <a:latin typeface="Segoe UI" panose="020B0502040204020203" pitchFamily="34" charset="0"/>
              </a:rPr>
              <a:t> </a:t>
            </a:r>
            <a:r>
              <a:rPr lang="en-GB" sz="1800" dirty="0" err="1">
                <a:effectLst/>
                <a:latin typeface="Segoe UI" panose="020B0502040204020203" pitchFamily="34" charset="0"/>
              </a:rPr>
              <a:t>zaistenie</a:t>
            </a:r>
            <a:r>
              <a:rPr lang="en-GB" sz="1800" dirty="0">
                <a:effectLst/>
                <a:latin typeface="Segoe UI" panose="020B0502040204020203" pitchFamily="34" charset="0"/>
              </a:rPr>
              <a:t> </a:t>
            </a:r>
            <a:r>
              <a:rPr lang="en-GB" sz="1800" dirty="0" err="1">
                <a:effectLst/>
                <a:latin typeface="Segoe UI" panose="020B0502040204020203" pitchFamily="34" charset="0"/>
              </a:rPr>
              <a:t>potrebuje</a:t>
            </a:r>
            <a:r>
              <a:rPr lang="en-GB" sz="1800" dirty="0">
                <a:effectLst/>
                <a:latin typeface="Segoe UI" panose="020B0502040204020203" pitchFamily="34" charset="0"/>
              </a:rPr>
              <a:t> </a:t>
            </a:r>
            <a:r>
              <a:rPr lang="en-GB" sz="1800" dirty="0" err="1">
                <a:effectLst/>
                <a:latin typeface="Segoe UI" panose="020B0502040204020203" pitchFamily="34" charset="0"/>
              </a:rPr>
              <a:t>vedieť</a:t>
            </a:r>
            <a:r>
              <a:rPr lang="en-GB" sz="1800" dirty="0">
                <a:effectLst/>
                <a:latin typeface="Segoe UI" panose="020B0502040204020203" pitchFamily="34" charset="0"/>
              </a:rPr>
              <a:t>?</a:t>
            </a:r>
            <a:endParaRPr lang="en-GB" sz="1800" dirty="0">
              <a:effectLst/>
              <a:latin typeface="Arial" panose="020B0604020202020204" pitchFamily="34" charset="0"/>
            </a:endParaRPr>
          </a:p>
          <a:p>
            <a:r>
              <a:rPr lang="en-GB" sz="1800" dirty="0">
                <a:effectLst/>
                <a:latin typeface="Segoe UI" panose="020B0502040204020203" pitchFamily="34" charset="0"/>
              </a:rPr>
              <a:t>–</a:t>
            </a:r>
            <a:r>
              <a:rPr lang="en-GB" sz="1800" dirty="0" err="1">
                <a:effectLst/>
                <a:latin typeface="Segoe UI" panose="020B0502040204020203" pitchFamily="34" charset="0"/>
              </a:rPr>
              <a:t>Ako</a:t>
            </a:r>
            <a:r>
              <a:rPr lang="en-GB" sz="1800" dirty="0">
                <a:effectLst/>
                <a:latin typeface="Segoe UI" panose="020B0502040204020203" pitchFamily="34" charset="0"/>
              </a:rPr>
              <a:t> s </a:t>
            </a:r>
            <a:r>
              <a:rPr lang="en-GB" sz="1800" dirty="0" err="1">
                <a:effectLst/>
                <a:latin typeface="Segoe UI" panose="020B0502040204020203" pitchFamily="34" charset="0"/>
              </a:rPr>
              <a:t>rozumným</a:t>
            </a:r>
            <a:r>
              <a:rPr lang="en-GB" sz="1800" dirty="0">
                <a:effectLst/>
                <a:latin typeface="Segoe UI" panose="020B0502040204020203" pitchFamily="34" charset="0"/>
              </a:rPr>
              <a:t> </a:t>
            </a:r>
            <a:r>
              <a:rPr lang="en-GB" sz="1800" dirty="0" err="1">
                <a:effectLst/>
                <a:latin typeface="Segoe UI" panose="020B0502040204020203" pitchFamily="34" charset="0"/>
              </a:rPr>
              <a:t>úsilím</a:t>
            </a:r>
            <a:r>
              <a:rPr lang="en-GB" sz="1800" dirty="0">
                <a:effectLst/>
                <a:latin typeface="Segoe UI" panose="020B0502040204020203" pitchFamily="34" charset="0"/>
              </a:rPr>
              <a:t> </a:t>
            </a:r>
            <a:r>
              <a:rPr lang="en-GB" sz="1800" dirty="0" err="1">
                <a:effectLst/>
                <a:latin typeface="Segoe UI" panose="020B0502040204020203" pitchFamily="34" charset="0"/>
              </a:rPr>
              <a:t>prispieť</a:t>
            </a:r>
            <a:r>
              <a:rPr lang="en-GB" sz="1800" dirty="0">
                <a:effectLst/>
                <a:latin typeface="Segoe UI" panose="020B0502040204020203" pitchFamily="34" charset="0"/>
              </a:rPr>
              <a:t> k </a:t>
            </a:r>
            <a:r>
              <a:rPr lang="en-GB" sz="1800" dirty="0" err="1">
                <a:effectLst/>
                <a:latin typeface="Segoe UI" panose="020B0502040204020203" pitchFamily="34" charset="0"/>
              </a:rPr>
              <a:t>najlepšiemu</a:t>
            </a:r>
            <a:r>
              <a:rPr lang="en-GB" sz="1800" dirty="0">
                <a:effectLst/>
                <a:latin typeface="Segoe UI" panose="020B0502040204020203" pitchFamily="34" charset="0"/>
              </a:rPr>
              <a:t> </a:t>
            </a:r>
            <a:r>
              <a:rPr lang="en-GB" sz="1800" dirty="0" err="1">
                <a:effectLst/>
                <a:latin typeface="Segoe UI" panose="020B0502040204020203" pitchFamily="34" charset="0"/>
              </a:rPr>
              <a:t>výsledku</a:t>
            </a:r>
            <a:r>
              <a:rPr lang="en-GB" sz="1800" dirty="0">
                <a:effectLst/>
                <a:latin typeface="Segoe UI" panose="020B0502040204020203" pitchFamily="34" charset="0"/>
              </a:rPr>
              <a:t>?</a:t>
            </a:r>
            <a:endParaRPr lang="en-GB" sz="1800" dirty="0">
              <a:effectLst/>
              <a:latin typeface="Arial" panose="020B0604020202020204" pitchFamily="34" charset="0"/>
            </a:endParaRPr>
          </a:p>
          <a:p>
            <a:endParaRPr lang="sk-SK" dirty="0"/>
          </a:p>
        </p:txBody>
      </p:sp>
      <p:sp>
        <p:nvSpPr>
          <p:cNvPr id="4" name="Slide Number Placeholder 3"/>
          <p:cNvSpPr>
            <a:spLocks noGrp="1"/>
          </p:cNvSpPr>
          <p:nvPr>
            <p:ph type="sldNum" sz="quarter" idx="5"/>
          </p:nvPr>
        </p:nvSpPr>
        <p:spPr/>
        <p:txBody>
          <a:bodyPr/>
          <a:lstStyle/>
          <a:p>
            <a:fld id="{A8EEEB2C-7543-40A3-9666-18D9735ECCB8}" type="slidenum">
              <a:rPr lang="en-US" smtClean="0"/>
              <a:t>3</a:t>
            </a:fld>
            <a:endParaRPr lang="en-US"/>
          </a:p>
        </p:txBody>
      </p:sp>
    </p:spTree>
    <p:extLst>
      <p:ext uri="{BB962C8B-B14F-4D97-AF65-F5344CB8AC3E}">
        <p14:creationId xmlns:p14="http://schemas.microsoft.com/office/powerpoint/2010/main" val="139205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Arial" panose="020B0604020202020204" pitchFamily="34" charset="0"/>
                <a:hlinkClick r:id="rId3"/>
              </a:rPr>
              <a:t>CI/CD Continuous Integration and Continuous Deployment</a:t>
            </a:r>
          </a:p>
          <a:p>
            <a:endParaRPr lang="en-GB" dirty="0"/>
          </a:p>
        </p:txBody>
      </p:sp>
      <p:sp>
        <p:nvSpPr>
          <p:cNvPr id="4" name="Slide Number Placeholder 3"/>
          <p:cNvSpPr>
            <a:spLocks noGrp="1"/>
          </p:cNvSpPr>
          <p:nvPr>
            <p:ph type="sldNum" sz="quarter" idx="5"/>
          </p:nvPr>
        </p:nvSpPr>
        <p:spPr/>
        <p:txBody>
          <a:bodyPr/>
          <a:lstStyle/>
          <a:p>
            <a:fld id="{A8EEEB2C-7543-40A3-9666-18D9735ECCB8}" type="slidenum">
              <a:rPr lang="en-US" smtClean="0"/>
              <a:t>5</a:t>
            </a:fld>
            <a:endParaRPr lang="en-US"/>
          </a:p>
        </p:txBody>
      </p:sp>
    </p:spTree>
    <p:extLst>
      <p:ext uri="{BB962C8B-B14F-4D97-AF65-F5344CB8AC3E}">
        <p14:creationId xmlns:p14="http://schemas.microsoft.com/office/powerpoint/2010/main" val="359854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Cize</a:t>
            </a:r>
            <a:r>
              <a:rPr lang="en-US" dirty="0"/>
              <a:t> </a:t>
            </a:r>
            <a:r>
              <a:rPr lang="en-US" dirty="0" err="1"/>
              <a:t>riadenie</a:t>
            </a:r>
            <a:r>
              <a:rPr lang="en-US" dirty="0"/>
              <a:t> </a:t>
            </a:r>
            <a:r>
              <a:rPr lang="en-US" dirty="0" err="1"/>
              <a:t>pristupov</a:t>
            </a:r>
            <a:r>
              <a:rPr lang="en-US" dirty="0"/>
              <a:t> k </a:t>
            </a:r>
            <a:r>
              <a:rPr lang="en-US" dirty="0" err="1"/>
              <a:t>informaciam</a:t>
            </a:r>
            <a:r>
              <a:rPr lang="en-US" dirty="0"/>
              <a:t>…</a:t>
            </a:r>
            <a:endParaRPr lang="en-GB" dirty="0"/>
          </a:p>
        </p:txBody>
      </p:sp>
      <p:sp>
        <p:nvSpPr>
          <p:cNvPr id="4" name="Slide Number Placeholder 3"/>
          <p:cNvSpPr>
            <a:spLocks noGrp="1"/>
          </p:cNvSpPr>
          <p:nvPr>
            <p:ph type="sldNum" sz="quarter" idx="5"/>
          </p:nvPr>
        </p:nvSpPr>
        <p:spPr/>
        <p:txBody>
          <a:bodyPr/>
          <a:lstStyle/>
          <a:p>
            <a:fld id="{A8EEEB2C-7543-40A3-9666-18D9735ECCB8}" type="slidenum">
              <a:rPr lang="en-US" smtClean="0"/>
              <a:t>6</a:t>
            </a:fld>
            <a:endParaRPr lang="en-US"/>
          </a:p>
        </p:txBody>
      </p:sp>
    </p:spTree>
    <p:extLst>
      <p:ext uri="{BB962C8B-B14F-4D97-AF65-F5344CB8AC3E}">
        <p14:creationId xmlns:p14="http://schemas.microsoft.com/office/powerpoint/2010/main" val="250181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err="1">
                <a:effectLst/>
                <a:latin typeface="Arial" panose="020B0604020202020204" pitchFamily="34" charset="0"/>
              </a:rPr>
              <a:t>Nahlasovanei</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zavaznych</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incidentov</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incidentov</a:t>
            </a:r>
            <a:r>
              <a:rPr lang="en-GB" b="0" i="0" u="none" strike="noStrike" dirty="0">
                <a:effectLst/>
                <a:latin typeface="Arial" panose="020B0604020202020204" pitchFamily="34" charset="0"/>
              </a:rPr>
              <a:t> </a:t>
            </a:r>
          </a:p>
          <a:p>
            <a:pPr algn="l"/>
            <a:endParaRPr lang="en-GB" b="0" i="0" u="none" strike="noStrike" dirty="0">
              <a:effectLst/>
              <a:latin typeface="Arial" panose="020B0604020202020204" pitchFamily="34" charset="0"/>
            </a:endParaRPr>
          </a:p>
          <a:p>
            <a:pPr algn="l"/>
            <a:r>
              <a:rPr lang="en-GB" b="0" i="0" u="sng" dirty="0" err="1">
                <a:solidFill>
                  <a:srgbClr val="0B0C0C"/>
                </a:solidFill>
                <a:effectLst/>
                <a:latin typeface="Source Sans Pro" panose="020B0503030403020204" pitchFamily="34" charset="0"/>
                <a:hlinkClick r:id="rId3"/>
              </a:rPr>
              <a:t>Prevádzkovateľ</a:t>
            </a:r>
            <a:r>
              <a:rPr lang="en-GB" b="0" i="0" u="sng" dirty="0">
                <a:solidFill>
                  <a:srgbClr val="0B0C0C"/>
                </a:solidFill>
                <a:effectLst/>
                <a:latin typeface="Source Sans Pro" panose="020B0503030403020204" pitchFamily="34" charset="0"/>
                <a:hlinkClick r:id="rId3"/>
              </a:rPr>
              <a:t> </a:t>
            </a:r>
            <a:r>
              <a:rPr lang="en-GB" b="0" i="0" u="sng" dirty="0" err="1">
                <a:solidFill>
                  <a:srgbClr val="0B0C0C"/>
                </a:solidFill>
                <a:effectLst/>
                <a:latin typeface="Source Sans Pro" panose="020B0503030403020204" pitchFamily="34" charset="0"/>
                <a:hlinkClick r:id="rId3"/>
              </a:rPr>
              <a:t>základnej</a:t>
            </a:r>
            <a:r>
              <a:rPr lang="en-GB" b="0" i="0" u="sng" dirty="0">
                <a:solidFill>
                  <a:srgbClr val="0B0C0C"/>
                </a:solidFill>
                <a:effectLst/>
                <a:latin typeface="Source Sans Pro" panose="020B0503030403020204" pitchFamily="34" charset="0"/>
                <a:hlinkClick r:id="rId3"/>
              </a:rPr>
              <a:t> </a:t>
            </a:r>
            <a:r>
              <a:rPr lang="en-GB" b="0" i="0" u="sng" dirty="0" err="1">
                <a:solidFill>
                  <a:srgbClr val="0B0C0C"/>
                </a:solidFill>
                <a:effectLst/>
                <a:latin typeface="Source Sans Pro" panose="020B0503030403020204" pitchFamily="34" charset="0"/>
                <a:hlinkClick r:id="rId3"/>
              </a:rPr>
              <a:t>služby</a:t>
            </a:r>
            <a:r>
              <a:rPr lang="en-GB" b="0" i="0" u="sng" dirty="0">
                <a:solidFill>
                  <a:srgbClr val="0B0C0C"/>
                </a:solidFill>
                <a:effectLst/>
                <a:latin typeface="Source Sans Pro" panose="020B0503030403020204" pitchFamily="34" charset="0"/>
              </a:rPr>
              <a:t> </a:t>
            </a:r>
            <a:r>
              <a:rPr lang="en-GB" b="1" i="0" dirty="0">
                <a:solidFill>
                  <a:srgbClr val="0B0C0C"/>
                </a:solidFill>
                <a:effectLst/>
                <a:latin typeface="Source Sans Pro" panose="020B0503030403020204" pitchFamily="34" charset="0"/>
              </a:rPr>
              <a:t>je </a:t>
            </a:r>
            <a:r>
              <a:rPr lang="en-GB" b="1" i="0" dirty="0" err="1">
                <a:solidFill>
                  <a:srgbClr val="0B0C0C"/>
                </a:solidFill>
                <a:effectLst/>
                <a:latin typeface="Source Sans Pro" panose="020B0503030403020204" pitchFamily="34" charset="0"/>
              </a:rPr>
              <a:t>podľa</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zákona</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povinný</a:t>
            </a:r>
            <a:r>
              <a:rPr lang="en-GB" b="1" i="0" dirty="0">
                <a:solidFill>
                  <a:srgbClr val="0B0C0C"/>
                </a:solidFill>
                <a:effectLst/>
                <a:latin typeface="Source Sans Pro" panose="020B0503030403020204" pitchFamily="34" charset="0"/>
              </a:rPr>
              <a:t> </a:t>
            </a:r>
            <a:r>
              <a:rPr lang="en-GB" b="0" i="0" u="sng" dirty="0" err="1">
                <a:solidFill>
                  <a:srgbClr val="0B0C0C"/>
                </a:solidFill>
                <a:effectLst/>
                <a:latin typeface="Source Sans Pro" panose="020B0503030403020204" pitchFamily="34" charset="0"/>
                <a:hlinkClick r:id="rId4"/>
              </a:rPr>
              <a:t>hlásiť</a:t>
            </a:r>
            <a:r>
              <a:rPr lang="en-GB" b="0" i="0" u="sng" dirty="0">
                <a:solidFill>
                  <a:srgbClr val="0B0C0C"/>
                </a:solidFill>
                <a:effectLst/>
                <a:latin typeface="Source Sans Pro" panose="020B0503030403020204" pitchFamily="34" charset="0"/>
                <a:hlinkClick r:id="rId4"/>
              </a:rPr>
              <a:t> </a:t>
            </a:r>
            <a:r>
              <a:rPr lang="en-GB" b="0" i="0" u="sng" dirty="0" err="1">
                <a:solidFill>
                  <a:srgbClr val="0B0C0C"/>
                </a:solidFill>
                <a:effectLst/>
                <a:latin typeface="Source Sans Pro" panose="020B0503030403020204" pitchFamily="34" charset="0"/>
                <a:hlinkClick r:id="rId4"/>
              </a:rPr>
              <a:t>každý</a:t>
            </a:r>
            <a:r>
              <a:rPr lang="en-GB" b="0" i="0" u="sng" dirty="0">
                <a:solidFill>
                  <a:srgbClr val="0B0C0C"/>
                </a:solidFill>
                <a:effectLst/>
                <a:latin typeface="Source Sans Pro" panose="020B0503030403020204" pitchFamily="34" charset="0"/>
                <a:hlinkClick r:id="rId4"/>
              </a:rPr>
              <a:t> </a:t>
            </a:r>
            <a:r>
              <a:rPr lang="en-GB" b="0" i="0" u="sng" dirty="0" err="1">
                <a:solidFill>
                  <a:srgbClr val="0B0C0C"/>
                </a:solidFill>
                <a:effectLst/>
                <a:latin typeface="Source Sans Pro" panose="020B0503030403020204" pitchFamily="34" charset="0"/>
                <a:hlinkClick r:id="rId4"/>
              </a:rPr>
              <a:t>závažný</a:t>
            </a:r>
            <a:r>
              <a:rPr lang="en-GB" b="0" i="0" u="sng" dirty="0">
                <a:solidFill>
                  <a:srgbClr val="0B0C0C"/>
                </a:solidFill>
                <a:effectLst/>
                <a:latin typeface="Source Sans Pro" panose="020B0503030403020204" pitchFamily="34" charset="0"/>
                <a:hlinkClick r:id="rId4"/>
              </a:rPr>
              <a:t> </a:t>
            </a:r>
            <a:r>
              <a:rPr lang="en-GB" b="0" i="0" u="sng" dirty="0" err="1">
                <a:solidFill>
                  <a:srgbClr val="0B0C0C"/>
                </a:solidFill>
                <a:effectLst/>
                <a:latin typeface="Source Sans Pro" panose="020B0503030403020204" pitchFamily="34" charset="0"/>
                <a:hlinkClick r:id="rId4"/>
              </a:rPr>
              <a:t>kybernetický</a:t>
            </a:r>
            <a:r>
              <a:rPr lang="en-GB" b="0" i="0" u="sng" dirty="0">
                <a:solidFill>
                  <a:srgbClr val="0B0C0C"/>
                </a:solidFill>
                <a:effectLst/>
                <a:latin typeface="Source Sans Pro" panose="020B0503030403020204" pitchFamily="34" charset="0"/>
                <a:hlinkClick r:id="rId4"/>
              </a:rPr>
              <a:t> </a:t>
            </a:r>
            <a:r>
              <a:rPr lang="en-GB" b="0" i="0" u="sng" dirty="0" err="1">
                <a:solidFill>
                  <a:srgbClr val="0B0C0C"/>
                </a:solidFill>
                <a:effectLst/>
                <a:latin typeface="Source Sans Pro" panose="020B0503030403020204" pitchFamily="34" charset="0"/>
                <a:hlinkClick r:id="rId4"/>
              </a:rPr>
              <a:t>bezpečnostný</a:t>
            </a:r>
            <a:r>
              <a:rPr lang="en-GB" b="0" i="0" u="sng" dirty="0">
                <a:solidFill>
                  <a:srgbClr val="0B0C0C"/>
                </a:solidFill>
                <a:effectLst/>
                <a:latin typeface="Source Sans Pro" panose="020B0503030403020204" pitchFamily="34" charset="0"/>
                <a:hlinkClick r:id="rId4"/>
              </a:rPr>
              <a:t> incident</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ktorý</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identifikuje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na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základe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presiahnutia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kritérií</a:t>
            </a:r>
            <a:r>
              <a:rPr lang="en-GB" b="0" i="0" dirty="0">
                <a:solidFill>
                  <a:srgbClr val="0B0C0C"/>
                </a:solidFill>
                <a:effectLst/>
                <a:latin typeface="Source Sans Pro" panose="020B0503030403020204" pitchFamily="34" charset="0"/>
              </a:rPr>
              <a:t> pre </a:t>
            </a:r>
            <a:r>
              <a:rPr lang="en-GB" b="0" i="0" dirty="0" err="1">
                <a:solidFill>
                  <a:srgbClr val="0B0C0C"/>
                </a:solidFill>
                <a:effectLst/>
                <a:latin typeface="Source Sans Pro" panose="020B0503030403020204" pitchFamily="34" charset="0"/>
              </a:rPr>
              <a:t>jednotlivé</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kategórie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závažných</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kybernetických</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bezpečnostných</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incidentov</a:t>
            </a:r>
            <a:r>
              <a:rPr lang="en-GB" b="0" i="0" dirty="0">
                <a:solidFill>
                  <a:srgbClr val="0B0C0C"/>
                </a:solidFill>
                <a:effectLst/>
                <a:latin typeface="Source Sans Pro" panose="020B0503030403020204" pitchFamily="34" charset="0"/>
              </a:rPr>
              <a:t>. Tie </a:t>
            </a:r>
            <a:r>
              <a:rPr lang="en-GB" b="0" i="0" dirty="0" err="1">
                <a:solidFill>
                  <a:srgbClr val="0B0C0C"/>
                </a:solidFill>
                <a:effectLst/>
                <a:latin typeface="Source Sans Pro" panose="020B0503030403020204" pitchFamily="34" charset="0"/>
              </a:rPr>
              <a:t>sa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členia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na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kategóriu</a:t>
            </a:r>
            <a:r>
              <a:rPr lang="en-GB" b="0" i="0" dirty="0">
                <a:solidFill>
                  <a:srgbClr val="0B0C0C"/>
                </a:solidFill>
                <a:effectLst/>
                <a:latin typeface="Source Sans Pro" panose="020B0503030403020204" pitchFamily="34" charset="0"/>
              </a:rPr>
              <a:t> I., II. a III. </a:t>
            </a:r>
            <a:r>
              <a:rPr lang="en-GB" b="0" i="0" dirty="0" err="1">
                <a:solidFill>
                  <a:srgbClr val="0B0C0C"/>
                </a:solidFill>
                <a:effectLst/>
                <a:latin typeface="Source Sans Pro" panose="020B0503030403020204" pitchFamily="34" charset="0"/>
              </a:rPr>
              <a:t>stupňa</a:t>
            </a:r>
            <a:r>
              <a:rPr lang="en-GB" b="0" i="0" dirty="0">
                <a:solidFill>
                  <a:srgbClr val="0B0C0C"/>
                </a:solidFill>
                <a:effectLst/>
                <a:latin typeface="Source Sans Pro" panose="020B0503030403020204" pitchFamily="34" charset="0"/>
              </a:rPr>
              <a:t> v </a:t>
            </a:r>
            <a:r>
              <a:rPr lang="en-GB" b="0" i="0" dirty="0" err="1">
                <a:solidFill>
                  <a:srgbClr val="0B0C0C"/>
                </a:solidFill>
                <a:effectLst/>
                <a:latin typeface="Source Sans Pro" panose="020B0503030403020204" pitchFamily="34" charset="0"/>
              </a:rPr>
              <a:t>závislosti</a:t>
            </a:r>
            <a:r>
              <a:rPr lang="en-GB" b="0" i="0" dirty="0">
                <a:solidFill>
                  <a:srgbClr val="0B0C0C"/>
                </a:solidFill>
                <a:effectLst/>
                <a:latin typeface="Source Sans Pro" panose="020B0503030403020204" pitchFamily="34" charset="0"/>
              </a:rPr>
              <a:t> od:</a:t>
            </a:r>
          </a:p>
          <a:p>
            <a:pPr algn="l"/>
            <a:r>
              <a:rPr lang="en-GB" dirty="0" err="1">
                <a:effectLst/>
              </a:rPr>
              <a:t>počtu</a:t>
            </a:r>
            <a:r>
              <a:rPr lang="en-GB" dirty="0">
                <a:effectLst/>
              </a:rPr>
              <a:t> </a:t>
            </a:r>
            <a:r>
              <a:rPr lang="en-GB" dirty="0" err="1">
                <a:effectLst/>
              </a:rPr>
              <a:t>zasiahnutých</a:t>
            </a:r>
            <a:r>
              <a:rPr lang="en-GB" dirty="0">
                <a:effectLst/>
              </a:rPr>
              <a:t> </a:t>
            </a:r>
            <a:r>
              <a:rPr lang="en-GB" dirty="0" err="1">
                <a:effectLst/>
              </a:rPr>
              <a:t>používateľov</a:t>
            </a:r>
            <a:r>
              <a:rPr lang="en-GB" dirty="0">
                <a:effectLst/>
              </a:rPr>
              <a:t> </a:t>
            </a:r>
            <a:r>
              <a:rPr lang="en-GB" dirty="0" err="1">
                <a:effectLst/>
              </a:rPr>
              <a:t>základnej</a:t>
            </a:r>
            <a:r>
              <a:rPr lang="en-GB" dirty="0">
                <a:effectLst/>
              </a:rPr>
              <a:t> </a:t>
            </a:r>
            <a:r>
              <a:rPr lang="en-GB" dirty="0" err="1">
                <a:effectLst/>
              </a:rPr>
              <a:t>služby</a:t>
            </a:r>
            <a:r>
              <a:rPr lang="en-GB" dirty="0">
                <a:effectLst/>
              </a:rPr>
              <a:t> </a:t>
            </a:r>
            <a:r>
              <a:rPr lang="en-GB" dirty="0" err="1">
                <a:effectLst/>
              </a:rPr>
              <a:t>alebo</a:t>
            </a:r>
            <a:r>
              <a:rPr lang="en-GB" dirty="0">
                <a:effectLst/>
              </a:rPr>
              <a:t> </a:t>
            </a:r>
            <a:r>
              <a:rPr lang="en-GB" dirty="0" err="1">
                <a:effectLst/>
              </a:rPr>
              <a:t>digitálnej</a:t>
            </a:r>
            <a:r>
              <a:rPr lang="en-GB" dirty="0">
                <a:effectLst/>
              </a:rPr>
              <a:t> </a:t>
            </a:r>
            <a:r>
              <a:rPr lang="en-GB" dirty="0" err="1">
                <a:effectLst/>
              </a:rPr>
              <a:t>služby</a:t>
            </a:r>
            <a:r>
              <a:rPr lang="en-GB" dirty="0">
                <a:effectLst/>
              </a:rPr>
              <a:t>, </a:t>
            </a:r>
            <a:r>
              <a:rPr lang="en-GB" dirty="0" err="1">
                <a:effectLst/>
              </a:rPr>
              <a:t>dĺžky</a:t>
            </a:r>
            <a:r>
              <a:rPr lang="en-GB" dirty="0">
                <a:effectLst/>
              </a:rPr>
              <a:t> </a:t>
            </a:r>
            <a:r>
              <a:rPr lang="en-GB" dirty="0" err="1">
                <a:effectLst/>
              </a:rPr>
              <a:t>trvania</a:t>
            </a:r>
            <a:r>
              <a:rPr lang="en-GB" dirty="0">
                <a:effectLst/>
              </a:rPr>
              <a:t>, </a:t>
            </a:r>
            <a:r>
              <a:rPr lang="en-GB" dirty="0" err="1">
                <a:effectLst/>
              </a:rPr>
              <a:t>geografického</a:t>
            </a:r>
            <a:r>
              <a:rPr lang="en-GB" dirty="0">
                <a:effectLst/>
              </a:rPr>
              <a:t> </a:t>
            </a:r>
            <a:r>
              <a:rPr lang="en-GB" dirty="0" err="1">
                <a:effectLst/>
              </a:rPr>
              <a:t>rozšírenia</a:t>
            </a:r>
            <a:r>
              <a:rPr lang="en-GB" dirty="0">
                <a:effectLst/>
              </a:rPr>
              <a:t>, </a:t>
            </a:r>
            <a:r>
              <a:rPr lang="en-GB" dirty="0" err="1">
                <a:effectLst/>
              </a:rPr>
              <a:t>stupňa</a:t>
            </a:r>
            <a:r>
              <a:rPr lang="en-GB" dirty="0">
                <a:effectLst/>
              </a:rPr>
              <a:t> </a:t>
            </a:r>
            <a:r>
              <a:rPr lang="en-GB" dirty="0" err="1">
                <a:effectLst/>
              </a:rPr>
              <a:t>narušenia</a:t>
            </a:r>
            <a:r>
              <a:rPr lang="en-GB" dirty="0">
                <a:effectLst/>
              </a:rPr>
              <a:t> </a:t>
            </a:r>
            <a:r>
              <a:rPr lang="en-GB" dirty="0" err="1">
                <a:effectLst/>
              </a:rPr>
              <a:t>fungovania</a:t>
            </a:r>
            <a:r>
              <a:rPr lang="en-GB" dirty="0">
                <a:effectLst/>
              </a:rPr>
              <a:t> </a:t>
            </a:r>
            <a:r>
              <a:rPr lang="en-GB" dirty="0" err="1">
                <a:effectLst/>
              </a:rPr>
              <a:t>základnej</a:t>
            </a:r>
            <a:r>
              <a:rPr lang="en-GB" dirty="0">
                <a:effectLst/>
              </a:rPr>
              <a:t> </a:t>
            </a:r>
            <a:r>
              <a:rPr lang="en-GB" dirty="0" err="1">
                <a:effectLst/>
              </a:rPr>
              <a:t>služby</a:t>
            </a:r>
            <a:r>
              <a:rPr lang="en-GB" dirty="0">
                <a:effectLst/>
              </a:rPr>
              <a:t> </a:t>
            </a:r>
            <a:r>
              <a:rPr lang="en-GB" dirty="0" err="1">
                <a:effectLst/>
              </a:rPr>
              <a:t>alego</a:t>
            </a:r>
            <a:r>
              <a:rPr lang="en-GB" dirty="0">
                <a:effectLst/>
              </a:rPr>
              <a:t> </a:t>
            </a:r>
            <a:r>
              <a:rPr lang="en-GB" dirty="0" err="1">
                <a:effectLst/>
              </a:rPr>
              <a:t>digitálnej</a:t>
            </a:r>
            <a:r>
              <a:rPr lang="en-GB" dirty="0">
                <a:effectLst/>
              </a:rPr>
              <a:t> </a:t>
            </a:r>
            <a:r>
              <a:rPr lang="en-GB" dirty="0" err="1">
                <a:effectLst/>
              </a:rPr>
              <a:t>služby</a:t>
            </a:r>
            <a:r>
              <a:rPr lang="en-GB" dirty="0">
                <a:effectLst/>
              </a:rPr>
              <a:t>, </a:t>
            </a:r>
            <a:r>
              <a:rPr lang="en-GB" dirty="0" err="1">
                <a:effectLst/>
              </a:rPr>
              <a:t>rozsahu</a:t>
            </a:r>
            <a:r>
              <a:rPr lang="en-GB" dirty="0">
                <a:effectLst/>
              </a:rPr>
              <a:t> </a:t>
            </a:r>
            <a:r>
              <a:rPr lang="en-GB" dirty="0" err="1">
                <a:effectLst/>
              </a:rPr>
              <a:t>vplyvu</a:t>
            </a:r>
            <a:r>
              <a:rPr lang="en-GB" dirty="0">
                <a:effectLst/>
              </a:rPr>
              <a:t> </a:t>
            </a:r>
            <a:r>
              <a:rPr lang="en-GB" dirty="0" err="1">
                <a:effectLst/>
              </a:rPr>
              <a:t>na</a:t>
            </a:r>
            <a:r>
              <a:rPr lang="en-GB" dirty="0">
                <a:effectLst/>
              </a:rPr>
              <a:t> </a:t>
            </a:r>
            <a:r>
              <a:rPr lang="en-GB" dirty="0" err="1">
                <a:effectLst/>
              </a:rPr>
              <a:t>hospodárske</a:t>
            </a:r>
            <a:r>
              <a:rPr lang="en-GB" dirty="0">
                <a:effectLst/>
              </a:rPr>
              <a:t> </a:t>
            </a:r>
            <a:r>
              <a:rPr lang="en-GB" dirty="0" err="1">
                <a:effectLst/>
              </a:rPr>
              <a:t>alebo</a:t>
            </a:r>
            <a:r>
              <a:rPr lang="en-GB" dirty="0">
                <a:effectLst/>
              </a:rPr>
              <a:t> </a:t>
            </a:r>
            <a:r>
              <a:rPr lang="en-GB" dirty="0" err="1">
                <a:effectLst/>
              </a:rPr>
              <a:t>spoločenské</a:t>
            </a:r>
            <a:r>
              <a:rPr lang="en-GB" dirty="0">
                <a:effectLst/>
              </a:rPr>
              <a:t> </a:t>
            </a:r>
            <a:r>
              <a:rPr lang="en-GB" dirty="0" err="1">
                <a:effectLst/>
              </a:rPr>
              <a:t>činnosti</a:t>
            </a:r>
            <a:r>
              <a:rPr lang="en-GB" dirty="0">
                <a:effectLst/>
              </a:rPr>
              <a:t> </a:t>
            </a:r>
            <a:r>
              <a:rPr lang="en-GB" dirty="0" err="1">
                <a:effectLst/>
              </a:rPr>
              <a:t>štátu</a:t>
            </a:r>
            <a:r>
              <a:rPr lang="en-GB" b="0" i="0" u="sng" dirty="0">
                <a:solidFill>
                  <a:srgbClr val="0B0C0C"/>
                </a:solidFill>
                <a:effectLst/>
                <a:latin typeface="Source Sans Pro" panose="020B0503030403020204" pitchFamily="34" charset="0"/>
              </a:rPr>
              <a:t>.</a:t>
            </a:r>
          </a:p>
          <a:p>
            <a:pPr algn="l"/>
            <a:endParaRPr lang="en-GB" b="0" i="0" u="none" strike="noStrike" dirty="0">
              <a:effectLst/>
              <a:latin typeface="Arial" panose="020B0604020202020204" pitchFamily="34" charset="0"/>
            </a:endParaRPr>
          </a:p>
          <a:p>
            <a:pPr algn="l"/>
            <a:r>
              <a:rPr lang="en-GB" b="0" i="0" u="sng" dirty="0" err="1">
                <a:solidFill>
                  <a:srgbClr val="0B0C0C"/>
                </a:solidFill>
                <a:effectLst/>
                <a:latin typeface="Source Sans Pro" panose="020B0503030403020204" pitchFamily="34" charset="0"/>
                <a:hlinkClick r:id="rId5"/>
              </a:rPr>
              <a:t>Poskytovateľ</a:t>
            </a:r>
            <a:r>
              <a:rPr lang="en-GB" b="0" i="0" u="sng" dirty="0">
                <a:solidFill>
                  <a:srgbClr val="0B0C0C"/>
                </a:solidFill>
                <a:effectLst/>
                <a:latin typeface="Source Sans Pro" panose="020B0503030403020204" pitchFamily="34" charset="0"/>
                <a:hlinkClick r:id="rId5"/>
              </a:rPr>
              <a:t> </a:t>
            </a:r>
            <a:r>
              <a:rPr lang="en-GB" b="0" i="0" u="sng" dirty="0" err="1">
                <a:solidFill>
                  <a:srgbClr val="0B0C0C"/>
                </a:solidFill>
                <a:effectLst/>
                <a:latin typeface="Source Sans Pro" panose="020B0503030403020204" pitchFamily="34" charset="0"/>
                <a:hlinkClick r:id="rId5"/>
              </a:rPr>
              <a:t>digitálnej</a:t>
            </a:r>
            <a:r>
              <a:rPr lang="en-GB" b="0" i="0" u="sng" dirty="0">
                <a:solidFill>
                  <a:srgbClr val="0B0C0C"/>
                </a:solidFill>
                <a:effectLst/>
                <a:latin typeface="Source Sans Pro" panose="020B0503030403020204" pitchFamily="34" charset="0"/>
                <a:hlinkClick r:id="rId5"/>
              </a:rPr>
              <a:t> </a:t>
            </a:r>
            <a:r>
              <a:rPr lang="en-GB" b="0" i="0" u="sng" dirty="0" err="1">
                <a:solidFill>
                  <a:srgbClr val="0B0C0C"/>
                </a:solidFill>
                <a:effectLst/>
                <a:latin typeface="Source Sans Pro" panose="020B0503030403020204" pitchFamily="34" charset="0"/>
                <a:hlinkClick r:id="rId5"/>
              </a:rPr>
              <a:t>služby</a:t>
            </a:r>
            <a:endParaRPr lang="en-GB" b="0" i="0" dirty="0">
              <a:solidFill>
                <a:srgbClr val="0B0C0C"/>
              </a:solidFill>
              <a:effectLst/>
              <a:latin typeface="Source Sans Pro" panose="020B0503030403020204" pitchFamily="34" charset="0"/>
            </a:endParaRPr>
          </a:p>
          <a:p>
            <a:pPr algn="l"/>
            <a:r>
              <a:rPr lang="en-GB" b="1" i="0" dirty="0">
                <a:solidFill>
                  <a:srgbClr val="0B0C0C"/>
                </a:solidFill>
                <a:effectLst/>
                <a:latin typeface="Source Sans Pro" panose="020B0503030403020204" pitchFamily="34" charset="0"/>
              </a:rPr>
              <a:t>je </a:t>
            </a:r>
            <a:r>
              <a:rPr lang="en-GB" b="1" i="0" dirty="0" err="1">
                <a:solidFill>
                  <a:srgbClr val="0B0C0C"/>
                </a:solidFill>
                <a:effectLst/>
                <a:latin typeface="Source Sans Pro" panose="020B0503030403020204" pitchFamily="34" charset="0"/>
              </a:rPr>
              <a:t>podľa</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zákona</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povinný</a:t>
            </a:r>
            <a:r>
              <a:rPr lang="en-GB" b="1" i="0" dirty="0">
                <a:solidFill>
                  <a:srgbClr val="0B0C0C"/>
                </a:solidFill>
                <a:effectLst/>
                <a:latin typeface="Source Sans Pro" panose="020B0503030403020204" pitchFamily="34" charset="0"/>
              </a:rPr>
              <a:t> </a:t>
            </a:r>
            <a:r>
              <a:rPr lang="en-GB" b="0" i="0" u="sng" dirty="0" err="1">
                <a:solidFill>
                  <a:srgbClr val="0B0C0C"/>
                </a:solidFill>
                <a:effectLst/>
                <a:latin typeface="Source Sans Pro" panose="020B0503030403020204" pitchFamily="34" charset="0"/>
                <a:hlinkClick r:id="rId6"/>
              </a:rPr>
              <a:t>hlásiť</a:t>
            </a:r>
            <a:r>
              <a:rPr lang="en-GB" b="0" i="0" u="sng" dirty="0">
                <a:solidFill>
                  <a:srgbClr val="0B0C0C"/>
                </a:solidFill>
                <a:effectLst/>
                <a:latin typeface="Source Sans Pro" panose="020B0503030403020204" pitchFamily="34" charset="0"/>
                <a:hlinkClick r:id="rId6"/>
              </a:rPr>
              <a:t> </a:t>
            </a:r>
            <a:r>
              <a:rPr lang="en-GB" b="0" i="0" u="sng" dirty="0" err="1">
                <a:solidFill>
                  <a:srgbClr val="0B0C0C"/>
                </a:solidFill>
                <a:effectLst/>
                <a:latin typeface="Source Sans Pro" panose="020B0503030403020204" pitchFamily="34" charset="0"/>
                <a:hlinkClick r:id="rId6"/>
              </a:rPr>
              <a:t>každý</a:t>
            </a:r>
            <a:r>
              <a:rPr lang="en-GB" b="0" i="0" u="sng" dirty="0">
                <a:solidFill>
                  <a:srgbClr val="0B0C0C"/>
                </a:solidFill>
                <a:effectLst/>
                <a:latin typeface="Source Sans Pro" panose="020B0503030403020204" pitchFamily="34" charset="0"/>
                <a:hlinkClick r:id="rId6"/>
              </a:rPr>
              <a:t> </a:t>
            </a:r>
            <a:r>
              <a:rPr lang="en-GB" b="0" i="0" u="sng" dirty="0" err="1">
                <a:solidFill>
                  <a:srgbClr val="0B0C0C"/>
                </a:solidFill>
                <a:effectLst/>
                <a:latin typeface="Source Sans Pro" panose="020B0503030403020204" pitchFamily="34" charset="0"/>
                <a:hlinkClick r:id="rId6"/>
              </a:rPr>
              <a:t>kybernetický</a:t>
            </a:r>
            <a:r>
              <a:rPr lang="en-GB" b="0" i="0" u="sng" dirty="0">
                <a:solidFill>
                  <a:srgbClr val="0B0C0C"/>
                </a:solidFill>
                <a:effectLst/>
                <a:latin typeface="Source Sans Pro" panose="020B0503030403020204" pitchFamily="34" charset="0"/>
                <a:hlinkClick r:id="rId6"/>
              </a:rPr>
              <a:t> </a:t>
            </a:r>
            <a:r>
              <a:rPr lang="en-GB" b="0" i="0" u="sng" dirty="0" err="1">
                <a:solidFill>
                  <a:srgbClr val="0B0C0C"/>
                </a:solidFill>
                <a:effectLst/>
                <a:latin typeface="Source Sans Pro" panose="020B0503030403020204" pitchFamily="34" charset="0"/>
                <a:hlinkClick r:id="rId6"/>
              </a:rPr>
              <a:t>bezpečnostný</a:t>
            </a:r>
            <a:r>
              <a:rPr lang="en-GB" b="0" i="0" u="sng" dirty="0">
                <a:solidFill>
                  <a:srgbClr val="0B0C0C"/>
                </a:solidFill>
                <a:effectLst/>
                <a:latin typeface="Source Sans Pro" panose="020B0503030403020204" pitchFamily="34" charset="0"/>
                <a:hlinkClick r:id="rId6"/>
              </a:rPr>
              <a:t> incident</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ak</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disponuje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informáciami</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na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základe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ktorých</a:t>
            </a:r>
            <a:r>
              <a:rPr lang="en-GB" b="0" i="0" dirty="0">
                <a:solidFill>
                  <a:srgbClr val="0B0C0C"/>
                </a:solidFill>
                <a:effectLst/>
                <a:latin typeface="Source Sans Pro" panose="020B0503030403020204" pitchFamily="34" charset="0"/>
              </a:rPr>
              <a:t> je </a:t>
            </a:r>
            <a:r>
              <a:rPr lang="en-GB" b="0" i="0" dirty="0" err="1">
                <a:solidFill>
                  <a:srgbClr val="0B0C0C"/>
                </a:solidFill>
                <a:effectLst/>
                <a:latin typeface="Source Sans Pro" panose="020B0503030403020204" pitchFamily="34" charset="0"/>
              </a:rPr>
              <a:t>spôsobilý</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identifikovať</a:t>
            </a:r>
            <a:r>
              <a:rPr lang="en-GB" b="0" i="0" dirty="0">
                <a:solidFill>
                  <a:srgbClr val="0B0C0C"/>
                </a:solidFill>
                <a:effectLst/>
                <a:latin typeface="Source Sans Pro" panose="020B0503030403020204" pitchFamily="34" charset="0"/>
              </a:rPr>
              <a:t> </a:t>
            </a:r>
            <a:r>
              <a:rPr lang="en-GB" b="0" i="0" u="sng" dirty="0" err="1">
                <a:solidFill>
                  <a:srgbClr val="0B0C0C"/>
                </a:solidFill>
                <a:effectLst/>
                <a:latin typeface="Source Sans Pro" panose="020B0503030403020204" pitchFamily="34" charset="0"/>
                <a:hlinkClick r:id="rId7"/>
              </a:rPr>
              <a:t>podstatný</a:t>
            </a:r>
            <a:r>
              <a:rPr lang="en-GB" b="0" i="0" u="sng" dirty="0">
                <a:solidFill>
                  <a:srgbClr val="0B0C0C"/>
                </a:solidFill>
                <a:effectLst/>
                <a:latin typeface="Source Sans Pro" panose="020B0503030403020204" pitchFamily="34" charset="0"/>
                <a:hlinkClick r:id="rId7"/>
              </a:rPr>
              <a:t> </a:t>
            </a:r>
            <a:r>
              <a:rPr lang="en-GB" b="0" i="0" u="sng" dirty="0" err="1">
                <a:solidFill>
                  <a:srgbClr val="0B0C0C"/>
                </a:solidFill>
                <a:effectLst/>
                <a:latin typeface="Source Sans Pro" panose="020B0503030403020204" pitchFamily="34" charset="0"/>
                <a:hlinkClick r:id="rId7"/>
              </a:rPr>
              <a:t>vplyv</a:t>
            </a:r>
            <a:r>
              <a:rPr lang="en-GB" b="0" i="0" u="sng" dirty="0">
                <a:solidFill>
                  <a:srgbClr val="0B0C0C"/>
                </a:solidFill>
                <a:effectLst/>
                <a:latin typeface="Source Sans Pro" panose="020B0503030403020204" pitchFamily="34" charset="0"/>
                <a:hlinkClick r:id="rId7"/>
              </a:rPr>
              <a:t> </a:t>
            </a:r>
            <a:r>
              <a:rPr lang="en-GB" b="0" i="0" u="sng" dirty="0" err="1">
                <a:solidFill>
                  <a:srgbClr val="0B0C0C"/>
                </a:solidFill>
                <a:effectLst/>
                <a:latin typeface="Source Sans Pro" panose="020B0503030403020204" pitchFamily="34" charset="0"/>
                <a:hlinkClick r:id="rId7"/>
              </a:rPr>
              <a:t>kybernetického</a:t>
            </a:r>
            <a:r>
              <a:rPr lang="en-GB" b="0" i="0" u="sng" dirty="0">
                <a:solidFill>
                  <a:srgbClr val="0B0C0C"/>
                </a:solidFill>
                <a:effectLst/>
                <a:latin typeface="Source Sans Pro" panose="020B0503030403020204" pitchFamily="34" charset="0"/>
                <a:hlinkClick r:id="rId7"/>
              </a:rPr>
              <a:t> </a:t>
            </a:r>
            <a:r>
              <a:rPr lang="en-GB" b="0" i="0" u="sng" dirty="0" err="1">
                <a:solidFill>
                  <a:srgbClr val="0B0C0C"/>
                </a:solidFill>
                <a:effectLst/>
                <a:latin typeface="Source Sans Pro" panose="020B0503030403020204" pitchFamily="34" charset="0"/>
                <a:hlinkClick r:id="rId7"/>
              </a:rPr>
              <a:t>bezpečnostného</a:t>
            </a:r>
            <a:r>
              <a:rPr lang="en-GB" b="0" i="0" u="sng" dirty="0">
                <a:solidFill>
                  <a:srgbClr val="0B0C0C"/>
                </a:solidFill>
                <a:effectLst/>
                <a:latin typeface="Source Sans Pro" panose="020B0503030403020204" pitchFamily="34" charset="0"/>
                <a:hlinkClick r:id="rId7"/>
              </a:rPr>
              <a:t> </a:t>
            </a:r>
            <a:r>
              <a:rPr lang="en-GB" b="0" i="0" u="sng" dirty="0" err="1">
                <a:solidFill>
                  <a:srgbClr val="0B0C0C"/>
                </a:solidFill>
                <a:effectLst/>
                <a:latin typeface="Source Sans Pro" panose="020B0503030403020204" pitchFamily="34" charset="0"/>
                <a:hlinkClick r:id="rId7"/>
              </a:rPr>
              <a:t>incidentu</a:t>
            </a:r>
            <a:r>
              <a:rPr lang="en-GB" b="0" i="0" dirty="0">
                <a:solidFill>
                  <a:srgbClr val="0B0C0C"/>
                </a:solidFill>
                <a:effectLst/>
                <a:latin typeface="Source Sans Pro" panose="020B0503030403020204" pitchFamily="34" charset="0"/>
              </a:rPr>
              <a:t> a to </a:t>
            </a:r>
            <a:r>
              <a:rPr lang="en-GB" b="0" i="0" dirty="0" err="1">
                <a:solidFill>
                  <a:srgbClr val="0B0C0C"/>
                </a:solidFill>
                <a:effectLst/>
                <a:latin typeface="Source Sans Pro" panose="020B0503030403020204" pitchFamily="34" charset="0"/>
              </a:rPr>
              <a:t>bezodkladne</a:t>
            </a:r>
            <a:r>
              <a:rPr lang="en-GB" b="0" i="0" dirty="0">
                <a:solidFill>
                  <a:srgbClr val="0B0C0C"/>
                </a:solidFill>
                <a:effectLst/>
                <a:latin typeface="Source Sans Pro" panose="020B0503030403020204" pitchFamily="34" charset="0"/>
              </a:rPr>
              <a:t> po </a:t>
            </a:r>
            <a:r>
              <a:rPr lang="en-GB" b="0" i="0" dirty="0" err="1">
                <a:solidFill>
                  <a:srgbClr val="0B0C0C"/>
                </a:solidFill>
                <a:effectLst/>
                <a:latin typeface="Source Sans Pro" panose="020B0503030403020204" pitchFamily="34" charset="0"/>
              </a:rPr>
              <a:t>jeho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zistení</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Ďalej</a:t>
            </a:r>
            <a:r>
              <a:rPr lang="en-GB" b="0" i="0" dirty="0">
                <a:solidFill>
                  <a:srgbClr val="0B0C0C"/>
                </a:solidFill>
                <a:effectLst/>
                <a:latin typeface="Source Sans Pro" panose="020B0503030403020204" pitchFamily="34" charset="0"/>
              </a:rPr>
              <a:t> je </a:t>
            </a:r>
            <a:r>
              <a:rPr lang="en-GB" b="0" i="0" dirty="0" err="1">
                <a:solidFill>
                  <a:srgbClr val="0B0C0C"/>
                </a:solidFill>
                <a:effectLst/>
                <a:latin typeface="Source Sans Pro" panose="020B0503030403020204" pitchFamily="34" charset="0"/>
              </a:rPr>
              <a:t>povinný</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riešiť</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hlásený</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kybernetický</a:t>
            </a:r>
            <a:r>
              <a:rPr lang="en-GB" b="0" i="0" dirty="0">
                <a:solidFill>
                  <a:srgbClr val="0B0C0C"/>
                </a:solidFill>
                <a:effectLst/>
                <a:latin typeface="Source Sans Pro" panose="020B0503030403020204" pitchFamily="34" charset="0"/>
              </a:rPr>
              <a:t> incident a </a:t>
            </a:r>
            <a:r>
              <a:rPr lang="en-GB" b="0" i="0" dirty="0" err="1">
                <a:solidFill>
                  <a:srgbClr val="0B0C0C"/>
                </a:solidFill>
                <a:effectLst/>
                <a:latin typeface="Source Sans Pro" panose="020B0503030403020204" pitchFamily="34" charset="0"/>
              </a:rPr>
              <a:t>spolupracovať</a:t>
            </a:r>
            <a:r>
              <a:rPr lang="en-GB" b="0" i="0" dirty="0">
                <a:solidFill>
                  <a:srgbClr val="0B0C0C"/>
                </a:solidFill>
                <a:effectLst/>
                <a:latin typeface="Source Sans Pro" panose="020B0503030403020204" pitchFamily="34" charset="0"/>
              </a:rPr>
              <a:t> s </a:t>
            </a:r>
            <a:r>
              <a:rPr lang="en-GB" b="0" i="0" dirty="0" err="1">
                <a:solidFill>
                  <a:srgbClr val="0B0C0C"/>
                </a:solidFill>
                <a:effectLst/>
                <a:latin typeface="Source Sans Pro" panose="020B0503030403020204" pitchFamily="34" charset="0"/>
              </a:rPr>
              <a:t>úradom</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pri</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jeho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riešení</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Zároveň</a:t>
            </a:r>
            <a:r>
              <a:rPr lang="en-GB" b="0" i="0" dirty="0">
                <a:solidFill>
                  <a:srgbClr val="0B0C0C"/>
                </a:solidFill>
                <a:effectLst/>
                <a:latin typeface="Source Sans Pro" panose="020B0503030403020204" pitchFamily="34" charset="0"/>
              </a:rPr>
              <a:t> je </a:t>
            </a:r>
            <a:r>
              <a:rPr lang="en-GB" b="0" i="0" dirty="0" err="1">
                <a:solidFill>
                  <a:srgbClr val="0B0C0C"/>
                </a:solidFill>
                <a:effectLst/>
                <a:latin typeface="Source Sans Pro" panose="020B0503030403020204" pitchFamily="34" charset="0"/>
              </a:rPr>
              <a:t>povinný</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hlásiť</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každý</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závažný</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kybernetický</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bezpečnostný</a:t>
            </a:r>
            <a:r>
              <a:rPr lang="en-GB" b="0" i="0" dirty="0">
                <a:solidFill>
                  <a:srgbClr val="0B0C0C"/>
                </a:solidFill>
                <a:effectLst/>
                <a:latin typeface="Source Sans Pro" panose="020B0503030403020204" pitchFamily="34" charset="0"/>
              </a:rPr>
              <a:t> incident, </a:t>
            </a:r>
            <a:r>
              <a:rPr lang="en-GB" b="0" i="0" dirty="0" err="1">
                <a:solidFill>
                  <a:srgbClr val="0B0C0C"/>
                </a:solidFill>
                <a:effectLst/>
                <a:latin typeface="Source Sans Pro" panose="020B0503030403020204" pitchFamily="34" charset="0"/>
              </a:rPr>
              <a:t>ktorý</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postihol</a:t>
            </a:r>
            <a:r>
              <a:rPr lang="en-GB" b="0" i="0" dirty="0">
                <a:solidFill>
                  <a:srgbClr val="0B0C0C"/>
                </a:solidFill>
                <a:effectLst/>
                <a:latin typeface="Source Sans Pro" panose="020B0503030403020204" pitchFamily="34" charset="0"/>
              </a:rPr>
              <a:t> v </a:t>
            </a:r>
            <a:r>
              <a:rPr lang="en-GB" b="0" i="0" dirty="0" err="1">
                <a:solidFill>
                  <a:srgbClr val="0B0C0C"/>
                </a:solidFill>
                <a:effectLst/>
                <a:latin typeface="Source Sans Pro" panose="020B0503030403020204" pitchFamily="34" charset="0"/>
              </a:rPr>
              <a:t>prípade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že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jeho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služby</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využíva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prevádzkovateľ</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základnej</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služby</a:t>
            </a:r>
            <a:r>
              <a:rPr lang="en-GB" b="0" i="0" dirty="0">
                <a:solidFill>
                  <a:srgbClr val="0B0C0C"/>
                </a:solidFill>
                <a:effectLst/>
                <a:latin typeface="Source Sans Pro" panose="020B0503030403020204" pitchFamily="34" charset="0"/>
              </a:rPr>
              <a:t>.  </a:t>
            </a:r>
          </a:p>
          <a:p>
            <a:pPr algn="l"/>
            <a:r>
              <a:rPr lang="en-GB" b="0" i="0" dirty="0">
                <a:solidFill>
                  <a:srgbClr val="0B0C0C"/>
                </a:solidFill>
                <a:effectLst/>
                <a:latin typeface="Source Sans Pro" panose="020B0503030403020204" pitchFamily="34" charset="0"/>
              </a:rPr>
              <a:t>Ak do </a:t>
            </a:r>
            <a:r>
              <a:rPr lang="en-GB" b="0" i="0" dirty="0" err="1">
                <a:solidFill>
                  <a:srgbClr val="0B0C0C"/>
                </a:solidFill>
                <a:effectLst/>
                <a:latin typeface="Source Sans Pro" panose="020B0503030403020204" pitchFamily="34" charset="0"/>
              </a:rPr>
              <a:t>okamihu</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hlásenia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kybernetického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bezpečnostného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incidentu</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nepominuli</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jeho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účinky</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prevádzkovateľ</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základnej</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služby</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alebo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poskytovateľ</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digitálnej</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služby</a:t>
            </a:r>
            <a:r>
              <a:rPr lang="en-GB" b="0" i="0" dirty="0">
                <a:solidFill>
                  <a:srgbClr val="0B0C0C"/>
                </a:solidFill>
                <a:effectLst/>
                <a:latin typeface="Source Sans Pro" panose="020B0503030403020204" pitchFamily="34" charset="0"/>
              </a:rPr>
              <a:t>, je </a:t>
            </a:r>
            <a:r>
              <a:rPr lang="en-GB" b="0" i="0" dirty="0" err="1">
                <a:solidFill>
                  <a:srgbClr val="0B0C0C"/>
                </a:solidFill>
                <a:effectLst/>
                <a:latin typeface="Source Sans Pro" panose="020B0503030403020204" pitchFamily="34" charset="0"/>
              </a:rPr>
              <a:t>povinný</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odoslať</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neúplné</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hlásenie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kybernetického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bezpečnostného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incidentu</a:t>
            </a:r>
            <a:r>
              <a:rPr lang="en-GB" b="0" i="0" dirty="0">
                <a:solidFill>
                  <a:srgbClr val="0B0C0C"/>
                </a:solidFill>
                <a:effectLst/>
                <a:latin typeface="Source Sans Pro" panose="020B0503030403020204" pitchFamily="34" charset="0"/>
              </a:rPr>
              <a:t>, v </a:t>
            </a:r>
            <a:r>
              <a:rPr lang="en-GB" b="0" i="0" dirty="0" err="1">
                <a:solidFill>
                  <a:srgbClr val="0B0C0C"/>
                </a:solidFill>
                <a:effectLst/>
                <a:latin typeface="Source Sans Pro" panose="020B0503030403020204" pitchFamily="34" charset="0"/>
              </a:rPr>
              <a:t>ktorom</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vyznačí</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identifikátor</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neukončeného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hlásenia</a:t>
            </a:r>
            <a:r>
              <a:rPr lang="en-GB" b="0" i="0" dirty="0">
                <a:solidFill>
                  <a:srgbClr val="0B0C0C"/>
                </a:solidFill>
                <a:effectLst/>
                <a:latin typeface="Source Sans Pro" panose="020B0503030403020204" pitchFamily="34" charset="0"/>
              </a:rPr>
              <a:t>, a </a:t>
            </a:r>
            <a:r>
              <a:rPr lang="en-GB" b="0" i="0" dirty="0" err="1">
                <a:solidFill>
                  <a:srgbClr val="0B0C0C"/>
                </a:solidFill>
                <a:effectLst/>
                <a:latin typeface="Source Sans Pro" panose="020B0503030403020204" pitchFamily="34" charset="0"/>
              </a:rPr>
              <a:t>bezodkladne</a:t>
            </a:r>
            <a:r>
              <a:rPr lang="en-GB" b="0" i="0" dirty="0">
                <a:solidFill>
                  <a:srgbClr val="0B0C0C"/>
                </a:solidFill>
                <a:effectLst/>
                <a:latin typeface="Source Sans Pro" panose="020B0503030403020204" pitchFamily="34" charset="0"/>
              </a:rPr>
              <a:t> po </a:t>
            </a:r>
            <a:r>
              <a:rPr lang="en-GB" b="0" i="0" dirty="0" err="1">
                <a:solidFill>
                  <a:srgbClr val="0B0C0C"/>
                </a:solidFill>
                <a:effectLst/>
                <a:latin typeface="Source Sans Pro" panose="020B0503030403020204" pitchFamily="34" charset="0"/>
              </a:rPr>
              <a:t>obnove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riadnej</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prevádzky</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siete</a:t>
            </a:r>
            <a:r>
              <a:rPr lang="en-GB" b="0" i="0" dirty="0">
                <a:solidFill>
                  <a:srgbClr val="0B0C0C"/>
                </a:solidFill>
                <a:effectLst/>
                <a:latin typeface="Source Sans Pro" panose="020B0503030403020204" pitchFamily="34" charset="0"/>
              </a:rPr>
              <a:t> a </a:t>
            </a:r>
            <a:r>
              <a:rPr lang="en-GB" b="0" i="0" dirty="0" err="1">
                <a:solidFill>
                  <a:srgbClr val="0B0C0C"/>
                </a:solidFill>
                <a:effectLst/>
                <a:latin typeface="Source Sans Pro" panose="020B0503030403020204" pitchFamily="34" charset="0"/>
              </a:rPr>
              <a:t>informačného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systému</a:t>
            </a:r>
            <a:r>
              <a:rPr lang="en-GB" b="0" i="0" dirty="0">
                <a:solidFill>
                  <a:srgbClr val="0B0C0C"/>
                </a:solidFill>
                <a:effectLst/>
                <a:latin typeface="Source Sans Pro" panose="020B0503030403020204" pitchFamily="34" charset="0"/>
              </a:rPr>
              <a:t> toto </a:t>
            </a:r>
            <a:r>
              <a:rPr lang="en-GB" b="0" i="0" dirty="0" err="1">
                <a:solidFill>
                  <a:srgbClr val="0B0C0C"/>
                </a:solidFill>
                <a:effectLst/>
                <a:latin typeface="Source Sans Pro" panose="020B0503030403020204" pitchFamily="34" charset="0"/>
              </a:rPr>
              <a:t>hlásenie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doplní</a:t>
            </a:r>
            <a:r>
              <a:rPr lang="en-GB" b="0" i="0" dirty="0">
                <a:solidFill>
                  <a:srgbClr val="0B0C0C"/>
                </a:solidFill>
                <a:effectLst/>
                <a:latin typeface="Source Sans Pro" panose="020B0503030403020204" pitchFamily="34" charset="0"/>
              </a:rPr>
              <a:t>.</a:t>
            </a:r>
          </a:p>
          <a:p>
            <a:pPr algn="l"/>
            <a:r>
              <a:rPr lang="en-GB" b="0" i="0" dirty="0" err="1">
                <a:solidFill>
                  <a:srgbClr val="0B0C0C"/>
                </a:solidFill>
                <a:effectLst/>
                <a:latin typeface="Source Sans Pro" panose="020B0503030403020204" pitchFamily="34" charset="0"/>
              </a:rPr>
              <a:t>Hlásenie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kybernetických</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bezpečnostých</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incidentov</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vykonáva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prostredníctvom</a:t>
            </a:r>
            <a:r>
              <a:rPr lang="en-GB" b="0" i="0" dirty="0">
                <a:solidFill>
                  <a:srgbClr val="0B0C0C"/>
                </a:solidFill>
                <a:effectLst/>
                <a:latin typeface="Source Sans Pro" panose="020B0503030403020204" pitchFamily="34" charset="0"/>
              </a:rPr>
              <a:t> </a:t>
            </a:r>
            <a:r>
              <a:rPr lang="en-GB" b="0" i="0" u="sng" dirty="0" err="1">
                <a:solidFill>
                  <a:srgbClr val="0B0C0C"/>
                </a:solidFill>
                <a:effectLst/>
                <a:latin typeface="Source Sans Pro" panose="020B0503030403020204" pitchFamily="34" charset="0"/>
                <a:hlinkClick r:id="rId8"/>
              </a:rPr>
              <a:t>jednotného</a:t>
            </a:r>
            <a:r>
              <a:rPr lang="en-GB" b="0" i="0" u="sng" dirty="0">
                <a:solidFill>
                  <a:srgbClr val="0B0C0C"/>
                </a:solidFill>
                <a:effectLst/>
                <a:latin typeface="Source Sans Pro" panose="020B0503030403020204" pitchFamily="34" charset="0"/>
                <a:hlinkClick r:id="rId8"/>
              </a:rPr>
              <a:t> </a:t>
            </a:r>
            <a:r>
              <a:rPr lang="en-GB" b="0" i="0" u="sng" dirty="0" err="1">
                <a:solidFill>
                  <a:srgbClr val="0B0C0C"/>
                </a:solidFill>
                <a:effectLst/>
                <a:latin typeface="Source Sans Pro" panose="020B0503030403020204" pitchFamily="34" charset="0"/>
                <a:hlinkClick r:id="rId8"/>
              </a:rPr>
              <a:t>informačného</a:t>
            </a:r>
            <a:r>
              <a:rPr lang="en-GB" b="0" i="0" u="sng" dirty="0">
                <a:solidFill>
                  <a:srgbClr val="0B0C0C"/>
                </a:solidFill>
                <a:effectLst/>
                <a:latin typeface="Source Sans Pro" panose="020B0503030403020204" pitchFamily="34" charset="0"/>
                <a:hlinkClick r:id="rId8"/>
              </a:rPr>
              <a:t> </a:t>
            </a:r>
            <a:r>
              <a:rPr lang="en-GB" b="0" i="0" u="sng" dirty="0" err="1">
                <a:solidFill>
                  <a:srgbClr val="0B0C0C"/>
                </a:solidFill>
                <a:effectLst/>
                <a:latin typeface="Source Sans Pro" panose="020B0503030403020204" pitchFamily="34" charset="0"/>
                <a:hlinkClick r:id="rId8"/>
              </a:rPr>
              <a:t>systému</a:t>
            </a:r>
            <a:r>
              <a:rPr lang="en-GB" b="0" i="0" u="sng" dirty="0">
                <a:solidFill>
                  <a:srgbClr val="0B0C0C"/>
                </a:solidFill>
                <a:effectLst/>
                <a:latin typeface="Source Sans Pro" panose="020B0503030403020204" pitchFamily="34" charset="0"/>
                <a:hlinkClick r:id="rId8"/>
              </a:rPr>
              <a:t> </a:t>
            </a:r>
            <a:r>
              <a:rPr lang="en-GB" b="0" i="0" u="sng" dirty="0" err="1">
                <a:solidFill>
                  <a:srgbClr val="0B0C0C"/>
                </a:solidFill>
                <a:effectLst/>
                <a:latin typeface="Source Sans Pro" panose="020B0503030403020204" pitchFamily="34" charset="0"/>
                <a:hlinkClick r:id="rId8"/>
              </a:rPr>
              <a:t>kybernetickej</a:t>
            </a:r>
            <a:r>
              <a:rPr lang="en-GB" b="0" i="0" u="sng" dirty="0">
                <a:solidFill>
                  <a:srgbClr val="0B0C0C"/>
                </a:solidFill>
                <a:effectLst/>
                <a:latin typeface="Source Sans Pro" panose="020B0503030403020204" pitchFamily="34" charset="0"/>
                <a:hlinkClick r:id="rId8"/>
              </a:rPr>
              <a:t> </a:t>
            </a:r>
            <a:r>
              <a:rPr lang="en-GB" b="0" i="0" u="sng" dirty="0" err="1">
                <a:solidFill>
                  <a:srgbClr val="0B0C0C"/>
                </a:solidFill>
                <a:effectLst/>
                <a:latin typeface="Source Sans Pro" panose="020B0503030403020204" pitchFamily="34" charset="0"/>
                <a:hlinkClick r:id="rId8"/>
              </a:rPr>
              <a:t>bezpečnosti</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Úrad</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môže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taktiež</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uzatvoriť</a:t>
            </a:r>
            <a:r>
              <a:rPr lang="en-GB" b="0" i="0" dirty="0">
                <a:solidFill>
                  <a:srgbClr val="0B0C0C"/>
                </a:solidFill>
                <a:effectLst/>
                <a:latin typeface="Source Sans Pro" panose="020B0503030403020204" pitchFamily="34" charset="0"/>
              </a:rPr>
              <a:t> s </a:t>
            </a:r>
            <a:r>
              <a:rPr lang="en-GB" b="0" i="0" dirty="0" err="1">
                <a:solidFill>
                  <a:srgbClr val="0B0C0C"/>
                </a:solidFill>
                <a:effectLst/>
                <a:latin typeface="Source Sans Pro" panose="020B0503030403020204" pitchFamily="34" charset="0"/>
              </a:rPr>
              <a:t>prevádzkovateľom</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základnej</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služby</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alebo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poskytovateľom</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digitálnej</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služby</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písomnú</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zmluvu</a:t>
            </a:r>
            <a:r>
              <a:rPr lang="en-GB" b="0" i="0" dirty="0">
                <a:solidFill>
                  <a:srgbClr val="0B0C0C"/>
                </a:solidFill>
                <a:effectLst/>
                <a:latin typeface="Source Sans Pro" panose="020B0503030403020204" pitchFamily="34" charset="0"/>
              </a:rPr>
              <a:t> o </a:t>
            </a:r>
            <a:r>
              <a:rPr lang="en-GB" b="0" i="0" dirty="0" err="1">
                <a:solidFill>
                  <a:srgbClr val="0B0C0C"/>
                </a:solidFill>
                <a:effectLst/>
                <a:latin typeface="Source Sans Pro" panose="020B0503030403020204" pitchFamily="34" charset="0"/>
              </a:rPr>
              <a:t>spôsobe</a:t>
            </a:r>
            <a:r>
              <a:rPr lang="en-GB" b="0" i="0" dirty="0">
                <a:solidFill>
                  <a:srgbClr val="0B0C0C"/>
                </a:solidFill>
                <a:effectLst/>
                <a:latin typeface="Source Sans Pro" panose="020B0503030403020204" pitchFamily="34" charset="0"/>
              </a:rPr>
              <a:t> a </a:t>
            </a:r>
            <a:r>
              <a:rPr lang="en-GB" b="0" i="0" dirty="0" err="1">
                <a:solidFill>
                  <a:srgbClr val="0B0C0C"/>
                </a:solidFill>
                <a:effectLst/>
                <a:latin typeface="Source Sans Pro" panose="020B0503030403020204" pitchFamily="34" charset="0"/>
              </a:rPr>
              <a:t>forme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hlásenia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kybernetických</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bezpečnostných</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incidentov</a:t>
            </a:r>
            <a:r>
              <a:rPr lang="en-GB" b="0" i="0" dirty="0">
                <a:solidFill>
                  <a:srgbClr val="0B0C0C"/>
                </a:solidFill>
                <a:effectLst/>
                <a:latin typeface="Source Sans Pro" panose="020B0503030403020204" pitchFamily="34" charset="0"/>
              </a:rPr>
              <a:t>.</a:t>
            </a:r>
          </a:p>
          <a:p>
            <a:pPr algn="l"/>
            <a:r>
              <a:rPr lang="en-GB" b="0" i="0" dirty="0" err="1">
                <a:solidFill>
                  <a:srgbClr val="0B0C0C"/>
                </a:solidFill>
                <a:effectLst/>
                <a:latin typeface="Source Sans Pro" panose="020B0503030403020204" pitchFamily="34" charset="0"/>
              </a:rPr>
              <a:t>Prostredníctvom</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jednotného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informačného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systému</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kybernetickej</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bezpečnosti</a:t>
            </a:r>
            <a:r>
              <a:rPr lang="en-GB" b="0" i="0" dirty="0">
                <a:solidFill>
                  <a:srgbClr val="0B0C0C"/>
                </a:solidFill>
                <a:effectLst/>
                <a:latin typeface="Source Sans Pro" panose="020B0503030403020204" pitchFamily="34" charset="0"/>
              </a:rPr>
              <a:t>, bez </a:t>
            </a:r>
            <a:r>
              <a:rPr lang="en-GB" b="0" i="0" dirty="0" err="1">
                <a:solidFill>
                  <a:srgbClr val="0B0C0C"/>
                </a:solidFill>
                <a:effectLst/>
                <a:latin typeface="Source Sans Pro" panose="020B0503030403020204" pitchFamily="34" charset="0"/>
              </a:rPr>
              <a:t>ohľadu</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na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kategorizáciu</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kybernetického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bezpečnostného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incidentu</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vykonávajú</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aj</a:t>
            </a:r>
            <a:r>
              <a:rPr lang="en-GB" b="0"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dobrovoľné</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hlásenia</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incidentov</a:t>
            </a:r>
            <a:r>
              <a:rPr lang="en-GB" b="1"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Úrad</a:t>
            </a:r>
            <a:r>
              <a:rPr lang="en-GB" b="0" i="0" dirty="0">
                <a:solidFill>
                  <a:srgbClr val="0B0C0C"/>
                </a:solidFill>
                <a:effectLst/>
                <a:latin typeface="Source Sans Pro" panose="020B0503030403020204" pitchFamily="34" charset="0"/>
              </a:rPr>
              <a:t> ich </a:t>
            </a:r>
            <a:r>
              <a:rPr lang="en-GB" b="0" i="0" dirty="0" err="1">
                <a:solidFill>
                  <a:srgbClr val="0B0C0C"/>
                </a:solidFill>
                <a:effectLst/>
                <a:latin typeface="Source Sans Pro" panose="020B0503030403020204" pitchFamily="34" charset="0"/>
              </a:rPr>
              <a:t>spracováva</a:t>
            </a:r>
            <a:r>
              <a:rPr lang="en-GB" b="0" i="0" dirty="0">
                <a:solidFill>
                  <a:srgbClr val="0B0C0C"/>
                </a:solidFill>
                <a:effectLst/>
                <a:latin typeface="Source Sans Pro" panose="020B0503030403020204" pitchFamily="34" charset="0"/>
              </a:rPr>
              <a:t> a </a:t>
            </a:r>
            <a:r>
              <a:rPr lang="en-GB" b="0" i="0" dirty="0" err="1">
                <a:solidFill>
                  <a:srgbClr val="0B0C0C"/>
                </a:solidFill>
                <a:effectLst/>
                <a:latin typeface="Source Sans Pro" panose="020B0503030403020204" pitchFamily="34" charset="0"/>
              </a:rPr>
              <a:t>analyzuje</a:t>
            </a:r>
            <a:r>
              <a:rPr lang="en-GB" b="0" i="0" dirty="0">
                <a:solidFill>
                  <a:srgbClr val="0B0C0C"/>
                </a:solidFill>
                <a:effectLst/>
                <a:latin typeface="Source Sans Pro" panose="020B0503030403020204" pitchFamily="34" charset="0"/>
              </a:rPr>
              <a:t> v </a:t>
            </a:r>
            <a:r>
              <a:rPr lang="en-GB" b="0" i="0" dirty="0" err="1">
                <a:solidFill>
                  <a:srgbClr val="0B0C0C"/>
                </a:solidFill>
                <a:effectLst/>
                <a:latin typeface="Source Sans Pro" panose="020B0503030403020204" pitchFamily="34" charset="0"/>
              </a:rPr>
              <a:t>rozsahu</a:t>
            </a:r>
            <a:r>
              <a:rPr lang="en-GB" b="0" i="0" dirty="0">
                <a:solidFill>
                  <a:srgbClr val="0B0C0C"/>
                </a:solidFill>
                <a:effectLst/>
                <a:latin typeface="Source Sans Pro" panose="020B0503030403020204" pitchFamily="34" charset="0"/>
              </a:rPr>
              <a:t>, v </a:t>
            </a:r>
            <a:r>
              <a:rPr lang="en-GB" b="0" i="0" dirty="0" err="1">
                <a:solidFill>
                  <a:srgbClr val="0B0C0C"/>
                </a:solidFill>
                <a:effectLst/>
                <a:latin typeface="Source Sans Pro" panose="020B0503030403020204" pitchFamily="34" charset="0"/>
              </a:rPr>
              <a:t>akom</a:t>
            </a:r>
            <a:r>
              <a:rPr lang="en-GB" b="0" i="0" dirty="0">
                <a:solidFill>
                  <a:srgbClr val="0B0C0C"/>
                </a:solidFill>
                <a:effectLst/>
                <a:latin typeface="Source Sans Pro" panose="020B0503030403020204" pitchFamily="34" charset="0"/>
              </a:rPr>
              <a:t> mu to </a:t>
            </a:r>
            <a:r>
              <a:rPr lang="en-GB" b="0" i="0" dirty="0" err="1">
                <a:solidFill>
                  <a:srgbClr val="0B0C0C"/>
                </a:solidFill>
                <a:effectLst/>
                <a:latin typeface="Source Sans Pro" panose="020B0503030403020204" pitchFamily="34" charset="0"/>
              </a:rPr>
              <a:t>umožňujú</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technické</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podmienky</a:t>
            </a:r>
            <a:r>
              <a:rPr lang="en-GB" b="0" i="0" dirty="0">
                <a:solidFill>
                  <a:srgbClr val="0B0C0C"/>
                </a:solidFill>
                <a:effectLst/>
                <a:latin typeface="Source Sans Pro" panose="020B0503030403020204" pitchFamily="34" charset="0"/>
              </a:rPr>
              <a:t> a </a:t>
            </a:r>
            <a:r>
              <a:rPr lang="en-GB" b="0" i="0" dirty="0" err="1">
                <a:solidFill>
                  <a:srgbClr val="0B0C0C"/>
                </a:solidFill>
                <a:effectLst/>
                <a:latin typeface="Source Sans Pro" panose="020B0503030403020204" pitchFamily="34" charset="0"/>
              </a:rPr>
              <a:t>kapacity</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tak</a:t>
            </a:r>
            <a:r>
              <a:rPr lang="en-GB" b="0" i="0" dirty="0">
                <a:solidFill>
                  <a:srgbClr val="0B0C0C"/>
                </a:solidFill>
                <a:effectLst/>
                <a:latin typeface="Source Sans Pro" panose="020B0503030403020204" pitchFamily="34" charset="0"/>
              </a:rPr>
              <a:t>, aby </a:t>
            </a:r>
            <a:r>
              <a:rPr lang="en-GB" b="0" i="0" dirty="0" err="1">
                <a:solidFill>
                  <a:srgbClr val="0B0C0C"/>
                </a:solidFill>
                <a:effectLst/>
                <a:latin typeface="Source Sans Pro" panose="020B0503030403020204" pitchFamily="34" charset="0"/>
              </a:rPr>
              <a:t>nedošlo</a:t>
            </a:r>
            <a:r>
              <a:rPr lang="en-GB" b="0" i="0" dirty="0">
                <a:solidFill>
                  <a:srgbClr val="0B0C0C"/>
                </a:solidFill>
                <a:effectLst/>
                <a:latin typeface="Source Sans Pro" panose="020B0503030403020204" pitchFamily="34" charset="0"/>
              </a:rPr>
              <a:t> k </a:t>
            </a:r>
            <a:r>
              <a:rPr lang="en-GB" b="0" i="0" dirty="0" err="1">
                <a:solidFill>
                  <a:srgbClr val="0B0C0C"/>
                </a:solidFill>
                <a:effectLst/>
                <a:latin typeface="Source Sans Pro" panose="020B0503030403020204" pitchFamily="34" charset="0"/>
              </a:rPr>
              <a:t>neprimeranému</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zaťažovaniu</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subjektov</a:t>
            </a:r>
            <a:r>
              <a:rPr lang="en-GB" b="0" i="0" dirty="0">
                <a:solidFill>
                  <a:srgbClr val="0B0C0C"/>
                </a:solidFill>
                <a:effectLst/>
                <a:latin typeface="Source Sans Pro" panose="020B0503030403020204" pitchFamily="34" charset="0"/>
              </a:rPr>
              <a:t> a </a:t>
            </a:r>
            <a:r>
              <a:rPr lang="en-GB" b="0" i="0" dirty="0" err="1">
                <a:solidFill>
                  <a:srgbClr val="0B0C0C"/>
                </a:solidFill>
                <a:effectLst/>
                <a:latin typeface="Source Sans Pro" panose="020B0503030403020204" pitchFamily="34" charset="0"/>
              </a:rPr>
              <a:t>neobmedzovala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medzinárodná</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spolupráca</a:t>
            </a:r>
            <a:r>
              <a:rPr lang="en-GB" b="0" i="0" dirty="0">
                <a:solidFill>
                  <a:srgbClr val="0B0C0C"/>
                </a:solidFill>
                <a:effectLst/>
                <a:latin typeface="Source Sans Pro" panose="020B0503030403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err="1">
                <a:effectLst/>
                <a:latin typeface="Arial" panose="020B0604020202020204" pitchFamily="34" charset="0"/>
              </a:rPr>
              <a:t>Národná</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jednotka</a:t>
            </a:r>
            <a:r>
              <a:rPr lang="en-GB" b="0" i="0" u="none" strike="noStrike" dirty="0">
                <a:effectLst/>
                <a:latin typeface="Arial" panose="020B0604020202020204" pitchFamily="34" charset="0"/>
              </a:rPr>
              <a:t> CSIRT - </a:t>
            </a:r>
            <a:r>
              <a:rPr lang="en-GB" dirty="0" err="1"/>
              <a:t>Posobiaca</a:t>
            </a:r>
            <a:r>
              <a:rPr lang="en-GB" dirty="0"/>
              <a:t> pod NBU</a:t>
            </a:r>
          </a:p>
          <a:p>
            <a:r>
              <a:rPr lang="en-GB" dirty="0"/>
              <a:t>----------------------------------------------------------------</a:t>
            </a:r>
          </a:p>
          <a:p>
            <a:pPr algn="l"/>
            <a:r>
              <a:rPr lang="en-GB" b="0" i="0" dirty="0" err="1">
                <a:solidFill>
                  <a:srgbClr val="0B0C0C"/>
                </a:solidFill>
                <a:effectLst/>
                <a:latin typeface="Source Sans Pro" panose="020B0503030403020204" pitchFamily="34" charset="0"/>
              </a:rPr>
              <a:t>Národný</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bezpečnostný</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úrad</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ako</a:t>
            </a:r>
            <a:r>
              <a:rPr lang="en-GB" b="0"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ústredný</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orgán</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štátnej</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správy</a:t>
            </a:r>
            <a:r>
              <a:rPr lang="en-GB" b="1" i="0" dirty="0">
                <a:solidFill>
                  <a:srgbClr val="0B0C0C"/>
                </a:solidFill>
                <a:effectLst/>
                <a:latin typeface="Source Sans Pro" panose="020B0503030403020204" pitchFamily="34" charset="0"/>
              </a:rPr>
              <a:t> pre </a:t>
            </a:r>
            <a:r>
              <a:rPr lang="en-GB" b="1" i="0" dirty="0" err="1">
                <a:solidFill>
                  <a:srgbClr val="0B0C0C"/>
                </a:solidFill>
                <a:effectLst/>
                <a:latin typeface="Source Sans Pro" panose="020B0503030403020204" pitchFamily="34" charset="0"/>
              </a:rPr>
              <a:t>kybernetickú</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bezpečnosť</a:t>
            </a:r>
            <a:r>
              <a:rPr lang="en-GB" b="1" i="0" dirty="0">
                <a:solidFill>
                  <a:srgbClr val="0B0C0C"/>
                </a:solidFill>
                <a:effectLst/>
                <a:latin typeface="Source Sans Pro" panose="020B0503030403020204" pitchFamily="34" charset="0"/>
              </a:rPr>
              <a:t>, </a:t>
            </a:r>
            <a:r>
              <a:rPr lang="en-GB" b="0" i="0" dirty="0">
                <a:solidFill>
                  <a:srgbClr val="0B0C0C"/>
                </a:solidFill>
                <a:effectLst/>
                <a:latin typeface="Source Sans Pro" panose="020B0503030403020204" pitchFamily="34" charset="0"/>
              </a:rPr>
              <a:t>od </a:t>
            </a:r>
            <a:r>
              <a:rPr lang="en-GB" b="0" i="0" dirty="0" err="1">
                <a:solidFill>
                  <a:srgbClr val="0B0C0C"/>
                </a:solidFill>
                <a:effectLst/>
                <a:latin typeface="Source Sans Pro" panose="020B0503030403020204" pitchFamily="34" charset="0"/>
              </a:rPr>
              <a:t>roku</a:t>
            </a:r>
            <a:r>
              <a:rPr lang="en-GB" b="0" i="0" dirty="0">
                <a:solidFill>
                  <a:srgbClr val="0B0C0C"/>
                </a:solidFill>
                <a:effectLst/>
                <a:latin typeface="Source Sans Pro" panose="020B0503030403020204" pitchFamily="34" charset="0"/>
              </a:rPr>
              <a:t> 2016 </a:t>
            </a:r>
            <a:r>
              <a:rPr lang="en-GB" b="0" i="0" dirty="0" err="1">
                <a:solidFill>
                  <a:srgbClr val="0B0C0C"/>
                </a:solidFill>
                <a:effectLst/>
                <a:latin typeface="Source Sans Pro" panose="020B0503030403020204" pitchFamily="34" charset="0"/>
              </a:rPr>
              <a:t>buduje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technické</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personálne</a:t>
            </a:r>
            <a:r>
              <a:rPr lang="en-GB" b="0" i="0" dirty="0">
                <a:solidFill>
                  <a:srgbClr val="0B0C0C"/>
                </a:solidFill>
                <a:effectLst/>
                <a:latin typeface="Source Sans Pro" panose="020B0503030403020204" pitchFamily="34" charset="0"/>
              </a:rPr>
              <a:t> a </a:t>
            </a:r>
            <a:r>
              <a:rPr lang="en-GB" b="0" i="0" dirty="0" err="1">
                <a:solidFill>
                  <a:srgbClr val="0B0C0C"/>
                </a:solidFill>
                <a:effectLst/>
                <a:latin typeface="Source Sans Pro" panose="020B0503030403020204" pitchFamily="34" charset="0"/>
              </a:rPr>
              <a:t>organizačné</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kapacity</a:t>
            </a:r>
            <a:r>
              <a:rPr lang="en-GB" b="0" i="0" dirty="0">
                <a:solidFill>
                  <a:srgbClr val="0B0C0C"/>
                </a:solidFill>
                <a:effectLst/>
                <a:latin typeface="Source Sans Pro" panose="020B0503030403020204" pitchFamily="34" charset="0"/>
              </a:rPr>
              <a:t> v </a:t>
            </a:r>
            <a:r>
              <a:rPr lang="en-GB" b="0" i="0" dirty="0" err="1">
                <a:solidFill>
                  <a:srgbClr val="0B0C0C"/>
                </a:solidFill>
                <a:effectLst/>
                <a:latin typeface="Source Sans Pro" panose="020B0503030403020204" pitchFamily="34" charset="0"/>
              </a:rPr>
              <a:t>oblasti</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kybernetickej</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bezpečnosti</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rieši</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kybernetické</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bezpečnostné</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incidenty</a:t>
            </a:r>
            <a:r>
              <a:rPr lang="en-GB" b="0" i="0" dirty="0">
                <a:solidFill>
                  <a:srgbClr val="0B0C0C"/>
                </a:solidFill>
                <a:effectLst/>
                <a:latin typeface="Source Sans Pro" panose="020B0503030403020204" pitchFamily="34" charset="0"/>
              </a:rPr>
              <a:t> a </a:t>
            </a:r>
            <a:r>
              <a:rPr lang="en-GB" b="0" i="0" dirty="0" err="1">
                <a:solidFill>
                  <a:srgbClr val="0B0C0C"/>
                </a:solidFill>
                <a:effectLst/>
                <a:latin typeface="Source Sans Pro" panose="020B0503030403020204" pitchFamily="34" charset="0"/>
              </a:rPr>
              <a:t>buduje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bezpečnostné</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povedomie</a:t>
            </a:r>
            <a:r>
              <a:rPr lang="en-GB" b="0" i="0" dirty="0">
                <a:solidFill>
                  <a:srgbClr val="0B0C0C"/>
                </a:solidFill>
                <a:effectLst/>
                <a:latin typeface="Source Sans Pro" panose="020B0503030403020204" pitchFamily="34" charset="0"/>
              </a:rPr>
              <a:t>.</a:t>
            </a:r>
          </a:p>
          <a:p>
            <a:pPr algn="l"/>
            <a:r>
              <a:rPr lang="en-GB" b="0" i="0" dirty="0" err="1">
                <a:solidFill>
                  <a:srgbClr val="0B0C0C"/>
                </a:solidFill>
                <a:effectLst/>
                <a:latin typeface="Source Sans Pro" panose="020B0503030403020204" pitchFamily="34" charset="0"/>
              </a:rPr>
              <a:t>Začiatkom</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roka</a:t>
            </a:r>
            <a:r>
              <a:rPr lang="en-GB" b="0" i="0" dirty="0">
                <a:solidFill>
                  <a:srgbClr val="0B0C0C"/>
                </a:solidFill>
                <a:effectLst/>
                <a:latin typeface="Source Sans Pro" panose="020B0503030403020204" pitchFamily="34" charset="0"/>
              </a:rPr>
              <a:t> 2018 </a:t>
            </a:r>
            <a:r>
              <a:rPr lang="en-GB" b="0" i="0" dirty="0" err="1">
                <a:solidFill>
                  <a:srgbClr val="0B0C0C"/>
                </a:solidFill>
                <a:effectLst/>
                <a:latin typeface="Source Sans Pro" panose="020B0503030403020204" pitchFamily="34" charset="0"/>
              </a:rPr>
              <a:t>úrad</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zahájil</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prevádzku</a:t>
            </a:r>
            <a:r>
              <a:rPr lang="en-GB" b="0"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špecializovaného</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pracoviska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ktoré</a:t>
            </a:r>
            <a:r>
              <a:rPr lang="en-GB" b="0" i="0" dirty="0">
                <a:solidFill>
                  <a:srgbClr val="0B0C0C"/>
                </a:solidFill>
                <a:effectLst/>
                <a:latin typeface="Source Sans Pro" panose="020B0503030403020204" pitchFamily="34" charset="0"/>
              </a:rPr>
              <a:t> po </a:t>
            </a:r>
            <a:r>
              <a:rPr lang="en-GB" b="0" i="0" dirty="0" err="1">
                <a:solidFill>
                  <a:srgbClr val="0B0C0C"/>
                </a:solidFill>
                <a:effectLst/>
                <a:latin typeface="Source Sans Pro" panose="020B0503030403020204" pitchFamily="34" charset="0"/>
              </a:rPr>
              <a:t>prijatí</a:t>
            </a:r>
            <a:r>
              <a:rPr lang="en-GB" b="0"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zákona</a:t>
            </a:r>
            <a:r>
              <a:rPr lang="en-GB" b="1" i="0" dirty="0">
                <a:solidFill>
                  <a:srgbClr val="0B0C0C"/>
                </a:solidFill>
                <a:effectLst/>
                <a:latin typeface="Source Sans Pro" panose="020B0503030403020204" pitchFamily="34" charset="0"/>
              </a:rPr>
              <a:t> o </a:t>
            </a:r>
            <a:r>
              <a:rPr lang="en-GB" b="1" i="0" dirty="0" err="1">
                <a:solidFill>
                  <a:srgbClr val="0B0C0C"/>
                </a:solidFill>
                <a:effectLst/>
                <a:latin typeface="Source Sans Pro" panose="020B0503030403020204" pitchFamily="34" charset="0"/>
              </a:rPr>
              <a:t>kybernetickej</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bezpečnosti</a:t>
            </a:r>
            <a:r>
              <a:rPr lang="en-GB" b="1" i="0" dirty="0">
                <a:solidFill>
                  <a:srgbClr val="0B0C0C"/>
                </a:solidFill>
                <a:effectLst/>
                <a:latin typeface="Source Sans Pro" panose="020B0503030403020204" pitchFamily="34" charset="0"/>
              </a:rPr>
              <a:t> </a:t>
            </a:r>
            <a:r>
              <a:rPr lang="en-GB" b="0" i="0" dirty="0">
                <a:solidFill>
                  <a:srgbClr val="0B0C0C"/>
                </a:solidFill>
                <a:effectLst/>
                <a:latin typeface="Source Sans Pro" panose="020B0503030403020204" pitchFamily="34" charset="0"/>
              </a:rPr>
              <a:t>1. </a:t>
            </a:r>
            <a:r>
              <a:rPr lang="en-GB" b="0" i="0" dirty="0" err="1">
                <a:solidFill>
                  <a:srgbClr val="0B0C0C"/>
                </a:solidFill>
                <a:effectLst/>
                <a:latin typeface="Source Sans Pro" panose="020B0503030403020204" pitchFamily="34" charset="0"/>
              </a:rPr>
              <a:t>apríla</a:t>
            </a:r>
            <a:r>
              <a:rPr lang="en-GB" b="0" i="0" dirty="0">
                <a:solidFill>
                  <a:srgbClr val="0B0C0C"/>
                </a:solidFill>
                <a:effectLst/>
                <a:latin typeface="Source Sans Pro" panose="020B0503030403020204" pitchFamily="34" charset="0"/>
              </a:rPr>
              <a:t> 2018 </a:t>
            </a:r>
            <a:r>
              <a:rPr lang="en-GB" b="0" i="0" dirty="0" err="1">
                <a:solidFill>
                  <a:srgbClr val="0B0C0C"/>
                </a:solidFill>
                <a:effectLst/>
                <a:latin typeface="Source Sans Pro" panose="020B0503030403020204" pitchFamily="34" charset="0"/>
              </a:rPr>
              <a:t>začalo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plniť</a:t>
            </a:r>
            <a:r>
              <a:rPr lang="en-GB" b="1" i="0" dirty="0">
                <a:solidFill>
                  <a:srgbClr val="0B0C0C"/>
                </a:solidFill>
                <a:effectLst/>
                <a:latin typeface="Source Sans Pro" panose="020B0503030403020204" pitchFamily="34" charset="0"/>
              </a:rPr>
              <a:t> </a:t>
            </a:r>
            <a:r>
              <a:rPr lang="en-GB" b="1" i="0" u="sng" dirty="0" err="1">
                <a:solidFill>
                  <a:srgbClr val="0B0C0C"/>
                </a:solidFill>
                <a:effectLst/>
                <a:latin typeface="Source Sans Pro" panose="020B0503030403020204" pitchFamily="34" charset="0"/>
                <a:hlinkClick r:id="rId9"/>
              </a:rPr>
              <a:t>úlohy</a:t>
            </a:r>
            <a:r>
              <a:rPr lang="en-GB" b="1" i="0" u="sng" dirty="0">
                <a:solidFill>
                  <a:srgbClr val="0B0C0C"/>
                </a:solidFill>
                <a:effectLst/>
                <a:latin typeface="Source Sans Pro" panose="020B0503030403020204" pitchFamily="34" charset="0"/>
                <a:hlinkClick r:id="rId9"/>
              </a:rPr>
              <a:t> </a:t>
            </a:r>
            <a:r>
              <a:rPr lang="en-GB" b="1" i="0" u="sng" dirty="0" err="1">
                <a:solidFill>
                  <a:srgbClr val="0B0C0C"/>
                </a:solidFill>
                <a:effectLst/>
                <a:latin typeface="Source Sans Pro" panose="020B0503030403020204" pitchFamily="34" charset="0"/>
                <a:hlinkClick r:id="rId9"/>
              </a:rPr>
              <a:t>národnej</a:t>
            </a:r>
            <a:r>
              <a:rPr lang="en-GB" b="1" i="0" u="sng" dirty="0">
                <a:solidFill>
                  <a:srgbClr val="0B0C0C"/>
                </a:solidFill>
                <a:effectLst/>
                <a:latin typeface="Source Sans Pro" panose="020B0503030403020204" pitchFamily="34" charset="0"/>
                <a:hlinkClick r:id="rId9"/>
              </a:rPr>
              <a:t> </a:t>
            </a:r>
            <a:r>
              <a:rPr lang="en-GB" b="1" i="0" u="sng" dirty="0" err="1">
                <a:solidFill>
                  <a:srgbClr val="0B0C0C"/>
                </a:solidFill>
                <a:effectLst/>
                <a:latin typeface="Source Sans Pro" panose="020B0503030403020204" pitchFamily="34" charset="0"/>
                <a:hlinkClick r:id="rId9"/>
              </a:rPr>
              <a:t>jednotky</a:t>
            </a:r>
            <a:r>
              <a:rPr lang="en-GB" b="1" i="0" u="sng" dirty="0">
                <a:solidFill>
                  <a:srgbClr val="0B0C0C"/>
                </a:solidFill>
                <a:effectLst/>
                <a:latin typeface="Source Sans Pro" panose="020B0503030403020204" pitchFamily="34" charset="0"/>
                <a:hlinkClick r:id="rId9"/>
              </a:rPr>
              <a:t> CSIRT</a:t>
            </a:r>
            <a:r>
              <a:rPr lang="en-GB" b="0" i="0" dirty="0">
                <a:solidFill>
                  <a:srgbClr val="0B0C0C"/>
                </a:solidFill>
                <a:effectLst/>
                <a:latin typeface="Source Sans Pro" panose="020B0503030403020204" pitchFamily="34" charset="0"/>
              </a:rPr>
              <a:t>. </a:t>
            </a:r>
          </a:p>
          <a:p>
            <a:pPr algn="l"/>
            <a:r>
              <a:rPr lang="en-GB" b="0" i="0" dirty="0">
                <a:solidFill>
                  <a:srgbClr val="0B0C0C"/>
                </a:solidFill>
                <a:effectLst/>
                <a:latin typeface="Source Sans Pro" panose="020B0503030403020204" pitchFamily="34" charset="0"/>
              </a:rPr>
              <a:t>1. </a:t>
            </a:r>
            <a:r>
              <a:rPr lang="en-GB" b="0" i="0" dirty="0" err="1">
                <a:solidFill>
                  <a:srgbClr val="0B0C0C"/>
                </a:solidFill>
                <a:effectLst/>
                <a:latin typeface="Source Sans Pro" panose="020B0503030403020204" pitchFamily="34" charset="0"/>
              </a:rPr>
              <a:t>septembra</a:t>
            </a:r>
            <a:r>
              <a:rPr lang="en-GB" b="0" i="0" dirty="0">
                <a:solidFill>
                  <a:srgbClr val="0B0C0C"/>
                </a:solidFill>
                <a:effectLst/>
                <a:latin typeface="Source Sans Pro" panose="020B0503030403020204" pitchFamily="34" charset="0"/>
              </a:rPr>
              <a:t> 2019 bola </a:t>
            </a:r>
            <a:r>
              <a:rPr lang="en-GB" b="0" i="0" dirty="0" err="1">
                <a:solidFill>
                  <a:srgbClr val="0B0C0C"/>
                </a:solidFill>
                <a:effectLst/>
                <a:latin typeface="Source Sans Pro" panose="020B0503030403020204" pitchFamily="34" charset="0"/>
              </a:rPr>
              <a:t>jednotka</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transformovaná</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na</a:t>
            </a:r>
            <a:r>
              <a:rPr lang="en-GB" b="0"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Národné</a:t>
            </a:r>
            <a:r>
              <a:rPr lang="en-GB" b="1" i="0" dirty="0">
                <a:solidFill>
                  <a:srgbClr val="0B0C0C"/>
                </a:solidFill>
                <a:effectLst/>
                <a:latin typeface="Source Sans Pro" panose="020B0503030403020204" pitchFamily="34" charset="0"/>
              </a:rPr>
              <a:t> centrum </a:t>
            </a:r>
            <a:r>
              <a:rPr lang="en-GB" b="1" i="0" dirty="0" err="1">
                <a:solidFill>
                  <a:srgbClr val="0B0C0C"/>
                </a:solidFill>
                <a:effectLst/>
                <a:latin typeface="Source Sans Pro" panose="020B0503030403020204" pitchFamily="34" charset="0"/>
              </a:rPr>
              <a:t>kybernetickej</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bezpečnosti</a:t>
            </a:r>
            <a:r>
              <a:rPr lang="en-GB" b="1" i="0" dirty="0">
                <a:solidFill>
                  <a:srgbClr val="0B0C0C"/>
                </a:solidFill>
                <a:effectLst/>
                <a:latin typeface="Source Sans Pro" panose="020B0503030403020204" pitchFamily="34" charset="0"/>
              </a:rPr>
              <a:t> SK-CERT</a:t>
            </a:r>
            <a:r>
              <a:rPr lang="en-GB" b="0" i="0" dirty="0">
                <a:solidFill>
                  <a:srgbClr val="0B0C0C"/>
                </a:solidFill>
                <a:effectLst/>
                <a:latin typeface="Source Sans Pro" panose="020B0503030403020204" pitchFamily="34" charset="0"/>
              </a:rPr>
              <a:t>. V </a:t>
            </a:r>
            <a:r>
              <a:rPr lang="en-GB" b="0" i="0" dirty="0" err="1">
                <a:solidFill>
                  <a:srgbClr val="0B0C0C"/>
                </a:solidFill>
                <a:effectLst/>
                <a:latin typeface="Source Sans Pro" panose="020B0503030403020204" pitchFamily="34" charset="0"/>
              </a:rPr>
              <a:t>rámci</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organizačnej</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štruktúry</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úradu</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patrí</a:t>
            </a:r>
            <a:r>
              <a:rPr lang="en-GB" b="0" i="0" dirty="0">
                <a:solidFill>
                  <a:srgbClr val="0B0C0C"/>
                </a:solidFill>
                <a:effectLst/>
                <a:latin typeface="Source Sans Pro" panose="020B0503030403020204" pitchFamily="34" charset="0"/>
              </a:rPr>
              <a:t> SK-CERT </a:t>
            </a:r>
            <a:r>
              <a:rPr lang="en-GB" b="0" i="0" dirty="0" err="1">
                <a:solidFill>
                  <a:srgbClr val="0B0C0C"/>
                </a:solidFill>
                <a:effectLst/>
                <a:latin typeface="Source Sans Pro" panose="020B0503030403020204" pitchFamily="34" charset="0"/>
              </a:rPr>
              <a:t>postavenie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samostatného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útvaru</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Prostredníctvom</a:t>
            </a:r>
            <a:r>
              <a:rPr lang="en-GB" b="0" i="0" dirty="0">
                <a:solidFill>
                  <a:srgbClr val="0B0C0C"/>
                </a:solidFill>
                <a:effectLst/>
                <a:latin typeface="Source Sans Pro" panose="020B0503030403020204" pitchFamily="34" charset="0"/>
              </a:rPr>
              <a:t> SK-CERT </a:t>
            </a:r>
            <a:r>
              <a:rPr lang="en-GB" b="0" i="0" dirty="0" err="1">
                <a:solidFill>
                  <a:srgbClr val="0B0C0C"/>
                </a:solidFill>
                <a:effectLst/>
                <a:latin typeface="Source Sans Pro" panose="020B0503030403020204" pitchFamily="34" charset="0"/>
              </a:rPr>
              <a:t>úrad</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zabezpečuje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služby</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spojené</a:t>
            </a:r>
            <a:r>
              <a:rPr lang="en-GB" b="0" i="0" dirty="0">
                <a:solidFill>
                  <a:srgbClr val="0B0C0C"/>
                </a:solidFill>
                <a:effectLst/>
                <a:latin typeface="Source Sans Pro" panose="020B0503030403020204" pitchFamily="34" charset="0"/>
              </a:rPr>
              <a:t> s </a:t>
            </a:r>
            <a:r>
              <a:rPr lang="en-GB" b="1" i="0" dirty="0" err="1">
                <a:solidFill>
                  <a:srgbClr val="0B0C0C"/>
                </a:solidFill>
                <a:effectLst/>
                <a:latin typeface="Source Sans Pro" panose="020B0503030403020204" pitchFamily="34" charset="0"/>
              </a:rPr>
              <a:t>riadením</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bezpečnostných</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incidentov</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odstraňovaním</a:t>
            </a:r>
            <a:r>
              <a:rPr lang="en-GB" b="1" i="0" dirty="0">
                <a:solidFill>
                  <a:srgbClr val="0B0C0C"/>
                </a:solidFill>
                <a:effectLst/>
                <a:latin typeface="Source Sans Pro" panose="020B0503030403020204" pitchFamily="34" charset="0"/>
              </a:rPr>
              <a:t> ich </a:t>
            </a:r>
            <a:r>
              <a:rPr lang="en-GB" b="1" i="0" dirty="0" err="1">
                <a:solidFill>
                  <a:srgbClr val="0B0C0C"/>
                </a:solidFill>
                <a:effectLst/>
                <a:latin typeface="Source Sans Pro" panose="020B0503030403020204" pitchFamily="34" charset="0"/>
              </a:rPr>
              <a:t>následkov</a:t>
            </a:r>
            <a:r>
              <a:rPr lang="en-GB" b="1" i="0" dirty="0">
                <a:solidFill>
                  <a:srgbClr val="0B0C0C"/>
                </a:solidFill>
                <a:effectLst/>
                <a:latin typeface="Source Sans Pro" panose="020B0503030403020204" pitchFamily="34" charset="0"/>
              </a:rPr>
              <a:t> a </a:t>
            </a:r>
            <a:r>
              <a:rPr lang="en-GB" b="1" i="0" dirty="0" err="1">
                <a:solidFill>
                  <a:srgbClr val="0B0C0C"/>
                </a:solidFill>
                <a:effectLst/>
                <a:latin typeface="Source Sans Pro" panose="020B0503030403020204" pitchFamily="34" charset="0"/>
              </a:rPr>
              <a:t>následnou</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obnovou</a:t>
            </a:r>
            <a:r>
              <a:rPr lang="en-GB" b="1" i="0" dirty="0">
                <a:solidFill>
                  <a:srgbClr val="0B0C0C"/>
                </a:solidFill>
                <a:effectLst/>
                <a:latin typeface="Source Sans Pro" panose="020B0503030403020204" pitchFamily="34" charset="0"/>
              </a:rPr>
              <a:t> </a:t>
            </a:r>
            <a:r>
              <a:rPr lang="en-GB" b="1" i="0" dirty="0" err="1">
                <a:solidFill>
                  <a:srgbClr val="0B0C0C"/>
                </a:solidFill>
                <a:effectLst/>
                <a:latin typeface="Source Sans Pro" panose="020B0503030403020204" pitchFamily="34" charset="0"/>
              </a:rPr>
              <a:t>činnosti</a:t>
            </a:r>
            <a:r>
              <a:rPr lang="en-GB" b="1"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informačných</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systémov</a:t>
            </a:r>
            <a:r>
              <a:rPr lang="en-GB" b="0" i="0" dirty="0">
                <a:solidFill>
                  <a:srgbClr val="0B0C0C"/>
                </a:solidFill>
                <a:effectLst/>
                <a:latin typeface="Source Sans Pro" panose="020B0503030403020204" pitchFamily="34" charset="0"/>
              </a:rPr>
              <a:t> v </a:t>
            </a:r>
            <a:r>
              <a:rPr lang="en-GB" b="0" i="0" dirty="0" err="1">
                <a:solidFill>
                  <a:srgbClr val="0B0C0C"/>
                </a:solidFill>
                <a:effectLst/>
                <a:latin typeface="Source Sans Pro" panose="020B0503030403020204" pitchFamily="34" charset="0"/>
              </a:rPr>
              <a:t>spolupráci</a:t>
            </a:r>
            <a:r>
              <a:rPr lang="en-GB" b="0" i="0" dirty="0">
                <a:solidFill>
                  <a:srgbClr val="0B0C0C"/>
                </a:solidFill>
                <a:effectLst/>
                <a:latin typeface="Source Sans Pro" panose="020B0503030403020204" pitchFamily="34" charset="0"/>
              </a:rPr>
              <a:t> s </a:t>
            </a:r>
            <a:r>
              <a:rPr lang="en-GB" b="0" i="0" dirty="0" err="1">
                <a:solidFill>
                  <a:srgbClr val="0B0C0C"/>
                </a:solidFill>
                <a:effectLst/>
                <a:latin typeface="Source Sans Pro" panose="020B0503030403020204" pitchFamily="34" charset="0"/>
              </a:rPr>
              <a:t>vlastníkmi</a:t>
            </a:r>
            <a:r>
              <a:rPr lang="en-GB" b="0" i="0" dirty="0">
                <a:solidFill>
                  <a:srgbClr val="0B0C0C"/>
                </a:solidFill>
                <a:effectLst/>
                <a:latin typeface="Source Sans Pro" panose="020B0503030403020204" pitchFamily="34" charset="0"/>
              </a:rPr>
              <a:t> a </a:t>
            </a:r>
            <a:r>
              <a:rPr lang="en-GB" b="0" i="0" dirty="0" err="1">
                <a:solidFill>
                  <a:srgbClr val="0B0C0C"/>
                </a:solidFill>
                <a:effectLst/>
                <a:latin typeface="Source Sans Pro" panose="020B0503030403020204" pitchFamily="34" charset="0"/>
              </a:rPr>
              <a:t>prevádzkovateľmi</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týchto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systémov</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Medzi</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ďalšie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jeho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činnosti</a:t>
            </a:r>
            <a:r>
              <a:rPr lang="en-GB" b="0" i="0" dirty="0">
                <a:solidFill>
                  <a:srgbClr val="0B0C0C"/>
                </a:solidFill>
                <a:effectLst/>
                <a:latin typeface="Source Sans Pro" panose="020B0503030403020204" pitchFamily="34" charset="0"/>
              </a:rPr>
              <a:t> patria </a:t>
            </a:r>
            <a:r>
              <a:rPr lang="en-GB" b="0" i="0" dirty="0" err="1">
                <a:solidFill>
                  <a:srgbClr val="0B0C0C"/>
                </a:solidFill>
                <a:effectLst/>
                <a:latin typeface="Source Sans Pro" panose="020B0503030403020204" pitchFamily="34" charset="0"/>
              </a:rPr>
              <a:t>analytické</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činnosti</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výskum</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budovanie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bezpečnostného</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povedomia</a:t>
            </a:r>
            <a:r>
              <a:rPr lang="en-GB" b="0" i="0" dirty="0">
                <a:solidFill>
                  <a:srgbClr val="0B0C0C"/>
                </a:solidFill>
                <a:effectLst/>
                <a:latin typeface="Source Sans Pro" panose="020B0503030403020204" pitchFamily="34" charset="0"/>
              </a:rPr>
              <a:t> a </a:t>
            </a:r>
            <a:r>
              <a:rPr lang="en-GB" b="0" i="0" dirty="0" err="1">
                <a:solidFill>
                  <a:srgbClr val="0B0C0C"/>
                </a:solidFill>
                <a:effectLst/>
                <a:latin typeface="Source Sans Pro" panose="020B0503030403020204" pitchFamily="34" charset="0"/>
              </a:rPr>
              <a:t>realizovanie</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vzdelávania</a:t>
            </a:r>
            <a:r>
              <a:rPr lang="en-GB" b="0" i="0" dirty="0">
                <a:solidFill>
                  <a:srgbClr val="0B0C0C"/>
                </a:solidFill>
                <a:effectLst/>
                <a:latin typeface="Source Sans Pro" panose="020B0503030403020204" pitchFamily="34" charset="0"/>
              </a:rPr>
              <a:t> v </a:t>
            </a:r>
            <a:r>
              <a:rPr lang="en-GB" b="0" i="0" dirty="0" err="1">
                <a:solidFill>
                  <a:srgbClr val="0B0C0C"/>
                </a:solidFill>
                <a:effectLst/>
                <a:latin typeface="Source Sans Pro" panose="020B0503030403020204" pitchFamily="34" charset="0"/>
              </a:rPr>
              <a:t>oblasti</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kybernetickej</a:t>
            </a:r>
            <a:r>
              <a:rPr lang="en-GB" b="0" i="0" dirty="0">
                <a:solidFill>
                  <a:srgbClr val="0B0C0C"/>
                </a:solidFill>
                <a:effectLst/>
                <a:latin typeface="Source Sans Pro" panose="020B0503030403020204" pitchFamily="34" charset="0"/>
              </a:rPr>
              <a:t> </a:t>
            </a:r>
            <a:r>
              <a:rPr lang="en-GB" b="0" i="0" dirty="0" err="1">
                <a:solidFill>
                  <a:srgbClr val="0B0C0C"/>
                </a:solidFill>
                <a:effectLst/>
                <a:latin typeface="Source Sans Pro" panose="020B0503030403020204" pitchFamily="34" charset="0"/>
              </a:rPr>
              <a:t>bezpečnosti</a:t>
            </a:r>
            <a:r>
              <a:rPr lang="en-GB" b="0" i="0" dirty="0">
                <a:solidFill>
                  <a:srgbClr val="0B0C0C"/>
                </a:solidFill>
                <a:effectLst/>
                <a:latin typeface="Source Sans Pro" panose="020B0503030403020204" pitchFamily="34" charset="0"/>
              </a:rPr>
              <a:t>.</a:t>
            </a:r>
          </a:p>
        </p:txBody>
      </p:sp>
      <p:sp>
        <p:nvSpPr>
          <p:cNvPr id="4" name="Slide Number Placeholder 3"/>
          <p:cNvSpPr>
            <a:spLocks noGrp="1"/>
          </p:cNvSpPr>
          <p:nvPr>
            <p:ph type="sldNum" sz="quarter" idx="5"/>
          </p:nvPr>
        </p:nvSpPr>
        <p:spPr/>
        <p:txBody>
          <a:bodyPr/>
          <a:lstStyle/>
          <a:p>
            <a:fld id="{A8EEEB2C-7543-40A3-9666-18D9735ECCB8}" type="slidenum">
              <a:rPr lang="en-US" smtClean="0"/>
              <a:t>7</a:t>
            </a:fld>
            <a:endParaRPr lang="en-US"/>
          </a:p>
        </p:txBody>
      </p:sp>
    </p:spTree>
    <p:extLst>
      <p:ext uri="{BB962C8B-B14F-4D97-AF65-F5344CB8AC3E}">
        <p14:creationId xmlns:p14="http://schemas.microsoft.com/office/powerpoint/2010/main" val="158141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Informacia</a:t>
            </a:r>
            <a:r>
              <a:rPr lang="en-GB" dirty="0"/>
              <a:t> = </a:t>
            </a:r>
            <a:r>
              <a:rPr lang="en-GB" dirty="0" err="1"/>
              <a:t>obsah</a:t>
            </a:r>
            <a:r>
              <a:rPr lang="en-GB" dirty="0"/>
              <a:t> </a:t>
            </a:r>
          </a:p>
          <a:p>
            <a:r>
              <a:rPr lang="en-GB" dirty="0" err="1"/>
              <a:t>Udaj</a:t>
            </a:r>
            <a:r>
              <a:rPr lang="en-GB" dirty="0"/>
              <a:t> = </a:t>
            </a:r>
            <a:r>
              <a:rPr lang="en-GB" dirty="0" err="1"/>
              <a:t>kocna</a:t>
            </a:r>
            <a:r>
              <a:rPr lang="en-GB" dirty="0"/>
              <a:t> </a:t>
            </a:r>
            <a:r>
              <a:rPr lang="en-GB" dirty="0" err="1"/>
              <a:t>postupnost</a:t>
            </a:r>
            <a:r>
              <a:rPr lang="en-GB" dirty="0"/>
              <a:t> </a:t>
            </a:r>
            <a:r>
              <a:rPr lang="en-GB" dirty="0" err="1"/>
              <a:t>znakov</a:t>
            </a:r>
            <a:endParaRPr lang="en-GB" dirty="0"/>
          </a:p>
        </p:txBody>
      </p:sp>
      <p:sp>
        <p:nvSpPr>
          <p:cNvPr id="4" name="Slide Number Placeholder 3"/>
          <p:cNvSpPr>
            <a:spLocks noGrp="1"/>
          </p:cNvSpPr>
          <p:nvPr>
            <p:ph type="sldNum" sz="quarter" idx="5"/>
          </p:nvPr>
        </p:nvSpPr>
        <p:spPr/>
        <p:txBody>
          <a:bodyPr/>
          <a:lstStyle/>
          <a:p>
            <a:fld id="{A8EEEB2C-7543-40A3-9666-18D9735ECCB8}" type="slidenum">
              <a:rPr lang="en-US" smtClean="0"/>
              <a:t>8</a:t>
            </a:fld>
            <a:endParaRPr lang="en-US"/>
          </a:p>
        </p:txBody>
      </p:sp>
    </p:spTree>
    <p:extLst>
      <p:ext uri="{BB962C8B-B14F-4D97-AF65-F5344CB8AC3E}">
        <p14:creationId xmlns:p14="http://schemas.microsoft.com/office/powerpoint/2010/main" val="278852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a:t>
            </a:r>
            <a:r>
              <a:rPr lang="en-US" dirty="0" err="1"/>
              <a:t>vyjadruje</a:t>
            </a:r>
            <a:r>
              <a:rPr lang="en-US" dirty="0"/>
              <a:t> </a:t>
            </a:r>
            <a:r>
              <a:rPr lang="en-US" dirty="0" err="1"/>
              <a:t>ako</a:t>
            </a:r>
            <a:r>
              <a:rPr lang="en-US" dirty="0"/>
              <a:t> </a:t>
            </a:r>
            <a:r>
              <a:rPr lang="en-US" dirty="0" err="1"/>
              <a:t>sa</a:t>
            </a:r>
            <a:r>
              <a:rPr lang="en-US" dirty="0"/>
              <a:t> </a:t>
            </a:r>
            <a:r>
              <a:rPr lang="en-US" dirty="0" err="1"/>
              <a:t>rizika</a:t>
            </a:r>
            <a:r>
              <a:rPr lang="en-US" dirty="0"/>
              <a:t> </a:t>
            </a:r>
            <a:r>
              <a:rPr lang="en-US" dirty="0" err="1"/>
              <a:t>zvysuju</a:t>
            </a:r>
            <a:r>
              <a:rPr lang="en-US" dirty="0"/>
              <a:t> a </a:t>
            </a:r>
            <a:r>
              <a:rPr lang="en-US" dirty="0" err="1"/>
              <a:t>znizuju</a:t>
            </a:r>
            <a:r>
              <a:rPr lang="en-US" dirty="0"/>
              <a:t>…</a:t>
            </a:r>
            <a:endParaRPr lang="en-GB" dirty="0"/>
          </a:p>
        </p:txBody>
      </p:sp>
      <p:sp>
        <p:nvSpPr>
          <p:cNvPr id="4" name="Slide Number Placeholder 3"/>
          <p:cNvSpPr>
            <a:spLocks noGrp="1"/>
          </p:cNvSpPr>
          <p:nvPr>
            <p:ph type="sldNum" sz="quarter" idx="5"/>
          </p:nvPr>
        </p:nvSpPr>
        <p:spPr/>
        <p:txBody>
          <a:bodyPr/>
          <a:lstStyle/>
          <a:p>
            <a:fld id="{A8EEEB2C-7543-40A3-9666-18D9735ECCB8}" type="slidenum">
              <a:rPr lang="en-US" smtClean="0"/>
              <a:t>9</a:t>
            </a:fld>
            <a:endParaRPr lang="en-US"/>
          </a:p>
        </p:txBody>
      </p:sp>
    </p:spTree>
    <p:extLst>
      <p:ext uri="{BB962C8B-B14F-4D97-AF65-F5344CB8AC3E}">
        <p14:creationId xmlns:p14="http://schemas.microsoft.com/office/powerpoint/2010/main" val="27284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Preco</a:t>
            </a:r>
            <a:r>
              <a:rPr lang="en-US" dirty="0"/>
              <a:t> </a:t>
            </a:r>
            <a:r>
              <a:rPr lang="en-US" dirty="0" err="1"/>
              <a:t>kradeze</a:t>
            </a:r>
            <a:r>
              <a:rPr lang="en-US" dirty="0"/>
              <a:t> </a:t>
            </a:r>
          </a:p>
          <a:p>
            <a:r>
              <a:rPr lang="en-US" dirty="0"/>
              <a:t>– </a:t>
            </a:r>
            <a:r>
              <a:rPr lang="en-US" dirty="0" err="1"/>
              <a:t>lebo</a:t>
            </a:r>
            <a:r>
              <a:rPr lang="en-US" dirty="0"/>
              <a:t> </a:t>
            </a:r>
            <a:r>
              <a:rPr lang="en-US" dirty="0" err="1"/>
              <a:t>sa</a:t>
            </a:r>
            <a:r>
              <a:rPr lang="en-US" dirty="0"/>
              <a:t> to </a:t>
            </a:r>
            <a:r>
              <a:rPr lang="en-US" dirty="0" err="1"/>
              <a:t>zide</a:t>
            </a:r>
            <a:r>
              <a:rPr lang="en-US" dirty="0"/>
              <a:t> </a:t>
            </a:r>
            <a:r>
              <a:rPr lang="en-US" dirty="0" err="1"/>
              <a:t>raz</a:t>
            </a:r>
            <a:r>
              <a:rPr lang="en-US" dirty="0"/>
              <a:t>….</a:t>
            </a:r>
            <a:br>
              <a:rPr lang="en-US" dirty="0"/>
            </a:br>
            <a:r>
              <a:rPr lang="en-US" dirty="0" err="1"/>
              <a:t>Priklady</a:t>
            </a:r>
            <a:r>
              <a:rPr lang="en-US" dirty="0"/>
              <a:t>:</a:t>
            </a:r>
          </a:p>
          <a:p>
            <a:r>
              <a:rPr lang="en-US" dirty="0"/>
              <a:t>- </a:t>
            </a:r>
            <a:r>
              <a:rPr lang="en-US" dirty="0" err="1"/>
              <a:t>Bankove</a:t>
            </a:r>
            <a:r>
              <a:rPr lang="en-US" dirty="0"/>
              <a:t> </a:t>
            </a:r>
            <a:r>
              <a:rPr lang="en-US" dirty="0" err="1"/>
              <a:t>karty</a:t>
            </a:r>
            <a:endParaRPr lang="en-US" dirty="0"/>
          </a:p>
          <a:p>
            <a:pPr marL="171450" indent="-171450">
              <a:buFontTx/>
              <a:buChar char="-"/>
            </a:pPr>
            <a:r>
              <a:rPr lang="en-US" dirty="0" err="1"/>
              <a:t>Spomenut</a:t>
            </a:r>
            <a:r>
              <a:rPr lang="en-US" dirty="0"/>
              <a:t> Colonial pipelines</a:t>
            </a:r>
          </a:p>
          <a:p>
            <a:pPr marL="171450" indent="-171450">
              <a:buFontTx/>
              <a:buChar char="-"/>
            </a:pPr>
            <a:endParaRPr lang="en-US" dirty="0"/>
          </a:p>
          <a:p>
            <a:pPr marL="171450" indent="-171450">
              <a:buFontTx/>
              <a:buChar char="-"/>
            </a:pPr>
            <a:r>
              <a:rPr lang="en-US" dirty="0" err="1"/>
              <a:t>Ako</a:t>
            </a:r>
            <a:r>
              <a:rPr lang="en-US" dirty="0"/>
              <a:t> </a:t>
            </a:r>
            <a:r>
              <a:rPr lang="en-US" dirty="0" err="1"/>
              <a:t>sa</a:t>
            </a:r>
            <a:r>
              <a:rPr lang="en-US" dirty="0"/>
              <a:t> </a:t>
            </a:r>
            <a:r>
              <a:rPr lang="en-US" dirty="0" err="1"/>
              <a:t>chranit</a:t>
            </a:r>
            <a:endParaRPr lang="en-US" dirty="0"/>
          </a:p>
        </p:txBody>
      </p:sp>
      <p:sp>
        <p:nvSpPr>
          <p:cNvPr id="4" name="Slide Number Placeholder 3"/>
          <p:cNvSpPr>
            <a:spLocks noGrp="1"/>
          </p:cNvSpPr>
          <p:nvPr>
            <p:ph type="sldNum" sz="quarter" idx="5"/>
          </p:nvPr>
        </p:nvSpPr>
        <p:spPr/>
        <p:txBody>
          <a:bodyPr/>
          <a:lstStyle/>
          <a:p>
            <a:fld id="{A8EEEB2C-7543-40A3-9666-18D9735ECCB8}" type="slidenum">
              <a:rPr lang="en-US" smtClean="0"/>
              <a:t>10</a:t>
            </a:fld>
            <a:endParaRPr lang="en-US"/>
          </a:p>
        </p:txBody>
      </p:sp>
    </p:spTree>
    <p:extLst>
      <p:ext uri="{BB962C8B-B14F-4D97-AF65-F5344CB8AC3E}">
        <p14:creationId xmlns:p14="http://schemas.microsoft.com/office/powerpoint/2010/main" val="1083275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a:t>CIO Information Security / November 2024 / © 2024 IBM Corporation</a:t>
            </a:r>
          </a:p>
        </p:txBody>
      </p:sp>
      <p:pic>
        <p:nvPicPr>
          <p:cNvPr id="7" name="Picture" descr="IBM 8-bar logo"/>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191750" y="6257437"/>
            <a:ext cx="695452" cy="275721"/>
          </a:xfrm>
          <a:prstGeom prst="rect">
            <a:avLst/>
          </a:prstGeom>
        </p:spPr>
      </p:pic>
    </p:spTree>
    <p:extLst>
      <p:ext uri="{BB962C8B-B14F-4D97-AF65-F5344CB8AC3E}">
        <p14:creationId xmlns:p14="http://schemas.microsoft.com/office/powerpoint/2010/main" val="256987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a:lvl1pPr>
          </a:lstStyle>
          <a:p>
            <a:r>
              <a:rPr lang="en-US"/>
              <a:t>Click to edit Master title style</a:t>
            </a:r>
            <a:endParaRPr lang="en-US" dirty="0"/>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800" b="1" i="0">
                <a:latin typeface="IBM Plex Sans" panose="020B0503050203000203"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p>
            <a:r>
              <a:rPr lang="en-US"/>
              <a:t>CIO Information Security / November 2024 / © 2024 IBM Corporation</a:t>
            </a:r>
          </a:p>
        </p:txBody>
      </p:sp>
      <p:sp>
        <p:nvSpPr>
          <p:cNvPr id="4" name="Slide Number Placeholder"/>
          <p:cNvSpPr>
            <a:spLocks noGrp="1"/>
          </p:cNvSpPr>
          <p:nvPr>
            <p:ph type="sldNum" sz="quarter" idx="11"/>
          </p:nvPr>
        </p:nvSpPr>
        <p:spPr/>
        <p:txBody>
          <a:bodyPr/>
          <a:lstStyle/>
          <a:p>
            <a:fld id="{F3ABC8AD-D390-4FB3-86BC-963077984B95}" type="slidenum">
              <a:rPr lang="en-US" smtClean="0"/>
              <a:t>‹#›</a:t>
            </a:fld>
            <a:endParaRPr lang="en-US"/>
          </a:p>
        </p:txBody>
      </p:sp>
    </p:spTree>
    <p:extLst>
      <p:ext uri="{BB962C8B-B14F-4D97-AF65-F5344CB8AC3E}">
        <p14:creationId xmlns:p14="http://schemas.microsoft.com/office/powerpoint/2010/main" val="343067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82882" y="121920"/>
            <a:ext cx="11704229" cy="5872480"/>
          </a:xfrm>
        </p:spPr>
        <p:txBody>
          <a:bodyPr/>
          <a:lstStyle>
            <a:lvl1pPr>
              <a:defRPr sz="12800" b="1" i="0">
                <a:latin typeface="IBM Plex Sans" panose="020B0503050203000203" pitchFamily="34" charset="0"/>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latin typeface="IBM Plex Sans" panose="020B0503050203000203" pitchFamily="34" charset="0"/>
              </a:defRPr>
            </a:lvl1pPr>
          </a:lstStyle>
          <a:p>
            <a:r>
              <a:rPr lang="en-US"/>
              <a:t>CIO Information Security / November 2024 / © 2024 IBM Corporation</a:t>
            </a:r>
          </a:p>
        </p:txBody>
      </p:sp>
      <p:sp>
        <p:nvSpPr>
          <p:cNvPr id="4" name="Slide Number Placeholder"/>
          <p:cNvSpPr>
            <a:spLocks noGrp="1"/>
          </p:cNvSpPr>
          <p:nvPr>
            <p:ph type="sldNum" sz="quarter" idx="11"/>
          </p:nvPr>
        </p:nvSpPr>
        <p:spPr/>
        <p:txBody>
          <a:bodyPr/>
          <a:lstStyle>
            <a:lvl1pPr>
              <a:defRPr>
                <a:latin typeface="IBM Plex Sans" panose="020B0503050203000203" pitchFamily="34" charset="0"/>
              </a:defRPr>
            </a:lvl1pPr>
          </a:lstStyle>
          <a:p>
            <a:fld id="{F3ABC8AD-D390-4FB3-86BC-963077984B95}" type="slidenum">
              <a:rPr lang="en-US" smtClean="0"/>
              <a:t>‹#›</a:t>
            </a:fld>
            <a:endParaRPr lang="en-US"/>
          </a:p>
        </p:txBody>
      </p:sp>
    </p:spTree>
    <p:extLst>
      <p:ext uri="{BB962C8B-B14F-4D97-AF65-F5344CB8AC3E}">
        <p14:creationId xmlns:p14="http://schemas.microsoft.com/office/powerpoint/2010/main" val="6719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a:t>CIO Information Security / November 2024 / © 2024 IBM Corporation</a:t>
            </a:r>
          </a:p>
        </p:txBody>
      </p:sp>
      <p:sp>
        <p:nvSpPr>
          <p:cNvPr id="4" name="Slide Number Placeholder"/>
          <p:cNvSpPr>
            <a:spLocks noGrp="1"/>
          </p:cNvSpPr>
          <p:nvPr>
            <p:ph type="sldNum" sz="quarter" idx="11"/>
          </p:nvPr>
        </p:nvSpPr>
        <p:spPr/>
        <p:txBody>
          <a:bodyPr/>
          <a:lstStyle/>
          <a:p>
            <a:fld id="{F3ABC8AD-D390-4FB3-86BC-963077984B95}" type="slidenum">
              <a:rPr lang="en-US" smtClean="0"/>
              <a:t>‹#›</a:t>
            </a:fld>
            <a:endParaRPr lang="en-US"/>
          </a:p>
        </p:txBody>
      </p:sp>
    </p:spTree>
    <p:extLst>
      <p:ext uri="{BB962C8B-B14F-4D97-AF65-F5344CB8AC3E}">
        <p14:creationId xmlns:p14="http://schemas.microsoft.com/office/powerpoint/2010/main" val="63837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10784" cy="1072896"/>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92608" y="1682498"/>
            <a:ext cx="5498592" cy="1746503"/>
          </a:xfrm>
        </p:spPr>
        <p:txBody>
          <a:bodyPr/>
          <a:lstStyle>
            <a:lvl1pPr>
              <a:spcBef>
                <a:spcPts val="0"/>
              </a:spcBef>
              <a:defRPr sz="1333"/>
            </a:lvl1pPr>
            <a:lvl2pPr marL="0" indent="0">
              <a:spcBef>
                <a:spcPts val="0"/>
              </a:spcBef>
              <a:buNone/>
              <a:defRPr/>
            </a:lvl2pPr>
            <a:lvl3pPr marL="268813" indent="0">
              <a:buNone/>
              <a:defRPr/>
            </a:lvl3pPr>
            <a:lvl4pPr marL="579960" indent="0">
              <a:buNone/>
              <a:defRPr/>
            </a:lvl4pPr>
            <a:lvl5pPr marL="842423"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p:nvPr>
        </p:nvSpPr>
        <p:spPr>
          <a:xfrm>
            <a:off x="298211" y="4274263"/>
            <a:ext cx="8540991" cy="1746501"/>
          </a:xfrm>
        </p:spPr>
        <p:txBody>
          <a:bodyPr anchor="b"/>
          <a:lstStyle>
            <a:lvl1pPr>
              <a:spcBef>
                <a:spcPts val="400"/>
              </a:spcBef>
              <a:defRPr sz="800"/>
            </a:lvl1pPr>
            <a:lvl2pPr>
              <a:defRPr sz="800"/>
            </a:lvl2pPr>
            <a:lvl3pPr>
              <a:defRPr sz="800"/>
            </a:lvl3pPr>
            <a:lvl4pPr>
              <a:defRPr sz="800"/>
            </a:lvl4pPr>
            <a:lvl5pPr>
              <a:defRPr sz="800"/>
            </a:lvl5pPr>
          </a:lstStyle>
          <a:p>
            <a:pPr lvl="0"/>
            <a:r>
              <a:rPr lang="en-US"/>
              <a:t>Click to edit Master text styles</a:t>
            </a:r>
          </a:p>
        </p:txBody>
      </p:sp>
      <p:sp>
        <p:nvSpPr>
          <p:cNvPr id="3" name="Footer Placeholder"/>
          <p:cNvSpPr>
            <a:spLocks noGrp="1"/>
          </p:cNvSpPr>
          <p:nvPr>
            <p:ph type="ftr" sz="quarter" idx="10"/>
          </p:nvPr>
        </p:nvSpPr>
        <p:spPr/>
        <p:txBody>
          <a:bodyPr/>
          <a:lstStyle/>
          <a:p>
            <a:r>
              <a:rPr lang="en-US"/>
              <a:t>CIO Information Security / November 2024 / © 2024 IBM Corporation</a:t>
            </a:r>
          </a:p>
        </p:txBody>
      </p:sp>
      <p:sp>
        <p:nvSpPr>
          <p:cNvPr id="4" name="Slide Number Placeholder"/>
          <p:cNvSpPr>
            <a:spLocks noGrp="1"/>
          </p:cNvSpPr>
          <p:nvPr>
            <p:ph type="sldNum" sz="quarter" idx="11"/>
          </p:nvPr>
        </p:nvSpPr>
        <p:spPr/>
        <p:txBody>
          <a:bodyPr/>
          <a:lstStyle/>
          <a:p>
            <a:fld id="{F3ABC8AD-D390-4FB3-86BC-963077984B95}" type="slidenum">
              <a:rPr lang="en-US" smtClean="0"/>
              <a:t>‹#›</a:t>
            </a:fld>
            <a:endParaRPr lang="en-US"/>
          </a:p>
        </p:txBody>
      </p:sp>
    </p:spTree>
    <p:extLst>
      <p:ext uri="{BB962C8B-B14F-4D97-AF65-F5344CB8AC3E}">
        <p14:creationId xmlns:p14="http://schemas.microsoft.com/office/powerpoint/2010/main" val="35897397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80416" y="268224"/>
            <a:ext cx="5522976" cy="5726176"/>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6388608" y="268224"/>
            <a:ext cx="5498592" cy="57261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304889" y="6383868"/>
            <a:ext cx="5486313" cy="222249"/>
          </a:xfrm>
          <a:prstGeom prst="rect">
            <a:avLst/>
          </a:prstGeom>
        </p:spPr>
        <p:txBody>
          <a:bodyPr vert="horz" lIns="0" tIns="0" rIns="0" bIns="0" rtlCol="0" anchor="ctr"/>
          <a:lstStyle>
            <a:lvl1pPr marL="0" marR="0" indent="0" algn="l" defTabSz="914633" rtl="0" eaLnBrk="1" fontAlgn="auto" latinLnBrk="0" hangingPunct="1">
              <a:lnSpc>
                <a:spcPct val="100000"/>
              </a:lnSpc>
              <a:spcBef>
                <a:spcPts val="0"/>
              </a:spcBef>
              <a:spcAft>
                <a:spcPts val="0"/>
              </a:spcAft>
              <a:buClrTx/>
              <a:buSzTx/>
              <a:buFontTx/>
              <a:buNone/>
              <a:tabLst/>
              <a:defRPr sz="800">
                <a:solidFill>
                  <a:schemeClr val="bg1"/>
                </a:solidFill>
                <a:latin typeface="IBM Plex Sans" panose="020B0503050203000203" pitchFamily="34" charset="0"/>
              </a:defRPr>
            </a:lvl1pPr>
          </a:lstStyle>
          <a:p>
            <a:r>
              <a:rPr lang="en-US"/>
              <a:t>CIO Information Security / November 2024 / © 2024 IBM Corporation</a:t>
            </a:r>
          </a:p>
        </p:txBody>
      </p:sp>
      <p:sp>
        <p:nvSpPr>
          <p:cNvPr id="8" name="Slide Number Placeholder"/>
          <p:cNvSpPr>
            <a:spLocks noGrp="1"/>
          </p:cNvSpPr>
          <p:nvPr>
            <p:ph type="sldNum" sz="quarter" idx="4"/>
          </p:nvPr>
        </p:nvSpPr>
        <p:spPr>
          <a:xfrm>
            <a:off x="9448802" y="6383868"/>
            <a:ext cx="2438309" cy="222249"/>
          </a:xfrm>
          <a:prstGeom prst="rect">
            <a:avLst/>
          </a:prstGeom>
        </p:spPr>
        <p:txBody>
          <a:bodyPr vert="horz" lIns="0" tIns="0" rIns="0" bIns="0" rtlCol="0" anchor="ctr"/>
          <a:lstStyle>
            <a:lvl1pPr algn="r">
              <a:defRPr sz="800">
                <a:solidFill>
                  <a:schemeClr val="bg1"/>
                </a:solidFill>
                <a:latin typeface="IBM Plex Sans" panose="020B0503050203000203" pitchFamily="34" charset="0"/>
              </a:defRPr>
            </a:lvl1pPr>
          </a:lstStyle>
          <a:p>
            <a:fld id="{F3ABC8AD-D390-4FB3-86BC-963077984B95}" type="slidenum">
              <a:rPr lang="en-US" smtClean="0"/>
              <a:t>‹#›</a:t>
            </a:fld>
            <a:endParaRPr lang="en-US"/>
          </a:p>
        </p:txBody>
      </p:sp>
      <p:grpSp>
        <p:nvGrpSpPr>
          <p:cNvPr id="59" name="Group 1" descr="Outside edge tick marks for alignment">
            <a:extLst>
              <a:ext uri="{C183D7F6-B498-43B3-948B-1728B52AA6E4}">
                <adec:decorative xmlns:adec="http://schemas.microsoft.com/office/drawing/2017/decorative" val="0"/>
              </a:ext>
            </a:extLst>
          </p:cNvPr>
          <p:cNvGrpSpPr/>
          <p:nvPr/>
        </p:nvGrpSpPr>
        <p:grpSpPr>
          <a:xfrm>
            <a:off x="-146307" y="-147320"/>
            <a:ext cx="12485627" cy="715264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pic>
        <p:nvPicPr>
          <p:cNvPr id="51" name="Picture" descr="IBM 8-bar logo">
            <a:extLst>
              <a:ext uri="{FF2B5EF4-FFF2-40B4-BE49-F238E27FC236}">
                <a16:creationId xmlns:a16="http://schemas.microsoft.com/office/drawing/2014/main" id="{1ED41F31-D9E3-4BA3-AD5B-B590CFA2F95D}"/>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1191750" y="6257437"/>
            <a:ext cx="695452" cy="275721"/>
          </a:xfrm>
          <a:prstGeom prst="rect">
            <a:avLst/>
          </a:prstGeom>
        </p:spPr>
      </p:pic>
    </p:spTree>
    <p:extLst>
      <p:ext uri="{BB962C8B-B14F-4D97-AF65-F5344CB8AC3E}">
        <p14:creationId xmlns:p14="http://schemas.microsoft.com/office/powerpoint/2010/main" val="28140083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lgn="l" rtl="0" eaLnBrk="1" fontAlgn="base" hangingPunct="1">
        <a:lnSpc>
          <a:spcPct val="90000"/>
        </a:lnSpc>
        <a:spcBef>
          <a:spcPct val="0"/>
        </a:spcBef>
        <a:spcAft>
          <a:spcPct val="0"/>
        </a:spcAft>
        <a:defRPr sz="3200" b="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2960">
          <a:solidFill>
            <a:srgbClr val="191919"/>
          </a:solidFill>
          <a:latin typeface="IBM Plex Sans" pitchFamily="34" charset="0"/>
        </a:defRPr>
      </a:lvl2pPr>
      <a:lvl3pPr algn="l" rtl="0" eaLnBrk="1" fontAlgn="base" hangingPunct="1">
        <a:lnSpc>
          <a:spcPct val="90000"/>
        </a:lnSpc>
        <a:spcBef>
          <a:spcPct val="0"/>
        </a:spcBef>
        <a:spcAft>
          <a:spcPct val="0"/>
        </a:spcAft>
        <a:defRPr sz="2960">
          <a:solidFill>
            <a:srgbClr val="191919"/>
          </a:solidFill>
          <a:latin typeface="IBM Plex Sans" pitchFamily="34" charset="0"/>
        </a:defRPr>
      </a:lvl3pPr>
      <a:lvl4pPr algn="l" rtl="0" eaLnBrk="1" fontAlgn="base" hangingPunct="1">
        <a:lnSpc>
          <a:spcPct val="90000"/>
        </a:lnSpc>
        <a:spcBef>
          <a:spcPct val="0"/>
        </a:spcBef>
        <a:spcAft>
          <a:spcPct val="0"/>
        </a:spcAft>
        <a:defRPr sz="2960">
          <a:solidFill>
            <a:srgbClr val="191919"/>
          </a:solidFill>
          <a:latin typeface="IBM Plex Sans" pitchFamily="34" charset="0"/>
        </a:defRPr>
      </a:lvl4pPr>
      <a:lvl5pPr algn="l" rtl="0" eaLnBrk="1" fontAlgn="base" hangingPunct="1">
        <a:lnSpc>
          <a:spcPct val="90000"/>
        </a:lnSpc>
        <a:spcBef>
          <a:spcPct val="0"/>
        </a:spcBef>
        <a:spcAft>
          <a:spcPct val="0"/>
        </a:spcAft>
        <a:defRPr sz="2960">
          <a:solidFill>
            <a:srgbClr val="191919"/>
          </a:solidFill>
          <a:latin typeface="IBM Plex Sans" pitchFamily="34" charset="0"/>
        </a:defRPr>
      </a:lvl5pPr>
      <a:lvl6pPr marL="483412" algn="l" rtl="0" eaLnBrk="1" fontAlgn="base" hangingPunct="1">
        <a:lnSpc>
          <a:spcPct val="90000"/>
        </a:lnSpc>
        <a:spcBef>
          <a:spcPct val="0"/>
        </a:spcBef>
        <a:spcAft>
          <a:spcPct val="0"/>
        </a:spcAft>
        <a:defRPr sz="2960">
          <a:solidFill>
            <a:srgbClr val="191919"/>
          </a:solidFill>
          <a:latin typeface="IBM Plex Sans" pitchFamily="34" charset="0"/>
        </a:defRPr>
      </a:lvl6pPr>
      <a:lvl7pPr marL="966828" algn="l" rtl="0" eaLnBrk="1" fontAlgn="base" hangingPunct="1">
        <a:lnSpc>
          <a:spcPct val="90000"/>
        </a:lnSpc>
        <a:spcBef>
          <a:spcPct val="0"/>
        </a:spcBef>
        <a:spcAft>
          <a:spcPct val="0"/>
        </a:spcAft>
        <a:defRPr sz="2960">
          <a:solidFill>
            <a:srgbClr val="191919"/>
          </a:solidFill>
          <a:latin typeface="IBM Plex Sans" pitchFamily="34" charset="0"/>
        </a:defRPr>
      </a:lvl7pPr>
      <a:lvl8pPr marL="1450240" algn="l" rtl="0" eaLnBrk="1" fontAlgn="base" hangingPunct="1">
        <a:lnSpc>
          <a:spcPct val="90000"/>
        </a:lnSpc>
        <a:spcBef>
          <a:spcPct val="0"/>
        </a:spcBef>
        <a:spcAft>
          <a:spcPct val="0"/>
        </a:spcAft>
        <a:defRPr sz="2960">
          <a:solidFill>
            <a:srgbClr val="191919"/>
          </a:solidFill>
          <a:latin typeface="IBM Plex Sans" pitchFamily="34" charset="0"/>
        </a:defRPr>
      </a:lvl8pPr>
      <a:lvl9pPr marL="1933653" algn="l" rtl="0" eaLnBrk="1" fontAlgn="base" hangingPunct="1">
        <a:lnSpc>
          <a:spcPct val="90000"/>
        </a:lnSpc>
        <a:spcBef>
          <a:spcPct val="0"/>
        </a:spcBef>
        <a:spcAft>
          <a:spcPct val="0"/>
        </a:spcAft>
        <a:defRPr sz="2960">
          <a:solidFill>
            <a:srgbClr val="191919"/>
          </a:solidFill>
          <a:latin typeface="IBM Plex Sans" pitchFamily="34" charset="0"/>
        </a:defRPr>
      </a:lvl9pPr>
    </p:titleStyle>
    <p:bodyStyle>
      <a:lvl1pPr marL="0" indent="0" algn="l" rtl="0" eaLnBrk="1" fontAlgn="base" hangingPunct="1">
        <a:lnSpc>
          <a:spcPct val="100000"/>
        </a:lnSpc>
        <a:spcBef>
          <a:spcPts val="1467"/>
        </a:spcBef>
        <a:spcAft>
          <a:spcPct val="0"/>
        </a:spcAft>
        <a:buClr>
          <a:srgbClr val="6D6E70"/>
        </a:buClr>
        <a:buSzPct val="90000"/>
        <a:buFont typeface="IBM Plex Sans" pitchFamily="2" charset="2"/>
        <a:buNone/>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228597"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457195" indent="-231642" algn="l" rtl="0" eaLnBrk="1" fontAlgn="base" hangingPunct="1">
        <a:lnSpc>
          <a:spcPct val="100000"/>
        </a:lnSpc>
        <a:spcBef>
          <a:spcPts val="1467"/>
        </a:spcBef>
        <a:spcAft>
          <a:spcPct val="0"/>
        </a:spcAft>
        <a:buClr>
          <a:schemeClr val="bg1"/>
        </a:buClr>
        <a:buSzPct val="100000"/>
        <a:buFont typeface="Arial" panose="020B0604020202020204" pitchFamily="34" charset="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838190"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071020" indent="-231642" algn="l" rtl="0" eaLnBrk="1" fontAlgn="base" hangingPunct="1">
        <a:lnSpc>
          <a:spcPct val="100000"/>
        </a:lnSpc>
        <a:spcBef>
          <a:spcPts val="1467"/>
        </a:spcBef>
        <a:spcAft>
          <a:spcPct val="0"/>
        </a:spcAft>
        <a:buClr>
          <a:schemeClr val="bg1"/>
        </a:buClr>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charset="0"/>
        </a:defRPr>
      </a:lvl9pPr>
    </p:bodyStyle>
    <p:otherStyle>
      <a:defPPr>
        <a:defRPr lang="en-US"/>
      </a:defPPr>
      <a:lvl1pPr marL="0" algn="l" defTabSz="966828" rtl="0" eaLnBrk="1" latinLnBrk="0" hangingPunct="1">
        <a:defRPr sz="1904" kern="1200">
          <a:solidFill>
            <a:schemeClr val="tx1"/>
          </a:solidFill>
          <a:latin typeface="+mn-lt"/>
          <a:ea typeface="+mn-ea"/>
          <a:cs typeface="+mn-cs"/>
        </a:defRPr>
      </a:lvl1pPr>
      <a:lvl2pPr marL="483412" algn="l" defTabSz="966828" rtl="0" eaLnBrk="1" latinLnBrk="0" hangingPunct="1">
        <a:defRPr sz="1904" kern="1200">
          <a:solidFill>
            <a:schemeClr val="tx1"/>
          </a:solidFill>
          <a:latin typeface="+mn-lt"/>
          <a:ea typeface="+mn-ea"/>
          <a:cs typeface="+mn-cs"/>
        </a:defRPr>
      </a:lvl2pPr>
      <a:lvl3pPr marL="966828" algn="l" defTabSz="966828" rtl="0" eaLnBrk="1" latinLnBrk="0" hangingPunct="1">
        <a:defRPr sz="1904" kern="1200">
          <a:solidFill>
            <a:schemeClr val="tx1"/>
          </a:solidFill>
          <a:latin typeface="+mn-lt"/>
          <a:ea typeface="+mn-ea"/>
          <a:cs typeface="+mn-cs"/>
        </a:defRPr>
      </a:lvl3pPr>
      <a:lvl4pPr marL="1450240" algn="l" defTabSz="966828" rtl="0" eaLnBrk="1" latinLnBrk="0" hangingPunct="1">
        <a:defRPr sz="1904" kern="1200">
          <a:solidFill>
            <a:schemeClr val="tx1"/>
          </a:solidFill>
          <a:latin typeface="+mn-lt"/>
          <a:ea typeface="+mn-ea"/>
          <a:cs typeface="+mn-cs"/>
        </a:defRPr>
      </a:lvl4pPr>
      <a:lvl5pPr marL="1933653" algn="l" defTabSz="966828" rtl="0" eaLnBrk="1" latinLnBrk="0" hangingPunct="1">
        <a:defRPr sz="1904" kern="1200">
          <a:solidFill>
            <a:schemeClr val="tx1"/>
          </a:solidFill>
          <a:latin typeface="+mn-lt"/>
          <a:ea typeface="+mn-ea"/>
          <a:cs typeface="+mn-cs"/>
        </a:defRPr>
      </a:lvl5pPr>
      <a:lvl6pPr marL="2417068" algn="l" defTabSz="966828" rtl="0" eaLnBrk="1" latinLnBrk="0" hangingPunct="1">
        <a:defRPr sz="1904" kern="1200">
          <a:solidFill>
            <a:schemeClr val="tx1"/>
          </a:solidFill>
          <a:latin typeface="+mn-lt"/>
          <a:ea typeface="+mn-ea"/>
          <a:cs typeface="+mn-cs"/>
        </a:defRPr>
      </a:lvl6pPr>
      <a:lvl7pPr marL="2900479" algn="l" defTabSz="966828" rtl="0" eaLnBrk="1" latinLnBrk="0" hangingPunct="1">
        <a:defRPr sz="1904" kern="1200">
          <a:solidFill>
            <a:schemeClr val="tx1"/>
          </a:solidFill>
          <a:latin typeface="+mn-lt"/>
          <a:ea typeface="+mn-ea"/>
          <a:cs typeface="+mn-cs"/>
        </a:defRPr>
      </a:lvl7pPr>
      <a:lvl8pPr marL="3383893" algn="l" defTabSz="966828" rtl="0" eaLnBrk="1" latinLnBrk="0" hangingPunct="1">
        <a:defRPr sz="1904" kern="1200">
          <a:solidFill>
            <a:schemeClr val="tx1"/>
          </a:solidFill>
          <a:latin typeface="+mn-lt"/>
          <a:ea typeface="+mn-ea"/>
          <a:cs typeface="+mn-cs"/>
        </a:defRPr>
      </a:lvl8pPr>
      <a:lvl9pPr marL="3867306" algn="l" defTabSz="966828"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chtarget.com/whatis/feature/Colonial-Pipeline-hack-explained-Everything-you-need-to-know"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bm.com/legal/copytrade"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International_Organization_for_Standardization" TargetMode="External"/><Relationship Id="rId7" Type="http://schemas.openxmlformats.org/officeDocument/2006/relationships/hyperlink" Target="https://nbs.sk/dohlad-nad-financnym-trhom/legislativa/legislativa/detail-dokumentu/nariadenie-europskeho-parlamentu-a-rady-eu-2022-2554-zo-14-decembra-2022-o-digitalnej-prevadzkovej-odolnosti-financneho-sektora-a-o-zmene-nariadeni-es-c-1060-2009-eu-c-648-2012-eu-c-600/" TargetMode="External"/><Relationship Id="rId2" Type="http://schemas.openxmlformats.org/officeDocument/2006/relationships/hyperlink" Target="https://en.wikipedia.org/wiki/Information_security_standards" TargetMode="External"/><Relationship Id="rId1" Type="http://schemas.openxmlformats.org/officeDocument/2006/relationships/slideLayout" Target="../slideLayouts/slideLayout5.xml"/><Relationship Id="rId6" Type="http://schemas.openxmlformats.org/officeDocument/2006/relationships/hyperlink" Target="https://en.wikipedia.org/wiki/International_standard" TargetMode="External"/><Relationship Id="rId5" Type="http://schemas.openxmlformats.org/officeDocument/2006/relationships/hyperlink" Target="https://en.wikipedia.org/wiki/Information_security" TargetMode="External"/><Relationship Id="rId4" Type="http://schemas.openxmlformats.org/officeDocument/2006/relationships/hyperlink" Target="https://en.wikipedia.org/wiki/International_Electrotechnical_Commiss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nbs.sk/dohlad-nad-financnym-trhom/legislativa/legislativa/detail-dokumentu/nariadenie-europskeho-parlamentu-a-rady-eu-2022-2554-zo-14-decembra-2022-o-digitalnej-prevadzkovej-odolnosti-financneho-sektora-a-o-zmene-nariadeni-es-c-1060-2009-eu-c-648-2012-eu-c-600/" TargetMode="External"/><Relationship Id="rId2" Type="http://schemas.openxmlformats.org/officeDocument/2006/relationships/hyperlink" Target="https://nbs.sk/dohlad-nad-financnym-trhom/dohlad/digitalna-prevadzkova-odolnost-financneho-sektora/" TargetMode="External"/><Relationship Id="rId1" Type="http://schemas.openxmlformats.org/officeDocument/2006/relationships/slideLayout" Target="../slideLayouts/slideLayout5.xml"/><Relationship Id="rId4" Type="http://schemas.openxmlformats.org/officeDocument/2006/relationships/hyperlink" Target="https://nbs.sk/dohlad-nad-financnym-trhom/legislativa/legislativa/detail-dokumentu/smernica-europskeho-parlamentu-a-rady-eu-2022-2556-zo-14-decembra-2022-ktorou-sa-menia-smernice-2009-65-es-2009-138-es-2011-61-eu-2013-36-eu-2014-59-eu-2014-65-eu-eu-2015-2366-a-eu-2016/"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cisecurity.org/cis-benchmarks" TargetMode="External"/><Relationship Id="rId7" Type="http://schemas.openxmlformats.org/officeDocument/2006/relationships/hyperlink" Target="https://www.sk-cert.sk/sk/rady-a-navody/nahlasit-incident/index.html" TargetMode="External"/><Relationship Id="rId2" Type="http://schemas.openxmlformats.org/officeDocument/2006/relationships/hyperlink" Target="https://nvlpubs.nist.gov/nistpubs/SpecialPublications/NIST.SP.800-190.pdf" TargetMode="External"/><Relationship Id="rId1" Type="http://schemas.openxmlformats.org/officeDocument/2006/relationships/slideLayout" Target="../slideLayouts/slideLayout5.xml"/><Relationship Id="rId6" Type="http://schemas.openxmlformats.org/officeDocument/2006/relationships/hyperlink" Target="https://www.sk-cert.sk/sk/o-nas/index.html" TargetMode="External"/><Relationship Id="rId5" Type="http://schemas.openxmlformats.org/officeDocument/2006/relationships/hyperlink" Target="https://www.teleoff.gov.sk/" TargetMode="External"/><Relationship Id="rId4" Type="http://schemas.openxmlformats.org/officeDocument/2006/relationships/hyperlink" Target="https://dataprotection.gov.sk/s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ages.github.ibm.com/SOSTeam/SOS-Docs/sca/PatchScan_HowTos/" TargetMode="External"/><Relationship Id="rId2" Type="http://schemas.openxmlformats.org/officeDocument/2006/relationships/hyperlink" Target="https://pages.github.ibm.com/Supply-Chain-Security/ConSec-External-Docs/abouttwlk/"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10413710" cy="5726176"/>
          </a:xfrm>
        </p:spPr>
        <p:txBody>
          <a:bodyPr/>
          <a:lstStyle/>
          <a:p>
            <a:r>
              <a:rPr lang="sk-SK" sz="8000" dirty="0">
                <a:solidFill>
                  <a:srgbClr val="4589FF"/>
                </a:solidFill>
              </a:rPr>
              <a:t>Kybernetická</a:t>
            </a:r>
            <a:br>
              <a:rPr lang="sk-SK" sz="8000" dirty="0">
                <a:solidFill>
                  <a:srgbClr val="4589FF"/>
                </a:solidFill>
              </a:rPr>
            </a:br>
            <a:r>
              <a:rPr lang="sk-SK" sz="2400" b="1" dirty="0">
                <a:solidFill>
                  <a:srgbClr val="A50021"/>
                </a:solidFill>
              </a:rPr>
              <a:t>(ne)</a:t>
            </a:r>
            <a:r>
              <a:rPr lang="sk-SK" sz="8000" dirty="0">
                <a:solidFill>
                  <a:srgbClr val="4589FF"/>
                </a:solidFill>
              </a:rPr>
              <a:t>Bezpečnosť</a:t>
            </a:r>
            <a:br>
              <a:rPr lang="sk-SK" dirty="0"/>
            </a:br>
            <a:r>
              <a:rPr lang="sk-SK" sz="2133" dirty="0"/>
              <a:t>—</a:t>
            </a:r>
            <a:br>
              <a:rPr lang="sk-SK" dirty="0"/>
            </a:br>
            <a:r>
              <a:rPr lang="en-US" sz="2133" dirty="0"/>
              <a:t>Emil Lu</a:t>
            </a:r>
            <a:r>
              <a:rPr lang="sk-SK" sz="2133" dirty="0" err="1"/>
              <a:t>žák</a:t>
            </a:r>
            <a:br>
              <a:rPr lang="sk-SK" sz="2133" dirty="0"/>
            </a:br>
            <a:r>
              <a:rPr lang="en-GB" sz="2133" dirty="0"/>
              <a:t>Package </a:t>
            </a:r>
            <a:r>
              <a:rPr lang="en-US" sz="2133" dirty="0"/>
              <a:t>Consultant &amp; Cybersecurity</a:t>
            </a:r>
            <a:r>
              <a:rPr lang="sk-SK" sz="2133" dirty="0"/>
              <a:t> Manager, </a:t>
            </a:r>
            <a:r>
              <a:rPr lang="sk-SK" sz="2400" dirty="0">
                <a:solidFill>
                  <a:srgbClr val="4589FF"/>
                </a:solidFill>
              </a:rPr>
              <a:t>IBM</a:t>
            </a:r>
            <a:br>
              <a:rPr lang="sk-SK" sz="2133" dirty="0"/>
            </a:br>
            <a:endParaRPr lang="sk-SK" sz="2133" dirty="0"/>
          </a:p>
        </p:txBody>
      </p:sp>
    </p:spTree>
    <p:extLst>
      <p:ext uri="{BB962C8B-B14F-4D97-AF65-F5344CB8AC3E}">
        <p14:creationId xmlns:p14="http://schemas.microsoft.com/office/powerpoint/2010/main" val="2067394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80415" y="268224"/>
            <a:ext cx="11476155" cy="1368987"/>
          </a:xfrm>
        </p:spPr>
        <p:txBody>
          <a:bodyPr/>
          <a:lstStyle/>
          <a:p>
            <a:r>
              <a:rPr lang="en-US" dirty="0"/>
              <a:t>Credential &amp; Identity</a:t>
            </a:r>
            <a:r>
              <a:rPr lang="sk-SK" dirty="0"/>
              <a:t> </a:t>
            </a:r>
            <a:br>
              <a:rPr lang="sk-SK" dirty="0"/>
            </a:br>
            <a:r>
              <a:rPr lang="en-US" sz="6000" dirty="0">
                <a:solidFill>
                  <a:srgbClr val="4589FF"/>
                </a:solidFill>
              </a:rPr>
              <a:t>Kr</a:t>
            </a:r>
            <a:r>
              <a:rPr lang="sk-SK" sz="6000" dirty="0" err="1">
                <a:solidFill>
                  <a:srgbClr val="4589FF"/>
                </a:solidFill>
              </a:rPr>
              <a:t>ádeže</a:t>
            </a:r>
            <a:endParaRPr lang="en-US" sz="5450" dirty="0">
              <a:solidFill>
                <a:srgbClr val="4589FF"/>
              </a:solidFill>
            </a:endParaRPr>
          </a:p>
        </p:txBody>
      </p:sp>
      <p:sp>
        <p:nvSpPr>
          <p:cNvPr id="4" name="Rectangle 3">
            <a:extLst>
              <a:ext uri="{FF2B5EF4-FFF2-40B4-BE49-F238E27FC236}">
                <a16:creationId xmlns:a16="http://schemas.microsoft.com/office/drawing/2014/main" id="{549F83C6-E3DB-4DA5-AB7B-F73D2EA4B864}"/>
              </a:ext>
            </a:extLst>
          </p:cNvPr>
          <p:cNvSpPr/>
          <p:nvPr/>
        </p:nvSpPr>
        <p:spPr>
          <a:xfrm>
            <a:off x="280414" y="1717051"/>
            <a:ext cx="8913281" cy="3850734"/>
          </a:xfrm>
          <a:prstGeom prst="rect">
            <a:avLst/>
          </a:prstGeom>
        </p:spPr>
        <p:txBody>
          <a:bodyPr wrap="square">
            <a:spAutoFit/>
          </a:bodyPr>
          <a:lstStyle/>
          <a:p>
            <a:pPr marL="457195" lvl="2" indent="-231642" fontAlgn="base">
              <a:lnSpc>
                <a:spcPct val="200000"/>
              </a:lnSpc>
              <a:spcBef>
                <a:spcPts val="1467"/>
              </a:spcBef>
              <a:spcAft>
                <a:spcPct val="0"/>
              </a:spcAft>
              <a:buClr>
                <a:srgbClr val="FFFFFF"/>
              </a:buClr>
              <a:buSzPct val="100000"/>
              <a:buFont typeface="Arial" panose="020B0604020202020204" pitchFamily="34" charset="0"/>
              <a:buChar char="•"/>
            </a:pPr>
            <a:r>
              <a:rPr lang="en-US" sz="2000" kern="0" dirty="0">
                <a:solidFill>
                  <a:srgbClr val="4589FF"/>
                </a:solidFill>
                <a:latin typeface="IBM Plex Sans" panose="020B0503050203000203" pitchFamily="34" charset="0"/>
              </a:rPr>
              <a:t>Pre</a:t>
            </a:r>
            <a:r>
              <a:rPr lang="sk-SK" sz="2000" kern="0" dirty="0">
                <a:solidFill>
                  <a:srgbClr val="4589FF"/>
                </a:solidFill>
                <a:latin typeface="IBM Plex Sans" panose="020B0503050203000203" pitchFamily="34" charset="0"/>
              </a:rPr>
              <a:t>čo</a:t>
            </a:r>
            <a:r>
              <a:rPr lang="sk-SK" sz="2000" kern="0" dirty="0">
                <a:solidFill>
                  <a:srgbClr val="FFFFFF"/>
                </a:solidFill>
                <a:latin typeface="IBM Plex Sans" panose="020B0503050203000203" pitchFamily="34" charset="0"/>
              </a:rPr>
              <a:t> ?</a:t>
            </a:r>
          </a:p>
          <a:p>
            <a:pPr marL="457195" lvl="2" indent="-231642" fontAlgn="base">
              <a:lnSpc>
                <a:spcPct val="200000"/>
              </a:lnSpc>
              <a:spcBef>
                <a:spcPts val="1467"/>
              </a:spcBef>
              <a:spcAft>
                <a:spcPct val="0"/>
              </a:spcAft>
              <a:buClr>
                <a:srgbClr val="FFFFFF"/>
              </a:buClr>
              <a:buSzPct val="100000"/>
              <a:buFont typeface="Arial" panose="020B0604020202020204" pitchFamily="34" charset="0"/>
              <a:buChar char="•"/>
            </a:pPr>
            <a:r>
              <a:rPr lang="sk-SK" sz="2000" kern="0" dirty="0">
                <a:solidFill>
                  <a:srgbClr val="FFFFFF"/>
                </a:solidFill>
                <a:latin typeface="IBM Plex Sans" panose="020B0503050203000203" pitchFamily="34" charset="0"/>
              </a:rPr>
              <a:t>Príklady</a:t>
            </a:r>
            <a:endParaRPr lang="sk-SK" sz="2000" kern="0" dirty="0">
              <a:solidFill>
                <a:srgbClr val="FF0000"/>
              </a:solidFill>
              <a:latin typeface="IBM Plex Sans" panose="020B0503050203000203" pitchFamily="34" charset="0"/>
            </a:endParaRPr>
          </a:p>
          <a:p>
            <a:pPr marL="457195" lvl="2" indent="-231642" fontAlgn="base">
              <a:lnSpc>
                <a:spcPct val="200000"/>
              </a:lnSpc>
              <a:spcBef>
                <a:spcPts val="1467"/>
              </a:spcBef>
              <a:spcAft>
                <a:spcPct val="0"/>
              </a:spcAft>
              <a:buClr>
                <a:srgbClr val="FFFFFF"/>
              </a:buClr>
              <a:buSzPct val="100000"/>
              <a:buFont typeface="Arial" panose="020B0604020202020204" pitchFamily="34" charset="0"/>
              <a:buChar char="•"/>
            </a:pPr>
            <a:r>
              <a:rPr lang="sk-SK" sz="2000" kern="0" dirty="0">
                <a:solidFill>
                  <a:srgbClr val="FFFFFF"/>
                </a:solidFill>
                <a:latin typeface="IBM Plex Sans" panose="020B0503050203000203" pitchFamily="34" charset="0"/>
              </a:rPr>
              <a:t>Vektory ú</a:t>
            </a:r>
            <a:r>
              <a:rPr lang="en-US" sz="2000" kern="0" dirty="0" err="1">
                <a:solidFill>
                  <a:srgbClr val="FFFFFF"/>
                </a:solidFill>
                <a:latin typeface="IBM Plex Sans" panose="020B0503050203000203" pitchFamily="34" charset="0"/>
              </a:rPr>
              <a:t>tok</a:t>
            </a:r>
            <a:r>
              <a:rPr lang="sk-SK" sz="2000" kern="0" dirty="0" err="1">
                <a:solidFill>
                  <a:srgbClr val="FFFFFF"/>
                </a:solidFill>
                <a:latin typeface="IBM Plex Sans" panose="020B0503050203000203" pitchFamily="34" charset="0"/>
              </a:rPr>
              <a:t>ov</a:t>
            </a:r>
            <a:endParaRPr lang="sk-SK" sz="2000" kern="0" dirty="0">
              <a:solidFill>
                <a:srgbClr val="FFFFFF"/>
              </a:solidFill>
              <a:latin typeface="IBM Plex Sans" panose="020B0503050203000203" pitchFamily="34" charset="0"/>
            </a:endParaRPr>
          </a:p>
          <a:p>
            <a:pPr marL="457195" lvl="2" indent="-231642" fontAlgn="base">
              <a:lnSpc>
                <a:spcPct val="200000"/>
              </a:lnSpc>
              <a:spcBef>
                <a:spcPts val="1467"/>
              </a:spcBef>
              <a:spcAft>
                <a:spcPct val="0"/>
              </a:spcAft>
              <a:buClr>
                <a:srgbClr val="FFFFFF"/>
              </a:buClr>
              <a:buSzPct val="100000"/>
              <a:buFont typeface="Arial" panose="020B0604020202020204" pitchFamily="34" charset="0"/>
              <a:buChar char="•"/>
            </a:pPr>
            <a:r>
              <a:rPr lang="en-GB" sz="2000" kern="0" dirty="0" err="1">
                <a:solidFill>
                  <a:srgbClr val="FFFFFF"/>
                </a:solidFill>
                <a:latin typeface="IBM Plex Sans" panose="020B0503050203000203" pitchFamily="34" charset="0"/>
              </a:rPr>
              <a:t>Ako</a:t>
            </a:r>
            <a:r>
              <a:rPr lang="en-GB" sz="2000" kern="0" dirty="0">
                <a:solidFill>
                  <a:srgbClr val="FFFFFF"/>
                </a:solidFill>
                <a:latin typeface="IBM Plex Sans" panose="020B0503050203000203" pitchFamily="34" charset="0"/>
              </a:rPr>
              <a:t> </a:t>
            </a:r>
            <a:r>
              <a:rPr lang="en-GB" sz="2000" kern="0" dirty="0" err="1">
                <a:solidFill>
                  <a:srgbClr val="FFFFFF"/>
                </a:solidFill>
                <a:latin typeface="IBM Plex Sans" panose="020B0503050203000203" pitchFamily="34" charset="0"/>
              </a:rPr>
              <a:t>funguje</a:t>
            </a:r>
            <a:r>
              <a:rPr lang="en-GB" sz="2000" kern="0" dirty="0">
                <a:solidFill>
                  <a:srgbClr val="FFFFFF"/>
                </a:solidFill>
                <a:latin typeface="IBM Plex Sans" panose="020B0503050203000203" pitchFamily="34" charset="0"/>
              </a:rPr>
              <a:t> </a:t>
            </a:r>
            <a:r>
              <a:rPr lang="en-GB" sz="2000" kern="0" dirty="0" err="1">
                <a:solidFill>
                  <a:srgbClr val="FFFFFF"/>
                </a:solidFill>
                <a:latin typeface="IBM Plex Sans" panose="020B0503050203000203" pitchFamily="34" charset="0"/>
              </a:rPr>
              <a:t>kyber</a:t>
            </a:r>
            <a:r>
              <a:rPr lang="en-GB" sz="2000" kern="0" dirty="0">
                <a:solidFill>
                  <a:srgbClr val="FFFFFF"/>
                </a:solidFill>
                <a:latin typeface="IBM Plex Sans" panose="020B0503050203000203" pitchFamily="34" charset="0"/>
              </a:rPr>
              <a:t> </a:t>
            </a:r>
            <a:r>
              <a:rPr lang="en-GB" sz="2000" kern="0" dirty="0" err="1">
                <a:solidFill>
                  <a:srgbClr val="FFFFFF"/>
                </a:solidFill>
                <a:latin typeface="IBM Plex Sans" panose="020B0503050203000203" pitchFamily="34" charset="0"/>
              </a:rPr>
              <a:t>útok</a:t>
            </a:r>
            <a:endParaRPr lang="en-US" sz="2000" kern="0" dirty="0">
              <a:solidFill>
                <a:srgbClr val="FFFFFF"/>
              </a:solidFill>
              <a:latin typeface="IBM Plex Sans" panose="020B0503050203000203" pitchFamily="34" charset="0"/>
            </a:endParaRPr>
          </a:p>
          <a:p>
            <a:pPr marL="457195" lvl="2" indent="-231642" fontAlgn="base">
              <a:lnSpc>
                <a:spcPct val="200000"/>
              </a:lnSpc>
              <a:spcBef>
                <a:spcPts val="1467"/>
              </a:spcBef>
              <a:spcAft>
                <a:spcPct val="0"/>
              </a:spcAft>
              <a:buClr>
                <a:srgbClr val="FFFFFF"/>
              </a:buClr>
              <a:buSzPct val="100000"/>
              <a:buFont typeface="Arial" panose="020B0604020202020204" pitchFamily="34" charset="0"/>
              <a:buChar char="•"/>
            </a:pPr>
            <a:r>
              <a:rPr lang="sk-SK" sz="2000" kern="0" dirty="0">
                <a:solidFill>
                  <a:srgbClr val="FFFFFF"/>
                </a:solidFill>
                <a:latin typeface="IBM Plex Sans" panose="020B0503050203000203" pitchFamily="34" charset="0"/>
              </a:rPr>
              <a:t>Ako sa </a:t>
            </a:r>
            <a:r>
              <a:rPr lang="sk-SK" sz="2000" kern="0" dirty="0">
                <a:solidFill>
                  <a:srgbClr val="4589FF"/>
                </a:solidFill>
                <a:latin typeface="IBM Plex Sans" panose="020B0503050203000203" pitchFamily="34" charset="0"/>
              </a:rPr>
              <a:t>chrániť</a:t>
            </a:r>
          </a:p>
        </p:txBody>
      </p:sp>
      <p:sp>
        <p:nvSpPr>
          <p:cNvPr id="5" name="Footer Placeholder 3">
            <a:extLst>
              <a:ext uri="{FF2B5EF4-FFF2-40B4-BE49-F238E27FC236}">
                <a16:creationId xmlns:a16="http://schemas.microsoft.com/office/drawing/2014/main" id="{C5E98533-F325-427F-ABA3-4FBB8D0173E2}"/>
              </a:ext>
            </a:extLst>
          </p:cNvPr>
          <p:cNvSpPr>
            <a:spLocks noGrp="1"/>
          </p:cNvSpPr>
          <p:nvPr>
            <p:ph type="ftr" sz="quarter" idx="10"/>
          </p:nvPr>
        </p:nvSpPr>
        <p:spPr>
          <a:xfrm>
            <a:off x="304889" y="6383868"/>
            <a:ext cx="5486313" cy="222249"/>
          </a:xfrm>
        </p:spPr>
        <p:txBody>
          <a:bodyPr/>
          <a:lstStyle/>
          <a:p>
            <a:r>
              <a:rPr lang="en-US"/>
              <a:t>CIO Information Security / November 2024 / © 2024 IBM Corporation</a:t>
            </a:r>
            <a:endParaRPr lang="en-US" dirty="0"/>
          </a:p>
        </p:txBody>
      </p:sp>
    </p:spTree>
    <p:extLst>
      <p:ext uri="{BB962C8B-B14F-4D97-AF65-F5344CB8AC3E}">
        <p14:creationId xmlns:p14="http://schemas.microsoft.com/office/powerpoint/2010/main" val="934466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64F8-31A5-E7E0-76FE-1C2287649E18}"/>
              </a:ext>
            </a:extLst>
          </p:cNvPr>
          <p:cNvSpPr>
            <a:spLocks noGrp="1"/>
          </p:cNvSpPr>
          <p:nvPr>
            <p:ph type="title"/>
          </p:nvPr>
        </p:nvSpPr>
        <p:spPr>
          <a:xfrm>
            <a:off x="280416" y="268223"/>
            <a:ext cx="9827680" cy="847737"/>
          </a:xfrm>
        </p:spPr>
        <p:txBody>
          <a:bodyPr/>
          <a:lstStyle/>
          <a:p>
            <a:r>
              <a:rPr lang="en-US" dirty="0" err="1">
                <a:solidFill>
                  <a:srgbClr val="4589FF"/>
                </a:solidFill>
              </a:rPr>
              <a:t>Pr</a:t>
            </a:r>
            <a:r>
              <a:rPr lang="sk-SK" dirty="0">
                <a:solidFill>
                  <a:srgbClr val="4589FF"/>
                </a:solidFill>
              </a:rPr>
              <a:t>í</a:t>
            </a:r>
            <a:r>
              <a:rPr lang="en-US" dirty="0" err="1">
                <a:solidFill>
                  <a:srgbClr val="4589FF"/>
                </a:solidFill>
              </a:rPr>
              <a:t>klad</a:t>
            </a:r>
            <a:r>
              <a:rPr lang="en-US" dirty="0">
                <a:solidFill>
                  <a:srgbClr val="4589FF"/>
                </a:solidFill>
              </a:rPr>
              <a:t> Kr</a:t>
            </a:r>
            <a:r>
              <a:rPr lang="sk-SK" dirty="0" err="1">
                <a:solidFill>
                  <a:srgbClr val="4589FF"/>
                </a:solidFill>
              </a:rPr>
              <a:t>ádeže</a:t>
            </a:r>
            <a:endParaRPr lang="en-GB" dirty="0"/>
          </a:p>
        </p:txBody>
      </p:sp>
      <p:sp>
        <p:nvSpPr>
          <p:cNvPr id="3" name="Text Placeholder 2">
            <a:extLst>
              <a:ext uri="{FF2B5EF4-FFF2-40B4-BE49-F238E27FC236}">
                <a16:creationId xmlns:a16="http://schemas.microsoft.com/office/drawing/2014/main" id="{29C86002-481F-CE0C-486F-8EC5523863D0}"/>
              </a:ext>
            </a:extLst>
          </p:cNvPr>
          <p:cNvSpPr>
            <a:spLocks noGrp="1"/>
          </p:cNvSpPr>
          <p:nvPr>
            <p:ph type="body" sz="quarter" idx="13"/>
          </p:nvPr>
        </p:nvSpPr>
        <p:spPr>
          <a:xfrm>
            <a:off x="292607" y="1071716"/>
            <a:ext cx="9254516" cy="4670323"/>
          </a:xfrm>
        </p:spPr>
        <p:txBody>
          <a:bodyPr/>
          <a:lstStyle/>
          <a:p>
            <a:pPr algn="l"/>
            <a:r>
              <a:rPr lang="en-GB" sz="2000" b="1" i="0" dirty="0">
                <a:effectLst/>
                <a:latin typeface="Arial" panose="020B0604020202020204" pitchFamily="34" charset="0"/>
              </a:rPr>
              <a:t>Colonial Pipeline hack </a:t>
            </a:r>
          </a:p>
          <a:p>
            <a:endParaRPr lang="en-GB" sz="1600" dirty="0">
              <a:latin typeface="IBM Plex1"/>
              <a:cs typeface="Arial" panose="020B0604020202020204" pitchFamily="34" charset="0"/>
            </a:endParaRPr>
          </a:p>
          <a:p>
            <a:r>
              <a:rPr lang="en-GB" sz="1600" dirty="0">
                <a:latin typeface="IBM Plex1"/>
                <a:cs typeface="Arial" panose="020B0604020202020204" pitchFamily="34" charset="0"/>
                <a:hlinkClick r:id="rId3"/>
              </a:rPr>
              <a:t>https://www.techtarget.com/whatis/feature/Colonial-Pipeline-hack-explained-Everything-you-need-to-know</a:t>
            </a:r>
            <a:r>
              <a:rPr lang="en-GB" sz="1600" dirty="0">
                <a:latin typeface="IBM Plex1"/>
                <a:cs typeface="Arial" panose="020B0604020202020204" pitchFamily="34" charset="0"/>
              </a:rPr>
              <a:t> </a:t>
            </a:r>
          </a:p>
          <a:p>
            <a:endParaRPr lang="en-GB" sz="1200" dirty="0">
              <a:latin typeface="IBM Plex1"/>
              <a:cs typeface="Arial" panose="020B0604020202020204" pitchFamily="34" charset="0"/>
            </a:endParaRPr>
          </a:p>
          <a:p>
            <a:r>
              <a:rPr lang="en-GB" sz="1200" dirty="0" err="1">
                <a:latin typeface="IBM Plex1"/>
                <a:cs typeface="Arial" panose="020B0604020202020204" pitchFamily="34" charset="0"/>
              </a:rPr>
              <a:t>zaplatili</a:t>
            </a:r>
            <a:r>
              <a:rPr lang="en-GB" sz="1200" dirty="0">
                <a:latin typeface="IBM Plex1"/>
                <a:cs typeface="Arial" panose="020B0604020202020204" pitchFamily="34" charset="0"/>
              </a:rPr>
              <a:t> 75 ₿ Bitcoins </a:t>
            </a:r>
            <a:r>
              <a:rPr lang="en-US" sz="1200" dirty="0">
                <a:latin typeface="IBM Plex1"/>
                <a:cs typeface="Arial" panose="020B0604020202020204" pitchFamily="34" charset="0"/>
              </a:rPr>
              <a:t>- </a:t>
            </a:r>
            <a:r>
              <a:rPr lang="en-GB" sz="1200" dirty="0" err="1">
                <a:latin typeface="IBM Plex1"/>
                <a:cs typeface="Arial" panose="020B0604020202020204" pitchFamily="34" charset="0"/>
              </a:rPr>
              <a:t>vtedy</a:t>
            </a:r>
            <a:r>
              <a:rPr lang="en-GB" sz="1200" dirty="0">
                <a:latin typeface="IBM Plex1"/>
                <a:cs typeface="Arial" panose="020B0604020202020204" pitchFamily="34" charset="0"/>
              </a:rPr>
              <a:t> 4,4 mil $ (</a:t>
            </a:r>
            <a:r>
              <a:rPr lang="en-GB" sz="1200" dirty="0" err="1">
                <a:latin typeface="IBM Plex1"/>
                <a:cs typeface="Arial" panose="020B0604020202020204" pitchFamily="34" charset="0"/>
              </a:rPr>
              <a:t>dnes</a:t>
            </a:r>
            <a:r>
              <a:rPr lang="en-GB" sz="1200" dirty="0">
                <a:latin typeface="IBM Plex1"/>
                <a:cs typeface="Arial" panose="020B0604020202020204" pitchFamily="34" charset="0"/>
              </a:rPr>
              <a:t> 6,99 mil $)</a:t>
            </a:r>
          </a:p>
          <a:p>
            <a:endParaRPr lang="en-GB" sz="1200" dirty="0">
              <a:latin typeface="IBM Plex1"/>
              <a:cs typeface="Arial" panose="020B0604020202020204" pitchFamily="34" charset="0"/>
            </a:endParaRPr>
          </a:p>
          <a:p>
            <a:r>
              <a:rPr lang="sk-SK" sz="1200" dirty="0"/>
              <a:t>Útok a obnova </a:t>
            </a:r>
            <a:r>
              <a:rPr lang="sk-SK" sz="1200" dirty="0" err="1"/>
              <a:t>Colonial</a:t>
            </a:r>
            <a:r>
              <a:rPr lang="sk-SK" sz="1200" dirty="0"/>
              <a:t> </a:t>
            </a:r>
            <a:r>
              <a:rPr lang="sk-SK" sz="1200" dirty="0" err="1"/>
              <a:t>Pipeline</a:t>
            </a:r>
            <a:r>
              <a:rPr lang="sk-SK" sz="1200" dirty="0"/>
              <a:t> sa rozvinuli rýchlym tempom v krátkom časovom období.</a:t>
            </a:r>
            <a:endParaRPr lang="en-GB" sz="1200" dirty="0"/>
          </a:p>
          <a:p>
            <a:r>
              <a:rPr lang="sk-SK" sz="1200" dirty="0"/>
              <a:t> </a:t>
            </a:r>
            <a:endParaRPr lang="en-GB" sz="1200" dirty="0"/>
          </a:p>
          <a:p>
            <a:r>
              <a:rPr lang="sk-SK" sz="1200" b="1" dirty="0"/>
              <a:t>6. mája 2021</a:t>
            </a:r>
            <a:endParaRPr lang="en-GB" sz="1200" dirty="0"/>
          </a:p>
          <a:p>
            <a:pPr marL="171450" indent="-171450">
              <a:buFont typeface="Arial" panose="020B0604020202020204" pitchFamily="34" charset="0"/>
              <a:buChar char="•"/>
            </a:pPr>
            <a:r>
              <a:rPr lang="sk-SK" sz="1200" dirty="0"/>
              <a:t>Počiatočné vniknutie a krádež údajov.</a:t>
            </a:r>
            <a:endParaRPr lang="en-GB" sz="1200" dirty="0"/>
          </a:p>
          <a:p>
            <a:r>
              <a:rPr lang="sk-SK" sz="1200" b="1" dirty="0"/>
              <a:t>7. mája 2021</a:t>
            </a:r>
            <a:endParaRPr lang="en-GB" sz="1200" dirty="0"/>
          </a:p>
          <a:p>
            <a:pPr marL="171450" indent="-171450">
              <a:buFont typeface="Arial" panose="020B0604020202020204" pitchFamily="34" charset="0"/>
              <a:buChar char="•"/>
            </a:pPr>
            <a:r>
              <a:rPr lang="sk-SK" sz="1200" dirty="0" err="1"/>
              <a:t>Ransomvérový</a:t>
            </a:r>
            <a:r>
              <a:rPr lang="sk-SK" sz="1200" dirty="0"/>
              <a:t> útok začína.</a:t>
            </a:r>
            <a:endParaRPr lang="en-GB" sz="1200" dirty="0"/>
          </a:p>
          <a:p>
            <a:pPr marL="171450" indent="-171450">
              <a:buFont typeface="Arial" panose="020B0604020202020204" pitchFamily="34" charset="0"/>
              <a:buChar char="•"/>
            </a:pPr>
            <a:r>
              <a:rPr lang="sk-SK" sz="1200" dirty="0" err="1"/>
              <a:t>Colonial</a:t>
            </a:r>
            <a:r>
              <a:rPr lang="sk-SK" sz="1200" dirty="0"/>
              <a:t> </a:t>
            </a:r>
            <a:r>
              <a:rPr lang="sk-SK" sz="1200" dirty="0" err="1"/>
              <a:t>Pipeline</a:t>
            </a:r>
            <a:r>
              <a:rPr lang="sk-SK" sz="1200" dirty="0"/>
              <a:t> sa dozvie o porušení.</a:t>
            </a:r>
            <a:endParaRPr lang="en-GB" sz="1200" dirty="0"/>
          </a:p>
          <a:p>
            <a:pPr marL="171450" indent="-171450">
              <a:buFont typeface="Arial" panose="020B0604020202020204" pitchFamily="34" charset="0"/>
              <a:buChar char="•"/>
            </a:pPr>
            <a:r>
              <a:rPr lang="sk-SK" sz="1200" dirty="0"/>
              <a:t>Bezpečnostná firma </a:t>
            </a:r>
            <a:r>
              <a:rPr lang="sk-SK" sz="1200" dirty="0" err="1"/>
              <a:t>Mandiant</a:t>
            </a:r>
            <a:r>
              <a:rPr lang="sk-SK" sz="1200" dirty="0"/>
              <a:t> vyzvala, aby útok vyšetrila a reagovala naň.</a:t>
            </a:r>
            <a:endParaRPr lang="en-GB" sz="1200" dirty="0"/>
          </a:p>
          <a:p>
            <a:pPr marL="171450" indent="-171450">
              <a:buFont typeface="Arial" panose="020B0604020202020204" pitchFamily="34" charset="0"/>
              <a:buChar char="•"/>
            </a:pPr>
            <a:r>
              <a:rPr lang="sk-SK" sz="1200" dirty="0"/>
              <a:t>O útoku informovali orgány činné v trestnom konaní a federálne vládne orgány.</a:t>
            </a:r>
            <a:endParaRPr lang="en-GB" sz="1200" dirty="0"/>
          </a:p>
          <a:p>
            <a:pPr marL="171450" indent="-171450">
              <a:buFont typeface="Arial" panose="020B0604020202020204" pitchFamily="34" charset="0"/>
              <a:buChar char="•"/>
            </a:pPr>
            <a:r>
              <a:rPr lang="sk-SK" sz="1200" dirty="0"/>
              <a:t>Potrubie je odpojené, aby sa znížilo riziko vystavenia prevádzkovej sieti.</a:t>
            </a:r>
            <a:endParaRPr lang="en-GB" sz="1200" dirty="0"/>
          </a:p>
          <a:p>
            <a:pPr marL="171450" indent="-171450">
              <a:buFont typeface="Arial" panose="020B0604020202020204" pitchFamily="34" charset="0"/>
              <a:buChar char="•"/>
            </a:pPr>
            <a:r>
              <a:rPr lang="sk-SK" sz="1200" dirty="0" err="1"/>
              <a:t>Colonial</a:t>
            </a:r>
            <a:r>
              <a:rPr lang="sk-SK" sz="1200" dirty="0"/>
              <a:t> </a:t>
            </a:r>
            <a:r>
              <a:rPr lang="sk-SK" sz="1200" dirty="0" err="1"/>
              <a:t>Pipeline</a:t>
            </a:r>
            <a:r>
              <a:rPr lang="sk-SK" sz="1200" dirty="0"/>
              <a:t> zaplatí výkupné 75 </a:t>
            </a:r>
            <a:r>
              <a:rPr lang="sk-SK" sz="1200" dirty="0" err="1"/>
              <a:t>bitcoinov</a:t>
            </a:r>
            <a:r>
              <a:rPr lang="sk-SK" sz="1200" dirty="0"/>
              <a:t> (4,4 milióna dolárov).</a:t>
            </a:r>
            <a:endParaRPr lang="en-GB" sz="1200" dirty="0"/>
          </a:p>
          <a:p>
            <a:r>
              <a:rPr lang="sk-SK" sz="1200" b="1" dirty="0"/>
              <a:t>9. mája 2021</a:t>
            </a:r>
            <a:endParaRPr lang="en-GB" sz="1200" dirty="0"/>
          </a:p>
          <a:p>
            <a:pPr marL="171450" indent="-171450">
              <a:buFont typeface="Arial" panose="020B0604020202020204" pitchFamily="34" charset="0"/>
              <a:buChar char="•"/>
            </a:pPr>
            <a:r>
              <a:rPr lang="sk-SK" sz="1200" dirty="0"/>
              <a:t>Núdzové vyhlásenie prezidenta </a:t>
            </a:r>
            <a:r>
              <a:rPr lang="sk-SK" sz="1200" dirty="0" err="1"/>
              <a:t>Joea</a:t>
            </a:r>
            <a:r>
              <a:rPr lang="sk-SK" sz="1200" dirty="0"/>
              <a:t> </a:t>
            </a:r>
            <a:r>
              <a:rPr lang="sk-SK" sz="1200" dirty="0" err="1"/>
              <a:t>Bidena</a:t>
            </a:r>
            <a:r>
              <a:rPr lang="sk-SK" sz="1200" dirty="0"/>
              <a:t>.</a:t>
            </a:r>
            <a:endParaRPr lang="en-GB" sz="1200" dirty="0"/>
          </a:p>
          <a:p>
            <a:r>
              <a:rPr lang="sk-SK" sz="1200" b="1" dirty="0"/>
              <a:t>12. mája 2021</a:t>
            </a:r>
            <a:endParaRPr lang="en-GB" sz="1200" dirty="0"/>
          </a:p>
          <a:p>
            <a:pPr marL="171450" indent="-171450">
              <a:buFont typeface="Arial" panose="020B0604020202020204" pitchFamily="34" charset="0"/>
              <a:buChar char="•"/>
            </a:pPr>
            <a:r>
              <a:rPr lang="sk-SK" sz="1200" dirty="0"/>
              <a:t>Potrubie sa reštartovalo po obnovení normálnej prevádzky.</a:t>
            </a:r>
            <a:endParaRPr lang="en-GB" sz="1200" dirty="0"/>
          </a:p>
          <a:p>
            <a:r>
              <a:rPr lang="sk-SK" sz="1200" b="1" dirty="0"/>
              <a:t>7. júna 2021</a:t>
            </a:r>
            <a:endParaRPr lang="en-GB" sz="1200" dirty="0"/>
          </a:p>
          <a:p>
            <a:pPr marL="171450" indent="-171450">
              <a:buFont typeface="Arial" panose="020B0604020202020204" pitchFamily="34" charset="0"/>
              <a:buChar char="•"/>
            </a:pPr>
            <a:r>
              <a:rPr lang="sk-SK" sz="1200" dirty="0"/>
              <a:t>Ministerstvo spravodlivosti získalo od útočníkov späť 63,7 </a:t>
            </a:r>
            <a:r>
              <a:rPr lang="sk-SK" sz="1200" dirty="0" err="1"/>
              <a:t>bitcoinov</a:t>
            </a:r>
            <a:r>
              <a:rPr lang="sk-SK" sz="1200" dirty="0"/>
              <a:t> – približne 2,3 milióna dolárov.</a:t>
            </a:r>
            <a:endParaRPr lang="en-GB" sz="1200" dirty="0"/>
          </a:p>
          <a:p>
            <a:r>
              <a:rPr lang="sk-SK" sz="1200" b="1" dirty="0"/>
              <a:t>8. júna 2021</a:t>
            </a:r>
            <a:endParaRPr lang="en-GB" sz="1200" dirty="0"/>
          </a:p>
          <a:p>
            <a:pPr marL="171450" indent="-171450">
              <a:buFont typeface="Arial" panose="020B0604020202020204" pitchFamily="34" charset="0"/>
              <a:buChar char="•"/>
            </a:pPr>
            <a:r>
              <a:rPr lang="sk-SK" sz="1200" dirty="0"/>
              <a:t>Kongresové vypočutie o útoku.</a:t>
            </a:r>
            <a:endParaRPr lang="en-GB" sz="1200" dirty="0"/>
          </a:p>
          <a:p>
            <a:endParaRPr lang="en-GB" sz="1200" dirty="0">
              <a:latin typeface="IBM Plex1"/>
              <a:cs typeface="Arial" panose="020B0604020202020204" pitchFamily="34" charset="0"/>
            </a:endParaRPr>
          </a:p>
        </p:txBody>
      </p:sp>
      <p:sp>
        <p:nvSpPr>
          <p:cNvPr id="5" name="Footer Placeholder 4">
            <a:extLst>
              <a:ext uri="{FF2B5EF4-FFF2-40B4-BE49-F238E27FC236}">
                <a16:creationId xmlns:a16="http://schemas.microsoft.com/office/drawing/2014/main" id="{38E4B3C7-CD19-FE22-5777-90870904CDC4}"/>
              </a:ext>
            </a:extLst>
          </p:cNvPr>
          <p:cNvSpPr>
            <a:spLocks noGrp="1"/>
          </p:cNvSpPr>
          <p:nvPr>
            <p:ph type="ftr" sz="quarter" idx="10"/>
          </p:nvPr>
        </p:nvSpPr>
        <p:spPr/>
        <p:txBody>
          <a:bodyPr/>
          <a:lstStyle/>
          <a:p>
            <a:r>
              <a:rPr lang="en-US"/>
              <a:t>CIO Information Security / November 2024 / © 2024 IBM Corporation</a:t>
            </a:r>
          </a:p>
        </p:txBody>
      </p:sp>
    </p:spTree>
    <p:extLst>
      <p:ext uri="{BB962C8B-B14F-4D97-AF65-F5344CB8AC3E}">
        <p14:creationId xmlns:p14="http://schemas.microsoft.com/office/powerpoint/2010/main" val="323230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fade">
                                      <p:cBhvr>
                                        <p:cTn id="48" dur="500"/>
                                        <p:tgtEl>
                                          <p:spTgt spid="3">
                                            <p:txEl>
                                              <p:pRg st="15" end="1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animEffect transition="in" filter="fade">
                                      <p:cBhvr>
                                        <p:cTn id="51" dur="500"/>
                                        <p:tgtEl>
                                          <p:spTgt spid="3">
                                            <p:txEl>
                                              <p:pRg st="16" end="1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7" end="17"/>
                                            </p:txEl>
                                          </p:spTgt>
                                        </p:tgtEl>
                                        <p:attrNameLst>
                                          <p:attrName>style.visibility</p:attrName>
                                        </p:attrNameLst>
                                      </p:cBhvr>
                                      <p:to>
                                        <p:strVal val="visible"/>
                                      </p:to>
                                    </p:set>
                                    <p:animEffect transition="in" filter="fade">
                                      <p:cBhvr>
                                        <p:cTn id="54" dur="500"/>
                                        <p:tgtEl>
                                          <p:spTgt spid="3">
                                            <p:txEl>
                                              <p:pRg st="17" end="1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8" end="18"/>
                                            </p:txEl>
                                          </p:spTgt>
                                        </p:tgtEl>
                                        <p:attrNameLst>
                                          <p:attrName>style.visibility</p:attrName>
                                        </p:attrNameLst>
                                      </p:cBhvr>
                                      <p:to>
                                        <p:strVal val="visible"/>
                                      </p:to>
                                    </p:set>
                                    <p:animEffect transition="in" filter="fade">
                                      <p:cBhvr>
                                        <p:cTn id="57" dur="500"/>
                                        <p:tgtEl>
                                          <p:spTgt spid="3">
                                            <p:txEl>
                                              <p:pRg st="18" end="1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9" end="19"/>
                                            </p:txEl>
                                          </p:spTgt>
                                        </p:tgtEl>
                                        <p:attrNameLst>
                                          <p:attrName>style.visibility</p:attrName>
                                        </p:attrNameLst>
                                      </p:cBhvr>
                                      <p:to>
                                        <p:strVal val="visible"/>
                                      </p:to>
                                    </p:set>
                                    <p:animEffect transition="in" filter="fade">
                                      <p:cBhvr>
                                        <p:cTn id="60" dur="500"/>
                                        <p:tgtEl>
                                          <p:spTgt spid="3">
                                            <p:txEl>
                                              <p:pRg st="19" end="19"/>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20" end="20"/>
                                            </p:txEl>
                                          </p:spTgt>
                                        </p:tgtEl>
                                        <p:attrNameLst>
                                          <p:attrName>style.visibility</p:attrName>
                                        </p:attrNameLst>
                                      </p:cBhvr>
                                      <p:to>
                                        <p:strVal val="visible"/>
                                      </p:to>
                                    </p:set>
                                    <p:animEffect transition="in" filter="fade">
                                      <p:cBhvr>
                                        <p:cTn id="63" dur="500"/>
                                        <p:tgtEl>
                                          <p:spTgt spid="3">
                                            <p:txEl>
                                              <p:pRg st="20" end="20"/>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21" end="21"/>
                                            </p:txEl>
                                          </p:spTgt>
                                        </p:tgtEl>
                                        <p:attrNameLst>
                                          <p:attrName>style.visibility</p:attrName>
                                        </p:attrNameLst>
                                      </p:cBhvr>
                                      <p:to>
                                        <p:strVal val="visible"/>
                                      </p:to>
                                    </p:set>
                                    <p:animEffect transition="in" filter="fade">
                                      <p:cBhvr>
                                        <p:cTn id="66" dur="500"/>
                                        <p:tgtEl>
                                          <p:spTgt spid="3">
                                            <p:txEl>
                                              <p:pRg st="21" end="21"/>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22" end="22"/>
                                            </p:txEl>
                                          </p:spTgt>
                                        </p:tgtEl>
                                        <p:attrNameLst>
                                          <p:attrName>style.visibility</p:attrName>
                                        </p:attrNameLst>
                                      </p:cBhvr>
                                      <p:to>
                                        <p:strVal val="visible"/>
                                      </p:to>
                                    </p:set>
                                    <p:animEffect transition="in" filter="fade">
                                      <p:cBhvr>
                                        <p:cTn id="69" dur="500"/>
                                        <p:tgtEl>
                                          <p:spTgt spid="3">
                                            <p:txEl>
                                              <p:pRg st="22" end="22"/>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23" end="23"/>
                                            </p:txEl>
                                          </p:spTgt>
                                        </p:tgtEl>
                                        <p:attrNameLst>
                                          <p:attrName>style.visibility</p:attrName>
                                        </p:attrNameLst>
                                      </p:cBhvr>
                                      <p:to>
                                        <p:strVal val="visible"/>
                                      </p:to>
                                    </p:set>
                                    <p:animEffect transition="in" filter="fade">
                                      <p:cBhvr>
                                        <p:cTn id="72" dur="500"/>
                                        <p:tgtEl>
                                          <p:spTgt spid="3">
                                            <p:txEl>
                                              <p:pRg st="23" end="23"/>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24" end="24"/>
                                            </p:txEl>
                                          </p:spTgt>
                                        </p:tgtEl>
                                        <p:attrNameLst>
                                          <p:attrName>style.visibility</p:attrName>
                                        </p:attrNameLst>
                                      </p:cBhvr>
                                      <p:to>
                                        <p:strVal val="visible"/>
                                      </p:to>
                                    </p:set>
                                    <p:animEffect transition="in" filter="fade">
                                      <p:cBhvr>
                                        <p:cTn id="75" dur="500"/>
                                        <p:tgtEl>
                                          <p:spTgt spid="3">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64F8-31A5-E7E0-76FE-1C2287649E18}"/>
              </a:ext>
            </a:extLst>
          </p:cNvPr>
          <p:cNvSpPr>
            <a:spLocks noGrp="1"/>
          </p:cNvSpPr>
          <p:nvPr>
            <p:ph type="title"/>
          </p:nvPr>
        </p:nvSpPr>
        <p:spPr>
          <a:xfrm>
            <a:off x="280416" y="268223"/>
            <a:ext cx="9827680" cy="847737"/>
          </a:xfrm>
        </p:spPr>
        <p:txBody>
          <a:bodyPr/>
          <a:lstStyle/>
          <a:p>
            <a:r>
              <a:rPr lang="sk-SK" dirty="0">
                <a:solidFill>
                  <a:srgbClr val="4589FF"/>
                </a:solidFill>
              </a:rPr>
              <a:t>Typy vektorov</a:t>
            </a:r>
            <a:r>
              <a:rPr lang="en-US" dirty="0">
                <a:solidFill>
                  <a:srgbClr val="4589FF"/>
                </a:solidFill>
              </a:rPr>
              <a:t> </a:t>
            </a:r>
            <a:r>
              <a:rPr lang="sk-SK" dirty="0">
                <a:solidFill>
                  <a:srgbClr val="4589FF"/>
                </a:solidFill>
              </a:rPr>
              <a:t>útokov</a:t>
            </a:r>
            <a:endParaRPr lang="en-GB" dirty="0">
              <a:solidFill>
                <a:srgbClr val="4589FF"/>
              </a:solidFill>
            </a:endParaRPr>
          </a:p>
        </p:txBody>
      </p:sp>
      <p:sp>
        <p:nvSpPr>
          <p:cNvPr id="3" name="Text Placeholder 2">
            <a:extLst>
              <a:ext uri="{FF2B5EF4-FFF2-40B4-BE49-F238E27FC236}">
                <a16:creationId xmlns:a16="http://schemas.microsoft.com/office/drawing/2014/main" id="{29C86002-481F-CE0C-486F-8EC5523863D0}"/>
              </a:ext>
            </a:extLst>
          </p:cNvPr>
          <p:cNvSpPr>
            <a:spLocks noGrp="1"/>
          </p:cNvSpPr>
          <p:nvPr>
            <p:ph type="body" sz="quarter" idx="13"/>
          </p:nvPr>
        </p:nvSpPr>
        <p:spPr>
          <a:xfrm>
            <a:off x="292607" y="1071716"/>
            <a:ext cx="5498595" cy="5001093"/>
          </a:xfrm>
        </p:spPr>
        <p:txBody>
          <a:bodyPr/>
          <a:lstStyle/>
          <a:p>
            <a:pPr algn="l"/>
            <a:r>
              <a:rPr lang="en-GB" sz="1800" b="1" i="0" dirty="0" err="1">
                <a:effectLst/>
              </a:rPr>
              <a:t>Sieťové</a:t>
            </a:r>
            <a:r>
              <a:rPr lang="en-GB" sz="1800" b="1" i="0" dirty="0">
                <a:effectLst/>
              </a:rPr>
              <a:t> </a:t>
            </a:r>
            <a:r>
              <a:rPr lang="en-GB" sz="1800" b="1" i="0" dirty="0" err="1">
                <a:effectLst/>
              </a:rPr>
              <a:t>vektory</a:t>
            </a:r>
            <a:endParaRPr lang="sk-SK" sz="1800" b="1" i="0" dirty="0">
              <a:effectLst/>
            </a:endParaRPr>
          </a:p>
          <a:p>
            <a:pPr algn="l"/>
            <a:endParaRPr lang="en-GB" sz="1200" b="0" i="0" dirty="0">
              <a:effectLst/>
            </a:endParaRPr>
          </a:p>
          <a:p>
            <a:pPr algn="l">
              <a:buFont typeface="Arial" panose="020B0604020202020204" pitchFamily="34" charset="0"/>
              <a:buChar char="•"/>
            </a:pPr>
            <a:r>
              <a:rPr lang="en-GB" sz="1200" b="1" i="0" dirty="0" err="1">
                <a:effectLst/>
              </a:rPr>
              <a:t>Definícia</a:t>
            </a:r>
            <a:r>
              <a:rPr lang="en-GB" sz="1200" b="1" i="0" dirty="0">
                <a:effectLst/>
              </a:rPr>
              <a:t>: </a:t>
            </a:r>
            <a:r>
              <a:rPr lang="en-GB" sz="1200" b="0" i="0" dirty="0" err="1">
                <a:effectLst/>
              </a:rPr>
              <a:t>všetky</a:t>
            </a:r>
            <a:r>
              <a:rPr lang="en-GB" sz="1200" b="0" i="0" dirty="0">
                <a:effectLst/>
              </a:rPr>
              <a:t> </a:t>
            </a:r>
            <a:r>
              <a:rPr lang="en-GB" sz="1200" b="0" i="0" dirty="0" err="1">
                <a:effectLst/>
              </a:rPr>
              <a:t>útoky</a:t>
            </a:r>
            <a:r>
              <a:rPr lang="en-GB" sz="1200" b="0" i="0" dirty="0">
                <a:effectLst/>
              </a:rPr>
              <a:t>, </a:t>
            </a:r>
            <a:r>
              <a:rPr lang="en-GB" sz="1200" b="0" i="0" dirty="0" err="1">
                <a:effectLst/>
              </a:rPr>
              <a:t>ktoré</a:t>
            </a:r>
            <a:r>
              <a:rPr lang="en-GB" sz="1200" b="0" i="0" dirty="0">
                <a:effectLst/>
              </a:rPr>
              <a:t> </a:t>
            </a:r>
            <a:r>
              <a:rPr lang="en-GB" sz="1200" b="0" i="0" dirty="0" err="1">
                <a:effectLst/>
              </a:rPr>
              <a:t>zneužívajú</a:t>
            </a:r>
            <a:r>
              <a:rPr lang="en-GB" sz="1200" b="0" i="0" dirty="0">
                <a:effectLst/>
              </a:rPr>
              <a:t> </a:t>
            </a:r>
            <a:r>
              <a:rPr lang="en-GB" sz="1200" b="0" i="0" dirty="0" err="1">
                <a:effectLst/>
              </a:rPr>
              <a:t>diery</a:t>
            </a:r>
            <a:r>
              <a:rPr lang="en-GB" sz="1200" b="0" i="0" dirty="0">
                <a:effectLst/>
              </a:rPr>
              <a:t> v </a:t>
            </a:r>
            <a:r>
              <a:rPr lang="en-GB" sz="1200" b="0" i="0" dirty="0" err="1">
                <a:effectLst/>
              </a:rPr>
              <a:t>konfigurácii</a:t>
            </a:r>
            <a:r>
              <a:rPr lang="en-GB" sz="1200" b="0" i="0" dirty="0">
                <a:effectLst/>
              </a:rPr>
              <a:t> </a:t>
            </a:r>
            <a:r>
              <a:rPr lang="en-GB" sz="1200" b="0" i="0" dirty="0" err="1">
                <a:effectLst/>
              </a:rPr>
              <a:t>siete</a:t>
            </a:r>
            <a:r>
              <a:rPr lang="en-GB" sz="1200" b="0" i="0" dirty="0">
                <a:effectLst/>
              </a:rPr>
              <a:t>, </a:t>
            </a:r>
            <a:r>
              <a:rPr lang="en-GB" sz="1200" b="0" i="0" dirty="0" err="1">
                <a:effectLst/>
              </a:rPr>
              <a:t>alebo</a:t>
            </a:r>
            <a:r>
              <a:rPr lang="en-GB" sz="1200" b="0" i="0" dirty="0">
                <a:effectLst/>
              </a:rPr>
              <a:t> </a:t>
            </a:r>
            <a:r>
              <a:rPr lang="en-GB" sz="1200" b="0" i="0" dirty="0" err="1">
                <a:effectLst/>
              </a:rPr>
              <a:t>priamo</a:t>
            </a:r>
            <a:r>
              <a:rPr lang="en-GB" sz="1200" b="0" i="0" dirty="0">
                <a:effectLst/>
              </a:rPr>
              <a:t> v </a:t>
            </a:r>
            <a:r>
              <a:rPr lang="en-GB" sz="1200" b="0" i="0" dirty="0" err="1">
                <a:effectLst/>
              </a:rPr>
              <a:t>sieťovom</a:t>
            </a:r>
            <a:r>
              <a:rPr lang="en-GB" sz="1200" b="0" i="0" dirty="0">
                <a:effectLst/>
              </a:rPr>
              <a:t> </a:t>
            </a:r>
            <a:r>
              <a:rPr lang="en-GB" sz="1200" b="0" i="0" dirty="0" err="1">
                <a:effectLst/>
              </a:rPr>
              <a:t>protokole</a:t>
            </a:r>
            <a:endParaRPr lang="en-GB" sz="1200" b="0" i="0" dirty="0">
              <a:effectLst/>
            </a:endParaRPr>
          </a:p>
          <a:p>
            <a:pPr algn="l">
              <a:buFont typeface="Arial" panose="020B0604020202020204" pitchFamily="34" charset="0"/>
              <a:buChar char="•"/>
            </a:pPr>
            <a:r>
              <a:rPr lang="en-GB" sz="1200" b="1" i="0" dirty="0" err="1">
                <a:effectLst/>
              </a:rPr>
              <a:t>Príklady</a:t>
            </a:r>
            <a:r>
              <a:rPr lang="en-GB" sz="1200" b="1" i="0" dirty="0">
                <a:effectLst/>
              </a:rPr>
              <a:t>: </a:t>
            </a:r>
            <a:r>
              <a:rPr lang="en-GB" sz="1200" b="0" i="0" dirty="0">
                <a:effectLst/>
              </a:rPr>
              <a:t>WannaCry, Heartbleed</a:t>
            </a:r>
          </a:p>
          <a:p>
            <a:pPr algn="l">
              <a:buFont typeface="Arial" panose="020B0604020202020204" pitchFamily="34" charset="0"/>
              <a:buChar char="•"/>
            </a:pPr>
            <a:r>
              <a:rPr lang="en-GB" sz="1200" b="1" i="0" dirty="0" err="1">
                <a:effectLst/>
              </a:rPr>
              <a:t>Prístup</a:t>
            </a:r>
            <a:r>
              <a:rPr lang="en-GB" sz="1200" b="1" i="0" dirty="0">
                <a:effectLst/>
              </a:rPr>
              <a:t>:</a:t>
            </a:r>
            <a:r>
              <a:rPr lang="en-GB" sz="1200" b="0" i="0" dirty="0">
                <a:effectLst/>
              </a:rPr>
              <a:t> </a:t>
            </a:r>
            <a:r>
              <a:rPr lang="en-GB" sz="1200" b="0" i="0" dirty="0" err="1">
                <a:effectLst/>
              </a:rPr>
              <a:t>lokálny</a:t>
            </a:r>
            <a:r>
              <a:rPr lang="en-GB" sz="1200" b="0" i="0" dirty="0">
                <a:effectLst/>
              </a:rPr>
              <a:t> </a:t>
            </a:r>
            <a:r>
              <a:rPr lang="en-GB" sz="1200" b="0" i="0" dirty="0" err="1">
                <a:effectLst/>
              </a:rPr>
              <a:t>alebo</a:t>
            </a:r>
            <a:r>
              <a:rPr lang="en-GB" sz="1200" b="0" i="0" dirty="0">
                <a:effectLst/>
              </a:rPr>
              <a:t> </a:t>
            </a:r>
            <a:r>
              <a:rPr lang="en-GB" sz="1200" b="0" i="0" dirty="0" err="1">
                <a:effectLst/>
              </a:rPr>
              <a:t>vzdialený</a:t>
            </a:r>
            <a:r>
              <a:rPr lang="en-GB" sz="1200" b="0" i="0" dirty="0">
                <a:effectLst/>
              </a:rPr>
              <a:t>, </a:t>
            </a:r>
            <a:r>
              <a:rPr lang="en-GB" sz="1200" b="0" i="0" dirty="0" err="1">
                <a:effectLst/>
              </a:rPr>
              <a:t>podľa</a:t>
            </a:r>
            <a:r>
              <a:rPr lang="en-GB" sz="1200" b="0" i="0" dirty="0">
                <a:effectLst/>
              </a:rPr>
              <a:t> </a:t>
            </a:r>
            <a:r>
              <a:rPr lang="en-GB" sz="1200" b="0" i="0" dirty="0" err="1">
                <a:effectLst/>
              </a:rPr>
              <a:t>dostupnosti</a:t>
            </a:r>
            <a:r>
              <a:rPr lang="en-GB" sz="1200" b="0" i="0" dirty="0">
                <a:effectLst/>
              </a:rPr>
              <a:t> </a:t>
            </a:r>
            <a:r>
              <a:rPr lang="en-GB" sz="1200" b="0" i="0" dirty="0" err="1">
                <a:effectLst/>
              </a:rPr>
              <a:t>pripojenie</a:t>
            </a:r>
            <a:r>
              <a:rPr lang="en-GB" sz="1200" b="0" i="0" dirty="0">
                <a:effectLst/>
              </a:rPr>
              <a:t> </a:t>
            </a:r>
            <a:r>
              <a:rPr lang="en-GB" sz="1200" b="0" i="0" dirty="0" err="1">
                <a:effectLst/>
              </a:rPr>
              <a:t>prenášajúce</a:t>
            </a:r>
            <a:r>
              <a:rPr lang="en-GB" sz="1200" b="0" i="0" dirty="0">
                <a:effectLst/>
              </a:rPr>
              <a:t> </a:t>
            </a:r>
            <a:r>
              <a:rPr lang="en-GB" sz="1200" b="0" i="0" dirty="0" err="1">
                <a:effectLst/>
              </a:rPr>
              <a:t>dátové</a:t>
            </a:r>
            <a:r>
              <a:rPr lang="en-GB" sz="1200" b="0" i="0" dirty="0">
                <a:effectLst/>
              </a:rPr>
              <a:t> </a:t>
            </a:r>
            <a:r>
              <a:rPr lang="en-GB" sz="1200" b="0" i="0" dirty="0" err="1">
                <a:effectLst/>
              </a:rPr>
              <a:t>toky</a:t>
            </a:r>
            <a:r>
              <a:rPr lang="en-GB" sz="1200" b="0" i="0" dirty="0">
                <a:effectLst/>
              </a:rPr>
              <a:t>, </a:t>
            </a:r>
            <a:r>
              <a:rPr lang="en-GB" sz="1200" b="0" i="0" dirty="0" err="1">
                <a:effectLst/>
              </a:rPr>
              <a:t>na</a:t>
            </a:r>
            <a:r>
              <a:rPr lang="en-GB" sz="1200" b="0" i="0" dirty="0">
                <a:effectLst/>
              </a:rPr>
              <a:t> </a:t>
            </a:r>
            <a:r>
              <a:rPr lang="en-GB" sz="1200" b="0" i="0" dirty="0" err="1">
                <a:effectLst/>
              </a:rPr>
              <a:t>ktoré</a:t>
            </a:r>
            <a:r>
              <a:rPr lang="en-GB" sz="1200" b="0" i="0" dirty="0">
                <a:effectLst/>
              </a:rPr>
              <a:t> </a:t>
            </a:r>
            <a:r>
              <a:rPr lang="en-GB" sz="1200" b="0" i="0" dirty="0" err="1">
                <a:effectLst/>
              </a:rPr>
              <a:t>sa</a:t>
            </a:r>
            <a:r>
              <a:rPr lang="en-GB" sz="1200" b="0" i="0" dirty="0">
                <a:effectLst/>
              </a:rPr>
              <a:t> </a:t>
            </a:r>
            <a:r>
              <a:rPr lang="en-GB" sz="1200" b="0" i="0" dirty="0" err="1">
                <a:effectLst/>
              </a:rPr>
              <a:t>útočí</a:t>
            </a:r>
            <a:endParaRPr lang="en-GB" sz="1200" b="0" i="0" dirty="0">
              <a:effectLst/>
            </a:endParaRPr>
          </a:p>
          <a:p>
            <a:pPr algn="l">
              <a:buFont typeface="Arial" panose="020B0604020202020204" pitchFamily="34" charset="0"/>
              <a:buChar char="•"/>
            </a:pPr>
            <a:r>
              <a:rPr lang="en-GB" sz="1200" b="1" i="0" dirty="0" err="1">
                <a:effectLst/>
              </a:rPr>
              <a:t>Ciele</a:t>
            </a:r>
            <a:r>
              <a:rPr lang="en-GB" sz="1200" b="1" i="0" dirty="0">
                <a:effectLst/>
              </a:rPr>
              <a:t>:</a:t>
            </a:r>
            <a:r>
              <a:rPr lang="en-GB" sz="1200" b="0" i="0" dirty="0">
                <a:effectLst/>
              </a:rPr>
              <a:t> </a:t>
            </a:r>
            <a:r>
              <a:rPr lang="en-GB" sz="1200" b="0" i="0" dirty="0" err="1">
                <a:effectLst/>
              </a:rPr>
              <a:t>sieť</a:t>
            </a:r>
            <a:r>
              <a:rPr lang="en-GB" sz="1200" b="0" i="0" dirty="0">
                <a:effectLst/>
              </a:rPr>
              <a:t> je </a:t>
            </a:r>
            <a:r>
              <a:rPr lang="en-GB" sz="1200" b="0" i="0" dirty="0" err="1">
                <a:effectLst/>
              </a:rPr>
              <a:t>tu</a:t>
            </a:r>
            <a:r>
              <a:rPr lang="en-GB" sz="1200" b="0" i="0" dirty="0">
                <a:effectLst/>
              </a:rPr>
              <a:t> </a:t>
            </a:r>
            <a:r>
              <a:rPr lang="en-GB" sz="1200" b="0" i="0" dirty="0" err="1">
                <a:effectLst/>
              </a:rPr>
              <a:t>len</a:t>
            </a:r>
            <a:r>
              <a:rPr lang="en-GB" sz="1200" b="0" i="0" dirty="0">
                <a:effectLst/>
              </a:rPr>
              <a:t> </a:t>
            </a:r>
            <a:r>
              <a:rPr lang="en-GB" sz="1200" b="0" i="0" dirty="0" err="1">
                <a:effectLst/>
              </a:rPr>
              <a:t>vektorom</a:t>
            </a:r>
            <a:r>
              <a:rPr lang="en-GB" sz="1200" b="0" i="0" dirty="0">
                <a:effectLst/>
              </a:rPr>
              <a:t>. </a:t>
            </a:r>
            <a:r>
              <a:rPr lang="en-GB" sz="1200" b="0" i="0" dirty="0" err="1">
                <a:effectLst/>
              </a:rPr>
              <a:t>Skutočnými</a:t>
            </a:r>
            <a:r>
              <a:rPr lang="en-GB" sz="1200" b="0" i="0" dirty="0">
                <a:effectLst/>
              </a:rPr>
              <a:t> </a:t>
            </a:r>
            <a:r>
              <a:rPr lang="en-GB" sz="1200" b="0" i="0" dirty="0" err="1">
                <a:effectLst/>
              </a:rPr>
              <a:t>cieľmi</a:t>
            </a:r>
            <a:r>
              <a:rPr lang="en-GB" sz="1200" b="0" i="0" dirty="0">
                <a:effectLst/>
              </a:rPr>
              <a:t> </a:t>
            </a:r>
            <a:r>
              <a:rPr lang="en-GB" sz="1200" b="0" i="0" dirty="0" err="1">
                <a:effectLst/>
              </a:rPr>
              <a:t>sú</a:t>
            </a:r>
            <a:r>
              <a:rPr lang="en-GB" sz="1200" b="0" i="0" dirty="0">
                <a:effectLst/>
              </a:rPr>
              <a:t> </a:t>
            </a:r>
            <a:r>
              <a:rPr lang="en-GB" sz="1200" b="0" i="0" dirty="0" err="1">
                <a:effectLst/>
              </a:rPr>
              <a:t>odosielateľ</a:t>
            </a:r>
            <a:r>
              <a:rPr lang="en-GB" sz="1200" b="0" i="0" dirty="0">
                <a:effectLst/>
              </a:rPr>
              <a:t> </a:t>
            </a:r>
            <a:r>
              <a:rPr lang="en-GB" sz="1200" b="0" i="0" dirty="0" err="1">
                <a:effectLst/>
              </a:rPr>
              <a:t>alebo</a:t>
            </a:r>
            <a:r>
              <a:rPr lang="en-GB" sz="1200" b="0" i="0" dirty="0">
                <a:effectLst/>
              </a:rPr>
              <a:t> </a:t>
            </a:r>
            <a:r>
              <a:rPr lang="en-GB" sz="1200" b="0" i="0" dirty="0" err="1">
                <a:effectLst/>
              </a:rPr>
              <a:t>adresát</a:t>
            </a:r>
            <a:r>
              <a:rPr lang="en-GB" sz="1200" b="0" i="0" dirty="0">
                <a:effectLst/>
              </a:rPr>
              <a:t> </a:t>
            </a:r>
            <a:r>
              <a:rPr lang="en-GB" sz="1200" b="0" i="0" dirty="0" err="1">
                <a:effectLst/>
              </a:rPr>
              <a:t>dát</a:t>
            </a:r>
            <a:r>
              <a:rPr lang="en-GB" sz="1200" b="0" i="0" dirty="0">
                <a:effectLst/>
              </a:rPr>
              <a:t> </a:t>
            </a:r>
            <a:r>
              <a:rPr lang="en-GB" sz="1200" b="0" i="0" dirty="0" err="1">
                <a:effectLst/>
              </a:rPr>
              <a:t>presúvaných</a:t>
            </a:r>
            <a:r>
              <a:rPr lang="en-GB" sz="1200" b="0" i="0" dirty="0">
                <a:effectLst/>
              </a:rPr>
              <a:t> </a:t>
            </a:r>
            <a:r>
              <a:rPr lang="en-GB" sz="1200" b="0" i="0" dirty="0" err="1">
                <a:effectLst/>
              </a:rPr>
              <a:t>cez</a:t>
            </a:r>
            <a:r>
              <a:rPr lang="en-GB" sz="1200" b="0" i="0" dirty="0">
                <a:effectLst/>
              </a:rPr>
              <a:t> </a:t>
            </a:r>
            <a:r>
              <a:rPr lang="en-GB" sz="1200" b="0" i="0" dirty="0" err="1">
                <a:effectLst/>
              </a:rPr>
              <a:t>sieť</a:t>
            </a:r>
            <a:r>
              <a:rPr lang="en-GB" sz="1200" b="0" i="0" dirty="0">
                <a:effectLst/>
              </a:rPr>
              <a:t>, </a:t>
            </a:r>
            <a:r>
              <a:rPr lang="en-GB" sz="1200" b="0" i="0" dirty="0" err="1">
                <a:effectLst/>
              </a:rPr>
              <a:t>na</a:t>
            </a:r>
            <a:r>
              <a:rPr lang="en-GB" sz="1200" b="0" i="0" dirty="0">
                <a:effectLst/>
              </a:rPr>
              <a:t> </a:t>
            </a:r>
            <a:r>
              <a:rPr lang="en-GB" sz="1200" b="0" i="0" dirty="0" err="1">
                <a:effectLst/>
              </a:rPr>
              <a:t>ktorú</a:t>
            </a:r>
            <a:r>
              <a:rPr lang="en-GB" sz="1200" b="0" i="0" dirty="0">
                <a:effectLst/>
              </a:rPr>
              <a:t> </a:t>
            </a:r>
            <a:r>
              <a:rPr lang="en-GB" sz="1200" b="0" i="0" dirty="0" err="1">
                <a:effectLst/>
              </a:rPr>
              <a:t>útočník</a:t>
            </a:r>
            <a:r>
              <a:rPr lang="en-GB" sz="1200" b="0" i="0" dirty="0">
                <a:effectLst/>
              </a:rPr>
              <a:t> </a:t>
            </a:r>
            <a:r>
              <a:rPr lang="en-GB" sz="1200" b="0" i="0" dirty="0" err="1">
                <a:effectLst/>
              </a:rPr>
              <a:t>cielia</a:t>
            </a:r>
            <a:endParaRPr lang="en-GB" sz="1200" b="0" i="0" dirty="0">
              <a:effectLst/>
            </a:endParaRPr>
          </a:p>
          <a:p>
            <a:pPr algn="l">
              <a:buFont typeface="Arial" panose="020B0604020202020204" pitchFamily="34" charset="0"/>
              <a:buChar char="•"/>
            </a:pPr>
            <a:r>
              <a:rPr lang="en-GB" sz="1200" b="1" i="0" dirty="0" err="1">
                <a:effectLst/>
              </a:rPr>
              <a:t>Vplyv</a:t>
            </a:r>
            <a:r>
              <a:rPr lang="en-GB" sz="1200" b="1" i="0" dirty="0">
                <a:effectLst/>
              </a:rPr>
              <a:t>:</a:t>
            </a:r>
            <a:r>
              <a:rPr lang="en-GB" sz="1200" b="0" i="0" dirty="0">
                <a:effectLst/>
              </a:rPr>
              <a:t> </a:t>
            </a:r>
            <a:r>
              <a:rPr lang="en-GB" sz="1200" b="0" i="0" dirty="0" err="1">
                <a:effectLst/>
              </a:rPr>
              <a:t>priemyselná</a:t>
            </a:r>
            <a:r>
              <a:rPr lang="en-GB" sz="1200" b="0" i="0" dirty="0">
                <a:effectLst/>
              </a:rPr>
              <a:t> </a:t>
            </a:r>
            <a:r>
              <a:rPr lang="en-GB" sz="1200" b="0" i="0" dirty="0" err="1">
                <a:effectLst/>
              </a:rPr>
              <a:t>špionáž</a:t>
            </a:r>
            <a:r>
              <a:rPr lang="en-GB" sz="1200" b="0" i="0" dirty="0">
                <a:effectLst/>
              </a:rPr>
              <a:t>, </a:t>
            </a:r>
            <a:r>
              <a:rPr lang="en-GB" sz="1200" b="0" i="0" dirty="0" err="1">
                <a:effectLst/>
              </a:rPr>
              <a:t>poškodenie</a:t>
            </a:r>
            <a:r>
              <a:rPr lang="en-GB" sz="1200" b="0" i="0" dirty="0">
                <a:effectLst/>
              </a:rPr>
              <a:t> </a:t>
            </a:r>
            <a:r>
              <a:rPr lang="en-GB" sz="1200" b="0" i="0" dirty="0" err="1">
                <a:effectLst/>
              </a:rPr>
              <a:t>dát</a:t>
            </a:r>
            <a:r>
              <a:rPr lang="en-GB" sz="1200" b="0" i="0" dirty="0">
                <a:effectLst/>
              </a:rPr>
              <a:t>, </a:t>
            </a:r>
            <a:r>
              <a:rPr lang="en-GB" sz="1200" b="0" i="0" dirty="0" err="1">
                <a:effectLst/>
              </a:rPr>
              <a:t>odrazový</a:t>
            </a:r>
            <a:r>
              <a:rPr lang="en-GB" sz="1200" b="0" i="0" dirty="0">
                <a:effectLst/>
              </a:rPr>
              <a:t> </a:t>
            </a:r>
            <a:r>
              <a:rPr lang="en-GB" sz="1200" b="0" i="0" dirty="0" err="1">
                <a:effectLst/>
              </a:rPr>
              <a:t>mostík</a:t>
            </a:r>
            <a:r>
              <a:rPr lang="en-GB" sz="1200" b="0" i="0" dirty="0">
                <a:effectLst/>
              </a:rPr>
              <a:t> pre </a:t>
            </a:r>
            <a:r>
              <a:rPr lang="en-GB" sz="1200" b="0" i="0" dirty="0" err="1">
                <a:effectLst/>
              </a:rPr>
              <a:t>ďalšie</a:t>
            </a:r>
            <a:r>
              <a:rPr lang="en-GB" sz="1200" b="0" i="0" dirty="0">
                <a:effectLst/>
              </a:rPr>
              <a:t> </a:t>
            </a:r>
            <a:r>
              <a:rPr lang="en-GB" sz="1200" b="0" i="0" dirty="0" err="1">
                <a:effectLst/>
              </a:rPr>
              <a:t>kroky</a:t>
            </a:r>
            <a:r>
              <a:rPr lang="en-GB" sz="1200" b="0" i="0" dirty="0">
                <a:effectLst/>
              </a:rPr>
              <a:t>, </a:t>
            </a:r>
            <a:r>
              <a:rPr lang="en-GB" sz="1200" b="0" i="0" dirty="0" err="1">
                <a:effectLst/>
              </a:rPr>
              <a:t>získanie</a:t>
            </a:r>
            <a:r>
              <a:rPr lang="en-GB" sz="1200" b="0" i="0" dirty="0">
                <a:effectLst/>
              </a:rPr>
              <a:t> </a:t>
            </a:r>
            <a:r>
              <a:rPr lang="en-GB" sz="1200" b="0" i="0" dirty="0" err="1">
                <a:effectLst/>
              </a:rPr>
              <a:t>určitých</a:t>
            </a:r>
            <a:r>
              <a:rPr lang="en-GB" sz="1200" b="0" i="0" dirty="0">
                <a:effectLst/>
              </a:rPr>
              <a:t> </a:t>
            </a:r>
            <a:r>
              <a:rPr lang="en-GB" sz="1200" b="0" i="0" dirty="0" err="1">
                <a:effectLst/>
              </a:rPr>
              <a:t>informácií</a:t>
            </a:r>
            <a:endParaRPr lang="sk-SK" sz="1200" b="0" i="0" dirty="0">
              <a:effectLst/>
            </a:endParaRPr>
          </a:p>
          <a:p>
            <a:pPr algn="l">
              <a:buFont typeface="Arial" panose="020B0604020202020204" pitchFamily="34" charset="0"/>
              <a:buChar char="•"/>
            </a:pPr>
            <a:endParaRPr lang="sk-SK" sz="1200" dirty="0"/>
          </a:p>
          <a:p>
            <a:pPr algn="l">
              <a:buFont typeface="Arial" panose="020B0604020202020204" pitchFamily="34" charset="0"/>
              <a:buChar char="•"/>
            </a:pPr>
            <a:endParaRPr lang="en-GB" sz="1200" b="0" i="0" dirty="0">
              <a:effectLst/>
            </a:endParaRPr>
          </a:p>
          <a:p>
            <a:pPr algn="l"/>
            <a:r>
              <a:rPr lang="en-GB" sz="1800" b="1" i="0" dirty="0" err="1">
                <a:effectLst/>
              </a:rPr>
              <a:t>Softwarové</a:t>
            </a:r>
            <a:r>
              <a:rPr lang="en-GB" sz="1800" b="1" i="0" dirty="0">
                <a:effectLst/>
              </a:rPr>
              <a:t> </a:t>
            </a:r>
            <a:r>
              <a:rPr lang="en-GB" sz="1800" b="1" i="0" dirty="0" err="1">
                <a:effectLst/>
              </a:rPr>
              <a:t>vektory</a:t>
            </a:r>
            <a:endParaRPr lang="sk-SK" sz="1800" b="1" i="0" dirty="0">
              <a:effectLst/>
            </a:endParaRPr>
          </a:p>
          <a:p>
            <a:pPr algn="l"/>
            <a:endParaRPr lang="en-GB" sz="1200" b="0" i="0" dirty="0">
              <a:effectLst/>
            </a:endParaRPr>
          </a:p>
          <a:p>
            <a:pPr algn="l">
              <a:buFont typeface="Arial" panose="020B0604020202020204" pitchFamily="34" charset="0"/>
              <a:buChar char="•"/>
            </a:pPr>
            <a:r>
              <a:rPr lang="en-GB" sz="1200" b="1" i="0" dirty="0" err="1">
                <a:effectLst/>
              </a:rPr>
              <a:t>Definícia</a:t>
            </a:r>
            <a:r>
              <a:rPr lang="en-GB" sz="1200" b="1" i="0" dirty="0">
                <a:effectLst/>
              </a:rPr>
              <a:t>:</a:t>
            </a:r>
            <a:r>
              <a:rPr lang="en-GB" sz="1200" b="0" i="0" dirty="0">
                <a:effectLst/>
              </a:rPr>
              <a:t> </a:t>
            </a:r>
            <a:r>
              <a:rPr lang="en-GB" sz="1200" b="0" i="0" dirty="0" err="1">
                <a:effectLst/>
              </a:rPr>
              <a:t>všetky</a:t>
            </a:r>
            <a:r>
              <a:rPr lang="en-GB" sz="1200" b="0" i="0" dirty="0">
                <a:effectLst/>
              </a:rPr>
              <a:t> </a:t>
            </a:r>
            <a:r>
              <a:rPr lang="en-GB" sz="1200" b="0" i="0" dirty="0" err="1">
                <a:effectLst/>
              </a:rPr>
              <a:t>útoky</a:t>
            </a:r>
            <a:r>
              <a:rPr lang="en-GB" sz="1200" b="0" i="0" dirty="0">
                <a:effectLst/>
              </a:rPr>
              <a:t>, </a:t>
            </a:r>
            <a:r>
              <a:rPr lang="en-GB" sz="1200" b="0" i="0" dirty="0" err="1">
                <a:effectLst/>
              </a:rPr>
              <a:t>ktoré</a:t>
            </a:r>
            <a:r>
              <a:rPr lang="en-GB" sz="1200" b="0" i="0" dirty="0">
                <a:effectLst/>
              </a:rPr>
              <a:t> </a:t>
            </a:r>
            <a:r>
              <a:rPr lang="en-GB" sz="1200" b="0" i="0" dirty="0" err="1">
                <a:effectLst/>
              </a:rPr>
              <a:t>zneužívajú</a:t>
            </a:r>
            <a:r>
              <a:rPr lang="en-GB" sz="1200" b="0" i="0" dirty="0">
                <a:effectLst/>
              </a:rPr>
              <a:t> </a:t>
            </a:r>
            <a:r>
              <a:rPr lang="en-GB" sz="1200" b="0" i="0" dirty="0" err="1">
                <a:effectLst/>
              </a:rPr>
              <a:t>diery</a:t>
            </a:r>
            <a:r>
              <a:rPr lang="en-GB" sz="1200" b="0" i="0" dirty="0">
                <a:effectLst/>
              </a:rPr>
              <a:t> v </a:t>
            </a:r>
            <a:r>
              <a:rPr lang="en-GB" sz="1200" b="0" i="0" dirty="0" err="1">
                <a:effectLst/>
              </a:rPr>
              <a:t>softvéri</a:t>
            </a:r>
            <a:endParaRPr lang="en-GB" sz="1200" b="0" i="0" dirty="0">
              <a:effectLst/>
            </a:endParaRPr>
          </a:p>
          <a:p>
            <a:pPr algn="l">
              <a:buFont typeface="Arial" panose="020B0604020202020204" pitchFamily="34" charset="0"/>
              <a:buChar char="•"/>
            </a:pPr>
            <a:r>
              <a:rPr lang="en-GB" sz="1200" b="1" i="0" dirty="0" err="1">
                <a:effectLst/>
              </a:rPr>
              <a:t>Príklad</a:t>
            </a:r>
            <a:r>
              <a:rPr lang="en-GB" sz="1200" b="1" i="0" dirty="0">
                <a:effectLst/>
              </a:rPr>
              <a:t>:</a:t>
            </a:r>
            <a:r>
              <a:rPr lang="en-GB" sz="1200" b="0" i="0" dirty="0">
                <a:effectLst/>
              </a:rPr>
              <a:t> Mirai</a:t>
            </a:r>
          </a:p>
          <a:p>
            <a:pPr algn="l">
              <a:buFont typeface="Arial" panose="020B0604020202020204" pitchFamily="34" charset="0"/>
              <a:buChar char="•"/>
            </a:pPr>
            <a:r>
              <a:rPr lang="en-GB" sz="1200" b="1" i="0" dirty="0" err="1">
                <a:effectLst/>
              </a:rPr>
              <a:t>Prístup</a:t>
            </a:r>
            <a:r>
              <a:rPr lang="en-GB" sz="1200" b="1" i="0" dirty="0">
                <a:effectLst/>
              </a:rPr>
              <a:t>:</a:t>
            </a:r>
            <a:r>
              <a:rPr lang="en-GB" sz="1200" b="0" i="0" dirty="0">
                <a:effectLst/>
              </a:rPr>
              <a:t> </a:t>
            </a:r>
            <a:r>
              <a:rPr lang="en-GB" sz="1200" b="0" i="0" dirty="0" err="1">
                <a:effectLst/>
              </a:rPr>
              <a:t>predovšetkým</a:t>
            </a:r>
            <a:r>
              <a:rPr lang="en-GB" sz="1200" b="0" i="0" dirty="0">
                <a:effectLst/>
              </a:rPr>
              <a:t> </a:t>
            </a:r>
            <a:r>
              <a:rPr lang="en-GB" sz="1200" b="0" i="0" dirty="0" err="1">
                <a:effectLst/>
              </a:rPr>
              <a:t>cez</a:t>
            </a:r>
            <a:r>
              <a:rPr lang="en-GB" sz="1200" b="0" i="0" dirty="0">
                <a:effectLst/>
              </a:rPr>
              <a:t> </a:t>
            </a:r>
            <a:r>
              <a:rPr lang="en-GB" sz="1200" b="0" i="0" dirty="0" err="1">
                <a:effectLst/>
              </a:rPr>
              <a:t>lokálnu</a:t>
            </a:r>
            <a:r>
              <a:rPr lang="en-GB" sz="1200" b="0" i="0" dirty="0">
                <a:effectLst/>
              </a:rPr>
              <a:t> </a:t>
            </a:r>
            <a:r>
              <a:rPr lang="en-GB" sz="1200" b="0" i="0" dirty="0" err="1">
                <a:effectLst/>
              </a:rPr>
              <a:t>sieť</a:t>
            </a:r>
            <a:r>
              <a:rPr lang="en-GB" sz="1200" b="0" i="0" dirty="0">
                <a:effectLst/>
              </a:rPr>
              <a:t>, </a:t>
            </a:r>
            <a:r>
              <a:rPr lang="en-GB" sz="1200" b="0" i="0" dirty="0" err="1">
                <a:effectLst/>
              </a:rPr>
              <a:t>ku</a:t>
            </a:r>
            <a:r>
              <a:rPr lang="en-GB" sz="1200" b="0" i="0" dirty="0">
                <a:effectLst/>
              </a:rPr>
              <a:t> </a:t>
            </a:r>
            <a:r>
              <a:rPr lang="en-GB" sz="1200" b="0" i="0" dirty="0" err="1">
                <a:effectLst/>
              </a:rPr>
              <a:t>ktorej</a:t>
            </a:r>
            <a:r>
              <a:rPr lang="en-GB" sz="1200" b="0" i="0" dirty="0">
                <a:effectLst/>
              </a:rPr>
              <a:t> je </a:t>
            </a:r>
            <a:r>
              <a:rPr lang="en-GB" sz="1200" b="0" i="0" dirty="0" err="1">
                <a:effectLst/>
              </a:rPr>
              <a:t>cieľ</a:t>
            </a:r>
            <a:r>
              <a:rPr lang="en-GB" sz="1200" b="0" i="0" dirty="0">
                <a:effectLst/>
              </a:rPr>
              <a:t> </a:t>
            </a:r>
            <a:r>
              <a:rPr lang="en-GB" sz="1200" b="0" i="0" dirty="0" err="1">
                <a:effectLst/>
              </a:rPr>
              <a:t>pripojený</a:t>
            </a:r>
            <a:r>
              <a:rPr lang="en-GB" sz="1200" b="0" i="0" dirty="0">
                <a:effectLst/>
              </a:rPr>
              <a:t>, ale </a:t>
            </a:r>
            <a:r>
              <a:rPr lang="en-GB" sz="1200" b="0" i="0" dirty="0" err="1">
                <a:effectLst/>
              </a:rPr>
              <a:t>výnimočne</a:t>
            </a:r>
            <a:r>
              <a:rPr lang="en-GB" sz="1200" b="0" i="0" dirty="0">
                <a:effectLst/>
              </a:rPr>
              <a:t> </a:t>
            </a:r>
            <a:r>
              <a:rPr lang="en-GB" sz="1200" b="0" i="0" dirty="0" err="1">
                <a:effectLst/>
              </a:rPr>
              <a:t>vzdialený</a:t>
            </a:r>
            <a:r>
              <a:rPr lang="en-GB" sz="1200" b="0" i="0" dirty="0">
                <a:effectLst/>
              </a:rPr>
              <a:t>, </a:t>
            </a:r>
            <a:r>
              <a:rPr lang="en-GB" sz="1200" b="0" i="0" dirty="0" err="1">
                <a:effectLst/>
              </a:rPr>
              <a:t>ak</a:t>
            </a:r>
            <a:r>
              <a:rPr lang="en-GB" sz="1200" b="0" i="0" dirty="0">
                <a:effectLst/>
              </a:rPr>
              <a:t> je </a:t>
            </a:r>
            <a:r>
              <a:rPr lang="en-GB" sz="1200" b="0" i="0" dirty="0" err="1">
                <a:effectLst/>
              </a:rPr>
              <a:t>cieľ</a:t>
            </a:r>
            <a:r>
              <a:rPr lang="en-GB" sz="1200" b="0" i="0" dirty="0">
                <a:effectLst/>
              </a:rPr>
              <a:t> </a:t>
            </a:r>
            <a:r>
              <a:rPr lang="en-GB" sz="1200" b="0" i="0" dirty="0" err="1">
                <a:effectLst/>
              </a:rPr>
              <a:t>dostupný</a:t>
            </a:r>
            <a:r>
              <a:rPr lang="en-GB" sz="1200" b="0" i="0" dirty="0">
                <a:effectLst/>
              </a:rPr>
              <a:t> </a:t>
            </a:r>
            <a:r>
              <a:rPr lang="en-GB" sz="1200" b="0" i="0" dirty="0" err="1">
                <a:effectLst/>
              </a:rPr>
              <a:t>cez</a:t>
            </a:r>
            <a:r>
              <a:rPr lang="en-GB" sz="1200" b="0" i="0" dirty="0">
                <a:effectLst/>
              </a:rPr>
              <a:t> internet</a:t>
            </a:r>
          </a:p>
          <a:p>
            <a:pPr algn="l">
              <a:buFont typeface="Arial" panose="020B0604020202020204" pitchFamily="34" charset="0"/>
              <a:buChar char="•"/>
            </a:pPr>
            <a:r>
              <a:rPr lang="en-GB" sz="1200" b="1" i="0" dirty="0" err="1">
                <a:effectLst/>
              </a:rPr>
              <a:t>Ciele</a:t>
            </a:r>
            <a:r>
              <a:rPr lang="en-GB" sz="1200" b="1" i="0" dirty="0">
                <a:effectLst/>
              </a:rPr>
              <a:t>:</a:t>
            </a:r>
            <a:r>
              <a:rPr lang="en-GB" sz="1200" b="0" i="0" dirty="0">
                <a:effectLst/>
              </a:rPr>
              <a:t> </a:t>
            </a:r>
            <a:r>
              <a:rPr lang="en-GB" sz="1200" b="0" i="0" dirty="0" err="1">
                <a:effectLst/>
              </a:rPr>
              <a:t>vo</a:t>
            </a:r>
            <a:r>
              <a:rPr lang="en-GB" sz="1200" b="0" i="0" dirty="0">
                <a:effectLst/>
              </a:rPr>
              <a:t> </a:t>
            </a:r>
            <a:r>
              <a:rPr lang="en-GB" sz="1200" b="0" i="0" dirty="0" err="1">
                <a:effectLst/>
              </a:rPr>
              <a:t>väčšine</a:t>
            </a:r>
            <a:r>
              <a:rPr lang="en-GB" sz="1200" b="0" i="0" dirty="0">
                <a:effectLst/>
              </a:rPr>
              <a:t> </a:t>
            </a:r>
            <a:r>
              <a:rPr lang="en-GB" sz="1200" b="0" i="0" dirty="0" err="1">
                <a:effectLst/>
              </a:rPr>
              <a:t>prípadov</a:t>
            </a:r>
            <a:r>
              <a:rPr lang="en-GB" sz="1200" b="0" i="0" dirty="0">
                <a:effectLst/>
              </a:rPr>
              <a:t> je </a:t>
            </a:r>
            <a:r>
              <a:rPr lang="en-GB" sz="1200" b="0" i="0" dirty="0" err="1">
                <a:effectLst/>
              </a:rPr>
              <a:t>skutočným</a:t>
            </a:r>
            <a:r>
              <a:rPr lang="en-GB" sz="1200" b="0" i="0" dirty="0">
                <a:effectLst/>
              </a:rPr>
              <a:t> </a:t>
            </a:r>
            <a:r>
              <a:rPr lang="en-GB" sz="1200" b="0" i="0" dirty="0" err="1">
                <a:effectLst/>
              </a:rPr>
              <a:t>cieľom</a:t>
            </a:r>
            <a:r>
              <a:rPr lang="en-GB" sz="1200" b="0" i="0" dirty="0">
                <a:effectLst/>
              </a:rPr>
              <a:t> </a:t>
            </a:r>
            <a:r>
              <a:rPr lang="en-GB" sz="1200" b="0" i="0" dirty="0" err="1">
                <a:effectLst/>
              </a:rPr>
              <a:t>zariadení</a:t>
            </a:r>
            <a:r>
              <a:rPr lang="en-GB" sz="1200" b="0" i="0" dirty="0">
                <a:effectLst/>
              </a:rPr>
              <a:t>, ale </a:t>
            </a:r>
            <a:r>
              <a:rPr lang="en-GB" sz="1200" b="0" i="0" dirty="0" err="1">
                <a:effectLst/>
              </a:rPr>
              <a:t>niekedy</a:t>
            </a:r>
            <a:r>
              <a:rPr lang="en-GB" sz="1200" b="0" i="0" dirty="0">
                <a:effectLst/>
              </a:rPr>
              <a:t> ide </a:t>
            </a:r>
            <a:r>
              <a:rPr lang="en-GB" sz="1200" b="0" i="0" dirty="0" err="1">
                <a:effectLst/>
              </a:rPr>
              <a:t>iba</a:t>
            </a:r>
            <a:r>
              <a:rPr lang="en-GB" sz="1200" b="0" i="0" dirty="0">
                <a:effectLst/>
              </a:rPr>
              <a:t> o </a:t>
            </a:r>
            <a:r>
              <a:rPr lang="en-GB" sz="1200" b="0" i="0" dirty="0" err="1">
                <a:effectLst/>
              </a:rPr>
              <a:t>stroj</a:t>
            </a:r>
            <a:r>
              <a:rPr lang="en-GB" sz="1200" b="0" i="0" dirty="0">
                <a:effectLst/>
              </a:rPr>
              <a:t>, </a:t>
            </a:r>
            <a:r>
              <a:rPr lang="en-GB" sz="1200" b="0" i="0" dirty="0" err="1">
                <a:effectLst/>
              </a:rPr>
              <a:t>ktorý</a:t>
            </a:r>
            <a:r>
              <a:rPr lang="en-GB" sz="1200" b="0" i="0" dirty="0">
                <a:effectLst/>
              </a:rPr>
              <a:t> </a:t>
            </a:r>
            <a:r>
              <a:rPr lang="en-GB" sz="1200" b="0" i="0" dirty="0" err="1">
                <a:effectLst/>
              </a:rPr>
              <a:t>sa</a:t>
            </a:r>
            <a:r>
              <a:rPr lang="en-GB" sz="1200" b="0" i="0" dirty="0">
                <a:effectLst/>
              </a:rPr>
              <a:t> </a:t>
            </a:r>
            <a:r>
              <a:rPr lang="en-GB" sz="1200" b="0" i="0" dirty="0" err="1">
                <a:effectLst/>
              </a:rPr>
              <a:t>používa</a:t>
            </a:r>
            <a:r>
              <a:rPr lang="en-GB" sz="1200" b="0" i="0" dirty="0">
                <a:effectLst/>
              </a:rPr>
              <a:t> </a:t>
            </a:r>
            <a:r>
              <a:rPr lang="en-GB" sz="1200" b="0" i="0" dirty="0" err="1">
                <a:effectLst/>
              </a:rPr>
              <a:t>ako</a:t>
            </a:r>
            <a:r>
              <a:rPr lang="en-GB" sz="1200" b="0" i="0" dirty="0">
                <a:effectLst/>
              </a:rPr>
              <a:t> </a:t>
            </a:r>
            <a:r>
              <a:rPr lang="en-GB" sz="1200" b="0" i="0" dirty="0" err="1">
                <a:effectLst/>
              </a:rPr>
              <a:t>vstupná</a:t>
            </a:r>
            <a:r>
              <a:rPr lang="en-GB" sz="1200" b="0" i="0" dirty="0">
                <a:effectLst/>
              </a:rPr>
              <a:t> </a:t>
            </a:r>
            <a:r>
              <a:rPr lang="en-GB" sz="1200" b="0" i="0" dirty="0" err="1">
                <a:effectLst/>
              </a:rPr>
              <a:t>brána</a:t>
            </a:r>
            <a:r>
              <a:rPr lang="en-GB" sz="1200" b="0" i="0" dirty="0">
                <a:effectLst/>
              </a:rPr>
              <a:t> pre </a:t>
            </a:r>
            <a:r>
              <a:rPr lang="en-GB" sz="1200" b="0" i="0" dirty="0" err="1">
                <a:effectLst/>
              </a:rPr>
              <a:t>ďalšie</a:t>
            </a:r>
            <a:r>
              <a:rPr lang="en-GB" sz="1200" b="0" i="0" dirty="0">
                <a:effectLst/>
              </a:rPr>
              <a:t> </a:t>
            </a:r>
            <a:r>
              <a:rPr lang="en-GB" sz="1200" b="0" i="0" dirty="0" err="1">
                <a:effectLst/>
              </a:rPr>
              <a:t>kroky</a:t>
            </a:r>
            <a:endParaRPr lang="en-GB" sz="1200" b="0" i="0" dirty="0">
              <a:effectLst/>
            </a:endParaRPr>
          </a:p>
          <a:p>
            <a:pPr algn="l">
              <a:buFont typeface="Arial" panose="020B0604020202020204" pitchFamily="34" charset="0"/>
              <a:buChar char="•"/>
            </a:pPr>
            <a:r>
              <a:rPr lang="en-GB" sz="1200" b="1" i="0" dirty="0" err="1">
                <a:effectLst/>
              </a:rPr>
              <a:t>Vplyv</a:t>
            </a:r>
            <a:r>
              <a:rPr lang="en-GB" sz="1200" b="1" i="0" dirty="0">
                <a:effectLst/>
              </a:rPr>
              <a:t>: </a:t>
            </a:r>
            <a:r>
              <a:rPr lang="en-GB" sz="1200" b="0" i="0" dirty="0" err="1">
                <a:effectLst/>
              </a:rPr>
              <a:t>priemyselná</a:t>
            </a:r>
            <a:r>
              <a:rPr lang="en-GB" sz="1200" b="0" i="0" dirty="0">
                <a:effectLst/>
              </a:rPr>
              <a:t> </a:t>
            </a:r>
            <a:r>
              <a:rPr lang="en-GB" sz="1200" b="0" i="0" dirty="0" err="1">
                <a:effectLst/>
              </a:rPr>
              <a:t>špionáž</a:t>
            </a:r>
            <a:r>
              <a:rPr lang="en-GB" sz="1200" b="0" i="0" dirty="0">
                <a:effectLst/>
              </a:rPr>
              <a:t>, </a:t>
            </a:r>
            <a:r>
              <a:rPr lang="en-GB" sz="1200" b="0" i="0" dirty="0" err="1">
                <a:effectLst/>
              </a:rPr>
              <a:t>poškodenie</a:t>
            </a:r>
            <a:r>
              <a:rPr lang="en-GB" sz="1200" b="0" i="0" dirty="0">
                <a:effectLst/>
              </a:rPr>
              <a:t> </a:t>
            </a:r>
            <a:r>
              <a:rPr lang="en-GB" sz="1200" b="0" i="0" dirty="0" err="1">
                <a:effectLst/>
              </a:rPr>
              <a:t>dát</a:t>
            </a:r>
            <a:r>
              <a:rPr lang="en-GB" sz="1200" b="0" i="0" dirty="0">
                <a:effectLst/>
              </a:rPr>
              <a:t>, </a:t>
            </a:r>
            <a:r>
              <a:rPr lang="en-GB" sz="1200" b="0" i="0" dirty="0" err="1">
                <a:effectLst/>
              </a:rPr>
              <a:t>odrazový</a:t>
            </a:r>
            <a:r>
              <a:rPr lang="en-GB" sz="1200" b="0" i="0" dirty="0">
                <a:effectLst/>
              </a:rPr>
              <a:t> </a:t>
            </a:r>
            <a:r>
              <a:rPr lang="en-GB" sz="1200" b="0" i="0" dirty="0" err="1">
                <a:effectLst/>
              </a:rPr>
              <a:t>mostík</a:t>
            </a:r>
            <a:r>
              <a:rPr lang="en-GB" sz="1200" b="0" i="0" dirty="0">
                <a:effectLst/>
              </a:rPr>
              <a:t> pre </a:t>
            </a:r>
            <a:r>
              <a:rPr lang="en-GB" sz="1200" b="0" i="0" dirty="0" err="1">
                <a:effectLst/>
              </a:rPr>
              <a:t>ďalšie</a:t>
            </a:r>
            <a:r>
              <a:rPr lang="en-GB" sz="1200" b="0" i="0" dirty="0">
                <a:effectLst/>
              </a:rPr>
              <a:t> </a:t>
            </a:r>
            <a:r>
              <a:rPr lang="en-GB" sz="1200" b="0" i="0" dirty="0" err="1">
                <a:effectLst/>
              </a:rPr>
              <a:t>kroky</a:t>
            </a:r>
            <a:endParaRPr lang="en-GB" sz="1200" b="0" i="0" dirty="0">
              <a:effectLst/>
            </a:endParaRPr>
          </a:p>
        </p:txBody>
      </p:sp>
      <p:sp>
        <p:nvSpPr>
          <p:cNvPr id="5" name="Footer Placeholder 4">
            <a:extLst>
              <a:ext uri="{FF2B5EF4-FFF2-40B4-BE49-F238E27FC236}">
                <a16:creationId xmlns:a16="http://schemas.microsoft.com/office/drawing/2014/main" id="{38E4B3C7-CD19-FE22-5777-90870904CDC4}"/>
              </a:ext>
            </a:extLst>
          </p:cNvPr>
          <p:cNvSpPr>
            <a:spLocks noGrp="1"/>
          </p:cNvSpPr>
          <p:nvPr>
            <p:ph type="ftr" sz="quarter" idx="10"/>
          </p:nvPr>
        </p:nvSpPr>
        <p:spPr/>
        <p:txBody>
          <a:bodyPr/>
          <a:lstStyle/>
          <a:p>
            <a:r>
              <a:rPr lang="en-US"/>
              <a:t>CIO Information Security / November 2024 / © 2024 IBM Corporation</a:t>
            </a:r>
          </a:p>
        </p:txBody>
      </p:sp>
      <p:sp>
        <p:nvSpPr>
          <p:cNvPr id="4" name="Text Placeholder 2">
            <a:extLst>
              <a:ext uri="{FF2B5EF4-FFF2-40B4-BE49-F238E27FC236}">
                <a16:creationId xmlns:a16="http://schemas.microsoft.com/office/drawing/2014/main" id="{41033C08-795E-33C4-9873-99816201915C}"/>
              </a:ext>
            </a:extLst>
          </p:cNvPr>
          <p:cNvSpPr txBox="1">
            <a:spLocks/>
          </p:cNvSpPr>
          <p:nvPr/>
        </p:nvSpPr>
        <p:spPr>
          <a:xfrm>
            <a:off x="6050666" y="1025336"/>
            <a:ext cx="5498595" cy="5001093"/>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rgbClr val="6D6E70"/>
              </a:buClr>
              <a:buSzPct val="90000"/>
              <a:buFont typeface="IBM Plex Sans" pitchFamily="2" charset="2"/>
              <a:buNone/>
              <a:defRPr sz="1333">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0" indent="0" algn="l" rtl="0" eaLnBrk="1" fontAlgn="base" hangingPunct="1">
              <a:lnSpc>
                <a:spcPct val="100000"/>
              </a:lnSpc>
              <a:spcBef>
                <a:spcPts val="0"/>
              </a:spcBef>
              <a:spcAft>
                <a:spcPct val="0"/>
              </a:spcAft>
              <a:buClr>
                <a:schemeClr val="bg1"/>
              </a:buClr>
              <a:buSzPct val="100000"/>
              <a:buFont typeface="IBM Plex Sans" charset="-120"/>
              <a:buNone/>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268813" indent="0" algn="l" rtl="0" eaLnBrk="1" fontAlgn="base" hangingPunct="1">
              <a:lnSpc>
                <a:spcPct val="100000"/>
              </a:lnSpc>
              <a:spcBef>
                <a:spcPts val="1467"/>
              </a:spcBef>
              <a:spcAft>
                <a:spcPct val="0"/>
              </a:spcAft>
              <a:buClr>
                <a:schemeClr val="bg1"/>
              </a:buClr>
              <a:buSzPct val="100000"/>
              <a:buFont typeface="Arial" panose="020B0604020202020204" pitchFamily="34" charset="0"/>
              <a:buNone/>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579960" indent="0" algn="l" rtl="0" eaLnBrk="1" fontAlgn="base" hangingPunct="1">
              <a:lnSpc>
                <a:spcPct val="100000"/>
              </a:lnSpc>
              <a:spcBef>
                <a:spcPts val="1467"/>
              </a:spcBef>
              <a:spcAft>
                <a:spcPct val="0"/>
              </a:spcAft>
              <a:buClr>
                <a:schemeClr val="bg1"/>
              </a:buClr>
              <a:buSzPct val="100000"/>
              <a:buFont typeface="IBM Plex Sans" charset="-120"/>
              <a:buNone/>
              <a:tabLst/>
              <a:defRPr sz="1867"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42423" indent="0" algn="l" rtl="0" eaLnBrk="1" fontAlgn="base" hangingPunct="1">
              <a:lnSpc>
                <a:spcPct val="100000"/>
              </a:lnSpc>
              <a:spcBef>
                <a:spcPts val="1467"/>
              </a:spcBef>
              <a:spcAft>
                <a:spcPct val="0"/>
              </a:spcAft>
              <a:buClr>
                <a:schemeClr val="bg1"/>
              </a:buClr>
              <a:buFont typeface="IBM Plex Sans" charset="-120"/>
              <a:buNone/>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charset="0"/>
              </a:defRPr>
            </a:lvl9pPr>
          </a:lstStyle>
          <a:p>
            <a:r>
              <a:rPr lang="sk-SK" sz="1800" b="1" kern="0" dirty="0"/>
              <a:t>Ľudské</a:t>
            </a:r>
            <a:r>
              <a:rPr lang="en-GB" sz="1800" b="1" kern="0" dirty="0"/>
              <a:t> </a:t>
            </a:r>
            <a:r>
              <a:rPr lang="sk-SK" sz="1800" b="1" kern="0" dirty="0"/>
              <a:t>vektory</a:t>
            </a:r>
          </a:p>
          <a:p>
            <a:endParaRPr lang="en-GB" sz="1200" kern="0" dirty="0"/>
          </a:p>
          <a:p>
            <a:pPr>
              <a:buFont typeface="Arial" panose="020B0604020202020204" pitchFamily="34" charset="0"/>
              <a:buChar char="•"/>
            </a:pPr>
            <a:r>
              <a:rPr lang="sk-SK" sz="1200" b="1" kern="0" dirty="0"/>
              <a:t>Definícia</a:t>
            </a:r>
            <a:r>
              <a:rPr lang="en-GB" sz="1200" b="1" kern="0" dirty="0"/>
              <a:t>: </a:t>
            </a:r>
            <a:r>
              <a:rPr lang="en-GB" sz="1200" kern="0" dirty="0" err="1"/>
              <a:t>všetky</a:t>
            </a:r>
            <a:r>
              <a:rPr lang="en-GB" sz="1200" kern="0" dirty="0"/>
              <a:t> </a:t>
            </a:r>
            <a:r>
              <a:rPr lang="en-GB" sz="1200" kern="0" dirty="0" err="1"/>
              <a:t>útoky</a:t>
            </a:r>
            <a:r>
              <a:rPr lang="en-GB" sz="1200" kern="0" dirty="0"/>
              <a:t> </a:t>
            </a:r>
            <a:r>
              <a:rPr lang="en-GB" sz="1200" kern="0" dirty="0" err="1"/>
              <a:t>používajúce</a:t>
            </a:r>
            <a:r>
              <a:rPr lang="en-GB" sz="1200" kern="0" dirty="0"/>
              <a:t> </a:t>
            </a:r>
            <a:r>
              <a:rPr lang="en-GB" sz="1200" kern="0" dirty="0" err="1"/>
              <a:t>alebo</a:t>
            </a:r>
            <a:r>
              <a:rPr lang="en-GB" sz="1200" kern="0" dirty="0"/>
              <a:t> </a:t>
            </a:r>
            <a:r>
              <a:rPr lang="en-GB" sz="1200" kern="0" dirty="0" err="1"/>
              <a:t>cielené</a:t>
            </a:r>
            <a:r>
              <a:rPr lang="en-GB" sz="1200" kern="0" dirty="0"/>
              <a:t> </a:t>
            </a:r>
            <a:r>
              <a:rPr lang="en-GB" sz="1200" kern="0" dirty="0" err="1"/>
              <a:t>na</a:t>
            </a:r>
            <a:r>
              <a:rPr lang="en-GB" sz="1200" kern="0" dirty="0"/>
              <a:t> </a:t>
            </a:r>
            <a:r>
              <a:rPr lang="en-GB" sz="1200" kern="0" dirty="0" err="1"/>
              <a:t>konkrétnu</a:t>
            </a:r>
            <a:r>
              <a:rPr lang="en-GB" sz="1200" kern="0" dirty="0"/>
              <a:t> </a:t>
            </a:r>
            <a:r>
              <a:rPr lang="en-GB" sz="1200" kern="0" dirty="0" err="1"/>
              <a:t>osobu</a:t>
            </a:r>
            <a:r>
              <a:rPr lang="en-GB" sz="1200" kern="0" dirty="0"/>
              <a:t> e-</a:t>
            </a:r>
            <a:r>
              <a:rPr lang="en-GB" sz="1200" kern="0" dirty="0" err="1"/>
              <a:t>mailom</a:t>
            </a:r>
            <a:r>
              <a:rPr lang="en-GB" sz="1200" kern="0" dirty="0"/>
              <a:t>, ale </a:t>
            </a:r>
            <a:r>
              <a:rPr lang="en-GB" sz="1200" kern="0" dirty="0" err="1"/>
              <a:t>niekedy</a:t>
            </a:r>
            <a:r>
              <a:rPr lang="en-GB" sz="1200" kern="0" dirty="0"/>
              <a:t> </a:t>
            </a:r>
            <a:r>
              <a:rPr lang="en-GB" sz="1200" kern="0" dirty="0" err="1"/>
              <a:t>aj</a:t>
            </a:r>
            <a:r>
              <a:rPr lang="en-GB" sz="1200" kern="0" dirty="0"/>
              <a:t> </a:t>
            </a:r>
            <a:r>
              <a:rPr lang="en-GB" sz="1200" kern="0" dirty="0" err="1"/>
              <a:t>telefónom</a:t>
            </a:r>
            <a:endParaRPr lang="en-GB" sz="1200" kern="0" dirty="0"/>
          </a:p>
          <a:p>
            <a:pPr>
              <a:buFont typeface="Arial" panose="020B0604020202020204" pitchFamily="34" charset="0"/>
              <a:buChar char="•"/>
            </a:pPr>
            <a:r>
              <a:rPr lang="en-GB" sz="1200" b="1" kern="0" dirty="0" err="1"/>
              <a:t>Príklady</a:t>
            </a:r>
            <a:r>
              <a:rPr lang="en-GB" sz="1200" b="1" kern="0" dirty="0"/>
              <a:t>:</a:t>
            </a:r>
            <a:r>
              <a:rPr lang="en-GB" sz="1200" kern="0" dirty="0"/>
              <a:t> </a:t>
            </a:r>
            <a:r>
              <a:rPr lang="en-GB" sz="1200" kern="0" dirty="0" err="1"/>
              <a:t>podvodné</a:t>
            </a:r>
            <a:r>
              <a:rPr lang="en-GB" sz="1200" kern="0" dirty="0"/>
              <a:t> </a:t>
            </a:r>
            <a:r>
              <a:rPr lang="en-GB" sz="1200" kern="0" dirty="0" err="1"/>
              <a:t>vydávanie</a:t>
            </a:r>
            <a:r>
              <a:rPr lang="en-GB" sz="1200" kern="0" dirty="0"/>
              <a:t> </a:t>
            </a:r>
            <a:r>
              <a:rPr lang="en-GB" sz="1200" kern="0" dirty="0" err="1"/>
              <a:t>sa</a:t>
            </a:r>
            <a:r>
              <a:rPr lang="en-GB" sz="1200" kern="0" dirty="0"/>
              <a:t> za </a:t>
            </a:r>
            <a:r>
              <a:rPr lang="en-GB" sz="1200" kern="0" dirty="0" err="1"/>
              <a:t>nadriadeného</a:t>
            </a:r>
            <a:r>
              <a:rPr lang="en-GB" sz="1200" kern="0" dirty="0"/>
              <a:t>, WannaCry</a:t>
            </a:r>
          </a:p>
          <a:p>
            <a:pPr>
              <a:buFont typeface="Arial" panose="020B0604020202020204" pitchFamily="34" charset="0"/>
              <a:buChar char="•"/>
            </a:pPr>
            <a:r>
              <a:rPr lang="en-GB" sz="1200" b="1" kern="0" dirty="0" err="1"/>
              <a:t>Prístup</a:t>
            </a:r>
            <a:r>
              <a:rPr lang="en-GB" sz="1200" b="1" kern="0" dirty="0"/>
              <a:t>:</a:t>
            </a:r>
            <a:r>
              <a:rPr lang="en-GB" sz="1200" kern="0" dirty="0"/>
              <a:t> </a:t>
            </a:r>
            <a:r>
              <a:rPr lang="en-GB" sz="1200" kern="0" dirty="0" err="1"/>
              <a:t>vzdialený</a:t>
            </a:r>
            <a:endParaRPr lang="en-GB" sz="1200" kern="0" dirty="0"/>
          </a:p>
          <a:p>
            <a:pPr>
              <a:buFont typeface="Arial" panose="020B0604020202020204" pitchFamily="34" charset="0"/>
              <a:buChar char="•"/>
            </a:pPr>
            <a:r>
              <a:rPr lang="en-GB" sz="1200" b="1" kern="0" dirty="0" err="1"/>
              <a:t>Ciele</a:t>
            </a:r>
            <a:r>
              <a:rPr lang="en-GB" sz="1200" b="1" kern="0" dirty="0"/>
              <a:t>:</a:t>
            </a:r>
            <a:r>
              <a:rPr lang="en-GB" sz="1200" kern="0" dirty="0"/>
              <a:t> </a:t>
            </a:r>
            <a:r>
              <a:rPr lang="en-GB" sz="1200" kern="0" dirty="0" err="1"/>
              <a:t>zamestnanci</a:t>
            </a:r>
            <a:r>
              <a:rPr lang="en-GB" sz="1200" kern="0" dirty="0"/>
              <a:t> </a:t>
            </a:r>
            <a:r>
              <a:rPr lang="en-GB" sz="1200" kern="0" dirty="0" err="1"/>
              <a:t>alebo</a:t>
            </a:r>
            <a:r>
              <a:rPr lang="en-GB" sz="1200" kern="0" dirty="0"/>
              <a:t> </a:t>
            </a:r>
            <a:r>
              <a:rPr lang="en-GB" sz="1200" kern="0" dirty="0" err="1"/>
              <a:t>subdodávatelia</a:t>
            </a:r>
            <a:r>
              <a:rPr lang="en-GB" sz="1200" kern="0" dirty="0"/>
              <a:t> </a:t>
            </a:r>
            <a:r>
              <a:rPr lang="en-GB" sz="1200" kern="0" dirty="0" err="1"/>
              <a:t>priemyselných</a:t>
            </a:r>
            <a:r>
              <a:rPr lang="en-GB" sz="1200" kern="0" dirty="0"/>
              <a:t> </a:t>
            </a:r>
            <a:r>
              <a:rPr lang="en-GB" sz="1200" kern="0" dirty="0" err="1"/>
              <a:t>podnikov</a:t>
            </a:r>
            <a:r>
              <a:rPr lang="en-GB" sz="1200" kern="0" dirty="0"/>
              <a:t> </a:t>
            </a:r>
            <a:r>
              <a:rPr lang="en-GB" sz="1200" kern="0" dirty="0" err="1"/>
              <a:t>sú</a:t>
            </a:r>
            <a:r>
              <a:rPr lang="en-GB" sz="1200" kern="0" dirty="0"/>
              <a:t> </a:t>
            </a:r>
            <a:r>
              <a:rPr lang="en-GB" sz="1200" kern="0" dirty="0" err="1"/>
              <a:t>všeobecne</a:t>
            </a:r>
            <a:r>
              <a:rPr lang="en-GB" sz="1200" kern="0" dirty="0"/>
              <a:t> </a:t>
            </a:r>
            <a:r>
              <a:rPr lang="en-GB" sz="1200" kern="0" dirty="0" err="1"/>
              <a:t>len</a:t>
            </a:r>
            <a:r>
              <a:rPr lang="en-GB" sz="1200" kern="0" dirty="0"/>
              <a:t> </a:t>
            </a:r>
            <a:r>
              <a:rPr lang="en-GB" sz="1200" kern="0" dirty="0" err="1"/>
              <a:t>vstupnou</a:t>
            </a:r>
            <a:r>
              <a:rPr lang="en-GB" sz="1200" kern="0" dirty="0"/>
              <a:t> </a:t>
            </a:r>
            <a:r>
              <a:rPr lang="en-GB" sz="1200" kern="0" dirty="0" err="1"/>
              <a:t>bránou</a:t>
            </a:r>
            <a:r>
              <a:rPr lang="en-GB" sz="1200" kern="0" dirty="0"/>
              <a:t>, </a:t>
            </a:r>
            <a:r>
              <a:rPr lang="en-GB" sz="1200" kern="0" dirty="0" err="1"/>
              <a:t>nie</a:t>
            </a:r>
            <a:r>
              <a:rPr lang="en-GB" sz="1200" kern="0" dirty="0"/>
              <a:t> </a:t>
            </a:r>
            <a:r>
              <a:rPr lang="en-GB" sz="1200" kern="0" dirty="0" err="1"/>
              <a:t>samotným</a:t>
            </a:r>
            <a:r>
              <a:rPr lang="en-GB" sz="1200" kern="0" dirty="0"/>
              <a:t> </a:t>
            </a:r>
            <a:r>
              <a:rPr lang="en-GB" sz="1200" kern="0" dirty="0" err="1"/>
              <a:t>cieľom</a:t>
            </a:r>
            <a:r>
              <a:rPr lang="en-GB" sz="1200" kern="0" dirty="0"/>
              <a:t>. </a:t>
            </a:r>
            <a:r>
              <a:rPr lang="en-GB" sz="1200" kern="0" dirty="0" err="1"/>
              <a:t>Tento</a:t>
            </a:r>
            <a:r>
              <a:rPr lang="en-GB" sz="1200" kern="0" dirty="0"/>
              <a:t> </a:t>
            </a:r>
            <a:r>
              <a:rPr lang="en-GB" sz="1200" kern="0" dirty="0" err="1"/>
              <a:t>typ</a:t>
            </a:r>
            <a:r>
              <a:rPr lang="en-GB" sz="1200" kern="0" dirty="0"/>
              <a:t> </a:t>
            </a:r>
            <a:r>
              <a:rPr lang="en-GB" sz="1200" kern="0" dirty="0" err="1"/>
              <a:t>útoku</a:t>
            </a:r>
            <a:r>
              <a:rPr lang="en-GB" sz="1200" kern="0" dirty="0"/>
              <a:t> </a:t>
            </a:r>
            <a:r>
              <a:rPr lang="en-GB" sz="1200" kern="0" dirty="0" err="1"/>
              <a:t>cieli</a:t>
            </a:r>
            <a:r>
              <a:rPr lang="en-GB" sz="1200" kern="0" dirty="0"/>
              <a:t> </a:t>
            </a:r>
            <a:r>
              <a:rPr lang="en-GB" sz="1200" kern="0" dirty="0" err="1"/>
              <a:t>na</a:t>
            </a:r>
            <a:r>
              <a:rPr lang="en-GB" sz="1200" kern="0" dirty="0"/>
              <a:t> </a:t>
            </a:r>
            <a:r>
              <a:rPr lang="en-GB" sz="1200" kern="0" dirty="0" err="1"/>
              <a:t>samotnú</a:t>
            </a:r>
            <a:r>
              <a:rPr lang="en-GB" sz="1200" kern="0" dirty="0"/>
              <a:t> </a:t>
            </a:r>
            <a:r>
              <a:rPr lang="en-GB" sz="1200" kern="0" dirty="0" err="1"/>
              <a:t>organizáciu</a:t>
            </a:r>
            <a:r>
              <a:rPr lang="en-GB" sz="1200" kern="0" dirty="0"/>
              <a:t>.</a:t>
            </a:r>
          </a:p>
          <a:p>
            <a:pPr>
              <a:buFont typeface="Arial" panose="020B0604020202020204" pitchFamily="34" charset="0"/>
              <a:buChar char="•"/>
            </a:pPr>
            <a:r>
              <a:rPr lang="en-GB" sz="1200" b="1" kern="0" dirty="0" err="1"/>
              <a:t>Vplyv</a:t>
            </a:r>
            <a:r>
              <a:rPr lang="en-GB" sz="1200" b="1" kern="0" dirty="0"/>
              <a:t>:</a:t>
            </a:r>
            <a:r>
              <a:rPr lang="en-GB" sz="1200" kern="0" dirty="0"/>
              <a:t> </a:t>
            </a:r>
            <a:r>
              <a:rPr lang="en-GB" sz="1200" kern="0" dirty="0" err="1"/>
              <a:t>získanie</a:t>
            </a:r>
            <a:r>
              <a:rPr lang="en-GB" sz="1200" kern="0" dirty="0"/>
              <a:t> </a:t>
            </a:r>
            <a:r>
              <a:rPr lang="en-GB" sz="1200" kern="0" dirty="0" err="1"/>
              <a:t>informácií</a:t>
            </a:r>
            <a:r>
              <a:rPr lang="en-GB" sz="1200" kern="0" dirty="0"/>
              <a:t> (</a:t>
            </a:r>
            <a:r>
              <a:rPr lang="en-GB" sz="1200" kern="0" dirty="0" err="1"/>
              <a:t>prieskumná</a:t>
            </a:r>
            <a:r>
              <a:rPr lang="en-GB" sz="1200" kern="0" dirty="0"/>
              <a:t> </a:t>
            </a:r>
            <a:r>
              <a:rPr lang="en-GB" sz="1200" kern="0" dirty="0" err="1"/>
              <a:t>fáza</a:t>
            </a:r>
            <a:r>
              <a:rPr lang="en-GB" sz="1200" kern="0" dirty="0"/>
              <a:t>), </a:t>
            </a:r>
            <a:r>
              <a:rPr lang="en-GB" sz="1200" kern="0" dirty="0" err="1"/>
              <a:t>odrazový</a:t>
            </a:r>
            <a:r>
              <a:rPr lang="en-GB" sz="1200" kern="0" dirty="0"/>
              <a:t> </a:t>
            </a:r>
            <a:r>
              <a:rPr lang="en-GB" sz="1200" kern="0" dirty="0" err="1"/>
              <a:t>mostík</a:t>
            </a:r>
            <a:r>
              <a:rPr lang="en-GB" sz="1200" kern="0" dirty="0"/>
              <a:t> pre </a:t>
            </a:r>
            <a:r>
              <a:rPr lang="en-GB" sz="1200" kern="0" dirty="0" err="1"/>
              <a:t>ďalšie</a:t>
            </a:r>
            <a:r>
              <a:rPr lang="en-GB" sz="1200" kern="0" dirty="0"/>
              <a:t> </a:t>
            </a:r>
            <a:r>
              <a:rPr lang="en-GB" sz="1200" kern="0" dirty="0" err="1"/>
              <a:t>kroky</a:t>
            </a:r>
            <a:r>
              <a:rPr lang="en-GB" sz="1200" kern="0" dirty="0"/>
              <a:t>, </a:t>
            </a:r>
            <a:r>
              <a:rPr lang="en-GB" sz="1200" kern="0" dirty="0" err="1"/>
              <a:t>poškodenie</a:t>
            </a:r>
            <a:r>
              <a:rPr lang="en-GB" sz="1200" kern="0" dirty="0"/>
              <a:t> PC </a:t>
            </a:r>
            <a:r>
              <a:rPr lang="en-GB" sz="1200" kern="0" dirty="0" err="1"/>
              <a:t>danej</a:t>
            </a:r>
            <a:r>
              <a:rPr lang="en-GB" sz="1200" kern="0" dirty="0"/>
              <a:t> </a:t>
            </a:r>
            <a:r>
              <a:rPr lang="en-GB" sz="1200" kern="0" dirty="0" err="1"/>
              <a:t>osoby</a:t>
            </a:r>
            <a:endParaRPr lang="sk-SK" sz="1200" kern="0" dirty="0"/>
          </a:p>
          <a:p>
            <a:pPr>
              <a:buFont typeface="Arial" panose="020B0604020202020204" pitchFamily="34" charset="0"/>
              <a:buChar char="•"/>
            </a:pPr>
            <a:endParaRPr lang="sk-SK" sz="1200" kern="0" dirty="0"/>
          </a:p>
          <a:p>
            <a:pPr>
              <a:buFont typeface="Arial" panose="020B0604020202020204" pitchFamily="34" charset="0"/>
              <a:buChar char="•"/>
            </a:pPr>
            <a:endParaRPr lang="en-GB" sz="1200" kern="0" dirty="0"/>
          </a:p>
          <a:p>
            <a:r>
              <a:rPr lang="en-GB" sz="1800" b="1" kern="0" dirty="0" err="1"/>
              <a:t>Fyzické</a:t>
            </a:r>
            <a:r>
              <a:rPr lang="en-GB" sz="1800" b="1" kern="0" dirty="0"/>
              <a:t> </a:t>
            </a:r>
            <a:r>
              <a:rPr lang="en-GB" sz="1800" b="1" kern="0" dirty="0" err="1"/>
              <a:t>vektory</a:t>
            </a:r>
            <a:endParaRPr lang="sk-SK" sz="1800" b="1" kern="0" dirty="0"/>
          </a:p>
          <a:p>
            <a:endParaRPr lang="en-GB" sz="1200" kern="0" dirty="0"/>
          </a:p>
          <a:p>
            <a:pPr>
              <a:buFont typeface="Arial" panose="020B0604020202020204" pitchFamily="34" charset="0"/>
              <a:buChar char="•"/>
            </a:pPr>
            <a:r>
              <a:rPr lang="en-GB" sz="1200" b="1" kern="0" dirty="0" err="1"/>
              <a:t>Definícia</a:t>
            </a:r>
            <a:r>
              <a:rPr lang="en-GB" sz="1200" b="1" kern="0" dirty="0"/>
              <a:t>:</a:t>
            </a:r>
            <a:r>
              <a:rPr lang="en-GB" sz="1200" kern="0" dirty="0"/>
              <a:t> </a:t>
            </a:r>
            <a:r>
              <a:rPr lang="en-GB" sz="1200" kern="0" dirty="0" err="1"/>
              <a:t>všetky</a:t>
            </a:r>
            <a:r>
              <a:rPr lang="en-GB" sz="1200" kern="0" dirty="0"/>
              <a:t> </a:t>
            </a:r>
            <a:r>
              <a:rPr lang="en-GB" sz="1200" kern="0" dirty="0" err="1"/>
              <a:t>útoky</a:t>
            </a:r>
            <a:r>
              <a:rPr lang="en-GB" sz="1200" kern="0" dirty="0"/>
              <a:t> </a:t>
            </a:r>
            <a:r>
              <a:rPr lang="en-GB" sz="1200" kern="0" dirty="0" err="1"/>
              <a:t>cielené</a:t>
            </a:r>
            <a:r>
              <a:rPr lang="en-GB" sz="1200" kern="0" dirty="0"/>
              <a:t> </a:t>
            </a:r>
            <a:r>
              <a:rPr lang="en-GB" sz="1200" kern="0" dirty="0" err="1"/>
              <a:t>na</a:t>
            </a:r>
            <a:r>
              <a:rPr lang="en-GB" sz="1200" kern="0" dirty="0"/>
              <a:t> </a:t>
            </a:r>
            <a:r>
              <a:rPr lang="en-GB" sz="1200" kern="0" dirty="0" err="1"/>
              <a:t>fyzické</a:t>
            </a:r>
            <a:r>
              <a:rPr lang="en-GB" sz="1200" kern="0" dirty="0"/>
              <a:t> </a:t>
            </a:r>
            <a:r>
              <a:rPr lang="en-GB" sz="1200" kern="0" dirty="0" err="1"/>
              <a:t>vybavenie</a:t>
            </a:r>
            <a:endParaRPr lang="en-GB" sz="1200" kern="0" dirty="0"/>
          </a:p>
          <a:p>
            <a:pPr>
              <a:buFont typeface="Arial" panose="020B0604020202020204" pitchFamily="34" charset="0"/>
              <a:buChar char="•"/>
            </a:pPr>
            <a:r>
              <a:rPr lang="en-GB" sz="1200" b="1" kern="0" dirty="0" err="1"/>
              <a:t>Príklad</a:t>
            </a:r>
            <a:r>
              <a:rPr lang="en-GB" sz="1200" b="1" kern="0" dirty="0"/>
              <a:t>: </a:t>
            </a:r>
            <a:r>
              <a:rPr lang="en-GB" sz="1200" kern="0" dirty="0"/>
              <a:t>Stuxnet (USB)</a:t>
            </a:r>
          </a:p>
          <a:p>
            <a:pPr>
              <a:buFont typeface="Arial" panose="020B0604020202020204" pitchFamily="34" charset="0"/>
              <a:buChar char="•"/>
            </a:pPr>
            <a:r>
              <a:rPr lang="en-GB" sz="1200" b="1" kern="0" dirty="0" err="1"/>
              <a:t>Prístup</a:t>
            </a:r>
            <a:r>
              <a:rPr lang="en-GB" sz="1200" b="1" kern="0" dirty="0"/>
              <a:t>:</a:t>
            </a:r>
            <a:r>
              <a:rPr lang="en-GB" sz="1200" kern="0" dirty="0"/>
              <a:t> </a:t>
            </a:r>
            <a:r>
              <a:rPr lang="en-GB" sz="1200" kern="0" dirty="0" err="1"/>
              <a:t>lokálne</a:t>
            </a:r>
            <a:endParaRPr lang="en-GB" sz="1200" kern="0" dirty="0"/>
          </a:p>
          <a:p>
            <a:pPr>
              <a:buFont typeface="Arial" panose="020B0604020202020204" pitchFamily="34" charset="0"/>
              <a:buChar char="•"/>
            </a:pPr>
            <a:r>
              <a:rPr lang="en-GB" sz="1200" b="1" kern="0" dirty="0" err="1"/>
              <a:t>Ciele</a:t>
            </a:r>
            <a:r>
              <a:rPr lang="en-GB" sz="1200" b="1" kern="0" dirty="0"/>
              <a:t>:</a:t>
            </a:r>
            <a:r>
              <a:rPr lang="en-GB" sz="1200" kern="0" dirty="0"/>
              <a:t> </a:t>
            </a:r>
            <a:r>
              <a:rPr lang="en-GB" sz="1200" kern="0" dirty="0" err="1"/>
              <a:t>vo</a:t>
            </a:r>
            <a:r>
              <a:rPr lang="en-GB" sz="1200" kern="0" dirty="0"/>
              <a:t> </a:t>
            </a:r>
            <a:r>
              <a:rPr lang="en-GB" sz="1200" kern="0" dirty="0" err="1"/>
              <a:t>väčšine</a:t>
            </a:r>
            <a:r>
              <a:rPr lang="en-GB" sz="1200" kern="0" dirty="0"/>
              <a:t> </a:t>
            </a:r>
            <a:r>
              <a:rPr lang="en-GB" sz="1200" kern="0" dirty="0" err="1"/>
              <a:t>prípadov</a:t>
            </a:r>
            <a:r>
              <a:rPr lang="en-GB" sz="1200" kern="0" dirty="0"/>
              <a:t> je </a:t>
            </a:r>
            <a:r>
              <a:rPr lang="en-GB" sz="1200" kern="0" dirty="0" err="1"/>
              <a:t>vybavenie</a:t>
            </a:r>
            <a:r>
              <a:rPr lang="en-GB" sz="1200" kern="0" dirty="0"/>
              <a:t> </a:t>
            </a:r>
            <a:r>
              <a:rPr lang="en-GB" sz="1200" kern="0" dirty="0" err="1"/>
              <a:t>skutočným</a:t>
            </a:r>
            <a:r>
              <a:rPr lang="en-GB" sz="1200" kern="0" dirty="0"/>
              <a:t> </a:t>
            </a:r>
            <a:r>
              <a:rPr lang="en-GB" sz="1200" kern="0" dirty="0" err="1"/>
              <a:t>cieľom</a:t>
            </a:r>
            <a:r>
              <a:rPr lang="en-GB" sz="1200" kern="0" dirty="0"/>
              <a:t> </a:t>
            </a:r>
            <a:r>
              <a:rPr lang="en-GB" sz="1200" kern="0" dirty="0" err="1"/>
              <a:t>útoku</a:t>
            </a:r>
            <a:r>
              <a:rPr lang="en-GB" sz="1200" kern="0" dirty="0"/>
              <a:t>, ale </a:t>
            </a:r>
            <a:r>
              <a:rPr lang="en-GB" sz="1200" kern="0" dirty="0" err="1"/>
              <a:t>niekedy</a:t>
            </a:r>
            <a:r>
              <a:rPr lang="en-GB" sz="1200" kern="0" dirty="0"/>
              <a:t> ide </a:t>
            </a:r>
            <a:r>
              <a:rPr lang="en-GB" sz="1200" kern="0" dirty="0" err="1"/>
              <a:t>iba</a:t>
            </a:r>
            <a:r>
              <a:rPr lang="en-GB" sz="1200" kern="0" dirty="0"/>
              <a:t> o </a:t>
            </a:r>
            <a:r>
              <a:rPr lang="en-GB" sz="1200" kern="0" dirty="0" err="1"/>
              <a:t>stroj</a:t>
            </a:r>
            <a:r>
              <a:rPr lang="en-GB" sz="1200" kern="0" dirty="0"/>
              <a:t>, </a:t>
            </a:r>
            <a:r>
              <a:rPr lang="en-GB" sz="1200" kern="0" dirty="0" err="1"/>
              <a:t>ktorý</a:t>
            </a:r>
            <a:r>
              <a:rPr lang="en-GB" sz="1200" kern="0" dirty="0"/>
              <a:t> je </a:t>
            </a:r>
            <a:r>
              <a:rPr lang="en-GB" sz="1200" kern="0" dirty="0" err="1"/>
              <a:t>použitý</a:t>
            </a:r>
            <a:r>
              <a:rPr lang="en-GB" sz="1200" kern="0" dirty="0"/>
              <a:t> </a:t>
            </a:r>
            <a:r>
              <a:rPr lang="en-GB" sz="1200" kern="0" dirty="0" err="1"/>
              <a:t>ako</a:t>
            </a:r>
            <a:r>
              <a:rPr lang="en-GB" sz="1200" kern="0" dirty="0"/>
              <a:t> </a:t>
            </a:r>
            <a:r>
              <a:rPr lang="en-GB" sz="1200" kern="0" dirty="0" err="1"/>
              <a:t>brána</a:t>
            </a:r>
            <a:r>
              <a:rPr lang="en-GB" sz="1200" kern="0" dirty="0"/>
              <a:t> pre </a:t>
            </a:r>
            <a:r>
              <a:rPr lang="en-GB" sz="1200" kern="0" dirty="0" err="1"/>
              <a:t>ďalšie</a:t>
            </a:r>
            <a:r>
              <a:rPr lang="en-GB" sz="1200" kern="0" dirty="0"/>
              <a:t> </a:t>
            </a:r>
            <a:r>
              <a:rPr lang="en-GB" sz="1200" kern="0" dirty="0" err="1"/>
              <a:t>útoky</a:t>
            </a:r>
            <a:r>
              <a:rPr lang="en-GB" sz="1200" kern="0" dirty="0"/>
              <a:t>.</a:t>
            </a:r>
          </a:p>
          <a:p>
            <a:pPr>
              <a:buFont typeface="Arial" panose="020B0604020202020204" pitchFamily="34" charset="0"/>
              <a:buChar char="•"/>
            </a:pPr>
            <a:r>
              <a:rPr lang="en-GB" sz="1200" b="1" kern="0" dirty="0" err="1"/>
              <a:t>Vplyv</a:t>
            </a:r>
            <a:r>
              <a:rPr lang="en-GB" sz="1200" b="1" kern="0" dirty="0"/>
              <a:t>:</a:t>
            </a:r>
            <a:r>
              <a:rPr lang="en-GB" sz="1200" kern="0" dirty="0"/>
              <a:t> </a:t>
            </a:r>
            <a:r>
              <a:rPr lang="en-GB" sz="1200" kern="0" dirty="0" err="1"/>
              <a:t>poškodenia</a:t>
            </a:r>
            <a:r>
              <a:rPr lang="en-GB" sz="1200" kern="0" dirty="0"/>
              <a:t> </a:t>
            </a:r>
            <a:r>
              <a:rPr lang="en-GB" sz="1200" kern="0" dirty="0" err="1"/>
              <a:t>vybavenia</a:t>
            </a:r>
            <a:r>
              <a:rPr lang="en-GB" sz="1200" kern="0" dirty="0"/>
              <a:t>, </a:t>
            </a:r>
            <a:r>
              <a:rPr lang="en-GB" sz="1200" kern="0" dirty="0" err="1"/>
              <a:t>priemyselná</a:t>
            </a:r>
            <a:r>
              <a:rPr lang="en-GB" sz="1200" kern="0" dirty="0"/>
              <a:t> </a:t>
            </a:r>
            <a:r>
              <a:rPr lang="en-GB" sz="1200" kern="0" dirty="0" err="1"/>
              <a:t>sabotáž</a:t>
            </a:r>
            <a:r>
              <a:rPr lang="en-GB" sz="1200" kern="0" dirty="0"/>
              <a:t>, </a:t>
            </a:r>
            <a:r>
              <a:rPr lang="en-GB" sz="1200" kern="0" dirty="0" err="1"/>
              <a:t>odrazový</a:t>
            </a:r>
            <a:r>
              <a:rPr lang="en-GB" sz="1200" kern="0" dirty="0"/>
              <a:t> </a:t>
            </a:r>
            <a:r>
              <a:rPr lang="en-GB" sz="1200" kern="0" dirty="0" err="1"/>
              <a:t>mostík</a:t>
            </a:r>
            <a:r>
              <a:rPr lang="en-GB" sz="1200" kern="0" dirty="0"/>
              <a:t> pre </a:t>
            </a:r>
            <a:r>
              <a:rPr lang="en-GB" sz="1200" kern="0" dirty="0" err="1"/>
              <a:t>ďalšie</a:t>
            </a:r>
            <a:r>
              <a:rPr lang="en-GB" sz="1200" kern="0" dirty="0"/>
              <a:t> </a:t>
            </a:r>
            <a:r>
              <a:rPr lang="en-GB" sz="1200" kern="0" dirty="0" err="1"/>
              <a:t>kroky</a:t>
            </a:r>
            <a:endParaRPr lang="en-GB" sz="1200" kern="0" dirty="0"/>
          </a:p>
          <a:p>
            <a:endParaRPr lang="en-GB" sz="1200" kern="0" dirty="0">
              <a:cs typeface="Arial" panose="020B0604020202020204" pitchFamily="34" charset="0"/>
            </a:endParaRPr>
          </a:p>
        </p:txBody>
      </p:sp>
    </p:spTree>
    <p:extLst>
      <p:ext uri="{BB962C8B-B14F-4D97-AF65-F5344CB8AC3E}">
        <p14:creationId xmlns:p14="http://schemas.microsoft.com/office/powerpoint/2010/main" val="293862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Effect transition="in" filter="fade">
                                      <p:cBhvr>
                                        <p:cTn id="11" dur="1000"/>
                                        <p:tgtEl>
                                          <p:spTgt spid="3">
                                            <p:txEl>
                                              <p:pRg st="9" end="9"/>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fade">
                                      <p:cBhvr>
                                        <p:cTn id="19" dur="1000"/>
                                        <p:tgtEl>
                                          <p:spTgt spid="4">
                                            <p:txEl>
                                              <p:pRg st="9" end="9"/>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10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10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1000"/>
                                        <p:tgtEl>
                                          <p:spTgt spid="3">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1000"/>
                                        <p:tgtEl>
                                          <p:spTgt spid="3">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5" end="15"/>
                                            </p:txEl>
                                          </p:spTgt>
                                        </p:tgtEl>
                                        <p:attrNameLst>
                                          <p:attrName>style.visibility</p:attrName>
                                        </p:attrNameLst>
                                      </p:cBhvr>
                                      <p:to>
                                        <p:strVal val="visible"/>
                                      </p:to>
                                    </p:set>
                                    <p:animEffect transition="in" filter="fade">
                                      <p:cBhvr>
                                        <p:cTn id="50" dur="1000"/>
                                        <p:tgtEl>
                                          <p:spTgt spid="3">
                                            <p:txEl>
                                              <p:pRg st="15" end="1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fade">
                                      <p:cBhvr>
                                        <p:cTn id="53" dur="1000"/>
                                        <p:tgtEl>
                                          <p:spTgt spid="4">
                                            <p:txEl>
                                              <p:pRg st="2" end="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fade">
                                      <p:cBhvr>
                                        <p:cTn id="56" dur="1000"/>
                                        <p:tgtEl>
                                          <p:spTgt spid="4">
                                            <p:txEl>
                                              <p:pRg st="3" end="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fade">
                                      <p:cBhvr>
                                        <p:cTn id="59" dur="1000"/>
                                        <p:tgtEl>
                                          <p:spTgt spid="4">
                                            <p:txEl>
                                              <p:pRg st="4" end="4"/>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1000"/>
                                        <p:tgtEl>
                                          <p:spTgt spid="4">
                                            <p:txEl>
                                              <p:pRg st="5" end="5"/>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fade">
                                      <p:cBhvr>
                                        <p:cTn id="65" dur="1000"/>
                                        <p:tgtEl>
                                          <p:spTgt spid="4">
                                            <p:txEl>
                                              <p:pRg st="6" end="6"/>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4">
                                            <p:txEl>
                                              <p:pRg st="11" end="11"/>
                                            </p:txEl>
                                          </p:spTgt>
                                        </p:tgtEl>
                                        <p:attrNameLst>
                                          <p:attrName>style.visibility</p:attrName>
                                        </p:attrNameLst>
                                      </p:cBhvr>
                                      <p:to>
                                        <p:strVal val="visible"/>
                                      </p:to>
                                    </p:set>
                                    <p:animEffect transition="in" filter="fade">
                                      <p:cBhvr>
                                        <p:cTn id="68" dur="1000"/>
                                        <p:tgtEl>
                                          <p:spTgt spid="4">
                                            <p:txEl>
                                              <p:pRg st="11" end="11"/>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4">
                                            <p:txEl>
                                              <p:pRg st="12" end="12"/>
                                            </p:txEl>
                                          </p:spTgt>
                                        </p:tgtEl>
                                        <p:attrNameLst>
                                          <p:attrName>style.visibility</p:attrName>
                                        </p:attrNameLst>
                                      </p:cBhvr>
                                      <p:to>
                                        <p:strVal val="visible"/>
                                      </p:to>
                                    </p:set>
                                    <p:animEffect transition="in" filter="fade">
                                      <p:cBhvr>
                                        <p:cTn id="71" dur="1000"/>
                                        <p:tgtEl>
                                          <p:spTgt spid="4">
                                            <p:txEl>
                                              <p:pRg st="12" end="12"/>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4">
                                            <p:txEl>
                                              <p:pRg st="13" end="13"/>
                                            </p:txEl>
                                          </p:spTgt>
                                        </p:tgtEl>
                                        <p:attrNameLst>
                                          <p:attrName>style.visibility</p:attrName>
                                        </p:attrNameLst>
                                      </p:cBhvr>
                                      <p:to>
                                        <p:strVal val="visible"/>
                                      </p:to>
                                    </p:set>
                                    <p:animEffect transition="in" filter="fade">
                                      <p:cBhvr>
                                        <p:cTn id="74" dur="1000"/>
                                        <p:tgtEl>
                                          <p:spTgt spid="4">
                                            <p:txEl>
                                              <p:pRg st="13" end="13"/>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fade">
                                      <p:cBhvr>
                                        <p:cTn id="77" dur="1000"/>
                                        <p:tgtEl>
                                          <p:spTgt spid="4">
                                            <p:txEl>
                                              <p:pRg st="14" end="14"/>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4">
                                            <p:txEl>
                                              <p:pRg st="15" end="15"/>
                                            </p:txEl>
                                          </p:spTgt>
                                        </p:tgtEl>
                                        <p:attrNameLst>
                                          <p:attrName>style.visibility</p:attrName>
                                        </p:attrNameLst>
                                      </p:cBhvr>
                                      <p:to>
                                        <p:strVal val="visible"/>
                                      </p:to>
                                    </p:set>
                                    <p:animEffect transition="in" filter="fade">
                                      <p:cBhvr>
                                        <p:cTn id="80" dur="1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64F8-31A5-E7E0-76FE-1C2287649E18}"/>
              </a:ext>
            </a:extLst>
          </p:cNvPr>
          <p:cNvSpPr>
            <a:spLocks noGrp="1"/>
          </p:cNvSpPr>
          <p:nvPr>
            <p:ph type="title"/>
          </p:nvPr>
        </p:nvSpPr>
        <p:spPr>
          <a:xfrm>
            <a:off x="280415" y="268224"/>
            <a:ext cx="9519568" cy="636237"/>
          </a:xfrm>
        </p:spPr>
        <p:txBody>
          <a:bodyPr/>
          <a:lstStyle/>
          <a:p>
            <a:r>
              <a:rPr lang="en-GB" dirty="0" err="1">
                <a:solidFill>
                  <a:srgbClr val="4589FF"/>
                </a:solidFill>
              </a:rPr>
              <a:t>Ako</a:t>
            </a:r>
            <a:r>
              <a:rPr lang="en-GB" dirty="0">
                <a:solidFill>
                  <a:srgbClr val="4589FF"/>
                </a:solidFill>
              </a:rPr>
              <a:t> </a:t>
            </a:r>
            <a:r>
              <a:rPr lang="en-GB" dirty="0" err="1">
                <a:solidFill>
                  <a:srgbClr val="4589FF"/>
                </a:solidFill>
              </a:rPr>
              <a:t>funguje</a:t>
            </a:r>
            <a:r>
              <a:rPr lang="en-GB" dirty="0">
                <a:solidFill>
                  <a:srgbClr val="4589FF"/>
                </a:solidFill>
              </a:rPr>
              <a:t> </a:t>
            </a:r>
            <a:r>
              <a:rPr lang="en-GB" dirty="0" err="1">
                <a:solidFill>
                  <a:srgbClr val="4589FF"/>
                </a:solidFill>
              </a:rPr>
              <a:t>kyber</a:t>
            </a:r>
            <a:r>
              <a:rPr lang="en-GB" dirty="0">
                <a:solidFill>
                  <a:srgbClr val="4589FF"/>
                </a:solidFill>
              </a:rPr>
              <a:t> </a:t>
            </a:r>
            <a:r>
              <a:rPr lang="en-GB" dirty="0" err="1">
                <a:solidFill>
                  <a:srgbClr val="4589FF"/>
                </a:solidFill>
              </a:rPr>
              <a:t>útok</a:t>
            </a:r>
            <a:r>
              <a:rPr lang="en-GB" dirty="0">
                <a:solidFill>
                  <a:srgbClr val="4589FF"/>
                </a:solidFill>
              </a:rPr>
              <a:t>?</a:t>
            </a:r>
          </a:p>
        </p:txBody>
      </p:sp>
      <p:sp>
        <p:nvSpPr>
          <p:cNvPr id="3" name="Text Placeholder 2">
            <a:extLst>
              <a:ext uri="{FF2B5EF4-FFF2-40B4-BE49-F238E27FC236}">
                <a16:creationId xmlns:a16="http://schemas.microsoft.com/office/drawing/2014/main" id="{29C86002-481F-CE0C-486F-8EC5523863D0}"/>
              </a:ext>
            </a:extLst>
          </p:cNvPr>
          <p:cNvSpPr>
            <a:spLocks noGrp="1"/>
          </p:cNvSpPr>
          <p:nvPr>
            <p:ph type="body" sz="quarter" idx="13"/>
          </p:nvPr>
        </p:nvSpPr>
        <p:spPr>
          <a:xfrm>
            <a:off x="292606" y="1071716"/>
            <a:ext cx="11018123" cy="4670323"/>
          </a:xfrm>
        </p:spPr>
        <p:txBody>
          <a:bodyPr/>
          <a:lstStyle/>
          <a:p>
            <a:pPr marL="342900" indent="-342900" algn="l">
              <a:buFont typeface="+mj-lt"/>
              <a:buAutoNum type="arabicPeriod"/>
            </a:pPr>
            <a:r>
              <a:rPr lang="en-GB" sz="1200" b="1" i="0" dirty="0" err="1">
                <a:effectLst/>
              </a:rPr>
              <a:t>Počiatočný</a:t>
            </a:r>
            <a:r>
              <a:rPr lang="en-GB" sz="1200" b="1" i="0" dirty="0">
                <a:effectLst/>
              </a:rPr>
              <a:t> </a:t>
            </a:r>
            <a:r>
              <a:rPr lang="en-GB" sz="1200" b="1" i="0" dirty="0" err="1">
                <a:effectLst/>
              </a:rPr>
              <a:t>prístup</a:t>
            </a:r>
            <a:r>
              <a:rPr lang="en-GB" sz="1200" b="0" i="0" dirty="0">
                <a:effectLst/>
              </a:rPr>
              <a:t>: </a:t>
            </a:r>
            <a:r>
              <a:rPr lang="en-GB" sz="1200" b="0" i="0" dirty="0" err="1">
                <a:effectLst/>
              </a:rPr>
              <a:t>Útočník</a:t>
            </a:r>
            <a:r>
              <a:rPr lang="en-GB" sz="1200" b="0" i="0" dirty="0">
                <a:effectLst/>
              </a:rPr>
              <a:t> </a:t>
            </a:r>
            <a:r>
              <a:rPr lang="en-GB" sz="1200" b="0" i="0" dirty="0" err="1">
                <a:effectLst/>
              </a:rPr>
              <a:t>si</a:t>
            </a:r>
            <a:r>
              <a:rPr lang="en-GB" sz="1200" b="0" i="0" dirty="0">
                <a:effectLst/>
              </a:rPr>
              <a:t> </a:t>
            </a:r>
            <a:r>
              <a:rPr lang="en-GB" sz="1200" b="0" i="0" dirty="0" err="1">
                <a:effectLst/>
              </a:rPr>
              <a:t>vytvorí</a:t>
            </a:r>
            <a:r>
              <a:rPr lang="en-GB" sz="1200" b="0" i="0" dirty="0">
                <a:effectLst/>
              </a:rPr>
              <a:t> </a:t>
            </a:r>
            <a:r>
              <a:rPr lang="en-GB" sz="1200" b="0" i="0" dirty="0" err="1">
                <a:effectLst/>
              </a:rPr>
              <a:t>pozíciu</a:t>
            </a:r>
            <a:r>
              <a:rPr lang="en-GB" sz="1200" b="0" i="0" dirty="0">
                <a:effectLst/>
              </a:rPr>
              <a:t> v </a:t>
            </a:r>
            <a:r>
              <a:rPr lang="en-GB" sz="1200" b="0" i="0" dirty="0" err="1">
                <a:effectLst/>
              </a:rPr>
              <a:t>systéme</a:t>
            </a:r>
            <a:r>
              <a:rPr lang="en-GB" sz="1200" b="0" i="0" dirty="0">
                <a:effectLst/>
              </a:rPr>
              <a:t>, </a:t>
            </a:r>
            <a:r>
              <a:rPr lang="en-GB" sz="1200" b="0" i="0" dirty="0" err="1">
                <a:effectLst/>
              </a:rPr>
              <a:t>často</a:t>
            </a:r>
            <a:r>
              <a:rPr lang="en-GB" sz="1200" b="0" i="0" dirty="0">
                <a:effectLst/>
              </a:rPr>
              <a:t> </a:t>
            </a:r>
            <a:r>
              <a:rPr lang="en-GB" sz="1200" b="0" i="0" dirty="0" err="1">
                <a:effectLst/>
              </a:rPr>
              <a:t>zneužitím</a:t>
            </a:r>
            <a:r>
              <a:rPr lang="en-GB" sz="1200" b="0" i="0" dirty="0">
                <a:effectLst/>
              </a:rPr>
              <a:t> </a:t>
            </a:r>
            <a:r>
              <a:rPr lang="en-GB" sz="1200" b="0" i="0" dirty="0" err="1">
                <a:effectLst/>
              </a:rPr>
              <a:t>zraniteľností</a:t>
            </a:r>
            <a:r>
              <a:rPr lang="en-GB" sz="1200" b="0" i="0" dirty="0">
                <a:effectLst/>
              </a:rPr>
              <a:t> </a:t>
            </a:r>
            <a:r>
              <a:rPr lang="en-GB" sz="1200" b="0" i="0" dirty="0" err="1">
                <a:effectLst/>
              </a:rPr>
              <a:t>alebo</a:t>
            </a:r>
            <a:r>
              <a:rPr lang="en-GB" sz="1200" b="0" i="0" dirty="0">
                <a:effectLst/>
              </a:rPr>
              <a:t> </a:t>
            </a:r>
            <a:r>
              <a:rPr lang="en-GB" sz="1200" b="0" i="0" dirty="0" err="1">
                <a:effectLst/>
              </a:rPr>
              <a:t>použitím</a:t>
            </a:r>
            <a:r>
              <a:rPr lang="en-GB" sz="1200" b="0" i="0" dirty="0">
                <a:effectLst/>
              </a:rPr>
              <a:t> </a:t>
            </a:r>
            <a:r>
              <a:rPr lang="en-GB" sz="1200" b="0" i="0" dirty="0" err="1">
                <a:effectLst/>
              </a:rPr>
              <a:t>metód</a:t>
            </a:r>
            <a:r>
              <a:rPr lang="en-GB" sz="1200" b="0" i="0" dirty="0">
                <a:effectLst/>
              </a:rPr>
              <a:t> </a:t>
            </a:r>
            <a:r>
              <a:rPr lang="en-GB" sz="1200" b="0" i="0" dirty="0" err="1">
                <a:effectLst/>
              </a:rPr>
              <a:t>sociálneho</a:t>
            </a:r>
            <a:r>
              <a:rPr lang="en-GB" sz="1200" b="0" i="0" dirty="0">
                <a:effectLst/>
              </a:rPr>
              <a:t> </a:t>
            </a:r>
            <a:r>
              <a:rPr lang="en-GB" sz="1200" b="0" i="0" dirty="0" err="1">
                <a:effectLst/>
              </a:rPr>
              <a:t>inžinierstva</a:t>
            </a:r>
            <a:r>
              <a:rPr lang="en-GB" sz="1200" b="0" i="0" dirty="0">
                <a:effectLst/>
              </a:rPr>
              <a:t>, </a:t>
            </a:r>
            <a:r>
              <a:rPr lang="en-GB" sz="1200" b="0" i="0" dirty="0" err="1">
                <a:effectLst/>
              </a:rPr>
              <a:t>ako</a:t>
            </a:r>
            <a:r>
              <a:rPr lang="en-GB" sz="1200" b="0" i="0" dirty="0">
                <a:effectLst/>
              </a:rPr>
              <a:t> je phishing, aby </a:t>
            </a:r>
            <a:r>
              <a:rPr lang="en-GB" sz="1200" b="0" i="0" dirty="0" err="1">
                <a:effectLst/>
              </a:rPr>
              <a:t>používateľov</a:t>
            </a:r>
            <a:r>
              <a:rPr lang="en-GB" sz="1200" b="0" i="0" dirty="0">
                <a:effectLst/>
              </a:rPr>
              <a:t> </a:t>
            </a:r>
            <a:r>
              <a:rPr lang="en-GB" sz="1200" b="0" i="0" dirty="0" err="1">
                <a:effectLst/>
              </a:rPr>
              <a:t>oklamal</a:t>
            </a:r>
            <a:r>
              <a:rPr lang="en-GB" sz="1200" b="0" i="0" dirty="0">
                <a:effectLst/>
              </a:rPr>
              <a:t> a </a:t>
            </a:r>
            <a:r>
              <a:rPr lang="en-GB" sz="1200" b="0" i="0" dirty="0" err="1">
                <a:effectLst/>
              </a:rPr>
              <a:t>prinútil</a:t>
            </a:r>
            <a:r>
              <a:rPr lang="en-GB" sz="1200" b="0" i="0" dirty="0">
                <a:effectLst/>
              </a:rPr>
              <a:t> ich </a:t>
            </a:r>
            <a:r>
              <a:rPr lang="en-GB" sz="1200" b="0" i="0" dirty="0" err="1">
                <a:effectLst/>
              </a:rPr>
              <a:t>poskytnúť</a:t>
            </a:r>
            <a:r>
              <a:rPr lang="en-GB" sz="1200" b="0" i="0" dirty="0">
                <a:effectLst/>
              </a:rPr>
              <a:t> </a:t>
            </a:r>
            <a:r>
              <a:rPr lang="en-GB" sz="1200" b="0" i="0" dirty="0" err="1">
                <a:effectLst/>
              </a:rPr>
              <a:t>svoje</a:t>
            </a:r>
            <a:r>
              <a:rPr lang="en-GB" sz="1200" b="0" i="0" dirty="0">
                <a:effectLst/>
              </a:rPr>
              <a:t> </a:t>
            </a:r>
            <a:r>
              <a:rPr lang="en-GB" sz="1200" b="0" i="0" dirty="0" err="1">
                <a:effectLst/>
              </a:rPr>
              <a:t>údaje</a:t>
            </a:r>
            <a:r>
              <a:rPr lang="en-GB" sz="1200" b="0" i="0" dirty="0">
                <a:effectLst/>
              </a:rPr>
              <a:t>. </a:t>
            </a:r>
            <a:r>
              <a:rPr lang="en-GB" sz="1200" b="0" i="0" dirty="0" err="1">
                <a:effectLst/>
              </a:rPr>
              <a:t>Tento</a:t>
            </a:r>
            <a:r>
              <a:rPr lang="en-GB" sz="1200" b="0" i="0" dirty="0">
                <a:effectLst/>
              </a:rPr>
              <a:t> </a:t>
            </a:r>
            <a:r>
              <a:rPr lang="en-GB" sz="1200" b="0" i="0" dirty="0" err="1">
                <a:effectLst/>
              </a:rPr>
              <a:t>krok</a:t>
            </a:r>
            <a:r>
              <a:rPr lang="en-GB" sz="1200" b="0" i="0" dirty="0">
                <a:effectLst/>
              </a:rPr>
              <a:t> </a:t>
            </a:r>
            <a:r>
              <a:rPr lang="en-GB" sz="1200" b="0" i="0" dirty="0" err="1">
                <a:effectLst/>
              </a:rPr>
              <a:t>môže</a:t>
            </a:r>
            <a:r>
              <a:rPr lang="en-GB" sz="1200" b="0" i="0" dirty="0">
                <a:effectLst/>
              </a:rPr>
              <a:t> </a:t>
            </a:r>
            <a:r>
              <a:rPr lang="en-GB" sz="1200" b="0" i="0" dirty="0" err="1">
                <a:effectLst/>
              </a:rPr>
              <a:t>zahŕňať</a:t>
            </a:r>
            <a:r>
              <a:rPr lang="en-GB" sz="1200" b="0" i="0" dirty="0">
                <a:effectLst/>
              </a:rPr>
              <a:t> </a:t>
            </a:r>
            <a:r>
              <a:rPr lang="en-GB" sz="1200" b="0" i="0" dirty="0" err="1">
                <a:effectLst/>
              </a:rPr>
              <a:t>aj</a:t>
            </a:r>
            <a:r>
              <a:rPr lang="en-GB" sz="1200" b="0" i="0" dirty="0">
                <a:effectLst/>
              </a:rPr>
              <a:t> </a:t>
            </a:r>
            <a:r>
              <a:rPr lang="en-GB" sz="1200" b="0" i="0" dirty="0" err="1">
                <a:effectLst/>
              </a:rPr>
              <a:t>útoky</a:t>
            </a:r>
            <a:r>
              <a:rPr lang="en-GB" sz="1200" b="0" i="0" dirty="0">
                <a:effectLst/>
              </a:rPr>
              <a:t> </a:t>
            </a:r>
            <a:r>
              <a:rPr lang="en-GB" sz="1200" b="0" i="0" dirty="0" err="1">
                <a:effectLst/>
              </a:rPr>
              <a:t>hrubou</a:t>
            </a:r>
            <a:r>
              <a:rPr lang="en-GB" sz="1200" b="0" i="0" dirty="0">
                <a:effectLst/>
              </a:rPr>
              <a:t> </a:t>
            </a:r>
            <a:r>
              <a:rPr lang="en-GB" sz="1200" b="0" i="0" dirty="0" err="1">
                <a:effectLst/>
              </a:rPr>
              <a:t>silou</a:t>
            </a:r>
            <a:r>
              <a:rPr lang="en-GB" sz="1200" b="0" i="0" dirty="0">
                <a:effectLst/>
              </a:rPr>
              <a:t> </a:t>
            </a:r>
            <a:r>
              <a:rPr lang="en-GB" sz="1200" b="0" i="0" dirty="0" err="1">
                <a:effectLst/>
              </a:rPr>
              <a:t>na</a:t>
            </a:r>
            <a:r>
              <a:rPr lang="en-GB" sz="1200" b="0" i="0" dirty="0">
                <a:effectLst/>
              </a:rPr>
              <a:t> </a:t>
            </a:r>
            <a:r>
              <a:rPr lang="en-GB" sz="1200" b="0" i="0" dirty="0" err="1">
                <a:effectLst/>
              </a:rPr>
              <a:t>slabé</a:t>
            </a:r>
            <a:r>
              <a:rPr lang="en-GB" sz="1200" b="0" i="0" dirty="0">
                <a:effectLst/>
              </a:rPr>
              <a:t> </a:t>
            </a:r>
            <a:r>
              <a:rPr lang="en-GB" sz="1200" b="0" i="0" dirty="0" err="1">
                <a:effectLst/>
              </a:rPr>
              <a:t>heslá</a:t>
            </a:r>
            <a:r>
              <a:rPr lang="en-GB" sz="1200" b="0" i="0" dirty="0">
                <a:effectLst/>
              </a:rPr>
              <a:t> </a:t>
            </a:r>
            <a:r>
              <a:rPr lang="en-GB" sz="1200" b="0" i="0" dirty="0" err="1">
                <a:effectLst/>
              </a:rPr>
              <a:t>alebo</a:t>
            </a:r>
            <a:r>
              <a:rPr lang="en-GB" sz="1200" b="0" i="0" dirty="0">
                <a:effectLst/>
              </a:rPr>
              <a:t> </a:t>
            </a:r>
            <a:r>
              <a:rPr lang="en-GB" sz="1200" b="0" i="0" dirty="0" err="1">
                <a:effectLst/>
              </a:rPr>
              <a:t>použitie</a:t>
            </a:r>
            <a:r>
              <a:rPr lang="en-GB" sz="1200" b="0" i="0" dirty="0">
                <a:effectLst/>
              </a:rPr>
              <a:t> </a:t>
            </a:r>
            <a:r>
              <a:rPr lang="en-GB" sz="1200" b="0" i="0" dirty="0" err="1">
                <a:effectLst/>
              </a:rPr>
              <a:t>ukradnutých</a:t>
            </a:r>
            <a:r>
              <a:rPr lang="en-GB" sz="1200" b="0" i="0" dirty="0">
                <a:effectLst/>
              </a:rPr>
              <a:t> </a:t>
            </a:r>
            <a:r>
              <a:rPr lang="en-GB" sz="1200" b="0" i="0" dirty="0" err="1">
                <a:effectLst/>
              </a:rPr>
              <a:t>poverení</a:t>
            </a:r>
            <a:r>
              <a:rPr lang="en-GB" sz="1200" b="0" i="0" dirty="0">
                <a:effectLst/>
              </a:rPr>
              <a:t> z </a:t>
            </a:r>
            <a:r>
              <a:rPr lang="en-GB" sz="1200" b="0" i="0" dirty="0" err="1">
                <a:effectLst/>
              </a:rPr>
              <a:t>predchádzajúcich</a:t>
            </a:r>
            <a:r>
              <a:rPr lang="en-GB" sz="1200" b="0" i="0" dirty="0">
                <a:effectLst/>
              </a:rPr>
              <a:t> </a:t>
            </a:r>
            <a:r>
              <a:rPr lang="en-GB" sz="1200" b="0" i="0" dirty="0" err="1">
                <a:effectLst/>
              </a:rPr>
              <a:t>prípadov</a:t>
            </a:r>
            <a:r>
              <a:rPr lang="en-GB" sz="1200" b="0" i="0" dirty="0">
                <a:effectLst/>
              </a:rPr>
              <a:t> </a:t>
            </a:r>
            <a:r>
              <a:rPr lang="en-GB" sz="1200" b="0" i="0" dirty="0" err="1">
                <a:effectLst/>
              </a:rPr>
              <a:t>narušenia</a:t>
            </a:r>
            <a:r>
              <a:rPr lang="en-GB" sz="1200" b="0" i="0" dirty="0">
                <a:effectLst/>
              </a:rPr>
              <a:t> </a:t>
            </a:r>
            <a:r>
              <a:rPr lang="en-GB" sz="1200" b="0" i="0" dirty="0" err="1">
                <a:effectLst/>
              </a:rPr>
              <a:t>ochrany</a:t>
            </a:r>
            <a:r>
              <a:rPr lang="en-GB" sz="1200" b="0" i="0" dirty="0">
                <a:effectLst/>
              </a:rPr>
              <a:t> </a:t>
            </a:r>
            <a:r>
              <a:rPr lang="en-GB" sz="1200" b="0" i="0" dirty="0" err="1">
                <a:effectLst/>
              </a:rPr>
              <a:t>údajov</a:t>
            </a:r>
            <a:r>
              <a:rPr lang="en-GB" sz="1200" b="0" i="0" dirty="0">
                <a:effectLst/>
              </a:rPr>
              <a:t>.</a:t>
            </a:r>
          </a:p>
          <a:p>
            <a:pPr marL="342900" indent="-342900" algn="l">
              <a:buFont typeface="+mj-lt"/>
              <a:buAutoNum type="arabicPeriod"/>
            </a:pPr>
            <a:endParaRPr lang="en-GB" sz="1200" b="0" i="0" dirty="0">
              <a:effectLst/>
            </a:endParaRPr>
          </a:p>
          <a:p>
            <a:pPr marL="342900" indent="-342900" algn="l">
              <a:buFont typeface="+mj-lt"/>
              <a:buAutoNum type="arabicPeriod"/>
            </a:pPr>
            <a:r>
              <a:rPr lang="en-GB" sz="1200" b="1" i="0" dirty="0" err="1">
                <a:effectLst/>
              </a:rPr>
              <a:t>Vykonávanie</a:t>
            </a:r>
            <a:r>
              <a:rPr lang="en-GB" sz="1200" b="0" i="0" dirty="0">
                <a:effectLst/>
              </a:rPr>
              <a:t>: Po </a:t>
            </a:r>
            <a:r>
              <a:rPr lang="en-GB" sz="1200" b="0" i="0" dirty="0" err="1">
                <a:effectLst/>
              </a:rPr>
              <a:t>preniknutí</a:t>
            </a:r>
            <a:r>
              <a:rPr lang="en-GB" sz="1200" b="0" i="0" dirty="0">
                <a:effectLst/>
              </a:rPr>
              <a:t> do </a:t>
            </a:r>
            <a:r>
              <a:rPr lang="en-GB" sz="1200" b="0" i="0" dirty="0" err="1">
                <a:effectLst/>
              </a:rPr>
              <a:t>systému</a:t>
            </a:r>
            <a:r>
              <a:rPr lang="en-GB" sz="1200" b="0" i="0" dirty="0">
                <a:effectLst/>
              </a:rPr>
              <a:t> </a:t>
            </a:r>
            <a:r>
              <a:rPr lang="en-GB" sz="1200" b="0" i="0" dirty="0" err="1">
                <a:effectLst/>
              </a:rPr>
              <a:t>môže</a:t>
            </a:r>
            <a:r>
              <a:rPr lang="en-GB" sz="1200" b="0" i="0" dirty="0">
                <a:effectLst/>
              </a:rPr>
              <a:t> </a:t>
            </a:r>
            <a:r>
              <a:rPr lang="en-GB" sz="1200" b="0" i="0" dirty="0" err="1">
                <a:effectLst/>
              </a:rPr>
              <a:t>útočník</a:t>
            </a:r>
            <a:r>
              <a:rPr lang="en-GB" sz="1200" b="0" i="0" dirty="0">
                <a:effectLst/>
              </a:rPr>
              <a:t> </a:t>
            </a:r>
            <a:r>
              <a:rPr lang="en-GB" sz="1200" b="0" i="0" dirty="0" err="1">
                <a:effectLst/>
              </a:rPr>
              <a:t>spustiť</a:t>
            </a:r>
            <a:r>
              <a:rPr lang="en-GB" sz="1200" b="0" i="0" dirty="0">
                <a:effectLst/>
              </a:rPr>
              <a:t> </a:t>
            </a:r>
            <a:r>
              <a:rPr lang="en-GB" sz="1200" b="0" i="0" dirty="0" err="1">
                <a:effectLst/>
              </a:rPr>
              <a:t>škodlivý</a:t>
            </a:r>
            <a:r>
              <a:rPr lang="en-GB" sz="1200" b="0" i="0" dirty="0">
                <a:effectLst/>
              </a:rPr>
              <a:t> </a:t>
            </a:r>
            <a:r>
              <a:rPr lang="en-GB" sz="1200" b="0" i="0" dirty="0" err="1">
                <a:effectLst/>
              </a:rPr>
              <a:t>kód</a:t>
            </a:r>
            <a:r>
              <a:rPr lang="en-GB" sz="1200" b="0" i="0" dirty="0">
                <a:effectLst/>
              </a:rPr>
              <a:t>, </a:t>
            </a:r>
            <a:r>
              <a:rPr lang="en-GB" sz="1200" b="0" i="0" dirty="0" err="1">
                <a:effectLst/>
              </a:rPr>
              <a:t>ktorý</a:t>
            </a:r>
            <a:r>
              <a:rPr lang="en-GB" sz="1200" b="0" i="0" dirty="0">
                <a:effectLst/>
              </a:rPr>
              <a:t> je </a:t>
            </a:r>
            <a:r>
              <a:rPr lang="en-GB" sz="1200" b="0" i="0" dirty="0" err="1">
                <a:effectLst/>
              </a:rPr>
              <a:t>často</a:t>
            </a:r>
            <a:r>
              <a:rPr lang="en-GB" sz="1200" b="0" i="0" dirty="0">
                <a:effectLst/>
              </a:rPr>
              <a:t> </a:t>
            </a:r>
            <a:r>
              <a:rPr lang="en-GB" sz="1200" b="0" i="0" dirty="0" err="1">
                <a:effectLst/>
              </a:rPr>
              <a:t>zamaskovaný</a:t>
            </a:r>
            <a:r>
              <a:rPr lang="en-GB" sz="1200" b="0" i="0" dirty="0">
                <a:effectLst/>
              </a:rPr>
              <a:t> </a:t>
            </a:r>
            <a:r>
              <a:rPr lang="en-GB" sz="1200" b="0" i="0" dirty="0" err="1">
                <a:effectLst/>
              </a:rPr>
              <a:t>ako</a:t>
            </a:r>
            <a:r>
              <a:rPr lang="en-GB" sz="1200" b="0" i="0" dirty="0">
                <a:effectLst/>
              </a:rPr>
              <a:t> </a:t>
            </a:r>
            <a:r>
              <a:rPr lang="en-GB" sz="1200" b="0" i="0" dirty="0" err="1">
                <a:effectLst/>
              </a:rPr>
              <a:t>legitímny</a:t>
            </a:r>
            <a:r>
              <a:rPr lang="en-GB" sz="1200" b="0" i="0" dirty="0">
                <a:effectLst/>
              </a:rPr>
              <a:t> </a:t>
            </a:r>
            <a:r>
              <a:rPr lang="en-GB" sz="1200" b="0" i="0" dirty="0" err="1">
                <a:effectLst/>
              </a:rPr>
              <a:t>softvér</a:t>
            </a:r>
            <a:r>
              <a:rPr lang="en-GB" sz="1200" b="0" i="0" dirty="0">
                <a:effectLst/>
              </a:rPr>
              <a:t> </a:t>
            </a:r>
            <a:r>
              <a:rPr lang="en-GB" sz="1200" b="0" i="0" dirty="0" err="1">
                <a:effectLst/>
              </a:rPr>
              <a:t>alebo</a:t>
            </a:r>
            <a:r>
              <a:rPr lang="en-GB" sz="1200" b="0" i="0" dirty="0">
                <a:effectLst/>
              </a:rPr>
              <a:t> </a:t>
            </a:r>
            <a:r>
              <a:rPr lang="en-GB" sz="1200" b="0" i="0" dirty="0" err="1">
                <a:effectLst/>
              </a:rPr>
              <a:t>vložený</a:t>
            </a:r>
            <a:r>
              <a:rPr lang="en-GB" sz="1200" b="0" i="0" dirty="0">
                <a:effectLst/>
              </a:rPr>
              <a:t> do </a:t>
            </a:r>
            <a:r>
              <a:rPr lang="en-GB" sz="1200" b="0" i="0" dirty="0" err="1">
                <a:effectLst/>
              </a:rPr>
              <a:t>súborov</a:t>
            </a:r>
            <a:r>
              <a:rPr lang="en-GB" sz="1200" b="0" i="0" dirty="0">
                <a:effectLst/>
              </a:rPr>
              <a:t>, </a:t>
            </a:r>
            <a:r>
              <a:rPr lang="en-GB" sz="1200" b="0" i="0" dirty="0" err="1">
                <a:effectLst/>
              </a:rPr>
              <a:t>ako</a:t>
            </a:r>
            <a:r>
              <a:rPr lang="en-GB" sz="1200" b="0" i="0" dirty="0">
                <a:effectLst/>
              </a:rPr>
              <a:t> </a:t>
            </a:r>
            <a:r>
              <a:rPr lang="en-GB" sz="1200" b="0" i="0" dirty="0" err="1">
                <a:effectLst/>
              </a:rPr>
              <a:t>sú</a:t>
            </a:r>
            <a:r>
              <a:rPr lang="en-GB" sz="1200" b="0" i="0" dirty="0">
                <a:effectLst/>
              </a:rPr>
              <a:t> </a:t>
            </a:r>
            <a:r>
              <a:rPr lang="en-GB" sz="1200" b="0" i="0" dirty="0" err="1">
                <a:effectLst/>
              </a:rPr>
              <a:t>prílohy</a:t>
            </a:r>
            <a:r>
              <a:rPr lang="en-GB" sz="1200" b="0" i="0" dirty="0">
                <a:effectLst/>
              </a:rPr>
              <a:t> e-</a:t>
            </a:r>
            <a:r>
              <a:rPr lang="en-GB" sz="1200" b="0" i="0" dirty="0" err="1">
                <a:effectLst/>
              </a:rPr>
              <a:t>mailov</a:t>
            </a:r>
            <a:r>
              <a:rPr lang="en-GB" sz="1200" b="0" i="0" dirty="0">
                <a:effectLst/>
              </a:rPr>
              <a:t>. </a:t>
            </a:r>
            <a:r>
              <a:rPr lang="en-GB" sz="1200" b="0" i="0" dirty="0" err="1">
                <a:effectLst/>
              </a:rPr>
              <a:t>Kód</a:t>
            </a:r>
            <a:r>
              <a:rPr lang="en-GB" sz="1200" b="0" i="0" dirty="0">
                <a:effectLst/>
              </a:rPr>
              <a:t> </a:t>
            </a:r>
            <a:r>
              <a:rPr lang="en-GB" sz="1200" b="0" i="0" dirty="0" err="1">
                <a:effectLst/>
              </a:rPr>
              <a:t>sa</a:t>
            </a:r>
            <a:r>
              <a:rPr lang="en-GB" sz="1200" b="0" i="0" dirty="0">
                <a:effectLst/>
              </a:rPr>
              <a:t> </a:t>
            </a:r>
            <a:r>
              <a:rPr lang="en-GB" sz="1200" b="0" i="0" dirty="0" err="1">
                <a:effectLst/>
              </a:rPr>
              <a:t>zvyčajne</a:t>
            </a:r>
            <a:r>
              <a:rPr lang="en-GB" sz="1200" b="0" i="0" dirty="0">
                <a:effectLst/>
              </a:rPr>
              <a:t> </a:t>
            </a:r>
            <a:r>
              <a:rPr lang="en-GB" sz="1200" b="0" i="0" dirty="0" err="1">
                <a:effectLst/>
              </a:rPr>
              <a:t>pripojí</a:t>
            </a:r>
            <a:r>
              <a:rPr lang="en-GB" sz="1200" b="0" i="0" dirty="0">
                <a:effectLst/>
              </a:rPr>
              <a:t> k </a:t>
            </a:r>
            <a:r>
              <a:rPr lang="en-GB" sz="1200" b="0" i="0" dirty="0" err="1">
                <a:effectLst/>
              </a:rPr>
              <a:t>serveru</a:t>
            </a:r>
            <a:r>
              <a:rPr lang="en-GB" sz="1200" b="0" i="0" dirty="0">
                <a:effectLst/>
              </a:rPr>
              <a:t> </a:t>
            </a:r>
            <a:r>
              <a:rPr lang="en-GB" sz="1200" b="0" i="0" dirty="0" err="1">
                <a:effectLst/>
              </a:rPr>
              <a:t>útočníka</a:t>
            </a:r>
            <a:r>
              <a:rPr lang="en-GB" sz="1200" b="0" i="0" dirty="0">
                <a:effectLst/>
              </a:rPr>
              <a:t> a </a:t>
            </a:r>
            <a:r>
              <a:rPr lang="en-GB" sz="1200" b="0" i="0" dirty="0" err="1">
                <a:effectLst/>
              </a:rPr>
              <a:t>stiahne</a:t>
            </a:r>
            <a:r>
              <a:rPr lang="en-GB" sz="1200" b="0" i="0" dirty="0">
                <a:effectLst/>
              </a:rPr>
              <a:t> </a:t>
            </a:r>
            <a:r>
              <a:rPr lang="en-GB" sz="1200" b="0" i="0" dirty="0" err="1">
                <a:effectLst/>
              </a:rPr>
              <a:t>ďalšie</a:t>
            </a:r>
            <a:r>
              <a:rPr lang="en-GB" sz="1200" b="0" i="0" dirty="0">
                <a:effectLst/>
              </a:rPr>
              <a:t> </a:t>
            </a:r>
            <a:r>
              <a:rPr lang="en-GB" sz="1200" b="0" i="0" dirty="0" err="1">
                <a:effectLst/>
              </a:rPr>
              <a:t>nástroje</a:t>
            </a:r>
            <a:r>
              <a:rPr lang="en-GB" sz="1200" b="0" i="0" dirty="0">
                <a:effectLst/>
              </a:rPr>
              <a:t> </a:t>
            </a:r>
            <a:r>
              <a:rPr lang="en-GB" sz="1200" b="0" i="0" dirty="0" err="1">
                <a:effectLst/>
              </a:rPr>
              <a:t>alebo</a:t>
            </a:r>
            <a:r>
              <a:rPr lang="en-GB" sz="1200" b="0" i="0" dirty="0">
                <a:effectLst/>
              </a:rPr>
              <a:t> </a:t>
            </a:r>
            <a:r>
              <a:rPr lang="en-GB" sz="1200" b="0" i="0" dirty="0" err="1">
                <a:effectLst/>
              </a:rPr>
              <a:t>pokyny</a:t>
            </a:r>
            <a:r>
              <a:rPr lang="en-GB" sz="1200" b="0" i="0" dirty="0">
                <a:effectLst/>
              </a:rPr>
              <a:t>.</a:t>
            </a:r>
          </a:p>
          <a:p>
            <a:pPr marL="342900" indent="-342900" algn="l">
              <a:buFont typeface="+mj-lt"/>
              <a:buAutoNum type="arabicPeriod"/>
            </a:pPr>
            <a:endParaRPr lang="en-GB" sz="1200" b="0" i="0" dirty="0">
              <a:effectLst/>
            </a:endParaRPr>
          </a:p>
          <a:p>
            <a:pPr marL="342900" indent="-342900" algn="l">
              <a:buFont typeface="+mj-lt"/>
              <a:buAutoNum type="arabicPeriod"/>
            </a:pPr>
            <a:r>
              <a:rPr lang="en-GB" sz="1200" b="1" i="0" dirty="0" err="1">
                <a:effectLst/>
              </a:rPr>
              <a:t>Zvýšenie</a:t>
            </a:r>
            <a:r>
              <a:rPr lang="en-GB" sz="1200" b="1" i="0" dirty="0">
                <a:effectLst/>
              </a:rPr>
              <a:t> </a:t>
            </a:r>
            <a:r>
              <a:rPr lang="en-GB" sz="1200" b="1" i="0" dirty="0" err="1">
                <a:effectLst/>
              </a:rPr>
              <a:t>oprávnení</a:t>
            </a:r>
            <a:r>
              <a:rPr lang="en-GB" sz="1200" b="0" i="0" dirty="0">
                <a:effectLst/>
              </a:rPr>
              <a:t>: </a:t>
            </a:r>
            <a:r>
              <a:rPr lang="en-GB" sz="1200" b="0" i="0" dirty="0" err="1">
                <a:effectLst/>
              </a:rPr>
              <a:t>Útočník</a:t>
            </a:r>
            <a:r>
              <a:rPr lang="en-GB" sz="1200" b="0" i="0" dirty="0">
                <a:effectLst/>
              </a:rPr>
              <a:t> </a:t>
            </a:r>
            <a:r>
              <a:rPr lang="en-GB" sz="1200" b="0" i="0" dirty="0" err="1">
                <a:effectLst/>
              </a:rPr>
              <a:t>sa</a:t>
            </a:r>
            <a:r>
              <a:rPr lang="en-GB" sz="1200" b="0" i="0" dirty="0">
                <a:effectLst/>
              </a:rPr>
              <a:t> </a:t>
            </a:r>
            <a:r>
              <a:rPr lang="en-GB" sz="1200" b="0" i="0" dirty="0" err="1">
                <a:effectLst/>
              </a:rPr>
              <a:t>pokúša</a:t>
            </a:r>
            <a:r>
              <a:rPr lang="en-GB" sz="1200" b="0" i="0" dirty="0">
                <a:effectLst/>
              </a:rPr>
              <a:t> </a:t>
            </a:r>
            <a:r>
              <a:rPr lang="en-GB" sz="1200" b="0" i="0" dirty="0" err="1">
                <a:effectLst/>
              </a:rPr>
              <a:t>získať</a:t>
            </a:r>
            <a:r>
              <a:rPr lang="en-GB" sz="1200" b="0" i="0" dirty="0">
                <a:effectLst/>
              </a:rPr>
              <a:t> </a:t>
            </a:r>
            <a:r>
              <a:rPr lang="en-GB" sz="1200" b="0" i="0" dirty="0" err="1">
                <a:effectLst/>
              </a:rPr>
              <a:t>vyššie</a:t>
            </a:r>
            <a:r>
              <a:rPr lang="en-GB" sz="1200" b="0" i="0" dirty="0">
                <a:effectLst/>
              </a:rPr>
              <a:t> </a:t>
            </a:r>
            <a:r>
              <a:rPr lang="en-GB" sz="1200" b="0" i="0" dirty="0" err="1">
                <a:effectLst/>
              </a:rPr>
              <a:t>oprávnenia</a:t>
            </a:r>
            <a:r>
              <a:rPr lang="en-GB" sz="1200" b="0" i="0" dirty="0">
                <a:effectLst/>
              </a:rPr>
              <a:t> v </a:t>
            </a:r>
            <a:r>
              <a:rPr lang="en-GB" sz="1200" b="0" i="0" dirty="0" err="1">
                <a:effectLst/>
              </a:rPr>
              <a:t>systéme</a:t>
            </a:r>
            <a:r>
              <a:rPr lang="en-GB" sz="1200" b="0" i="0" dirty="0">
                <a:effectLst/>
              </a:rPr>
              <a:t>, </a:t>
            </a:r>
            <a:r>
              <a:rPr lang="en-GB" sz="1200" b="0" i="0" dirty="0" err="1">
                <a:effectLst/>
              </a:rPr>
              <a:t>napríklad</a:t>
            </a:r>
            <a:r>
              <a:rPr lang="en-GB" sz="1200" b="0" i="0" dirty="0">
                <a:effectLst/>
              </a:rPr>
              <a:t> </a:t>
            </a:r>
            <a:r>
              <a:rPr lang="en-GB" sz="1200" b="0" i="0" dirty="0" err="1">
                <a:effectLst/>
              </a:rPr>
              <a:t>prístup</a:t>
            </a:r>
            <a:r>
              <a:rPr lang="en-GB" sz="1200" b="0" i="0" dirty="0">
                <a:effectLst/>
              </a:rPr>
              <a:t> </a:t>
            </a:r>
            <a:r>
              <a:rPr lang="en-GB" sz="1200" b="0" i="0" dirty="0" err="1">
                <a:effectLst/>
              </a:rPr>
              <a:t>správcu</a:t>
            </a:r>
            <a:r>
              <a:rPr lang="en-GB" sz="1200" b="0" i="0" dirty="0">
                <a:effectLst/>
              </a:rPr>
              <a:t>, aby </a:t>
            </a:r>
            <a:r>
              <a:rPr lang="en-GB" sz="1200" b="0" i="0" dirty="0" err="1">
                <a:effectLst/>
              </a:rPr>
              <a:t>sa</a:t>
            </a:r>
            <a:r>
              <a:rPr lang="en-GB" sz="1200" b="0" i="0" dirty="0">
                <a:effectLst/>
              </a:rPr>
              <a:t> </a:t>
            </a:r>
            <a:r>
              <a:rPr lang="en-GB" sz="1200" b="0" i="0" dirty="0" err="1">
                <a:effectLst/>
              </a:rPr>
              <a:t>mohol</a:t>
            </a:r>
            <a:r>
              <a:rPr lang="en-GB" sz="1200" b="0" i="0" dirty="0">
                <a:effectLst/>
              </a:rPr>
              <a:t> </a:t>
            </a:r>
            <a:r>
              <a:rPr lang="en-GB" sz="1200" b="0" i="0" dirty="0" err="1">
                <a:effectLst/>
              </a:rPr>
              <a:t>voľne</a:t>
            </a:r>
            <a:r>
              <a:rPr lang="en-GB" sz="1200" b="0" i="0" dirty="0">
                <a:effectLst/>
              </a:rPr>
              <a:t> </a:t>
            </a:r>
            <a:r>
              <a:rPr lang="en-GB" sz="1200" b="0" i="0" dirty="0" err="1">
                <a:effectLst/>
              </a:rPr>
              <a:t>pohybovať</a:t>
            </a:r>
            <a:r>
              <a:rPr lang="en-GB" sz="1200" b="0" i="0" dirty="0">
                <a:effectLst/>
              </a:rPr>
              <a:t> a </a:t>
            </a:r>
            <a:r>
              <a:rPr lang="en-GB" sz="1200" b="0" i="0" dirty="0" err="1">
                <a:effectLst/>
              </a:rPr>
              <a:t>vykonávať</a:t>
            </a:r>
            <a:r>
              <a:rPr lang="en-GB" sz="1200" b="0" i="0" dirty="0">
                <a:effectLst/>
              </a:rPr>
              <a:t> </a:t>
            </a:r>
            <a:r>
              <a:rPr lang="en-GB" sz="1200" b="0" i="0" dirty="0" err="1">
                <a:effectLst/>
              </a:rPr>
              <a:t>pokročilejšie</a:t>
            </a:r>
            <a:r>
              <a:rPr lang="en-GB" sz="1200" b="0" i="0" dirty="0">
                <a:effectLst/>
              </a:rPr>
              <a:t> </a:t>
            </a:r>
            <a:r>
              <a:rPr lang="en-GB" sz="1200" b="0" i="0" dirty="0" err="1">
                <a:effectLst/>
              </a:rPr>
              <a:t>operácie</a:t>
            </a:r>
            <a:r>
              <a:rPr lang="en-GB" sz="1200" b="0" i="0" dirty="0">
                <a:effectLst/>
              </a:rPr>
              <a:t>. </a:t>
            </a:r>
            <a:r>
              <a:rPr lang="en-GB" sz="1200" b="0" i="0" dirty="0" err="1">
                <a:effectLst/>
              </a:rPr>
              <a:t>Často</a:t>
            </a:r>
            <a:r>
              <a:rPr lang="en-GB" sz="1200" b="0" i="0" dirty="0">
                <a:effectLst/>
              </a:rPr>
              <a:t> ide o </a:t>
            </a:r>
            <a:r>
              <a:rPr lang="en-GB" sz="1200" b="0" i="0" dirty="0" err="1">
                <a:effectLst/>
              </a:rPr>
              <a:t>využívanie</a:t>
            </a:r>
            <a:r>
              <a:rPr lang="en-GB" sz="1200" b="0" i="0" dirty="0">
                <a:effectLst/>
              </a:rPr>
              <a:t> </a:t>
            </a:r>
            <a:r>
              <a:rPr lang="en-GB" sz="1200" b="0" i="0" dirty="0" err="1">
                <a:effectLst/>
              </a:rPr>
              <a:t>zraniteľností</a:t>
            </a:r>
            <a:r>
              <a:rPr lang="en-GB" sz="1200" b="0" i="0" dirty="0">
                <a:effectLst/>
              </a:rPr>
              <a:t> </a:t>
            </a:r>
            <a:r>
              <a:rPr lang="en-GB" sz="1200" b="0" i="0" dirty="0" err="1">
                <a:effectLst/>
              </a:rPr>
              <a:t>systému</a:t>
            </a:r>
            <a:r>
              <a:rPr lang="en-GB" sz="1200" b="0" i="0" dirty="0">
                <a:effectLst/>
              </a:rPr>
              <a:t> </a:t>
            </a:r>
            <a:r>
              <a:rPr lang="en-GB" sz="1200" b="0" i="0" dirty="0" err="1">
                <a:effectLst/>
              </a:rPr>
              <a:t>alebo</a:t>
            </a:r>
            <a:r>
              <a:rPr lang="en-GB" sz="1200" b="0" i="0" dirty="0">
                <a:effectLst/>
              </a:rPr>
              <a:t> </a:t>
            </a:r>
            <a:r>
              <a:rPr lang="en-GB" sz="1200" b="0" i="0" dirty="0" err="1">
                <a:effectLst/>
              </a:rPr>
              <a:t>nesprávnej</a:t>
            </a:r>
            <a:r>
              <a:rPr lang="en-GB" sz="1200" b="0" i="0" dirty="0">
                <a:effectLst/>
              </a:rPr>
              <a:t> </a:t>
            </a:r>
            <a:r>
              <a:rPr lang="en-GB" sz="1200" b="0" i="0" dirty="0" err="1">
                <a:effectLst/>
              </a:rPr>
              <a:t>konfigurácie</a:t>
            </a:r>
            <a:r>
              <a:rPr lang="en-GB" sz="1200" b="0" i="0" dirty="0">
                <a:effectLst/>
              </a:rPr>
              <a:t>.</a:t>
            </a:r>
          </a:p>
          <a:p>
            <a:pPr marL="342900" indent="-342900" algn="l">
              <a:buFont typeface="+mj-lt"/>
              <a:buAutoNum type="arabicPeriod"/>
            </a:pPr>
            <a:endParaRPr lang="en-GB" sz="1200" b="1" i="0" dirty="0">
              <a:effectLst/>
            </a:endParaRPr>
          </a:p>
          <a:p>
            <a:pPr marL="342900" indent="-342900" algn="l">
              <a:buFont typeface="+mj-lt"/>
              <a:buAutoNum type="arabicPeriod"/>
            </a:pPr>
            <a:r>
              <a:rPr lang="en-GB" sz="1200" b="1" i="0" dirty="0" err="1">
                <a:effectLst/>
              </a:rPr>
              <a:t>Rozšírenie</a:t>
            </a:r>
            <a:r>
              <a:rPr lang="en-GB" sz="1200" b="1" i="0" dirty="0">
                <a:effectLst/>
              </a:rPr>
              <a:t> </a:t>
            </a:r>
            <a:r>
              <a:rPr lang="en-GB" sz="1200" b="1" i="0" dirty="0" err="1">
                <a:effectLst/>
              </a:rPr>
              <a:t>útoku</a:t>
            </a:r>
            <a:r>
              <a:rPr lang="en-GB" sz="1200" b="0" i="0" dirty="0">
                <a:effectLst/>
              </a:rPr>
              <a:t>: Po </a:t>
            </a:r>
            <a:r>
              <a:rPr lang="en-GB" sz="1200" b="0" i="0" dirty="0" err="1">
                <a:effectLst/>
              </a:rPr>
              <a:t>získaní</a:t>
            </a:r>
            <a:r>
              <a:rPr lang="en-GB" sz="1200" b="0" i="0" dirty="0">
                <a:effectLst/>
              </a:rPr>
              <a:t> </a:t>
            </a:r>
            <a:r>
              <a:rPr lang="en-GB" sz="1200" b="0" i="0" dirty="0" err="1">
                <a:effectLst/>
              </a:rPr>
              <a:t>prístupu</a:t>
            </a:r>
            <a:r>
              <a:rPr lang="en-GB" sz="1200" b="0" i="0" dirty="0">
                <a:effectLst/>
              </a:rPr>
              <a:t> k </a:t>
            </a:r>
            <a:r>
              <a:rPr lang="en-GB" sz="1200" b="0" i="0" dirty="0" err="1">
                <a:effectLst/>
              </a:rPr>
              <a:t>jednému</a:t>
            </a:r>
            <a:r>
              <a:rPr lang="en-GB" sz="1200" b="0" i="0" dirty="0">
                <a:effectLst/>
              </a:rPr>
              <a:t> </a:t>
            </a:r>
            <a:r>
              <a:rPr lang="en-GB" sz="1200" b="0" i="0" dirty="0" err="1">
                <a:effectLst/>
              </a:rPr>
              <a:t>systému</a:t>
            </a:r>
            <a:r>
              <a:rPr lang="en-GB" sz="1200" b="0" i="0" dirty="0">
                <a:effectLst/>
              </a:rPr>
              <a:t> </a:t>
            </a:r>
            <a:r>
              <a:rPr lang="en-GB" sz="1200" b="0" i="0" dirty="0" err="1">
                <a:effectLst/>
              </a:rPr>
              <a:t>sa</a:t>
            </a:r>
            <a:r>
              <a:rPr lang="en-GB" sz="1200" b="0" i="0" dirty="0">
                <a:effectLst/>
              </a:rPr>
              <a:t> </a:t>
            </a:r>
            <a:r>
              <a:rPr lang="en-GB" sz="1200" b="0" i="0" dirty="0" err="1">
                <a:effectLst/>
              </a:rPr>
              <a:t>útočník</a:t>
            </a:r>
            <a:r>
              <a:rPr lang="en-GB" sz="1200" b="0" i="0" dirty="0">
                <a:effectLst/>
              </a:rPr>
              <a:t> </a:t>
            </a:r>
            <a:r>
              <a:rPr lang="en-GB" sz="1200" b="0" i="0" dirty="0" err="1">
                <a:effectLst/>
              </a:rPr>
              <a:t>pohybuje</a:t>
            </a:r>
            <a:r>
              <a:rPr lang="en-GB" sz="1200" b="0" i="0" dirty="0">
                <a:effectLst/>
              </a:rPr>
              <a:t> po </a:t>
            </a:r>
            <a:r>
              <a:rPr lang="en-GB" sz="1200" b="0" i="0" dirty="0" err="1">
                <a:effectLst/>
              </a:rPr>
              <a:t>sieti</a:t>
            </a:r>
            <a:r>
              <a:rPr lang="en-GB" sz="1200" b="0" i="0" dirty="0">
                <a:effectLst/>
              </a:rPr>
              <a:t> </a:t>
            </a:r>
            <a:r>
              <a:rPr lang="en-GB" sz="1200" b="0" i="0" dirty="0" err="1">
                <a:effectLst/>
              </a:rPr>
              <a:t>laterálne</a:t>
            </a:r>
            <a:r>
              <a:rPr lang="en-GB" sz="1200" b="0" i="0" dirty="0">
                <a:effectLst/>
              </a:rPr>
              <a:t> a </a:t>
            </a:r>
            <a:r>
              <a:rPr lang="en-GB" sz="1200" b="0" i="0" dirty="0" err="1">
                <a:effectLst/>
              </a:rPr>
              <a:t>snaží</a:t>
            </a:r>
            <a:r>
              <a:rPr lang="en-GB" sz="1200" b="0" i="0" dirty="0">
                <a:effectLst/>
              </a:rPr>
              <a:t> </a:t>
            </a:r>
            <a:r>
              <a:rPr lang="en-GB" sz="1200" b="0" i="0" dirty="0" err="1">
                <a:effectLst/>
              </a:rPr>
              <a:t>sa</a:t>
            </a:r>
            <a:r>
              <a:rPr lang="en-GB" sz="1200" b="0" i="0" dirty="0">
                <a:effectLst/>
              </a:rPr>
              <a:t> </a:t>
            </a:r>
            <a:r>
              <a:rPr lang="en-GB" sz="1200" b="0" i="0" dirty="0" err="1">
                <a:effectLst/>
              </a:rPr>
              <a:t>získať</a:t>
            </a:r>
            <a:r>
              <a:rPr lang="en-GB" sz="1200" b="0" i="0" dirty="0">
                <a:effectLst/>
              </a:rPr>
              <a:t> </a:t>
            </a:r>
            <a:r>
              <a:rPr lang="en-GB" sz="1200" b="0" i="0" dirty="0" err="1">
                <a:effectLst/>
              </a:rPr>
              <a:t>kontrolu</a:t>
            </a:r>
            <a:r>
              <a:rPr lang="en-GB" sz="1200" b="0" i="0" dirty="0">
                <a:effectLst/>
              </a:rPr>
              <a:t> </a:t>
            </a:r>
            <a:r>
              <a:rPr lang="en-GB" sz="1200" b="0" i="0" dirty="0" err="1">
                <a:effectLst/>
              </a:rPr>
              <a:t>nad</a:t>
            </a:r>
            <a:r>
              <a:rPr lang="en-GB" sz="1200" b="0" i="0" dirty="0">
                <a:effectLst/>
              </a:rPr>
              <a:t> </a:t>
            </a:r>
            <a:r>
              <a:rPr lang="en-GB" sz="1200" b="0" i="0" dirty="0" err="1">
                <a:effectLst/>
              </a:rPr>
              <a:t>viacerými</a:t>
            </a:r>
            <a:r>
              <a:rPr lang="en-GB" sz="1200" b="0" i="0" dirty="0">
                <a:effectLst/>
              </a:rPr>
              <a:t> </a:t>
            </a:r>
            <a:r>
              <a:rPr lang="en-GB" sz="1200" b="0" i="0" dirty="0" err="1">
                <a:effectLst/>
              </a:rPr>
              <a:t>zariadeniami</a:t>
            </a:r>
            <a:r>
              <a:rPr lang="en-GB" sz="1200" b="0" i="0" dirty="0">
                <a:effectLst/>
              </a:rPr>
              <a:t> a </a:t>
            </a:r>
            <a:r>
              <a:rPr lang="en-GB" sz="1200" b="0" i="0" dirty="0" err="1">
                <a:effectLst/>
              </a:rPr>
              <a:t>prístup</a:t>
            </a:r>
            <a:r>
              <a:rPr lang="en-GB" sz="1200" b="0" i="0" dirty="0">
                <a:effectLst/>
              </a:rPr>
              <a:t> k </a:t>
            </a:r>
            <a:r>
              <a:rPr lang="en-GB" sz="1200" b="0" i="0" dirty="0" err="1">
                <a:effectLst/>
              </a:rPr>
              <a:t>citlivým</a:t>
            </a:r>
            <a:r>
              <a:rPr lang="en-GB" sz="1200" b="0" i="0" dirty="0">
                <a:effectLst/>
              </a:rPr>
              <a:t> </a:t>
            </a:r>
            <a:r>
              <a:rPr lang="en-GB" sz="1200" b="0" i="0" dirty="0" err="1">
                <a:effectLst/>
              </a:rPr>
              <a:t>oblastiam</a:t>
            </a:r>
            <a:r>
              <a:rPr lang="en-GB" sz="1200" b="0" i="0" dirty="0">
                <a:effectLst/>
              </a:rPr>
              <a:t>, </a:t>
            </a:r>
            <a:r>
              <a:rPr lang="en-GB" sz="1200" b="0" i="0" dirty="0" err="1">
                <a:effectLst/>
              </a:rPr>
              <a:t>ako</a:t>
            </a:r>
            <a:r>
              <a:rPr lang="en-GB" sz="1200" b="0" i="0" dirty="0">
                <a:effectLst/>
              </a:rPr>
              <a:t> </a:t>
            </a:r>
            <a:r>
              <a:rPr lang="en-GB" sz="1200" b="0" i="0" dirty="0" err="1">
                <a:effectLst/>
              </a:rPr>
              <a:t>sú</a:t>
            </a:r>
            <a:r>
              <a:rPr lang="en-GB" sz="1200" b="0" i="0" dirty="0">
                <a:effectLst/>
              </a:rPr>
              <a:t> </a:t>
            </a:r>
            <a:r>
              <a:rPr lang="en-GB" sz="1200" b="0" i="0" dirty="0" err="1">
                <a:effectLst/>
              </a:rPr>
              <a:t>databázy</a:t>
            </a:r>
            <a:r>
              <a:rPr lang="en-GB" sz="1200" b="0" i="0" dirty="0">
                <a:effectLst/>
              </a:rPr>
              <a:t> </a:t>
            </a:r>
            <a:r>
              <a:rPr lang="en-GB" sz="1200" b="0" i="0" dirty="0" err="1">
                <a:effectLst/>
              </a:rPr>
              <a:t>alebo</a:t>
            </a:r>
            <a:r>
              <a:rPr lang="en-GB" sz="1200" b="0" i="0" dirty="0">
                <a:effectLst/>
              </a:rPr>
              <a:t> </a:t>
            </a:r>
            <a:r>
              <a:rPr lang="en-GB" sz="1200" b="0" i="0" dirty="0" err="1">
                <a:effectLst/>
              </a:rPr>
              <a:t>doménové</a:t>
            </a:r>
            <a:r>
              <a:rPr lang="en-GB" sz="1200" b="0" i="0" dirty="0">
                <a:effectLst/>
              </a:rPr>
              <a:t> </a:t>
            </a:r>
            <a:r>
              <a:rPr lang="en-GB" sz="1200" b="0" i="0" dirty="0" err="1">
                <a:effectLst/>
              </a:rPr>
              <a:t>kontrolery</a:t>
            </a:r>
            <a:r>
              <a:rPr lang="en-GB" sz="1200" b="0" i="0" dirty="0">
                <a:effectLst/>
              </a:rPr>
              <a:t>. </a:t>
            </a:r>
            <a:r>
              <a:rPr lang="en-GB" sz="1200" b="0" i="0" dirty="0" err="1">
                <a:effectLst/>
              </a:rPr>
              <a:t>Často</a:t>
            </a:r>
            <a:r>
              <a:rPr lang="en-GB" sz="1200" b="0" i="0" dirty="0">
                <a:effectLst/>
              </a:rPr>
              <a:t> </a:t>
            </a:r>
            <a:r>
              <a:rPr lang="en-GB" sz="1200" b="0" i="0" dirty="0" err="1">
                <a:effectLst/>
              </a:rPr>
              <a:t>opätovne</a:t>
            </a:r>
            <a:r>
              <a:rPr lang="en-GB" sz="1200" b="0" i="0" dirty="0">
                <a:effectLst/>
              </a:rPr>
              <a:t> </a:t>
            </a:r>
            <a:r>
              <a:rPr lang="en-GB" sz="1200" b="0" i="0" dirty="0" err="1">
                <a:effectLst/>
              </a:rPr>
              <a:t>používa</a:t>
            </a:r>
            <a:r>
              <a:rPr lang="en-GB" sz="1200" b="0" i="0" dirty="0">
                <a:effectLst/>
              </a:rPr>
              <a:t> </a:t>
            </a:r>
            <a:r>
              <a:rPr lang="en-GB" sz="1200" b="0" i="0" dirty="0" err="1">
                <a:effectLst/>
              </a:rPr>
              <a:t>poverenia</a:t>
            </a:r>
            <a:r>
              <a:rPr lang="en-GB" sz="1200" b="0" i="0" dirty="0">
                <a:effectLst/>
              </a:rPr>
              <a:t> </a:t>
            </a:r>
            <a:r>
              <a:rPr lang="en-GB" sz="1200" b="0" i="0" dirty="0" err="1">
                <a:effectLst/>
              </a:rPr>
              <a:t>alebo</a:t>
            </a:r>
            <a:r>
              <a:rPr lang="en-GB" sz="1200" b="0" i="0" dirty="0">
                <a:effectLst/>
              </a:rPr>
              <a:t> </a:t>
            </a:r>
            <a:r>
              <a:rPr lang="en-GB" sz="1200" b="0" i="0" dirty="0" err="1">
                <a:effectLst/>
              </a:rPr>
              <a:t>využíva</a:t>
            </a:r>
            <a:r>
              <a:rPr lang="en-GB" sz="1200" b="0" i="0" dirty="0">
                <a:effectLst/>
              </a:rPr>
              <a:t> </a:t>
            </a:r>
            <a:r>
              <a:rPr lang="en-GB" sz="1200" b="0" i="0" dirty="0" err="1">
                <a:effectLst/>
              </a:rPr>
              <a:t>ďalšie</a:t>
            </a:r>
            <a:r>
              <a:rPr lang="en-GB" sz="1200" b="0" i="0" dirty="0">
                <a:effectLst/>
              </a:rPr>
              <a:t> </a:t>
            </a:r>
            <a:r>
              <a:rPr lang="en-GB" sz="1200" b="0" i="0" dirty="0" err="1">
                <a:effectLst/>
              </a:rPr>
              <a:t>zraniteľnosti</a:t>
            </a:r>
            <a:r>
              <a:rPr lang="en-GB" sz="1200" b="0" i="0" dirty="0">
                <a:effectLst/>
              </a:rPr>
              <a:t> </a:t>
            </a:r>
            <a:r>
              <a:rPr lang="en-GB" sz="1200" b="0" i="0" dirty="0" err="1">
                <a:effectLst/>
              </a:rPr>
              <a:t>na</a:t>
            </a:r>
            <a:r>
              <a:rPr lang="en-GB" sz="1200" b="0" i="0" dirty="0">
                <a:effectLst/>
              </a:rPr>
              <a:t> </a:t>
            </a:r>
            <a:r>
              <a:rPr lang="en-GB" sz="1200" b="0" i="0" dirty="0" err="1">
                <a:effectLst/>
              </a:rPr>
              <a:t>šírenie</a:t>
            </a:r>
            <a:r>
              <a:rPr lang="en-GB" sz="1200" b="0" i="0" dirty="0">
                <a:effectLst/>
              </a:rPr>
              <a:t>.</a:t>
            </a:r>
          </a:p>
          <a:p>
            <a:pPr marL="342900" indent="-342900" algn="l">
              <a:buFont typeface="+mj-lt"/>
              <a:buAutoNum type="arabicPeriod"/>
            </a:pPr>
            <a:endParaRPr lang="en-GB" sz="1200" b="1" i="0" dirty="0">
              <a:effectLst/>
            </a:endParaRPr>
          </a:p>
          <a:p>
            <a:pPr marL="342900" indent="-342900" algn="l">
              <a:buFont typeface="+mj-lt"/>
              <a:buAutoNum type="arabicPeriod"/>
            </a:pPr>
            <a:r>
              <a:rPr lang="en-GB" sz="1200" b="1" i="0" dirty="0" err="1">
                <a:effectLst/>
              </a:rPr>
              <a:t>Konečný</a:t>
            </a:r>
            <a:r>
              <a:rPr lang="en-GB" sz="1200" b="1" i="0" dirty="0">
                <a:effectLst/>
              </a:rPr>
              <a:t> </a:t>
            </a:r>
            <a:r>
              <a:rPr lang="en-GB" sz="1200" b="1" i="0" dirty="0" err="1">
                <a:effectLst/>
              </a:rPr>
              <a:t>cieľ</a:t>
            </a:r>
            <a:r>
              <a:rPr lang="en-GB" sz="1200" b="0" i="0" dirty="0">
                <a:effectLst/>
              </a:rPr>
              <a:t>: </a:t>
            </a:r>
            <a:r>
              <a:rPr lang="en-GB" sz="1200" b="0" i="0" dirty="0" err="1">
                <a:effectLst/>
              </a:rPr>
              <a:t>Útočník</a:t>
            </a:r>
            <a:r>
              <a:rPr lang="en-GB" sz="1200" b="0" i="0" dirty="0">
                <a:effectLst/>
              </a:rPr>
              <a:t> </a:t>
            </a:r>
            <a:r>
              <a:rPr lang="en-GB" sz="1200" b="0" i="0" dirty="0" err="1">
                <a:effectLst/>
              </a:rPr>
              <a:t>môže</a:t>
            </a:r>
            <a:r>
              <a:rPr lang="en-GB" sz="1200" b="0" i="0" dirty="0">
                <a:effectLst/>
              </a:rPr>
              <a:t> </a:t>
            </a:r>
            <a:r>
              <a:rPr lang="en-GB" sz="1200" b="0" i="0" dirty="0" err="1">
                <a:effectLst/>
              </a:rPr>
              <a:t>ukradnúť</a:t>
            </a:r>
            <a:r>
              <a:rPr lang="en-GB" sz="1200" b="0" i="0" dirty="0">
                <a:effectLst/>
              </a:rPr>
              <a:t> </a:t>
            </a:r>
            <a:r>
              <a:rPr lang="en-GB" sz="1200" b="0" i="0" dirty="0" err="1">
                <a:effectLst/>
              </a:rPr>
              <a:t>dáta</a:t>
            </a:r>
            <a:r>
              <a:rPr lang="en-GB" sz="1200" b="0" i="0" dirty="0">
                <a:effectLst/>
              </a:rPr>
              <a:t>, </a:t>
            </a:r>
            <a:r>
              <a:rPr lang="en-GB" sz="1200" b="0" i="0" dirty="0" err="1">
                <a:effectLst/>
              </a:rPr>
              <a:t>nainštalovať</a:t>
            </a:r>
            <a:r>
              <a:rPr lang="en-GB" sz="1200" b="0" i="0" dirty="0">
                <a:effectLst/>
              </a:rPr>
              <a:t> </a:t>
            </a:r>
            <a:r>
              <a:rPr lang="en-GB" sz="1200" b="0" i="0" dirty="0" err="1">
                <a:effectLst/>
              </a:rPr>
              <a:t>ransomvér</a:t>
            </a:r>
            <a:r>
              <a:rPr lang="en-GB" sz="1200" b="0" i="0" dirty="0">
                <a:effectLst/>
              </a:rPr>
              <a:t> </a:t>
            </a:r>
            <a:r>
              <a:rPr lang="en-GB" sz="1200" b="0" i="0" dirty="0" err="1">
                <a:effectLst/>
              </a:rPr>
              <a:t>na</a:t>
            </a:r>
            <a:r>
              <a:rPr lang="en-GB" sz="1200" b="0" i="0" dirty="0">
                <a:effectLst/>
              </a:rPr>
              <a:t> </a:t>
            </a:r>
            <a:r>
              <a:rPr lang="en-GB" sz="1200" b="0" i="0" dirty="0" err="1">
                <a:effectLst/>
              </a:rPr>
              <a:t>zašifrovanie</a:t>
            </a:r>
            <a:r>
              <a:rPr lang="en-GB" sz="1200" b="0" i="0" dirty="0">
                <a:effectLst/>
              </a:rPr>
              <a:t> </a:t>
            </a:r>
            <a:r>
              <a:rPr lang="en-GB" sz="1200" b="0" i="0" dirty="0" err="1">
                <a:effectLst/>
              </a:rPr>
              <a:t>súborov</a:t>
            </a:r>
            <a:r>
              <a:rPr lang="en-GB" sz="1200" b="0" i="0" dirty="0">
                <a:effectLst/>
              </a:rPr>
              <a:t> a </a:t>
            </a:r>
            <a:r>
              <a:rPr lang="en-GB" sz="1200" b="0" i="0" dirty="0" err="1">
                <a:effectLst/>
              </a:rPr>
              <a:t>požadovať</a:t>
            </a:r>
            <a:r>
              <a:rPr lang="en-GB" sz="1200" b="0" i="0" dirty="0">
                <a:effectLst/>
              </a:rPr>
              <a:t> </a:t>
            </a:r>
            <a:r>
              <a:rPr lang="en-GB" sz="1200" b="0" i="0" dirty="0" err="1">
                <a:effectLst/>
              </a:rPr>
              <a:t>platbu</a:t>
            </a:r>
            <a:r>
              <a:rPr lang="en-GB" sz="1200" b="0" i="0" dirty="0">
                <a:effectLst/>
              </a:rPr>
              <a:t>, </a:t>
            </a:r>
            <a:r>
              <a:rPr lang="en-GB" sz="1200" b="0" i="0" dirty="0" err="1">
                <a:effectLst/>
              </a:rPr>
              <a:t>narušiť</a:t>
            </a:r>
            <a:r>
              <a:rPr lang="en-GB" sz="1200" b="0" i="0" dirty="0">
                <a:effectLst/>
              </a:rPr>
              <a:t> </a:t>
            </a:r>
            <a:r>
              <a:rPr lang="en-GB" sz="1200" b="0" i="0" dirty="0" err="1">
                <a:effectLst/>
              </a:rPr>
              <a:t>prevádzku</a:t>
            </a:r>
            <a:r>
              <a:rPr lang="en-GB" sz="1200" b="0" i="0" dirty="0">
                <a:effectLst/>
              </a:rPr>
              <a:t> </a:t>
            </a:r>
            <a:r>
              <a:rPr lang="en-GB" sz="1200" b="0" i="0" dirty="0" err="1">
                <a:effectLst/>
              </a:rPr>
              <a:t>alebo</a:t>
            </a:r>
            <a:r>
              <a:rPr lang="en-GB" sz="1200" b="0" i="0" dirty="0">
                <a:effectLst/>
              </a:rPr>
              <a:t> </a:t>
            </a:r>
            <a:r>
              <a:rPr lang="en-GB" sz="1200" b="0" i="0" dirty="0" err="1">
                <a:effectLst/>
              </a:rPr>
              <a:t>sabotovať</a:t>
            </a:r>
            <a:r>
              <a:rPr lang="en-GB" sz="1200" b="0" i="0" dirty="0">
                <a:effectLst/>
              </a:rPr>
              <a:t> </a:t>
            </a:r>
            <a:r>
              <a:rPr lang="en-GB" sz="1200" b="0" i="0" dirty="0" err="1">
                <a:effectLst/>
              </a:rPr>
              <a:t>sieť</a:t>
            </a:r>
            <a:r>
              <a:rPr lang="en-GB" sz="1200" b="0" i="0" dirty="0">
                <a:effectLst/>
              </a:rPr>
              <a:t>. V </a:t>
            </a:r>
            <a:r>
              <a:rPr lang="en-GB" sz="1200" b="0" i="0" dirty="0" err="1">
                <a:effectLst/>
              </a:rPr>
              <a:t>niektorých</a:t>
            </a:r>
            <a:r>
              <a:rPr lang="en-GB" sz="1200" b="0" i="0" dirty="0">
                <a:effectLst/>
              </a:rPr>
              <a:t> </a:t>
            </a:r>
            <a:r>
              <a:rPr lang="en-GB" sz="1200" b="0" i="0" dirty="0" err="1">
                <a:effectLst/>
              </a:rPr>
              <a:t>prípadoch</a:t>
            </a:r>
            <a:r>
              <a:rPr lang="en-GB" sz="1200" b="0" i="0" dirty="0">
                <a:effectLst/>
              </a:rPr>
              <a:t> </a:t>
            </a:r>
            <a:r>
              <a:rPr lang="en-GB" sz="1200" b="0" i="0" dirty="0" err="1">
                <a:effectLst/>
              </a:rPr>
              <a:t>zostáva</a:t>
            </a:r>
            <a:r>
              <a:rPr lang="en-GB" sz="1200" b="0" i="0" dirty="0">
                <a:effectLst/>
              </a:rPr>
              <a:t> </a:t>
            </a:r>
            <a:r>
              <a:rPr lang="en-GB" sz="1200" b="0" i="0" dirty="0" err="1">
                <a:effectLst/>
              </a:rPr>
              <a:t>útočník</a:t>
            </a:r>
            <a:r>
              <a:rPr lang="en-GB" sz="1200" b="0" i="0" dirty="0">
                <a:effectLst/>
              </a:rPr>
              <a:t> </a:t>
            </a:r>
            <a:r>
              <a:rPr lang="en-GB" sz="1200" b="0" i="0" dirty="0" err="1">
                <a:effectLst/>
              </a:rPr>
              <a:t>skrytý</a:t>
            </a:r>
            <a:r>
              <a:rPr lang="en-GB" sz="1200" b="0" i="0" dirty="0">
                <a:effectLst/>
              </a:rPr>
              <a:t> </a:t>
            </a:r>
            <a:r>
              <a:rPr lang="en-GB" sz="1200" b="0" i="0" dirty="0" err="1">
                <a:effectLst/>
              </a:rPr>
              <a:t>dlhší</a:t>
            </a:r>
            <a:r>
              <a:rPr lang="en-GB" sz="1200" b="0" i="0" dirty="0">
                <a:effectLst/>
              </a:rPr>
              <a:t> </a:t>
            </a:r>
            <a:r>
              <a:rPr lang="en-GB" sz="1200" b="0" i="0" dirty="0" err="1">
                <a:effectLst/>
              </a:rPr>
              <a:t>čas</a:t>
            </a:r>
            <a:r>
              <a:rPr lang="en-GB" sz="1200" b="0" i="0" dirty="0">
                <a:effectLst/>
              </a:rPr>
              <a:t> (Advanced Persistent Threat, APT) a </a:t>
            </a:r>
            <a:r>
              <a:rPr lang="en-GB" sz="1200" b="0" i="0" dirty="0" err="1">
                <a:effectLst/>
              </a:rPr>
              <a:t>pokračuje</a:t>
            </a:r>
            <a:r>
              <a:rPr lang="en-GB" sz="1200" b="0" i="0" dirty="0">
                <a:effectLst/>
              </a:rPr>
              <a:t> v </a:t>
            </a:r>
            <a:r>
              <a:rPr lang="en-GB" sz="1200" b="0" i="0" dirty="0" err="1">
                <a:effectLst/>
              </a:rPr>
              <a:t>získavaní</a:t>
            </a:r>
            <a:r>
              <a:rPr lang="en-GB" sz="1200" b="0" i="0" dirty="0">
                <a:effectLst/>
              </a:rPr>
              <a:t> </a:t>
            </a:r>
            <a:r>
              <a:rPr lang="en-GB" sz="1200" b="0" i="0" dirty="0" err="1">
                <a:effectLst/>
              </a:rPr>
              <a:t>cenných</a:t>
            </a:r>
            <a:r>
              <a:rPr lang="en-GB" sz="1200" b="0" i="0" dirty="0">
                <a:effectLst/>
              </a:rPr>
              <a:t> </a:t>
            </a:r>
            <a:r>
              <a:rPr lang="en-GB" sz="1200" b="0" i="0" dirty="0" err="1">
                <a:effectLst/>
              </a:rPr>
              <a:t>údajov</a:t>
            </a:r>
            <a:r>
              <a:rPr lang="en-GB" sz="1200" b="0" i="0" dirty="0">
                <a:effectLst/>
              </a:rPr>
              <a:t>.</a:t>
            </a:r>
          </a:p>
          <a:p>
            <a:pPr marL="342900" indent="-342900" algn="just">
              <a:buFont typeface="+mj-lt"/>
              <a:buAutoNum type="arabicPeriod"/>
            </a:pPr>
            <a:endParaRPr lang="en-GB" sz="1200" b="0" i="0" dirty="0">
              <a:effectLst/>
            </a:endParaRPr>
          </a:p>
          <a:p>
            <a:pPr marL="342900" indent="-342900" algn="just">
              <a:buFont typeface="+mj-lt"/>
              <a:buAutoNum type="arabicPeriod"/>
            </a:pPr>
            <a:r>
              <a:rPr lang="en-GB" sz="1200" b="0" i="0" dirty="0" err="1">
                <a:effectLst/>
              </a:rPr>
              <a:t>Počas</a:t>
            </a:r>
            <a:r>
              <a:rPr lang="en-GB" sz="1200" b="0" i="0" dirty="0">
                <a:effectLst/>
              </a:rPr>
              <a:t> </a:t>
            </a:r>
            <a:r>
              <a:rPr lang="en-GB" sz="1200" b="0" i="0" dirty="0" err="1">
                <a:effectLst/>
              </a:rPr>
              <a:t>celého</a:t>
            </a:r>
            <a:r>
              <a:rPr lang="en-GB" sz="1200" b="0" i="0" dirty="0">
                <a:effectLst/>
              </a:rPr>
              <a:t> </a:t>
            </a:r>
            <a:r>
              <a:rPr lang="en-GB" sz="1200" b="0" i="0" dirty="0" err="1">
                <a:effectLst/>
              </a:rPr>
              <a:t>procesu</a:t>
            </a:r>
            <a:r>
              <a:rPr lang="en-GB" sz="1200" b="0" i="0" dirty="0">
                <a:effectLst/>
              </a:rPr>
              <a:t> </a:t>
            </a:r>
            <a:r>
              <a:rPr lang="en-GB" sz="1200" b="0" i="0" dirty="0" err="1">
                <a:effectLst/>
              </a:rPr>
              <a:t>útočníci</a:t>
            </a:r>
            <a:r>
              <a:rPr lang="en-GB" sz="1200" b="0" i="0" dirty="0">
                <a:effectLst/>
              </a:rPr>
              <a:t> </a:t>
            </a:r>
            <a:r>
              <a:rPr lang="en-GB" sz="1200" b="0" i="0" dirty="0" err="1">
                <a:effectLst/>
              </a:rPr>
              <a:t>používajú</a:t>
            </a:r>
            <a:r>
              <a:rPr lang="en-GB" sz="1200" b="0" i="0" dirty="0">
                <a:effectLst/>
              </a:rPr>
              <a:t> </a:t>
            </a:r>
            <a:r>
              <a:rPr lang="en-GB" sz="1200" b="0" i="0" dirty="0" err="1">
                <a:effectLst/>
              </a:rPr>
              <a:t>rôzne</a:t>
            </a:r>
            <a:r>
              <a:rPr lang="en-GB" sz="1200" b="0" i="0" dirty="0">
                <a:effectLst/>
              </a:rPr>
              <a:t> </a:t>
            </a:r>
            <a:r>
              <a:rPr lang="en-GB" sz="1200" b="0" i="0" dirty="0" err="1">
                <a:effectLst/>
              </a:rPr>
              <a:t>techniky</a:t>
            </a:r>
            <a:r>
              <a:rPr lang="en-GB" sz="1200" b="0" i="0" dirty="0">
                <a:effectLst/>
              </a:rPr>
              <a:t>, aby </a:t>
            </a:r>
            <a:r>
              <a:rPr lang="en-GB" sz="1200" b="0" i="0" dirty="0" err="1">
                <a:effectLst/>
              </a:rPr>
              <a:t>sa</a:t>
            </a:r>
            <a:r>
              <a:rPr lang="en-GB" sz="1200" b="0" i="0" dirty="0">
                <a:effectLst/>
              </a:rPr>
              <a:t> </a:t>
            </a:r>
            <a:r>
              <a:rPr lang="en-GB" sz="1200" b="0" i="0" dirty="0" err="1">
                <a:effectLst/>
              </a:rPr>
              <a:t>vyhli</a:t>
            </a:r>
            <a:r>
              <a:rPr lang="en-GB" sz="1200" b="0" i="0" dirty="0">
                <a:effectLst/>
              </a:rPr>
              <a:t> </a:t>
            </a:r>
            <a:r>
              <a:rPr lang="en-GB" sz="1200" b="0" i="0" dirty="0" err="1">
                <a:effectLst/>
              </a:rPr>
              <a:t>odhaleniu</a:t>
            </a:r>
            <a:r>
              <a:rPr lang="en-GB" sz="1200" b="0" i="0" dirty="0">
                <a:effectLst/>
              </a:rPr>
              <a:t>, </a:t>
            </a:r>
            <a:r>
              <a:rPr lang="en-GB" sz="1200" b="0" i="0" dirty="0" err="1">
                <a:effectLst/>
              </a:rPr>
              <a:t>napríklad</a:t>
            </a:r>
            <a:r>
              <a:rPr lang="en-GB" sz="1200" b="0" i="0" dirty="0">
                <a:effectLst/>
              </a:rPr>
              <a:t> </a:t>
            </a:r>
            <a:r>
              <a:rPr lang="en-GB" sz="1200" b="0" i="0" dirty="0" err="1">
                <a:effectLst/>
              </a:rPr>
              <a:t>šifrovanie</a:t>
            </a:r>
            <a:r>
              <a:rPr lang="en-GB" sz="1200" b="0" i="0" dirty="0">
                <a:effectLst/>
              </a:rPr>
              <a:t>, </a:t>
            </a:r>
            <a:r>
              <a:rPr lang="en-GB" sz="1200" b="0" i="0" dirty="0" err="1">
                <a:effectLst/>
              </a:rPr>
              <a:t>obfuskáciu</a:t>
            </a:r>
            <a:r>
              <a:rPr lang="en-GB" sz="1200" b="0" i="0" dirty="0">
                <a:effectLst/>
              </a:rPr>
              <a:t> </a:t>
            </a:r>
            <a:r>
              <a:rPr lang="en-GB" sz="1200" b="0" i="0" dirty="0" err="1">
                <a:effectLst/>
              </a:rPr>
              <a:t>alebo</a:t>
            </a:r>
            <a:r>
              <a:rPr lang="en-GB" sz="1200" b="0" i="0" dirty="0">
                <a:effectLst/>
              </a:rPr>
              <a:t> </a:t>
            </a:r>
            <a:r>
              <a:rPr lang="en-GB" sz="1200" b="0" i="0" dirty="0" err="1">
                <a:effectLst/>
              </a:rPr>
              <a:t>vymazávanie</a:t>
            </a:r>
            <a:r>
              <a:rPr lang="en-GB" sz="1200" b="0" i="0" dirty="0">
                <a:effectLst/>
              </a:rPr>
              <a:t> </a:t>
            </a:r>
            <a:r>
              <a:rPr lang="en-GB" sz="1200" b="0" i="0" dirty="0" err="1">
                <a:effectLst/>
              </a:rPr>
              <a:t>protokolov</a:t>
            </a:r>
            <a:r>
              <a:rPr lang="en-GB" sz="1200" b="0" i="0" dirty="0">
                <a:effectLst/>
              </a:rPr>
              <a:t>. </a:t>
            </a:r>
            <a:r>
              <a:rPr lang="en-GB" sz="1200" b="0" i="0" dirty="0" err="1">
                <a:effectLst/>
              </a:rPr>
              <a:t>Kybernetické</a:t>
            </a:r>
            <a:r>
              <a:rPr lang="en-GB" sz="1200" b="0" i="0" dirty="0">
                <a:effectLst/>
              </a:rPr>
              <a:t> </a:t>
            </a:r>
            <a:r>
              <a:rPr lang="en-GB" sz="1200" b="0" i="0" dirty="0" err="1">
                <a:effectLst/>
              </a:rPr>
              <a:t>útoky</a:t>
            </a:r>
            <a:r>
              <a:rPr lang="en-GB" sz="1200" b="0" i="0" dirty="0">
                <a:effectLst/>
              </a:rPr>
              <a:t> </a:t>
            </a:r>
            <a:r>
              <a:rPr lang="en-GB" sz="1200" b="0" i="0" dirty="0" err="1">
                <a:effectLst/>
              </a:rPr>
              <a:t>môžu</a:t>
            </a:r>
            <a:r>
              <a:rPr lang="en-GB" sz="1200" b="0" i="0" dirty="0">
                <a:effectLst/>
              </a:rPr>
              <a:t> </a:t>
            </a:r>
            <a:r>
              <a:rPr lang="en-GB" sz="1200" b="0" i="0" dirty="0" err="1">
                <a:effectLst/>
              </a:rPr>
              <a:t>byť</a:t>
            </a:r>
            <a:r>
              <a:rPr lang="en-GB" sz="1200" b="0" i="0" dirty="0">
                <a:effectLst/>
              </a:rPr>
              <a:t> </a:t>
            </a:r>
            <a:r>
              <a:rPr lang="en-GB" sz="1200" b="0" i="0" dirty="0" err="1">
                <a:effectLst/>
              </a:rPr>
              <a:t>rôzne</a:t>
            </a:r>
            <a:r>
              <a:rPr lang="en-GB" sz="1200" b="0" i="0" dirty="0">
                <a:effectLst/>
              </a:rPr>
              <a:t> </a:t>
            </a:r>
            <a:r>
              <a:rPr lang="en-GB" sz="1200" b="0" i="0" dirty="0" err="1">
                <a:effectLst/>
              </a:rPr>
              <a:t>zložité</a:t>
            </a:r>
            <a:r>
              <a:rPr lang="en-GB" sz="1200" b="0" i="0" dirty="0">
                <a:effectLst/>
              </a:rPr>
              <a:t>, ale </a:t>
            </a:r>
            <a:r>
              <a:rPr lang="en-GB" sz="1200" b="0" i="0" dirty="0" err="1">
                <a:effectLst/>
              </a:rPr>
              <a:t>často</a:t>
            </a:r>
            <a:r>
              <a:rPr lang="en-GB" sz="1200" b="0" i="0" dirty="0">
                <a:effectLst/>
              </a:rPr>
              <a:t> </a:t>
            </a:r>
            <a:r>
              <a:rPr lang="en-GB" sz="1200" b="0" i="0" dirty="0" err="1">
                <a:effectLst/>
              </a:rPr>
              <a:t>sa</a:t>
            </a:r>
            <a:r>
              <a:rPr lang="en-GB" sz="1200" b="0" i="0" dirty="0">
                <a:effectLst/>
              </a:rPr>
              <a:t> </a:t>
            </a:r>
            <a:r>
              <a:rPr lang="en-GB" sz="1200" b="0" i="0" dirty="0" err="1">
                <a:effectLst/>
              </a:rPr>
              <a:t>riadia</a:t>
            </a:r>
            <a:r>
              <a:rPr lang="en-GB" sz="1200" b="0" i="0" dirty="0">
                <a:effectLst/>
              </a:rPr>
              <a:t> </a:t>
            </a:r>
            <a:r>
              <a:rPr lang="en-GB" sz="1200" b="0" i="0" dirty="0" err="1">
                <a:effectLst/>
              </a:rPr>
              <a:t>týmto</a:t>
            </a:r>
            <a:r>
              <a:rPr lang="en-GB" sz="1200" b="0" i="0" dirty="0">
                <a:effectLst/>
              </a:rPr>
              <a:t> </a:t>
            </a:r>
            <a:r>
              <a:rPr lang="en-GB" sz="1200" b="0" i="0" dirty="0" err="1">
                <a:effectLst/>
              </a:rPr>
              <a:t>všeobecným</a:t>
            </a:r>
            <a:r>
              <a:rPr lang="en-GB" sz="1200" b="0" i="0" dirty="0">
                <a:effectLst/>
              </a:rPr>
              <a:t> </a:t>
            </a:r>
            <a:r>
              <a:rPr lang="en-GB" sz="1200" b="0" i="0" dirty="0" err="1">
                <a:effectLst/>
              </a:rPr>
              <a:t>vzorom</a:t>
            </a:r>
            <a:r>
              <a:rPr lang="en-GB" sz="1200" b="0" i="0" dirty="0">
                <a:effectLst/>
              </a:rPr>
              <a:t>:</a:t>
            </a:r>
          </a:p>
          <a:p>
            <a:pPr marL="171450" indent="-171450">
              <a:buFont typeface="Arial" panose="020B0604020202020204" pitchFamily="34" charset="0"/>
              <a:buChar char="•"/>
            </a:pPr>
            <a:endParaRPr lang="en-GB" sz="1100" i="0" dirty="0">
              <a:effectLst/>
              <a:cs typeface="Arial" panose="020B0604020202020204" pitchFamily="34" charset="0"/>
            </a:endParaRPr>
          </a:p>
        </p:txBody>
      </p:sp>
      <p:sp>
        <p:nvSpPr>
          <p:cNvPr id="5" name="Footer Placeholder 4">
            <a:extLst>
              <a:ext uri="{FF2B5EF4-FFF2-40B4-BE49-F238E27FC236}">
                <a16:creationId xmlns:a16="http://schemas.microsoft.com/office/drawing/2014/main" id="{38E4B3C7-CD19-FE22-5777-90870904CDC4}"/>
              </a:ext>
            </a:extLst>
          </p:cNvPr>
          <p:cNvSpPr>
            <a:spLocks noGrp="1"/>
          </p:cNvSpPr>
          <p:nvPr>
            <p:ph type="ftr" sz="quarter" idx="10"/>
          </p:nvPr>
        </p:nvSpPr>
        <p:spPr/>
        <p:txBody>
          <a:bodyPr/>
          <a:lstStyle/>
          <a:p>
            <a:r>
              <a:rPr lang="en-US"/>
              <a:t>CIO Information Security / November 2024 / © 2024 IBM Corporation</a:t>
            </a:r>
          </a:p>
        </p:txBody>
      </p:sp>
      <p:pic>
        <p:nvPicPr>
          <p:cNvPr id="6" name="Picture 5">
            <a:extLst>
              <a:ext uri="{FF2B5EF4-FFF2-40B4-BE49-F238E27FC236}">
                <a16:creationId xmlns:a16="http://schemas.microsoft.com/office/drawing/2014/main" id="{9DB0C4AE-5A67-C953-BEDA-84F10CFDE109}"/>
              </a:ext>
            </a:extLst>
          </p:cNvPr>
          <p:cNvPicPr>
            <a:picLocks noChangeAspect="1"/>
          </p:cNvPicPr>
          <p:nvPr/>
        </p:nvPicPr>
        <p:blipFill>
          <a:blip r:embed="rId3"/>
          <a:stretch>
            <a:fillRect/>
          </a:stretch>
        </p:blipFill>
        <p:spPr>
          <a:xfrm>
            <a:off x="1923567" y="4641575"/>
            <a:ext cx="7876416" cy="1623130"/>
          </a:xfrm>
          <a:prstGeom prst="rect">
            <a:avLst/>
          </a:prstGeom>
        </p:spPr>
      </p:pic>
    </p:spTree>
    <p:extLst>
      <p:ext uri="{BB962C8B-B14F-4D97-AF65-F5344CB8AC3E}">
        <p14:creationId xmlns:p14="http://schemas.microsoft.com/office/powerpoint/2010/main" val="228773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1000"/>
                                        <p:tgtEl>
                                          <p:spTgt spid="3">
                                            <p:txEl>
                                              <p:pRg st="10" end="10"/>
                                            </p:txEl>
                                          </p:spTgt>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64F8-31A5-E7E0-76FE-1C2287649E18}"/>
              </a:ext>
            </a:extLst>
          </p:cNvPr>
          <p:cNvSpPr>
            <a:spLocks noGrp="1"/>
          </p:cNvSpPr>
          <p:nvPr>
            <p:ph type="title"/>
          </p:nvPr>
        </p:nvSpPr>
        <p:spPr>
          <a:xfrm>
            <a:off x="280415" y="268224"/>
            <a:ext cx="9519568" cy="636237"/>
          </a:xfrm>
        </p:spPr>
        <p:txBody>
          <a:bodyPr/>
          <a:lstStyle/>
          <a:p>
            <a:r>
              <a:rPr lang="sk-SK" dirty="0">
                <a:solidFill>
                  <a:srgbClr val="4589FF"/>
                </a:solidFill>
              </a:rPr>
              <a:t>Ako sa chrániť</a:t>
            </a:r>
            <a:endParaRPr lang="en-GB" dirty="0">
              <a:solidFill>
                <a:srgbClr val="4589FF"/>
              </a:solidFill>
            </a:endParaRPr>
          </a:p>
        </p:txBody>
      </p:sp>
      <p:sp>
        <p:nvSpPr>
          <p:cNvPr id="3" name="Text Placeholder 2">
            <a:extLst>
              <a:ext uri="{FF2B5EF4-FFF2-40B4-BE49-F238E27FC236}">
                <a16:creationId xmlns:a16="http://schemas.microsoft.com/office/drawing/2014/main" id="{29C86002-481F-CE0C-486F-8EC5523863D0}"/>
              </a:ext>
            </a:extLst>
          </p:cNvPr>
          <p:cNvSpPr>
            <a:spLocks noGrp="1"/>
          </p:cNvSpPr>
          <p:nvPr>
            <p:ph type="body" sz="quarter" idx="13"/>
          </p:nvPr>
        </p:nvSpPr>
        <p:spPr>
          <a:xfrm>
            <a:off x="292606" y="1071716"/>
            <a:ext cx="11018123" cy="4670323"/>
          </a:xfrm>
        </p:spPr>
        <p:txBody>
          <a:bodyPr/>
          <a:lstStyle/>
          <a:p>
            <a:pPr marL="285750" indent="-285750">
              <a:buFont typeface="Arial" panose="020B0604020202020204" pitchFamily="34" charset="0"/>
              <a:buChar char="•"/>
            </a:pPr>
            <a:r>
              <a:rPr lang="sk-SK" sz="1600" b="1" i="0" dirty="0">
                <a:effectLst/>
                <a:cs typeface="Arial" panose="020B0604020202020204" pitchFamily="34" charset="0"/>
              </a:rPr>
              <a:t>Identifikovať hrozby</a:t>
            </a:r>
          </a:p>
          <a:p>
            <a:pPr marL="285750" indent="-285750">
              <a:buFont typeface="Arial" panose="020B0604020202020204" pitchFamily="34" charset="0"/>
              <a:buChar char="•"/>
            </a:pPr>
            <a:r>
              <a:rPr lang="sk-SK" sz="1600" b="1" dirty="0">
                <a:cs typeface="Arial" panose="020B0604020202020204" pitchFamily="34" charset="0"/>
              </a:rPr>
              <a:t>Vyhodnotiť riziká</a:t>
            </a:r>
          </a:p>
          <a:p>
            <a:pPr marL="285750" indent="-285750">
              <a:buFont typeface="Arial" panose="020B0604020202020204" pitchFamily="34" charset="0"/>
              <a:buChar char="•"/>
            </a:pPr>
            <a:r>
              <a:rPr lang="sk-SK" sz="1600" b="1" i="0" dirty="0">
                <a:effectLst/>
                <a:cs typeface="Arial" panose="020B0604020202020204" pitchFamily="34" charset="0"/>
              </a:rPr>
              <a:t>Definovať opatrenia</a:t>
            </a:r>
          </a:p>
          <a:p>
            <a:pPr marL="285750" indent="-285750">
              <a:buFont typeface="Arial" panose="020B0604020202020204" pitchFamily="34" charset="0"/>
              <a:buChar char="•"/>
            </a:pPr>
            <a:r>
              <a:rPr lang="sk-SK" sz="1600" b="1" i="0" dirty="0">
                <a:effectLst/>
                <a:cs typeface="Arial" panose="020B0604020202020204" pitchFamily="34" charset="0"/>
              </a:rPr>
              <a:t>Prijať opatrenia</a:t>
            </a:r>
          </a:p>
          <a:p>
            <a:pPr marL="285750" indent="-285750">
              <a:buFont typeface="Arial" panose="020B0604020202020204" pitchFamily="34" charset="0"/>
              <a:buChar char="•"/>
            </a:pPr>
            <a:r>
              <a:rPr lang="sk-SK" sz="1600" b="1" i="0" dirty="0">
                <a:effectLst/>
                <a:cs typeface="Arial" panose="020B0604020202020204" pitchFamily="34" charset="0"/>
              </a:rPr>
              <a:t>Odstrániť zraniteľnosť</a:t>
            </a:r>
          </a:p>
          <a:p>
            <a:pPr marL="285750" indent="-285750">
              <a:buFont typeface="Arial" panose="020B0604020202020204" pitchFamily="34" charset="0"/>
              <a:buChar char="•"/>
            </a:pPr>
            <a:r>
              <a:rPr lang="sk-SK" sz="1600" b="1" dirty="0">
                <a:cs typeface="Arial" panose="020B0604020202020204" pitchFamily="34" charset="0"/>
              </a:rPr>
              <a:t>Kontrolovať, monitorovať a vyhodnotiť</a:t>
            </a:r>
            <a:endParaRPr lang="sk-SK" sz="1600" b="1" i="0" dirty="0">
              <a:effectLst/>
              <a:cs typeface="Arial" panose="020B0604020202020204" pitchFamily="34" charset="0"/>
            </a:endParaRPr>
          </a:p>
          <a:p>
            <a:endParaRPr lang="sk-SK" sz="1600" b="1" i="0" dirty="0">
              <a:effectLst/>
              <a:cs typeface="Arial" panose="020B0604020202020204" pitchFamily="34" charset="0"/>
            </a:endParaRPr>
          </a:p>
          <a:p>
            <a:endParaRPr lang="sk-SK" sz="1600" b="1" dirty="0">
              <a:cs typeface="Arial" panose="020B0604020202020204" pitchFamily="34" charset="0"/>
            </a:endParaRPr>
          </a:p>
          <a:p>
            <a:endParaRPr lang="sk-SK" sz="1600" b="1" i="0" dirty="0">
              <a:effectLst/>
              <a:cs typeface="Arial" panose="020B0604020202020204" pitchFamily="34" charset="0"/>
            </a:endParaRPr>
          </a:p>
          <a:p>
            <a:endParaRPr lang="sk-SK" sz="1600" b="1" i="0" dirty="0">
              <a:effectLst/>
              <a:cs typeface="Arial" panose="020B0604020202020204" pitchFamily="34" charset="0"/>
            </a:endParaRPr>
          </a:p>
          <a:p>
            <a:r>
              <a:rPr lang="sk-SK" sz="1600" b="1" dirty="0">
                <a:cs typeface="Arial" panose="020B0604020202020204" pitchFamily="34" charset="0"/>
              </a:rPr>
              <a:t>Čim </a:t>
            </a:r>
            <a:r>
              <a:rPr lang="en-GB" sz="1600" b="1" dirty="0" err="1">
                <a:cs typeface="Arial" panose="020B0604020202020204" pitchFamily="34" charset="0"/>
              </a:rPr>
              <a:t>môže</a:t>
            </a:r>
            <a:r>
              <a:rPr lang="en-GB" sz="1600" b="1" dirty="0">
                <a:cs typeface="Arial" panose="020B0604020202020204" pitchFamily="34" charset="0"/>
              </a:rPr>
              <a:t> </a:t>
            </a:r>
            <a:r>
              <a:rPr lang="en-GB" sz="1600" b="1" dirty="0" err="1">
                <a:cs typeface="Arial" panose="020B0604020202020204" pitchFamily="34" charset="0"/>
              </a:rPr>
              <a:t>byť</a:t>
            </a:r>
            <a:r>
              <a:rPr lang="en-GB" sz="1600" b="1" dirty="0">
                <a:cs typeface="Arial" panose="020B0604020202020204" pitchFamily="34" charset="0"/>
              </a:rPr>
              <a:t> </a:t>
            </a:r>
            <a:r>
              <a:rPr lang="sk-SK" sz="1600" b="1" dirty="0">
                <a:cs typeface="Arial" panose="020B0604020202020204" pitchFamily="34" charset="0"/>
              </a:rPr>
              <a:t>z</a:t>
            </a:r>
            <a:r>
              <a:rPr lang="en-GB" sz="1600" b="1" i="0" dirty="0" err="1">
                <a:effectLst/>
                <a:cs typeface="Arial" panose="020B0604020202020204" pitchFamily="34" charset="0"/>
              </a:rPr>
              <a:t>raniteľnosť</a:t>
            </a:r>
            <a:r>
              <a:rPr lang="en-GB" sz="1600" b="1" i="0" dirty="0">
                <a:effectLst/>
                <a:cs typeface="Arial" panose="020B0604020202020204" pitchFamily="34" charset="0"/>
              </a:rPr>
              <a:t> </a:t>
            </a:r>
            <a:r>
              <a:rPr lang="en-GB" sz="1600" b="1" i="0" dirty="0" err="1">
                <a:effectLst/>
                <a:cs typeface="Arial" panose="020B0604020202020204" pitchFamily="34" charset="0"/>
              </a:rPr>
              <a:t>spôsobená</a:t>
            </a:r>
            <a:r>
              <a:rPr lang="sk-SK" sz="1600" b="1" i="0" dirty="0">
                <a:effectLst/>
                <a:cs typeface="Arial" panose="020B0604020202020204" pitchFamily="34" charset="0"/>
              </a:rPr>
              <a:t> a čoho sa treba vyvarovať</a:t>
            </a:r>
            <a:r>
              <a:rPr lang="en-GB" sz="1600" b="1" i="0" dirty="0">
                <a:effectLst/>
                <a:cs typeface="Arial" panose="020B0604020202020204" pitchFamily="34" charset="0"/>
              </a:rPr>
              <a:t>:</a:t>
            </a:r>
            <a:endParaRPr lang="sk-SK" sz="1600" b="1" i="0" dirty="0">
              <a:effectLst/>
              <a:cs typeface="Arial" panose="020B0604020202020204" pitchFamily="34" charset="0"/>
            </a:endParaRPr>
          </a:p>
          <a:p>
            <a:endParaRPr lang="sk-SK" sz="1100" dirty="0">
              <a:cs typeface="Arial" panose="020B0604020202020204" pitchFamily="34" charset="0"/>
            </a:endParaRPr>
          </a:p>
          <a:p>
            <a:pPr marL="171450" indent="-171450">
              <a:buFont typeface="Arial" panose="020B0604020202020204" pitchFamily="34" charset="0"/>
              <a:buChar char="•"/>
            </a:pPr>
            <a:r>
              <a:rPr lang="en-US" sz="1200" b="0" i="0" dirty="0">
                <a:effectLst/>
                <a:cs typeface="Arial" panose="020B0604020202020204" pitchFamily="34" charset="0"/>
              </a:rPr>
              <a:t>Ch</a:t>
            </a:r>
            <a:r>
              <a:rPr lang="sk-SK" sz="1200" b="0" i="0" dirty="0">
                <a:effectLst/>
                <a:cs typeface="Arial" panose="020B0604020202020204" pitchFamily="34" charset="0"/>
              </a:rPr>
              <a:t>ý</a:t>
            </a:r>
            <a:r>
              <a:rPr lang="en-US" sz="1200" b="0" i="0" dirty="0" err="1">
                <a:effectLst/>
                <a:cs typeface="Arial" panose="020B0604020202020204" pitchFamily="34" charset="0"/>
              </a:rPr>
              <a:t>bajuca</a:t>
            </a:r>
            <a:r>
              <a:rPr lang="en-US" sz="1200" b="0" i="0" dirty="0">
                <a:effectLst/>
                <a:cs typeface="Arial" panose="020B0604020202020204" pitchFamily="34" charset="0"/>
              </a:rPr>
              <a:t> </a:t>
            </a:r>
            <a:r>
              <a:rPr lang="en-US" sz="1200" b="0" i="0" dirty="0" err="1">
                <a:effectLst/>
                <a:cs typeface="Arial" panose="020B0604020202020204" pitchFamily="34" charset="0"/>
              </a:rPr>
              <a:t>fyzick</a:t>
            </a:r>
            <a:r>
              <a:rPr lang="sk-SK" sz="1200" b="0" i="0" dirty="0">
                <a:effectLst/>
                <a:cs typeface="Arial" panose="020B0604020202020204" pitchFamily="34" charset="0"/>
              </a:rPr>
              <a:t>á ochrana</a:t>
            </a:r>
            <a:endParaRPr lang="en-US" sz="1200" b="0" i="0" dirty="0">
              <a:effectLst/>
              <a:cs typeface="Arial" panose="020B0604020202020204" pitchFamily="34" charset="0"/>
            </a:endParaRPr>
          </a:p>
          <a:p>
            <a:pPr marL="171450" indent="-171450">
              <a:buFont typeface="Arial" panose="020B0604020202020204" pitchFamily="34" charset="0"/>
              <a:buChar char="•"/>
            </a:pPr>
            <a:r>
              <a:rPr lang="sk-SK" sz="1200" b="0" i="0" dirty="0">
                <a:effectLst/>
                <a:cs typeface="Arial" panose="020B0604020202020204" pitchFamily="34" charset="0"/>
              </a:rPr>
              <a:t>Chýbajúci </a:t>
            </a:r>
            <a:r>
              <a:rPr lang="en-GB" sz="1200" b="0" i="0" dirty="0">
                <a:effectLst/>
                <a:cs typeface="Arial" panose="020B0604020202020204" pitchFamily="34" charset="0"/>
              </a:rPr>
              <a:t>patching</a:t>
            </a:r>
            <a:r>
              <a:rPr lang="sk-SK" sz="1200" b="0" i="0" dirty="0">
                <a:effectLst/>
                <a:cs typeface="Arial" panose="020B0604020202020204" pitchFamily="34" charset="0"/>
              </a:rPr>
              <a:t> </a:t>
            </a:r>
            <a:r>
              <a:rPr lang="sk-SK" sz="1200" b="0" i="0" dirty="0" err="1">
                <a:effectLst/>
                <a:cs typeface="Arial" panose="020B0604020202020204" pitchFamily="34" charset="0"/>
              </a:rPr>
              <a:t>aplikacii</a:t>
            </a:r>
            <a:endParaRPr lang="sk-SK" sz="1200" b="0" i="0" dirty="0">
              <a:effectLst/>
              <a:cs typeface="Arial" panose="020B0604020202020204" pitchFamily="34" charset="0"/>
            </a:endParaRPr>
          </a:p>
          <a:p>
            <a:pPr marL="171450" indent="-171450">
              <a:buFont typeface="Arial" panose="020B0604020202020204" pitchFamily="34" charset="0"/>
              <a:buChar char="•"/>
            </a:pPr>
            <a:r>
              <a:rPr lang="en-GB" sz="1200" b="0" i="0" dirty="0" err="1">
                <a:effectLst/>
                <a:cs typeface="Arial" panose="020B0604020202020204" pitchFamily="34" charset="0"/>
              </a:rPr>
              <a:t>Neopravené</a:t>
            </a:r>
            <a:r>
              <a:rPr lang="en-GB" sz="1200" b="0" i="0" dirty="0">
                <a:effectLst/>
                <a:cs typeface="Arial" panose="020B0604020202020204" pitchFamily="34" charset="0"/>
              </a:rPr>
              <a:t> </a:t>
            </a:r>
            <a:r>
              <a:rPr lang="en-GB" sz="1200" b="0" i="0" dirty="0" err="1">
                <a:effectLst/>
                <a:cs typeface="Arial" panose="020B0604020202020204" pitchFamily="34" charset="0"/>
              </a:rPr>
              <a:t>alebo</a:t>
            </a:r>
            <a:r>
              <a:rPr lang="en-GB" sz="1200" b="0" i="0" dirty="0">
                <a:effectLst/>
                <a:cs typeface="Arial" panose="020B0604020202020204" pitchFamily="34" charset="0"/>
              </a:rPr>
              <a:t> </a:t>
            </a:r>
            <a:r>
              <a:rPr lang="en-GB" sz="1200" b="0" i="0" dirty="0" err="1">
                <a:effectLst/>
                <a:cs typeface="Arial" panose="020B0604020202020204" pitchFamily="34" charset="0"/>
              </a:rPr>
              <a:t>zastarané</a:t>
            </a:r>
            <a:r>
              <a:rPr lang="en-GB" sz="1200" b="0" i="0" dirty="0">
                <a:effectLst/>
                <a:cs typeface="Arial" panose="020B0604020202020204" pitchFamily="34" charset="0"/>
              </a:rPr>
              <a:t> </a:t>
            </a:r>
            <a:r>
              <a:rPr lang="en-GB" sz="1200" b="0" i="0" dirty="0" err="1">
                <a:effectLst/>
                <a:cs typeface="Arial" panose="020B0604020202020204" pitchFamily="34" charset="0"/>
              </a:rPr>
              <a:t>verzie</a:t>
            </a:r>
            <a:r>
              <a:rPr lang="en-GB" sz="1200" b="0" i="0" dirty="0">
                <a:effectLst/>
                <a:cs typeface="Arial" panose="020B0604020202020204" pitchFamily="34" charset="0"/>
              </a:rPr>
              <a:t> </a:t>
            </a:r>
            <a:r>
              <a:rPr lang="en-GB" sz="1200" b="0" i="0" dirty="0" err="1">
                <a:effectLst/>
                <a:cs typeface="Arial" panose="020B0604020202020204" pitchFamily="34" charset="0"/>
              </a:rPr>
              <a:t>operačného</a:t>
            </a:r>
            <a:r>
              <a:rPr lang="en-GB" sz="1200" b="0" i="0" dirty="0">
                <a:effectLst/>
                <a:cs typeface="Arial" panose="020B0604020202020204" pitchFamily="34" charset="0"/>
              </a:rPr>
              <a:t> </a:t>
            </a:r>
            <a:r>
              <a:rPr lang="en-GB" sz="1200" b="0" i="0" dirty="0" err="1">
                <a:effectLst/>
                <a:cs typeface="Arial" panose="020B0604020202020204" pitchFamily="34" charset="0"/>
              </a:rPr>
              <a:t>systému</a:t>
            </a:r>
            <a:r>
              <a:rPr lang="sk-SK" sz="1200" b="0" i="0" dirty="0">
                <a:effectLst/>
                <a:cs typeface="Arial" panose="020B0604020202020204" pitchFamily="34" charset="0"/>
              </a:rPr>
              <a:t>,</a:t>
            </a:r>
            <a:r>
              <a:rPr lang="en-GB" sz="1200" b="0" i="0" dirty="0">
                <a:effectLst/>
                <a:cs typeface="Arial" panose="020B0604020202020204" pitchFamily="34" charset="0"/>
              </a:rPr>
              <a:t> </a:t>
            </a:r>
            <a:r>
              <a:rPr lang="en-GB" sz="1200" b="0" i="0" dirty="0" err="1">
                <a:effectLst/>
                <a:cs typeface="Arial" panose="020B0604020202020204" pitchFamily="34" charset="0"/>
              </a:rPr>
              <a:t>kontajnerového</a:t>
            </a:r>
            <a:r>
              <a:rPr lang="en-GB" sz="1200" b="0" i="0" dirty="0">
                <a:effectLst/>
                <a:cs typeface="Arial" panose="020B0604020202020204" pitchFamily="34" charset="0"/>
              </a:rPr>
              <a:t> </a:t>
            </a:r>
            <a:r>
              <a:rPr lang="en-GB" sz="1200" b="0" i="0" dirty="0" err="1">
                <a:effectLst/>
                <a:cs typeface="Arial" panose="020B0604020202020204" pitchFamily="34" charset="0"/>
              </a:rPr>
              <a:t>modulu</a:t>
            </a:r>
            <a:r>
              <a:rPr lang="sk-SK" sz="1200" b="0" i="0" dirty="0">
                <a:effectLst/>
                <a:cs typeface="Arial" panose="020B0604020202020204" pitchFamily="34" charset="0"/>
              </a:rPr>
              <a:t>, databáz</a:t>
            </a:r>
          </a:p>
          <a:p>
            <a:pPr marL="171450" indent="-171450">
              <a:buFont typeface="Arial" panose="020B0604020202020204" pitchFamily="34" charset="0"/>
              <a:buChar char="•"/>
            </a:pPr>
            <a:r>
              <a:rPr lang="en-GB" sz="1200" b="0" i="0" dirty="0" err="1">
                <a:effectLst/>
                <a:cs typeface="Arial" panose="020B0604020202020204" pitchFamily="34" charset="0"/>
              </a:rPr>
              <a:t>Nadmerne</a:t>
            </a:r>
            <a:r>
              <a:rPr lang="en-GB" sz="1200" b="0" i="0" dirty="0">
                <a:effectLst/>
                <a:cs typeface="Arial" panose="020B0604020202020204" pitchFamily="34" charset="0"/>
              </a:rPr>
              <a:t> </a:t>
            </a:r>
            <a:r>
              <a:rPr lang="en-GB" sz="1200" b="0" i="0" dirty="0" err="1">
                <a:effectLst/>
                <a:cs typeface="Arial" panose="020B0604020202020204" pitchFamily="34" charset="0"/>
              </a:rPr>
              <a:t>poskytnuté</a:t>
            </a:r>
            <a:r>
              <a:rPr lang="en-GB" sz="1200" b="0" i="0" dirty="0">
                <a:effectLst/>
                <a:cs typeface="Arial" panose="020B0604020202020204" pitchFamily="34" charset="0"/>
              </a:rPr>
              <a:t> </a:t>
            </a:r>
            <a:r>
              <a:rPr lang="en-GB" sz="1200" b="0" i="0" dirty="0" err="1">
                <a:effectLst/>
                <a:cs typeface="Arial" panose="020B0604020202020204" pitchFamily="34" charset="0"/>
              </a:rPr>
              <a:t>používateľské</a:t>
            </a:r>
            <a:r>
              <a:rPr lang="en-GB" sz="1200" b="0" i="0" dirty="0">
                <a:effectLst/>
                <a:cs typeface="Arial" panose="020B0604020202020204" pitchFamily="34" charset="0"/>
              </a:rPr>
              <a:t> </a:t>
            </a:r>
            <a:r>
              <a:rPr lang="en-GB" sz="1200" b="0" i="0" dirty="0" err="1">
                <a:effectLst/>
                <a:cs typeface="Arial" panose="020B0604020202020204" pitchFamily="34" charset="0"/>
              </a:rPr>
              <a:t>prístupové</a:t>
            </a:r>
            <a:r>
              <a:rPr lang="en-GB" sz="1200" b="0" i="0" dirty="0">
                <a:effectLst/>
                <a:cs typeface="Arial" panose="020B0604020202020204" pitchFamily="34" charset="0"/>
              </a:rPr>
              <a:t> </a:t>
            </a:r>
            <a:r>
              <a:rPr lang="en-GB" sz="1200" b="0" i="0" dirty="0" err="1">
                <a:effectLst/>
                <a:cs typeface="Arial" panose="020B0604020202020204" pitchFamily="34" charset="0"/>
              </a:rPr>
              <a:t>práva</a:t>
            </a:r>
            <a:endParaRPr lang="sk-SK" sz="1200" b="0" i="0" dirty="0">
              <a:effectLst/>
              <a:cs typeface="Arial" panose="020B0604020202020204" pitchFamily="34" charset="0"/>
            </a:endParaRPr>
          </a:p>
          <a:p>
            <a:pPr marL="171450" indent="-171450">
              <a:buFont typeface="Arial" panose="020B0604020202020204" pitchFamily="34" charset="0"/>
              <a:buChar char="•"/>
            </a:pPr>
            <a:r>
              <a:rPr lang="en-GB" sz="1200" b="0" i="0" dirty="0" err="1">
                <a:effectLst/>
                <a:cs typeface="Arial" panose="020B0604020202020204" pitchFamily="34" charset="0"/>
              </a:rPr>
              <a:t>Zbytočne</a:t>
            </a:r>
            <a:r>
              <a:rPr lang="en-GB" sz="1200" b="0" i="0" dirty="0">
                <a:effectLst/>
                <a:cs typeface="Arial" panose="020B0604020202020204" pitchFamily="34" charset="0"/>
              </a:rPr>
              <a:t> </a:t>
            </a:r>
            <a:r>
              <a:rPr lang="en-GB" sz="1200" b="0" i="0" dirty="0" err="1">
                <a:effectLst/>
                <a:cs typeface="Arial" panose="020B0604020202020204" pitchFamily="34" charset="0"/>
              </a:rPr>
              <a:t>rozšírené</a:t>
            </a:r>
            <a:r>
              <a:rPr lang="en-GB" sz="1200" b="0" i="0" dirty="0">
                <a:effectLst/>
                <a:cs typeface="Arial" panose="020B0604020202020204" pitchFamily="34" charset="0"/>
              </a:rPr>
              <a:t> </a:t>
            </a:r>
            <a:r>
              <a:rPr lang="en-GB" sz="1200" b="0" i="0" dirty="0" err="1">
                <a:effectLst/>
                <a:cs typeface="Arial" panose="020B0604020202020204" pitchFamily="34" charset="0"/>
              </a:rPr>
              <a:t>zdroje</a:t>
            </a:r>
            <a:r>
              <a:rPr lang="sk-SK" sz="1200" dirty="0">
                <a:cs typeface="Arial" panose="020B0604020202020204" pitchFamily="34" charset="0"/>
              </a:rPr>
              <a:t> </a:t>
            </a:r>
            <a:r>
              <a:rPr lang="en-US" sz="1200" dirty="0">
                <a:cs typeface="Arial" panose="020B0604020202020204" pitchFamily="34" charset="0"/>
              </a:rPr>
              <a:t>(</a:t>
            </a:r>
            <a:r>
              <a:rPr lang="sk-SK" sz="1200" dirty="0">
                <a:cs typeface="Arial" panose="020B0604020202020204" pitchFamily="34" charset="0"/>
              </a:rPr>
              <a:t>výkonnosť OS...</a:t>
            </a:r>
            <a:r>
              <a:rPr lang="en-US" sz="1200" dirty="0">
                <a:cs typeface="Arial" panose="020B0604020202020204" pitchFamily="34" charset="0"/>
              </a:rPr>
              <a:t>)</a:t>
            </a:r>
            <a:endParaRPr lang="sk-SK" sz="1200" b="0" i="0" dirty="0">
              <a:effectLst/>
              <a:cs typeface="Arial" panose="020B0604020202020204" pitchFamily="34" charset="0"/>
            </a:endParaRPr>
          </a:p>
          <a:p>
            <a:pPr marL="171450" indent="-171450">
              <a:buFont typeface="Arial" panose="020B0604020202020204" pitchFamily="34" charset="0"/>
              <a:buChar char="•"/>
            </a:pPr>
            <a:r>
              <a:rPr lang="en-GB" sz="1200" b="0" i="0" dirty="0" err="1">
                <a:effectLst/>
                <a:cs typeface="Arial" panose="020B0604020202020204" pitchFamily="34" charset="0"/>
              </a:rPr>
              <a:t>Otvorte</a:t>
            </a:r>
            <a:r>
              <a:rPr lang="en-GB" sz="1200" b="0" i="0" dirty="0">
                <a:effectLst/>
                <a:cs typeface="Arial" panose="020B0604020202020204" pitchFamily="34" charset="0"/>
              </a:rPr>
              <a:t> </a:t>
            </a:r>
            <a:r>
              <a:rPr lang="en-GB" sz="1200" b="0" i="0" dirty="0" err="1">
                <a:effectLst/>
                <a:cs typeface="Arial" panose="020B0604020202020204" pitchFamily="34" charset="0"/>
              </a:rPr>
              <a:t>sieťové</a:t>
            </a:r>
            <a:r>
              <a:rPr lang="en-GB" sz="1200" b="0" i="0" dirty="0">
                <a:effectLst/>
                <a:cs typeface="Arial" panose="020B0604020202020204" pitchFamily="34" charset="0"/>
              </a:rPr>
              <a:t> porty</a:t>
            </a:r>
            <a:r>
              <a:rPr lang="sk-SK" sz="1200" b="0" i="0">
                <a:effectLst/>
                <a:cs typeface="Arial" panose="020B0604020202020204" pitchFamily="34" charset="0"/>
              </a:rPr>
              <a:t> a IP</a:t>
            </a:r>
            <a:endParaRPr lang="sk-SK" sz="1200" b="0" i="0" dirty="0">
              <a:effectLst/>
              <a:cs typeface="Arial" panose="020B0604020202020204" pitchFamily="34" charset="0"/>
            </a:endParaRPr>
          </a:p>
          <a:p>
            <a:pPr marL="171450" indent="-171450">
              <a:buFont typeface="Arial" panose="020B0604020202020204" pitchFamily="34" charset="0"/>
              <a:buChar char="•"/>
            </a:pPr>
            <a:r>
              <a:rPr lang="en-GB" sz="1200" b="0" i="0" dirty="0" err="1">
                <a:effectLst/>
                <a:cs typeface="Arial" panose="020B0604020202020204" pitchFamily="34" charset="0"/>
              </a:rPr>
              <a:t>Zle</a:t>
            </a:r>
            <a:r>
              <a:rPr lang="en-GB" sz="1200" b="0" i="0" dirty="0">
                <a:effectLst/>
                <a:cs typeface="Arial" panose="020B0604020202020204" pitchFamily="34" charset="0"/>
              </a:rPr>
              <a:t> </a:t>
            </a:r>
            <a:r>
              <a:rPr lang="en-GB" sz="1200" b="0" i="0" dirty="0" err="1">
                <a:effectLst/>
                <a:cs typeface="Arial" panose="020B0604020202020204" pitchFamily="34" charset="0"/>
              </a:rPr>
              <a:t>nakonfigurovaná</a:t>
            </a:r>
            <a:r>
              <a:rPr lang="en-GB" sz="1200" b="0" i="0" dirty="0">
                <a:effectLst/>
                <a:cs typeface="Arial" panose="020B0604020202020204" pitchFamily="34" charset="0"/>
              </a:rPr>
              <a:t> </a:t>
            </a:r>
            <a:r>
              <a:rPr lang="en-GB" sz="1200" b="0" i="0" dirty="0" err="1">
                <a:effectLst/>
                <a:cs typeface="Arial" panose="020B0604020202020204" pitchFamily="34" charset="0"/>
              </a:rPr>
              <a:t>autentifikácia</a:t>
            </a:r>
            <a:endParaRPr lang="sk-SK" sz="1200" dirty="0">
              <a:cs typeface="Arial" panose="020B0604020202020204" pitchFamily="34" charset="0"/>
            </a:endParaRPr>
          </a:p>
          <a:p>
            <a:pPr marL="171450" indent="-171450">
              <a:buFont typeface="Arial" panose="020B0604020202020204" pitchFamily="34" charset="0"/>
              <a:buChar char="•"/>
            </a:pPr>
            <a:r>
              <a:rPr lang="en-GB" sz="1200" b="0" i="0" dirty="0" err="1">
                <a:effectLst/>
                <a:cs typeface="Arial" panose="020B0604020202020204" pitchFamily="34" charset="0"/>
              </a:rPr>
              <a:t>Nedostatok</a:t>
            </a:r>
            <a:r>
              <a:rPr lang="en-GB" sz="1200" b="0" i="0" dirty="0">
                <a:effectLst/>
                <a:cs typeface="Arial" panose="020B0604020202020204" pitchFamily="34" charset="0"/>
              </a:rPr>
              <a:t> </a:t>
            </a:r>
            <a:r>
              <a:rPr lang="en-GB" sz="1200" b="0" i="0" dirty="0" err="1">
                <a:effectLst/>
                <a:cs typeface="Arial" panose="020B0604020202020204" pitchFamily="34" charset="0"/>
              </a:rPr>
              <a:t>izolácie</a:t>
            </a:r>
            <a:r>
              <a:rPr lang="en-GB" sz="1200" b="0" i="0" dirty="0">
                <a:effectLst/>
                <a:cs typeface="Arial" panose="020B0604020202020204" pitchFamily="34" charset="0"/>
              </a:rPr>
              <a:t> </a:t>
            </a:r>
            <a:r>
              <a:rPr lang="en-GB" sz="1200" b="0" i="0" dirty="0" err="1">
                <a:effectLst/>
                <a:cs typeface="Arial" panose="020B0604020202020204" pitchFamily="34" charset="0"/>
              </a:rPr>
              <a:t>menného</a:t>
            </a:r>
            <a:r>
              <a:rPr lang="en-GB" sz="1200" b="0" i="0" dirty="0">
                <a:effectLst/>
                <a:cs typeface="Arial" panose="020B0604020202020204" pitchFamily="34" charset="0"/>
              </a:rPr>
              <a:t> </a:t>
            </a:r>
            <a:r>
              <a:rPr lang="en-GB" sz="1200" b="0" i="0" dirty="0" err="1">
                <a:effectLst/>
                <a:cs typeface="Arial" panose="020B0604020202020204" pitchFamily="34" charset="0"/>
              </a:rPr>
              <a:t>priestoru</a:t>
            </a:r>
            <a:endParaRPr lang="sk-SK" sz="1200" b="0" i="0" dirty="0">
              <a:effectLst/>
              <a:cs typeface="Arial" panose="020B0604020202020204" pitchFamily="34" charset="0"/>
            </a:endParaRPr>
          </a:p>
          <a:p>
            <a:pPr marL="171450" indent="-171450">
              <a:buFont typeface="Arial" panose="020B0604020202020204" pitchFamily="34" charset="0"/>
              <a:buChar char="•"/>
            </a:pPr>
            <a:r>
              <a:rPr lang="en-GB" sz="1200" b="0" i="0" dirty="0" err="1">
                <a:effectLst/>
                <a:cs typeface="Arial" panose="020B0604020202020204" pitchFamily="34" charset="0"/>
              </a:rPr>
              <a:t>Všetci</a:t>
            </a:r>
            <a:r>
              <a:rPr lang="en-GB" sz="1200" b="0" i="0" dirty="0">
                <a:effectLst/>
                <a:cs typeface="Arial" panose="020B0604020202020204" pitchFamily="34" charset="0"/>
              </a:rPr>
              <a:t> </a:t>
            </a:r>
            <a:r>
              <a:rPr lang="en-GB" sz="1200" b="0" i="0" dirty="0" err="1">
                <a:effectLst/>
                <a:cs typeface="Arial" panose="020B0604020202020204" pitchFamily="34" charset="0"/>
              </a:rPr>
              <a:t>hostitelia</a:t>
            </a:r>
            <a:r>
              <a:rPr lang="en-GB" sz="1200" b="0" i="0" dirty="0">
                <a:effectLst/>
                <a:cs typeface="Arial" panose="020B0604020202020204" pitchFamily="34" charset="0"/>
              </a:rPr>
              <a:t> by </a:t>
            </a:r>
            <a:r>
              <a:rPr lang="en-GB" sz="1200" b="0" i="0" dirty="0" err="1">
                <a:effectLst/>
                <a:cs typeface="Arial" panose="020B0604020202020204" pitchFamily="34" charset="0"/>
              </a:rPr>
              <a:t>mali</a:t>
            </a:r>
            <a:r>
              <a:rPr lang="en-GB" sz="1200" b="0" i="0" dirty="0">
                <a:effectLst/>
                <a:cs typeface="Arial" panose="020B0604020202020204" pitchFamily="34" charset="0"/>
              </a:rPr>
              <a:t> </a:t>
            </a:r>
            <a:r>
              <a:rPr lang="en-GB" sz="1200" b="0" i="0" dirty="0" err="1">
                <a:effectLst/>
                <a:cs typeface="Arial" panose="020B0604020202020204" pitchFamily="34" charset="0"/>
              </a:rPr>
              <a:t>byť</a:t>
            </a:r>
            <a:r>
              <a:rPr lang="en-GB" sz="1200" b="0" i="0" dirty="0">
                <a:effectLst/>
                <a:cs typeface="Arial" panose="020B0604020202020204" pitchFamily="34" charset="0"/>
              </a:rPr>
              <a:t> </a:t>
            </a:r>
            <a:r>
              <a:rPr lang="en-GB" sz="1200" b="0" i="0" dirty="0" err="1">
                <a:effectLst/>
                <a:cs typeface="Arial" panose="020B0604020202020204" pitchFamily="34" charset="0"/>
              </a:rPr>
              <a:t>vybavení</a:t>
            </a:r>
            <a:r>
              <a:rPr lang="en-GB" sz="1200" b="0" i="0" dirty="0">
                <a:effectLst/>
                <a:cs typeface="Arial" panose="020B0604020202020204" pitchFamily="34" charset="0"/>
              </a:rPr>
              <a:t> </a:t>
            </a:r>
            <a:r>
              <a:rPr lang="en-GB" sz="1200" b="0" i="0" dirty="0" err="1">
                <a:effectLst/>
                <a:cs typeface="Arial" panose="020B0604020202020204" pitchFamily="34" charset="0"/>
              </a:rPr>
              <a:t>zariadením</a:t>
            </a:r>
            <a:r>
              <a:rPr lang="en-GB" sz="1200" b="0" i="0" dirty="0">
                <a:effectLst/>
                <a:cs typeface="Arial" panose="020B0604020202020204" pitchFamily="34" charset="0"/>
              </a:rPr>
              <a:t> Endpoint Detection and Response (EDR), </a:t>
            </a:r>
            <a:r>
              <a:rPr lang="en-GB" sz="1200" b="0" i="0" dirty="0" err="1">
                <a:effectLst/>
                <a:cs typeface="Arial" panose="020B0604020202020204" pitchFamily="34" charset="0"/>
              </a:rPr>
              <a:t>ktoré</a:t>
            </a:r>
            <a:r>
              <a:rPr lang="en-GB" sz="1200" b="0" i="0" dirty="0">
                <a:effectLst/>
                <a:cs typeface="Arial" panose="020B0604020202020204" pitchFamily="34" charset="0"/>
              </a:rPr>
              <a:t> </a:t>
            </a:r>
            <a:r>
              <a:rPr lang="en-GB" sz="1200" b="0" i="0" dirty="0" err="1">
                <a:effectLst/>
                <a:cs typeface="Arial" panose="020B0604020202020204" pitchFamily="34" charset="0"/>
              </a:rPr>
              <a:t>neustále</a:t>
            </a:r>
            <a:r>
              <a:rPr lang="en-GB" sz="1200" b="0" i="0" dirty="0">
                <a:effectLst/>
                <a:cs typeface="Arial" panose="020B0604020202020204" pitchFamily="34" charset="0"/>
              </a:rPr>
              <a:t> </a:t>
            </a:r>
            <a:r>
              <a:rPr lang="en-GB" sz="1200" b="0" i="0" dirty="0" err="1">
                <a:effectLst/>
                <a:cs typeface="Arial" panose="020B0604020202020204" pitchFamily="34" charset="0"/>
              </a:rPr>
              <a:t>monitoruje</a:t>
            </a:r>
            <a:r>
              <a:rPr lang="en-GB" sz="1200" b="0" i="0" dirty="0">
                <a:effectLst/>
                <a:cs typeface="Arial" panose="020B0604020202020204" pitchFamily="34" charset="0"/>
              </a:rPr>
              <a:t> </a:t>
            </a:r>
            <a:r>
              <a:rPr lang="en-GB" sz="1200" b="0" i="0" dirty="0" err="1">
                <a:effectLst/>
                <a:cs typeface="Arial" panose="020B0604020202020204" pitchFamily="34" charset="0"/>
              </a:rPr>
              <a:t>zariadenia</a:t>
            </a:r>
            <a:r>
              <a:rPr lang="en-GB" sz="1200" b="0" i="0" dirty="0">
                <a:effectLst/>
                <a:cs typeface="Arial" panose="020B0604020202020204" pitchFamily="34" charset="0"/>
              </a:rPr>
              <a:t> </a:t>
            </a:r>
            <a:r>
              <a:rPr lang="en-GB" sz="1200" b="0" i="0" dirty="0" err="1">
                <a:effectLst/>
                <a:cs typeface="Arial" panose="020B0604020202020204" pitchFamily="34" charset="0"/>
              </a:rPr>
              <a:t>koncových</a:t>
            </a:r>
            <a:r>
              <a:rPr lang="en-GB" sz="1200" b="0" i="0" dirty="0">
                <a:effectLst/>
                <a:cs typeface="Arial" panose="020B0604020202020204" pitchFamily="34" charset="0"/>
              </a:rPr>
              <a:t> </a:t>
            </a:r>
            <a:r>
              <a:rPr lang="en-GB" sz="1200" b="0" i="0" dirty="0" err="1">
                <a:effectLst/>
                <a:cs typeface="Arial" panose="020B0604020202020204" pitchFamily="34" charset="0"/>
              </a:rPr>
              <a:t>používateľov</a:t>
            </a:r>
            <a:r>
              <a:rPr lang="en-GB" sz="1200" b="0" i="0" dirty="0">
                <a:effectLst/>
                <a:cs typeface="Arial" panose="020B0604020202020204" pitchFamily="34" charset="0"/>
              </a:rPr>
              <a:t>, aby </a:t>
            </a:r>
            <a:r>
              <a:rPr lang="en-GB" sz="1200" b="0" i="0" dirty="0" err="1">
                <a:effectLst/>
                <a:cs typeface="Arial" panose="020B0604020202020204" pitchFamily="34" charset="0"/>
              </a:rPr>
              <a:t>zisťovali</a:t>
            </a:r>
            <a:r>
              <a:rPr lang="en-GB" sz="1200" b="0" i="0" dirty="0">
                <a:effectLst/>
                <a:cs typeface="Arial" panose="020B0604020202020204" pitchFamily="34" charset="0"/>
              </a:rPr>
              <a:t> a </a:t>
            </a:r>
            <a:r>
              <a:rPr lang="en-GB" sz="1200" b="0" i="0" dirty="0" err="1">
                <a:effectLst/>
                <a:cs typeface="Arial" panose="020B0604020202020204" pitchFamily="34" charset="0"/>
              </a:rPr>
              <a:t>reagovali</a:t>
            </a:r>
            <a:r>
              <a:rPr lang="en-GB" sz="1200" b="0" i="0" dirty="0">
                <a:effectLst/>
                <a:cs typeface="Arial" panose="020B0604020202020204" pitchFamily="34" charset="0"/>
              </a:rPr>
              <a:t> </a:t>
            </a:r>
            <a:r>
              <a:rPr lang="en-GB" sz="1200" b="0" i="0" dirty="0" err="1">
                <a:effectLst/>
                <a:cs typeface="Arial" panose="020B0604020202020204" pitchFamily="34" charset="0"/>
              </a:rPr>
              <a:t>na</a:t>
            </a:r>
            <a:r>
              <a:rPr lang="en-GB" sz="1200" b="0" i="0" dirty="0">
                <a:effectLst/>
                <a:cs typeface="Arial" panose="020B0604020202020204" pitchFamily="34" charset="0"/>
              </a:rPr>
              <a:t> </a:t>
            </a:r>
            <a:r>
              <a:rPr lang="en-GB" sz="1200" b="0" i="0" dirty="0" err="1">
                <a:effectLst/>
                <a:cs typeface="Arial" panose="020B0604020202020204" pitchFamily="34" charset="0"/>
              </a:rPr>
              <a:t>kybernetické</a:t>
            </a:r>
            <a:r>
              <a:rPr lang="en-GB" sz="1200" b="0" i="0" dirty="0">
                <a:effectLst/>
                <a:cs typeface="Arial" panose="020B0604020202020204" pitchFamily="34" charset="0"/>
              </a:rPr>
              <a:t> </a:t>
            </a:r>
            <a:r>
              <a:rPr lang="en-GB" sz="1200" b="0" i="0" dirty="0" err="1">
                <a:effectLst/>
                <a:cs typeface="Arial" panose="020B0604020202020204" pitchFamily="34" charset="0"/>
              </a:rPr>
              <a:t>hrozby</a:t>
            </a:r>
            <a:r>
              <a:rPr lang="en-GB" sz="1200" b="0" i="0" dirty="0">
                <a:effectLst/>
                <a:cs typeface="Arial" panose="020B0604020202020204" pitchFamily="34" charset="0"/>
              </a:rPr>
              <a:t>, </a:t>
            </a:r>
            <a:r>
              <a:rPr lang="en-GB" sz="1200" b="0" i="0" dirty="0" err="1">
                <a:effectLst/>
                <a:cs typeface="Arial" panose="020B0604020202020204" pitchFamily="34" charset="0"/>
              </a:rPr>
              <a:t>ako</a:t>
            </a:r>
            <a:r>
              <a:rPr lang="en-GB" sz="1200" b="0" i="0" dirty="0">
                <a:effectLst/>
                <a:cs typeface="Arial" panose="020B0604020202020204" pitchFamily="34" charset="0"/>
              </a:rPr>
              <a:t> je </a:t>
            </a:r>
            <a:r>
              <a:rPr lang="en-GB" sz="1200" b="0" i="0" dirty="0" err="1">
                <a:effectLst/>
                <a:cs typeface="Arial" panose="020B0604020202020204" pitchFamily="34" charset="0"/>
              </a:rPr>
              <a:t>ransomvér</a:t>
            </a:r>
            <a:r>
              <a:rPr lang="en-GB" sz="1200" b="0" i="0" dirty="0">
                <a:effectLst/>
                <a:cs typeface="Arial" panose="020B0604020202020204" pitchFamily="34" charset="0"/>
              </a:rPr>
              <a:t> a </a:t>
            </a:r>
            <a:r>
              <a:rPr lang="en-GB" sz="1200" b="0" i="0" dirty="0" err="1">
                <a:effectLst/>
                <a:cs typeface="Arial" panose="020B0604020202020204" pitchFamily="34" charset="0"/>
              </a:rPr>
              <a:t>malvér</a:t>
            </a:r>
            <a:r>
              <a:rPr lang="en-GB" sz="1200" b="0" i="0" dirty="0">
                <a:effectLst/>
                <a:cs typeface="Arial" panose="020B0604020202020204" pitchFamily="34" charset="0"/>
              </a:rPr>
              <a:t>, </a:t>
            </a:r>
            <a:r>
              <a:rPr lang="en-GB" sz="1200" b="0" i="0" dirty="0" err="1">
                <a:effectLst/>
                <a:cs typeface="Arial" panose="020B0604020202020204" pitchFamily="34" charset="0"/>
              </a:rPr>
              <a:t>na</a:t>
            </a:r>
            <a:r>
              <a:rPr lang="en-GB" sz="1200" b="0" i="0" dirty="0">
                <a:effectLst/>
                <a:cs typeface="Arial" panose="020B0604020202020204" pitchFamily="34" charset="0"/>
              </a:rPr>
              <a:t> </a:t>
            </a:r>
            <a:r>
              <a:rPr lang="en-GB" sz="1200" b="0" i="0" dirty="0" err="1">
                <a:effectLst/>
                <a:cs typeface="Arial" panose="020B0604020202020204" pitchFamily="34" charset="0"/>
              </a:rPr>
              <a:t>zlepšenie</a:t>
            </a:r>
            <a:r>
              <a:rPr lang="en-GB" sz="1200" b="0" i="0" dirty="0">
                <a:effectLst/>
                <a:cs typeface="Arial" panose="020B0604020202020204" pitchFamily="34" charset="0"/>
              </a:rPr>
              <a:t> ich </a:t>
            </a:r>
            <a:r>
              <a:rPr lang="en-GB" sz="1200" b="0" i="0" dirty="0" err="1">
                <a:effectLst/>
                <a:cs typeface="Arial" panose="020B0604020202020204" pitchFamily="34" charset="0"/>
              </a:rPr>
              <a:t>zabezpečenia</a:t>
            </a:r>
            <a:r>
              <a:rPr lang="en-GB" sz="1200" b="0" i="0" dirty="0">
                <a:effectLst/>
                <a:cs typeface="Arial" panose="020B0604020202020204" pitchFamily="34" charset="0"/>
              </a:rPr>
              <a:t>.</a:t>
            </a:r>
            <a:endParaRPr lang="sk-SK" sz="1200" b="0" i="0" dirty="0">
              <a:effectLst/>
              <a:cs typeface="Arial" panose="020B0604020202020204" pitchFamily="34" charset="0"/>
            </a:endParaRPr>
          </a:p>
          <a:p>
            <a:pPr marL="171450" indent="-171450">
              <a:buFont typeface="Arial" panose="020B0604020202020204" pitchFamily="34" charset="0"/>
              <a:buChar char="•"/>
            </a:pPr>
            <a:r>
              <a:rPr lang="sk-SK" sz="1200" dirty="0">
                <a:cs typeface="Arial" panose="020B0604020202020204" pitchFamily="34" charset="0"/>
              </a:rPr>
              <a:t>Nevyhodnocovanie logovania</a:t>
            </a:r>
          </a:p>
          <a:p>
            <a:pPr marL="171450" indent="-171450">
              <a:buFont typeface="Arial" panose="020B0604020202020204" pitchFamily="34" charset="0"/>
              <a:buChar char="•"/>
            </a:pPr>
            <a:r>
              <a:rPr lang="sk-SK" sz="1200" dirty="0" err="1">
                <a:latin typeface="Arial" panose="020B0604020202020204" pitchFamily="34" charset="0"/>
                <a:cs typeface="Arial" panose="020B0604020202020204" pitchFamily="34" charset="0"/>
              </a:rPr>
              <a:t>Ne</a:t>
            </a:r>
            <a:r>
              <a:rPr lang="en-GB" sz="1200" dirty="0" err="1">
                <a:latin typeface="Arial" panose="020B0604020202020204" pitchFamily="34" charset="0"/>
                <a:cs typeface="Arial" panose="020B0604020202020204" pitchFamily="34" charset="0"/>
              </a:rPr>
              <a:t>testovanie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digitálnej</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prevádzkovej</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odolnosti</a:t>
            </a:r>
            <a:r>
              <a:rPr lang="en-GB" sz="1200" dirty="0">
                <a:latin typeface="Arial" panose="020B0604020202020204" pitchFamily="34" charset="0"/>
                <a:cs typeface="Arial" panose="020B0604020202020204" pitchFamily="34" charset="0"/>
              </a:rPr>
              <a:t> </a:t>
            </a:r>
            <a:r>
              <a:rPr lang="sk-SK" sz="1200" b="0" i="0" dirty="0">
                <a:effectLst/>
                <a:cs typeface="Arial" panose="020B0604020202020204" pitchFamily="34" charset="0"/>
              </a:rPr>
              <a:t>a následné odstraňovanie nedostatkov</a:t>
            </a:r>
            <a:endParaRPr lang="en-GB" sz="1200" b="0" i="0" dirty="0">
              <a:effectLst/>
              <a:cs typeface="Arial" panose="020B0604020202020204" pitchFamily="34" charset="0"/>
            </a:endParaRPr>
          </a:p>
          <a:p>
            <a:endParaRPr lang="en-GB" sz="1100" i="0" dirty="0">
              <a:effectLst/>
              <a:cs typeface="Arial" panose="020B0604020202020204" pitchFamily="34" charset="0"/>
            </a:endParaRPr>
          </a:p>
        </p:txBody>
      </p:sp>
      <p:sp>
        <p:nvSpPr>
          <p:cNvPr id="5" name="Footer Placeholder 4">
            <a:extLst>
              <a:ext uri="{FF2B5EF4-FFF2-40B4-BE49-F238E27FC236}">
                <a16:creationId xmlns:a16="http://schemas.microsoft.com/office/drawing/2014/main" id="{38E4B3C7-CD19-FE22-5777-90870904CDC4}"/>
              </a:ext>
            </a:extLst>
          </p:cNvPr>
          <p:cNvSpPr>
            <a:spLocks noGrp="1"/>
          </p:cNvSpPr>
          <p:nvPr>
            <p:ph type="ftr" sz="quarter" idx="10"/>
          </p:nvPr>
        </p:nvSpPr>
        <p:spPr/>
        <p:txBody>
          <a:bodyPr/>
          <a:lstStyle/>
          <a:p>
            <a:r>
              <a:rPr lang="en-US"/>
              <a:t>CIO Information Security / November 2024 / © 2024 IBM Corporation</a:t>
            </a:r>
          </a:p>
        </p:txBody>
      </p:sp>
      <p:pic>
        <p:nvPicPr>
          <p:cNvPr id="7" name="Picture 6">
            <a:extLst>
              <a:ext uri="{FF2B5EF4-FFF2-40B4-BE49-F238E27FC236}">
                <a16:creationId xmlns:a16="http://schemas.microsoft.com/office/drawing/2014/main" id="{69D31871-4B22-2299-B883-E9BFEFB7DF4F}"/>
              </a:ext>
            </a:extLst>
          </p:cNvPr>
          <p:cNvPicPr>
            <a:picLocks noChangeAspect="1"/>
          </p:cNvPicPr>
          <p:nvPr/>
        </p:nvPicPr>
        <p:blipFill>
          <a:blip r:embed="rId3"/>
          <a:stretch>
            <a:fillRect/>
          </a:stretch>
        </p:blipFill>
        <p:spPr>
          <a:xfrm>
            <a:off x="6191796" y="590879"/>
            <a:ext cx="4738893" cy="2930992"/>
          </a:xfrm>
          <a:prstGeom prst="rect">
            <a:avLst/>
          </a:prstGeom>
        </p:spPr>
      </p:pic>
    </p:spTree>
    <p:extLst>
      <p:ext uri="{BB962C8B-B14F-4D97-AF65-F5344CB8AC3E}">
        <p14:creationId xmlns:p14="http://schemas.microsoft.com/office/powerpoint/2010/main" val="1711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1000"/>
                                        <p:tgtEl>
                                          <p:spTgt spid="3">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1000"/>
                                        <p:tgtEl>
                                          <p:spTgt spid="3">
                                            <p:txEl>
                                              <p:pRg st="13" end="1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fade">
                                      <p:cBhvr>
                                        <p:cTn id="51" dur="1000"/>
                                        <p:tgtEl>
                                          <p:spTgt spid="3">
                                            <p:txEl>
                                              <p:pRg st="14" end="14"/>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fade">
                                      <p:cBhvr>
                                        <p:cTn id="54" dur="1000"/>
                                        <p:tgtEl>
                                          <p:spTgt spid="3">
                                            <p:txEl>
                                              <p:pRg st="15" end="15"/>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Effect transition="in" filter="fade">
                                      <p:cBhvr>
                                        <p:cTn id="57" dur="1000"/>
                                        <p:tgtEl>
                                          <p:spTgt spid="3">
                                            <p:txEl>
                                              <p:pRg st="16" end="16"/>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7" end="17"/>
                                            </p:txEl>
                                          </p:spTgt>
                                        </p:tgtEl>
                                        <p:attrNameLst>
                                          <p:attrName>style.visibility</p:attrName>
                                        </p:attrNameLst>
                                      </p:cBhvr>
                                      <p:to>
                                        <p:strVal val="visible"/>
                                      </p:to>
                                    </p:set>
                                    <p:animEffect transition="in" filter="fade">
                                      <p:cBhvr>
                                        <p:cTn id="60" dur="1000"/>
                                        <p:tgtEl>
                                          <p:spTgt spid="3">
                                            <p:txEl>
                                              <p:pRg st="17" end="17"/>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xEl>
                                              <p:pRg st="18" end="18"/>
                                            </p:txEl>
                                          </p:spTgt>
                                        </p:tgtEl>
                                        <p:attrNameLst>
                                          <p:attrName>style.visibility</p:attrName>
                                        </p:attrNameLst>
                                      </p:cBhvr>
                                      <p:to>
                                        <p:strVal val="visible"/>
                                      </p:to>
                                    </p:set>
                                    <p:animEffect transition="in" filter="fade">
                                      <p:cBhvr>
                                        <p:cTn id="63" dur="1000"/>
                                        <p:tgtEl>
                                          <p:spTgt spid="3">
                                            <p:txEl>
                                              <p:pRg st="18" end="18"/>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txEl>
                                              <p:pRg st="19" end="19"/>
                                            </p:txEl>
                                          </p:spTgt>
                                        </p:tgtEl>
                                        <p:attrNameLst>
                                          <p:attrName>style.visibility</p:attrName>
                                        </p:attrNameLst>
                                      </p:cBhvr>
                                      <p:to>
                                        <p:strVal val="visible"/>
                                      </p:to>
                                    </p:set>
                                    <p:animEffect transition="in" filter="fade">
                                      <p:cBhvr>
                                        <p:cTn id="66" dur="1000"/>
                                        <p:tgtEl>
                                          <p:spTgt spid="3">
                                            <p:txEl>
                                              <p:pRg st="19" end="19"/>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
                                            <p:txEl>
                                              <p:pRg st="20" end="20"/>
                                            </p:txEl>
                                          </p:spTgt>
                                        </p:tgtEl>
                                        <p:attrNameLst>
                                          <p:attrName>style.visibility</p:attrName>
                                        </p:attrNameLst>
                                      </p:cBhvr>
                                      <p:to>
                                        <p:strVal val="visible"/>
                                      </p:to>
                                    </p:set>
                                    <p:animEffect transition="in" filter="fade">
                                      <p:cBhvr>
                                        <p:cTn id="69" dur="1000"/>
                                        <p:tgtEl>
                                          <p:spTgt spid="3">
                                            <p:txEl>
                                              <p:pRg st="20" end="2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
                                            <p:txEl>
                                              <p:pRg st="21" end="21"/>
                                            </p:txEl>
                                          </p:spTgt>
                                        </p:tgtEl>
                                        <p:attrNameLst>
                                          <p:attrName>style.visibility</p:attrName>
                                        </p:attrNameLst>
                                      </p:cBhvr>
                                      <p:to>
                                        <p:strVal val="visible"/>
                                      </p:to>
                                    </p:set>
                                    <p:animEffect transition="in" filter="fade">
                                      <p:cBhvr>
                                        <p:cTn id="74" dur="1000"/>
                                        <p:tgtEl>
                                          <p:spTgt spid="3">
                                            <p:txEl>
                                              <p:pRg st="21" end="2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
                                            <p:txEl>
                                              <p:pRg st="22" end="22"/>
                                            </p:txEl>
                                          </p:spTgt>
                                        </p:tgtEl>
                                        <p:attrNameLst>
                                          <p:attrName>style.visibility</p:attrName>
                                        </p:attrNameLst>
                                      </p:cBhvr>
                                      <p:to>
                                        <p:strVal val="visible"/>
                                      </p:to>
                                    </p:set>
                                    <p:animEffect transition="in" filter="fade">
                                      <p:cBhvr>
                                        <p:cTn id="79" dur="1000"/>
                                        <p:tgtEl>
                                          <p:spTgt spid="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80415" y="268224"/>
            <a:ext cx="11476155" cy="1368987"/>
          </a:xfrm>
        </p:spPr>
        <p:txBody>
          <a:bodyPr/>
          <a:lstStyle/>
          <a:p>
            <a:r>
              <a:rPr lang="en-US" dirty="0"/>
              <a:t>Deep</a:t>
            </a:r>
            <a:r>
              <a:rPr lang="sk-SK" dirty="0"/>
              <a:t> </a:t>
            </a:r>
            <a:br>
              <a:rPr lang="sk-SK" dirty="0"/>
            </a:br>
            <a:r>
              <a:rPr lang="en-US" sz="6000" dirty="0">
                <a:solidFill>
                  <a:srgbClr val="4589FF"/>
                </a:solidFill>
              </a:rPr>
              <a:t>Fakes, </a:t>
            </a:r>
            <a:r>
              <a:rPr lang="en-US" sz="6000" dirty="0" err="1"/>
              <a:t>Hoaxy</a:t>
            </a:r>
            <a:r>
              <a:rPr lang="en-US" sz="6000" dirty="0"/>
              <a:t> &amp; </a:t>
            </a:r>
            <a:r>
              <a:rPr lang="en-US" sz="6000" dirty="0" err="1">
                <a:solidFill>
                  <a:srgbClr val="A50021"/>
                </a:solidFill>
              </a:rPr>
              <a:t>Postihy</a:t>
            </a:r>
            <a:r>
              <a:rPr lang="en-US" sz="6000" dirty="0">
                <a:solidFill>
                  <a:srgbClr val="A50021"/>
                </a:solidFill>
              </a:rPr>
              <a:t> </a:t>
            </a:r>
            <a:r>
              <a:rPr lang="en-US" sz="6000" dirty="0">
                <a:solidFill>
                  <a:srgbClr val="4589FF"/>
                </a:solidFill>
              </a:rPr>
              <a:t> </a:t>
            </a:r>
            <a:endParaRPr lang="en-US" sz="5450" dirty="0">
              <a:solidFill>
                <a:srgbClr val="4589FF"/>
              </a:solidFill>
            </a:endParaRPr>
          </a:p>
        </p:txBody>
      </p:sp>
      <p:sp>
        <p:nvSpPr>
          <p:cNvPr id="4" name="Rectangle 3">
            <a:extLst>
              <a:ext uri="{FF2B5EF4-FFF2-40B4-BE49-F238E27FC236}">
                <a16:creationId xmlns:a16="http://schemas.microsoft.com/office/drawing/2014/main" id="{5CD78A95-2111-4B93-94F3-63D545841D36}"/>
              </a:ext>
            </a:extLst>
          </p:cNvPr>
          <p:cNvSpPr/>
          <p:nvPr/>
        </p:nvSpPr>
        <p:spPr>
          <a:xfrm>
            <a:off x="280415" y="1637211"/>
            <a:ext cx="11171356" cy="5392630"/>
          </a:xfrm>
          <a:prstGeom prst="rect">
            <a:avLst/>
          </a:prstGeom>
        </p:spPr>
        <p:txBody>
          <a:bodyPr wrap="square">
            <a:spAutoFit/>
          </a:bodyPr>
          <a:lstStyle/>
          <a:p>
            <a:pPr marL="457195" lvl="2" indent="-231642" fontAlgn="base">
              <a:lnSpc>
                <a:spcPct val="200000"/>
              </a:lnSpc>
              <a:spcBef>
                <a:spcPts val="1467"/>
              </a:spcBef>
              <a:spcAft>
                <a:spcPct val="0"/>
              </a:spcAft>
              <a:buClr>
                <a:srgbClr val="FFFFFF"/>
              </a:buClr>
              <a:buSzPct val="100000"/>
              <a:buFont typeface="Arial" panose="020B0604020202020204" pitchFamily="34" charset="0"/>
              <a:buChar char="•"/>
            </a:pPr>
            <a:r>
              <a:rPr lang="en-US" sz="2800" kern="0" dirty="0">
                <a:solidFill>
                  <a:srgbClr val="4589FF"/>
                </a:solidFill>
                <a:latin typeface="IBM Plex Sans" panose="020B0503050203000203" pitchFamily="34" charset="0"/>
              </a:rPr>
              <a:t>Pre</a:t>
            </a:r>
            <a:r>
              <a:rPr lang="sk-SK" sz="2800" kern="0" dirty="0">
                <a:solidFill>
                  <a:srgbClr val="4589FF"/>
                </a:solidFill>
                <a:latin typeface="IBM Plex Sans" panose="020B0503050203000203" pitchFamily="34" charset="0"/>
              </a:rPr>
              <a:t>čo</a:t>
            </a:r>
            <a:r>
              <a:rPr lang="sk-SK" sz="2800" kern="0" dirty="0">
                <a:solidFill>
                  <a:srgbClr val="FFFFFF"/>
                </a:solidFill>
                <a:latin typeface="IBM Plex Sans" panose="020B0503050203000203" pitchFamily="34" charset="0"/>
              </a:rPr>
              <a:t> </a:t>
            </a:r>
            <a:r>
              <a:rPr lang="sk-SK" sz="2800" kern="0" dirty="0">
                <a:solidFill>
                  <a:schemeClr val="bg1"/>
                </a:solidFill>
                <a:latin typeface="IBM Plex Sans" panose="020B0503050203000203" pitchFamily="34" charset="0"/>
              </a:rPr>
              <a:t>?</a:t>
            </a:r>
          </a:p>
          <a:p>
            <a:pPr marL="457195" lvl="2" indent="-231642" fontAlgn="base">
              <a:lnSpc>
                <a:spcPct val="200000"/>
              </a:lnSpc>
              <a:spcBef>
                <a:spcPts val="1467"/>
              </a:spcBef>
              <a:spcAft>
                <a:spcPct val="0"/>
              </a:spcAft>
              <a:buClr>
                <a:srgbClr val="FFFFFF"/>
              </a:buClr>
              <a:buSzPct val="100000"/>
              <a:buFont typeface="Arial" panose="020B0604020202020204" pitchFamily="34" charset="0"/>
              <a:buChar char="•"/>
            </a:pPr>
            <a:r>
              <a:rPr lang="sk-SK" sz="2800" kern="0" dirty="0">
                <a:solidFill>
                  <a:schemeClr val="bg1"/>
                </a:solidFill>
                <a:latin typeface="IBM Plex Sans" panose="020B0503050203000203" pitchFamily="34" charset="0"/>
              </a:rPr>
              <a:t>Zneužívanie </a:t>
            </a:r>
            <a:r>
              <a:rPr lang="sk-SK" sz="2800" kern="0" dirty="0">
                <a:solidFill>
                  <a:srgbClr val="FFFFFF"/>
                </a:solidFill>
                <a:latin typeface="IBM Plex Sans" panose="020B0503050203000203" pitchFamily="34" charset="0"/>
              </a:rPr>
              <a:t>technológií</a:t>
            </a:r>
            <a:r>
              <a:rPr lang="en-US" sz="2800" kern="0" dirty="0">
                <a:solidFill>
                  <a:srgbClr val="FFFFFF"/>
                </a:solidFill>
                <a:latin typeface="IBM Plex Sans" panose="020B0503050203000203" pitchFamily="34" charset="0"/>
              </a:rPr>
              <a:t> &amp; Informa</a:t>
            </a:r>
            <a:r>
              <a:rPr lang="sk-SK" sz="2800" kern="0" dirty="0">
                <a:solidFill>
                  <a:srgbClr val="FFFFFF"/>
                </a:solidFill>
                <a:latin typeface="IBM Plex Sans" panose="020B0503050203000203" pitchFamily="34" charset="0"/>
              </a:rPr>
              <a:t>čnej doby </a:t>
            </a:r>
            <a:endParaRPr lang="en-US" sz="2800" kern="0" dirty="0">
              <a:solidFill>
                <a:srgbClr val="FFFFFF"/>
              </a:solidFill>
              <a:latin typeface="IBM Plex Sans" panose="020B0503050203000203" pitchFamily="34" charset="0"/>
            </a:endParaRPr>
          </a:p>
          <a:p>
            <a:pPr marL="457195" lvl="2" indent="-231642" fontAlgn="base">
              <a:lnSpc>
                <a:spcPct val="200000"/>
              </a:lnSpc>
              <a:spcBef>
                <a:spcPts val="1467"/>
              </a:spcBef>
              <a:spcAft>
                <a:spcPct val="0"/>
              </a:spcAft>
              <a:buClr>
                <a:srgbClr val="FFFFFF"/>
              </a:buClr>
              <a:buSzPct val="100000"/>
              <a:buFont typeface="Arial" panose="020B0604020202020204" pitchFamily="34" charset="0"/>
              <a:buChar char="•"/>
            </a:pPr>
            <a:r>
              <a:rPr lang="sk-SK" sz="2800" kern="0" dirty="0">
                <a:solidFill>
                  <a:srgbClr val="FFFFFF"/>
                </a:solidFill>
                <a:latin typeface="IBM Plex Sans" panose="020B0503050203000203" pitchFamily="34" charset="0"/>
              </a:rPr>
              <a:t>Postihy za </a:t>
            </a:r>
            <a:r>
              <a:rPr lang="sk-SK" sz="2800" kern="0" dirty="0">
                <a:solidFill>
                  <a:srgbClr val="A50021"/>
                </a:solidFill>
                <a:latin typeface="IBM Plex Sans" panose="020B0503050203000203" pitchFamily="34" charset="0"/>
              </a:rPr>
              <a:t>zneužívanie</a:t>
            </a:r>
            <a:r>
              <a:rPr lang="sk-SK" sz="2800" kern="0" dirty="0">
                <a:solidFill>
                  <a:srgbClr val="FFFFFF"/>
                </a:solidFill>
                <a:latin typeface="IBM Plex Sans" panose="020B0503050203000203" pitchFamily="34" charset="0"/>
              </a:rPr>
              <a:t> technológií</a:t>
            </a:r>
            <a:endParaRPr lang="en-US" sz="2800" kern="0" dirty="0">
              <a:solidFill>
                <a:srgbClr val="FFFFFF"/>
              </a:solidFill>
              <a:latin typeface="IBM Plex Sans" panose="020B0503050203000203" pitchFamily="34" charset="0"/>
            </a:endParaRPr>
          </a:p>
          <a:p>
            <a:pPr marL="914395" lvl="3" indent="-231642" fontAlgn="base">
              <a:lnSpc>
                <a:spcPct val="200000"/>
              </a:lnSpc>
              <a:spcBef>
                <a:spcPts val="1467"/>
              </a:spcBef>
              <a:spcAft>
                <a:spcPct val="0"/>
              </a:spcAft>
              <a:buClr>
                <a:srgbClr val="FFFFFF"/>
              </a:buClr>
              <a:buSzPct val="100000"/>
              <a:buFont typeface="Arial" panose="020B0604020202020204" pitchFamily="34" charset="0"/>
              <a:buChar char="•"/>
            </a:pPr>
            <a:r>
              <a:rPr lang="en-US" sz="1100" kern="0" dirty="0" err="1">
                <a:solidFill>
                  <a:srgbClr val="FF0000"/>
                </a:solidFill>
                <a:latin typeface="IBM Plex Sans" panose="020B0503050203000203" pitchFamily="34" charset="0"/>
              </a:rPr>
              <a:t>zá­kon</a:t>
            </a:r>
            <a:r>
              <a:rPr lang="en-US" sz="1100" kern="0" dirty="0">
                <a:solidFill>
                  <a:srgbClr val="FF0000"/>
                </a:solidFill>
                <a:latin typeface="IBM Plex Sans" panose="020B0503050203000203" pitchFamily="34" charset="0"/>
              </a:rPr>
              <a:t> č. 300/2005 Z. z.</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Trest­ný</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zá­kon</a:t>
            </a:r>
            <a:r>
              <a:rPr lang="en-US" sz="1100" kern="0" dirty="0">
                <a:solidFill>
                  <a:srgbClr val="FFFFFF"/>
                </a:solidFill>
                <a:latin typeface="IBM Plex Sans" panose="020B0503050203000203" pitchFamily="34" charset="0"/>
              </a:rPr>
              <a:t> v </a:t>
            </a:r>
            <a:r>
              <a:rPr lang="en-US" sz="1100" kern="0" dirty="0" err="1">
                <a:solidFill>
                  <a:srgbClr val="FFFFFF"/>
                </a:solidFill>
                <a:latin typeface="IBM Plex Sans" panose="020B0503050203000203" pitchFamily="34" charset="0"/>
              </a:rPr>
              <a:t>zne­ní</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nes­kor­ších</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pred­pi­sov</a:t>
            </a:r>
            <a:endParaRPr lang="en-US" sz="1100" kern="0" dirty="0">
              <a:solidFill>
                <a:srgbClr val="FFFFFF"/>
              </a:solidFill>
              <a:latin typeface="IBM Plex Sans" panose="020B0503050203000203" pitchFamily="34" charset="0"/>
            </a:endParaRPr>
          </a:p>
          <a:p>
            <a:pPr marL="914395" lvl="3" indent="-231642" fontAlgn="base">
              <a:lnSpc>
                <a:spcPct val="200000"/>
              </a:lnSpc>
              <a:spcBef>
                <a:spcPts val="1467"/>
              </a:spcBef>
              <a:spcAft>
                <a:spcPct val="0"/>
              </a:spcAft>
              <a:buClr>
                <a:srgbClr val="FFFFFF"/>
              </a:buClr>
              <a:buSzPct val="100000"/>
              <a:buFont typeface="Arial" panose="020B0604020202020204" pitchFamily="34" charset="0"/>
              <a:buChar char="•"/>
            </a:pPr>
            <a:r>
              <a:rPr lang="en-US" sz="1100" kern="0" dirty="0">
                <a:solidFill>
                  <a:srgbClr val="FFFFFF"/>
                </a:solidFill>
                <a:latin typeface="IBM Plex Sans" panose="020B0503050203000203" pitchFamily="34" charset="0"/>
              </a:rPr>
              <a:t>1. </a:t>
            </a:r>
            <a:r>
              <a:rPr lang="en-US" sz="1100" kern="0" dirty="0" err="1">
                <a:solidFill>
                  <a:srgbClr val="FFFFFF"/>
                </a:solidFill>
                <a:latin typeface="IBM Plex Sans" panose="020B0503050203000203" pitchFamily="34" charset="0"/>
              </a:rPr>
              <a:t>apríla</a:t>
            </a:r>
            <a:r>
              <a:rPr lang="en-US" sz="1100" kern="0" dirty="0">
                <a:solidFill>
                  <a:srgbClr val="FFFFFF"/>
                </a:solidFill>
                <a:latin typeface="IBM Plex Sans" panose="020B0503050203000203" pitchFamily="34" charset="0"/>
              </a:rPr>
              <a:t> 2018 </a:t>
            </a:r>
            <a:r>
              <a:rPr lang="en-US" sz="1100" kern="0" dirty="0" err="1">
                <a:solidFill>
                  <a:srgbClr val="FFFFFF"/>
                </a:solidFill>
                <a:latin typeface="IBM Plex Sans" panose="020B0503050203000203" pitchFamily="34" charset="0"/>
              </a:rPr>
              <a:t>nadobudol</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účinnosť</a:t>
            </a:r>
            <a:r>
              <a:rPr lang="en-US" sz="1100" kern="0" dirty="0">
                <a:solidFill>
                  <a:srgbClr val="FFFFFF"/>
                </a:solidFill>
                <a:latin typeface="IBM Plex Sans" panose="020B0503050203000203" pitchFamily="34" charset="0"/>
              </a:rPr>
              <a:t> </a:t>
            </a:r>
            <a:r>
              <a:rPr lang="en-US" sz="1100" kern="0" dirty="0" err="1">
                <a:solidFill>
                  <a:srgbClr val="FF0000"/>
                </a:solidFill>
                <a:latin typeface="IBM Plex Sans" panose="020B0503050203000203" pitchFamily="34" charset="0"/>
              </a:rPr>
              <a:t>zákon</a:t>
            </a:r>
            <a:r>
              <a:rPr lang="en-US" sz="1100" kern="0" dirty="0">
                <a:solidFill>
                  <a:srgbClr val="FF0000"/>
                </a:solidFill>
                <a:latin typeface="IBM Plex Sans" panose="020B0503050203000203" pitchFamily="34" charset="0"/>
              </a:rPr>
              <a:t> č. 69/2018 Z. z.</a:t>
            </a:r>
            <a:r>
              <a:rPr lang="en-US" sz="1100" kern="0" dirty="0">
                <a:solidFill>
                  <a:srgbClr val="FFFFFF"/>
                </a:solidFill>
                <a:latin typeface="IBM Plex Sans" panose="020B0503050203000203" pitchFamily="34" charset="0"/>
              </a:rPr>
              <a:t> o </a:t>
            </a:r>
            <a:r>
              <a:rPr lang="en-US" sz="1100" kern="0" dirty="0" err="1">
                <a:solidFill>
                  <a:srgbClr val="FFFFFF"/>
                </a:solidFill>
                <a:latin typeface="IBM Plex Sans" panose="020B0503050203000203" pitchFamily="34" charset="0"/>
              </a:rPr>
              <a:t>kybernetickej</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bezpečnosti</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ktorý</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komplexne</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upravuje</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oblasť</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kybernetickej</a:t>
            </a:r>
            <a:r>
              <a:rPr lang="en-US" sz="1100" kern="0" dirty="0">
                <a:solidFill>
                  <a:srgbClr val="FFFFFF"/>
                </a:solidFill>
                <a:latin typeface="IBM Plex Sans" panose="020B0503050203000203" pitchFamily="34" charset="0"/>
              </a:rPr>
              <a:t> a </a:t>
            </a:r>
            <a:r>
              <a:rPr lang="en-US" sz="1100" kern="0" dirty="0" err="1">
                <a:solidFill>
                  <a:srgbClr val="FFFFFF"/>
                </a:solidFill>
                <a:latin typeface="IBM Plex Sans" panose="020B0503050203000203" pitchFamily="34" charset="0"/>
              </a:rPr>
              <a:t>informačnej</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bezpečnosti</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zavádza</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základné</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bezpečnostné</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požiadavky</a:t>
            </a:r>
            <a:r>
              <a:rPr lang="en-US" sz="1100" kern="0" dirty="0">
                <a:solidFill>
                  <a:srgbClr val="FFFFFF"/>
                </a:solidFill>
                <a:latin typeface="IBM Plex Sans" panose="020B0503050203000203" pitchFamily="34" charset="0"/>
              </a:rPr>
              <a:t> a </a:t>
            </a:r>
            <a:r>
              <a:rPr lang="en-US" sz="1100" kern="0" dirty="0" err="1">
                <a:solidFill>
                  <a:srgbClr val="FFFFFF"/>
                </a:solidFill>
                <a:latin typeface="IBM Plex Sans" panose="020B0503050203000203" pitchFamily="34" charset="0"/>
              </a:rPr>
              <a:t>opatrenia</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dôležité</a:t>
            </a:r>
            <a:r>
              <a:rPr lang="en-US" sz="1100" kern="0" dirty="0">
                <a:solidFill>
                  <a:srgbClr val="FFFFFF"/>
                </a:solidFill>
                <a:latin typeface="IBM Plex Sans" panose="020B0503050203000203" pitchFamily="34" charset="0"/>
              </a:rPr>
              <a:t> pre </a:t>
            </a:r>
            <a:r>
              <a:rPr lang="en-US" sz="1100" kern="0" dirty="0" err="1">
                <a:solidFill>
                  <a:srgbClr val="FFFFFF"/>
                </a:solidFill>
                <a:latin typeface="IBM Plex Sans" panose="020B0503050203000203" pitchFamily="34" charset="0"/>
              </a:rPr>
              <a:t>koordinovanú</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ochranu</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informačných</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komunikačných</a:t>
            </a:r>
            <a:r>
              <a:rPr lang="en-US" sz="1100" kern="0" dirty="0">
                <a:solidFill>
                  <a:srgbClr val="FFFFFF"/>
                </a:solidFill>
                <a:latin typeface="IBM Plex Sans" panose="020B0503050203000203" pitchFamily="34" charset="0"/>
              </a:rPr>
              <a:t> a </a:t>
            </a:r>
            <a:r>
              <a:rPr lang="en-US" sz="1100" kern="0" dirty="0" err="1">
                <a:solidFill>
                  <a:srgbClr val="FFFFFF"/>
                </a:solidFill>
                <a:latin typeface="IBM Plex Sans" panose="020B0503050203000203" pitchFamily="34" charset="0"/>
              </a:rPr>
              <a:t>riadiacich</a:t>
            </a:r>
            <a:r>
              <a:rPr lang="en-US" sz="1100" kern="0" dirty="0">
                <a:solidFill>
                  <a:srgbClr val="FFFFFF"/>
                </a:solidFill>
                <a:latin typeface="IBM Plex Sans" panose="020B0503050203000203" pitchFamily="34" charset="0"/>
              </a:rPr>
              <a:t> </a:t>
            </a:r>
            <a:r>
              <a:rPr lang="en-US" sz="1100" kern="0" dirty="0" err="1">
                <a:solidFill>
                  <a:srgbClr val="FFFFFF"/>
                </a:solidFill>
                <a:latin typeface="IBM Plex Sans" panose="020B0503050203000203" pitchFamily="34" charset="0"/>
              </a:rPr>
              <a:t>systémov</a:t>
            </a:r>
            <a:r>
              <a:rPr lang="en-US" sz="1100" kern="0" dirty="0">
                <a:solidFill>
                  <a:srgbClr val="FFFFFF"/>
                </a:solidFill>
                <a:latin typeface="IBM Plex Sans" panose="020B0503050203000203" pitchFamily="34" charset="0"/>
              </a:rPr>
              <a:t>.</a:t>
            </a:r>
          </a:p>
          <a:p>
            <a:pPr marL="457195" lvl="2" indent="-231642" fontAlgn="base">
              <a:lnSpc>
                <a:spcPct val="200000"/>
              </a:lnSpc>
              <a:spcBef>
                <a:spcPts val="1467"/>
              </a:spcBef>
              <a:spcAft>
                <a:spcPct val="0"/>
              </a:spcAft>
              <a:buClr>
                <a:srgbClr val="FFFFFF"/>
              </a:buClr>
              <a:buSzPct val="100000"/>
              <a:buFont typeface="Arial" panose="020B0604020202020204" pitchFamily="34" charset="0"/>
              <a:buChar char="•"/>
            </a:pPr>
            <a:endParaRPr lang="sk-SK" sz="2800" kern="0" dirty="0">
              <a:solidFill>
                <a:srgbClr val="FFFFFF"/>
              </a:solidFill>
              <a:latin typeface="IBM Plex Sans" panose="020B0503050203000203" pitchFamily="34" charset="0"/>
            </a:endParaRPr>
          </a:p>
        </p:txBody>
      </p:sp>
      <p:sp>
        <p:nvSpPr>
          <p:cNvPr id="5" name="Footer Placeholder 3">
            <a:extLst>
              <a:ext uri="{FF2B5EF4-FFF2-40B4-BE49-F238E27FC236}">
                <a16:creationId xmlns:a16="http://schemas.microsoft.com/office/drawing/2014/main" id="{6824E771-56EB-45B5-AD47-0A82844574AF}"/>
              </a:ext>
            </a:extLst>
          </p:cNvPr>
          <p:cNvSpPr>
            <a:spLocks noGrp="1"/>
          </p:cNvSpPr>
          <p:nvPr>
            <p:ph type="ftr" sz="quarter" idx="10"/>
          </p:nvPr>
        </p:nvSpPr>
        <p:spPr>
          <a:xfrm>
            <a:off x="304889" y="6383868"/>
            <a:ext cx="5486313" cy="222249"/>
          </a:xfrm>
        </p:spPr>
        <p:txBody>
          <a:bodyPr/>
          <a:lstStyle/>
          <a:p>
            <a:r>
              <a:rPr lang="en-US"/>
              <a:t>CIO Information Security / November 2024 / © 2024 IBM Corporation</a:t>
            </a:r>
            <a:endParaRPr lang="en-US" dirty="0"/>
          </a:p>
        </p:txBody>
      </p:sp>
    </p:spTree>
    <p:extLst>
      <p:ext uri="{BB962C8B-B14F-4D97-AF65-F5344CB8AC3E}">
        <p14:creationId xmlns:p14="http://schemas.microsoft.com/office/powerpoint/2010/main" val="562910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80415" y="268224"/>
            <a:ext cx="11476155" cy="1368987"/>
          </a:xfrm>
        </p:spPr>
        <p:txBody>
          <a:bodyPr/>
          <a:lstStyle/>
          <a:p>
            <a:r>
              <a:rPr lang="en-US" dirty="0"/>
              <a:t>Ak</a:t>
            </a:r>
            <a:r>
              <a:rPr lang="sk-SK" dirty="0"/>
              <a:t>á</a:t>
            </a:r>
            <a:r>
              <a:rPr lang="en-US" dirty="0"/>
              <a:t> </a:t>
            </a:r>
            <a:r>
              <a:rPr lang="sk-SK" dirty="0"/>
              <a:t>ľ</a:t>
            </a:r>
            <a:r>
              <a:rPr lang="en-US" dirty="0" err="1"/>
              <a:t>ahk</a:t>
            </a:r>
            <a:r>
              <a:rPr lang="sk-SK" dirty="0"/>
              <a:t>á</a:t>
            </a:r>
            <a:r>
              <a:rPr lang="en-US" dirty="0"/>
              <a:t> je </a:t>
            </a:r>
            <a:r>
              <a:rPr lang="en-US" dirty="0" err="1">
                <a:solidFill>
                  <a:srgbClr val="4589FF"/>
                </a:solidFill>
              </a:rPr>
              <a:t>manipul</a:t>
            </a:r>
            <a:r>
              <a:rPr lang="sk-SK" dirty="0">
                <a:solidFill>
                  <a:srgbClr val="4589FF"/>
                </a:solidFill>
              </a:rPr>
              <a:t>á</a:t>
            </a:r>
            <a:r>
              <a:rPr lang="en-US" dirty="0" err="1">
                <a:solidFill>
                  <a:srgbClr val="4589FF"/>
                </a:solidFill>
              </a:rPr>
              <a:t>cia</a:t>
            </a:r>
            <a:r>
              <a:rPr lang="en-US" dirty="0">
                <a:solidFill>
                  <a:srgbClr val="4589FF"/>
                </a:solidFill>
              </a:rPr>
              <a:t>   </a:t>
            </a:r>
          </a:p>
        </p:txBody>
      </p:sp>
      <p:sp>
        <p:nvSpPr>
          <p:cNvPr id="5" name="Footer Placeholder 3">
            <a:extLst>
              <a:ext uri="{FF2B5EF4-FFF2-40B4-BE49-F238E27FC236}">
                <a16:creationId xmlns:a16="http://schemas.microsoft.com/office/drawing/2014/main" id="{6824E771-56EB-45B5-AD47-0A82844574AF}"/>
              </a:ext>
            </a:extLst>
          </p:cNvPr>
          <p:cNvSpPr>
            <a:spLocks noGrp="1"/>
          </p:cNvSpPr>
          <p:nvPr>
            <p:ph type="ftr" sz="quarter" idx="10"/>
          </p:nvPr>
        </p:nvSpPr>
        <p:spPr>
          <a:xfrm>
            <a:off x="304889" y="6383868"/>
            <a:ext cx="5486313" cy="222249"/>
          </a:xfrm>
        </p:spPr>
        <p:txBody>
          <a:bodyPr/>
          <a:lstStyle/>
          <a:p>
            <a:r>
              <a:rPr lang="en-US"/>
              <a:t>CIO Information Security / November 2024 / © 2024 IBM Corporation</a:t>
            </a:r>
            <a:endParaRPr lang="en-US" dirty="0"/>
          </a:p>
        </p:txBody>
      </p:sp>
      <p:pic>
        <p:nvPicPr>
          <p:cNvPr id="6" name="Picture 5">
            <a:extLst>
              <a:ext uri="{FF2B5EF4-FFF2-40B4-BE49-F238E27FC236}">
                <a16:creationId xmlns:a16="http://schemas.microsoft.com/office/drawing/2014/main" id="{31CBD3A1-F2CF-3E3E-F126-70A8CF287CE1}"/>
              </a:ext>
            </a:extLst>
          </p:cNvPr>
          <p:cNvPicPr>
            <a:picLocks noChangeAspect="1"/>
          </p:cNvPicPr>
          <p:nvPr/>
        </p:nvPicPr>
        <p:blipFill>
          <a:blip r:embed="rId3"/>
          <a:stretch>
            <a:fillRect/>
          </a:stretch>
        </p:blipFill>
        <p:spPr>
          <a:xfrm>
            <a:off x="5181437" y="343822"/>
            <a:ext cx="4659832" cy="2665014"/>
          </a:xfrm>
          <a:prstGeom prst="rect">
            <a:avLst/>
          </a:prstGeom>
        </p:spPr>
      </p:pic>
      <p:pic>
        <p:nvPicPr>
          <p:cNvPr id="3" name="Picture 2">
            <a:extLst>
              <a:ext uri="{FF2B5EF4-FFF2-40B4-BE49-F238E27FC236}">
                <a16:creationId xmlns:a16="http://schemas.microsoft.com/office/drawing/2014/main" id="{5787FEFF-2B3D-9737-B0AA-43613B8879ED}"/>
              </a:ext>
            </a:extLst>
          </p:cNvPr>
          <p:cNvPicPr>
            <a:picLocks noChangeAspect="1"/>
          </p:cNvPicPr>
          <p:nvPr/>
        </p:nvPicPr>
        <p:blipFill>
          <a:blip r:embed="rId3"/>
          <a:stretch>
            <a:fillRect/>
          </a:stretch>
        </p:blipFill>
        <p:spPr>
          <a:xfrm flipH="1">
            <a:off x="1003843" y="1194408"/>
            <a:ext cx="4555362" cy="2665014"/>
          </a:xfrm>
          <a:prstGeom prst="rect">
            <a:avLst/>
          </a:prstGeom>
        </p:spPr>
      </p:pic>
      <p:pic>
        <p:nvPicPr>
          <p:cNvPr id="8" name="Picture 7">
            <a:extLst>
              <a:ext uri="{FF2B5EF4-FFF2-40B4-BE49-F238E27FC236}">
                <a16:creationId xmlns:a16="http://schemas.microsoft.com/office/drawing/2014/main" id="{41ACE870-D1E4-A125-AF72-2C534F952D56}"/>
              </a:ext>
            </a:extLst>
          </p:cNvPr>
          <p:cNvPicPr>
            <a:picLocks noChangeAspect="1"/>
          </p:cNvPicPr>
          <p:nvPr/>
        </p:nvPicPr>
        <p:blipFill>
          <a:blip r:embed="rId4"/>
          <a:stretch>
            <a:fillRect/>
          </a:stretch>
        </p:blipFill>
        <p:spPr>
          <a:xfrm>
            <a:off x="7238334" y="3547605"/>
            <a:ext cx="3696020" cy="2827265"/>
          </a:xfrm>
          <a:prstGeom prst="rect">
            <a:avLst/>
          </a:prstGeom>
        </p:spPr>
      </p:pic>
      <p:pic>
        <p:nvPicPr>
          <p:cNvPr id="10" name="Picture 9">
            <a:extLst>
              <a:ext uri="{FF2B5EF4-FFF2-40B4-BE49-F238E27FC236}">
                <a16:creationId xmlns:a16="http://schemas.microsoft.com/office/drawing/2014/main" id="{607E3A6C-D659-D89B-1327-4FB96BC3F156}"/>
              </a:ext>
            </a:extLst>
          </p:cNvPr>
          <p:cNvPicPr>
            <a:picLocks noChangeAspect="1"/>
          </p:cNvPicPr>
          <p:nvPr/>
        </p:nvPicPr>
        <p:blipFill>
          <a:blip r:embed="rId5"/>
          <a:stretch>
            <a:fillRect/>
          </a:stretch>
        </p:blipFill>
        <p:spPr>
          <a:xfrm>
            <a:off x="3759267" y="4101211"/>
            <a:ext cx="3833192" cy="2461473"/>
          </a:xfrm>
          <a:prstGeom prst="rect">
            <a:avLst/>
          </a:prstGeom>
        </p:spPr>
      </p:pic>
    </p:spTree>
    <p:extLst>
      <p:ext uri="{BB962C8B-B14F-4D97-AF65-F5344CB8AC3E}">
        <p14:creationId xmlns:p14="http://schemas.microsoft.com/office/powerpoint/2010/main" val="4120320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80415" y="268224"/>
            <a:ext cx="11476155" cy="1368987"/>
          </a:xfrm>
        </p:spPr>
        <p:txBody>
          <a:bodyPr/>
          <a:lstStyle/>
          <a:p>
            <a:r>
              <a:rPr lang="sk-SK" dirty="0"/>
              <a:t>Informačná Bezpečnosť  </a:t>
            </a:r>
            <a:br>
              <a:rPr lang="sk-SK" dirty="0"/>
            </a:br>
            <a:r>
              <a:rPr lang="sk-SK" sz="6000" dirty="0">
                <a:solidFill>
                  <a:srgbClr val="4589FF"/>
                </a:solidFill>
              </a:rPr>
              <a:t>IBM &amp; </a:t>
            </a:r>
            <a:r>
              <a:rPr lang="sk-SK" sz="6000" dirty="0" err="1">
                <a:solidFill>
                  <a:srgbClr val="4589FF"/>
                </a:solidFill>
              </a:rPr>
              <a:t>Cloud</a:t>
            </a:r>
            <a:endParaRPr lang="sk-SK" sz="5450" dirty="0">
              <a:solidFill>
                <a:srgbClr val="4589FF"/>
              </a:solidFill>
            </a:endParaRPr>
          </a:p>
        </p:txBody>
      </p:sp>
      <p:sp>
        <p:nvSpPr>
          <p:cNvPr id="7" name="Text Placeholder 2">
            <a:extLst>
              <a:ext uri="{FF2B5EF4-FFF2-40B4-BE49-F238E27FC236}">
                <a16:creationId xmlns:a16="http://schemas.microsoft.com/office/drawing/2014/main" id="{F2539D12-E99F-4E26-914F-CE609DE92FD9}"/>
              </a:ext>
            </a:extLst>
          </p:cNvPr>
          <p:cNvSpPr txBox="1">
            <a:spLocks/>
          </p:cNvSpPr>
          <p:nvPr/>
        </p:nvSpPr>
        <p:spPr>
          <a:xfrm>
            <a:off x="304889" y="1637211"/>
            <a:ext cx="11606696" cy="4476206"/>
          </a:xfrm>
          <a:prstGeom prst="rect">
            <a:avLst/>
          </a:prstGeom>
        </p:spPr>
        <p:txBody>
          <a:bodyPr vert="horz" lIns="0" tIns="0" rIns="0" bIns="0" rtlCol="0">
            <a:noAutofit/>
          </a:bodyPr>
          <a:lstStyle>
            <a:lvl1pPr marL="0" indent="0" algn="l" rtl="0" eaLnBrk="1" fontAlgn="base" hangingPunct="1">
              <a:lnSpc>
                <a:spcPct val="90000"/>
              </a:lnSpc>
              <a:spcBef>
                <a:spcPts val="1467"/>
              </a:spcBef>
              <a:spcAft>
                <a:spcPct val="0"/>
              </a:spcAft>
              <a:buClr>
                <a:srgbClr val="6D6E70"/>
              </a:buClr>
              <a:buSzPct val="90000"/>
              <a:buFont typeface="IBM Plex Sans" pitchFamily="2" charset="2"/>
              <a:buNone/>
              <a:defRPr sz="12800" b="1"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228597"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457195" indent="-231642" algn="l" rtl="0" eaLnBrk="1" fontAlgn="base" hangingPunct="1">
              <a:lnSpc>
                <a:spcPct val="100000"/>
              </a:lnSpc>
              <a:spcBef>
                <a:spcPts val="1467"/>
              </a:spcBef>
              <a:spcAft>
                <a:spcPct val="0"/>
              </a:spcAft>
              <a:buClr>
                <a:schemeClr val="bg1"/>
              </a:buClr>
              <a:buSzPct val="100000"/>
              <a:buFont typeface="Arial" panose="020B0604020202020204" pitchFamily="34" charset="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838190"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071020" indent="-231642" algn="l" rtl="0" eaLnBrk="1" fontAlgn="base" hangingPunct="1">
              <a:lnSpc>
                <a:spcPct val="100000"/>
              </a:lnSpc>
              <a:spcBef>
                <a:spcPts val="1467"/>
              </a:spcBef>
              <a:spcAft>
                <a:spcPct val="0"/>
              </a:spcAft>
              <a:buClr>
                <a:schemeClr val="bg1"/>
              </a:buClr>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charset="0"/>
              </a:defRPr>
            </a:lvl9pPr>
          </a:lstStyle>
          <a:p>
            <a:pPr lvl="1" defTabSz="914400"/>
            <a:r>
              <a:rPr lang="sk-SK" sz="1400" kern="0" dirty="0"/>
              <a:t>Otázka </a:t>
            </a:r>
            <a:r>
              <a:rPr lang="sk-SK" sz="1400" kern="0" dirty="0">
                <a:solidFill>
                  <a:srgbClr val="4589FF"/>
                </a:solidFill>
              </a:rPr>
              <a:t>(Čo je to </a:t>
            </a:r>
            <a:r>
              <a:rPr lang="sk-SK" sz="1400" kern="0" dirty="0" err="1">
                <a:solidFill>
                  <a:srgbClr val="4589FF"/>
                </a:solidFill>
              </a:rPr>
              <a:t>Cloud</a:t>
            </a:r>
            <a:r>
              <a:rPr lang="sk-SK" sz="1400" kern="0" dirty="0">
                <a:solidFill>
                  <a:srgbClr val="4589FF"/>
                </a:solidFill>
              </a:rPr>
              <a:t>?)</a:t>
            </a:r>
            <a:endParaRPr lang="sk-SK" sz="1400" kern="0" dirty="0"/>
          </a:p>
          <a:p>
            <a:pPr lvl="2"/>
            <a:r>
              <a:rPr lang="sk-SK" sz="1400" kern="0" dirty="0"/>
              <a:t>Infraštruktúra ako služba (</a:t>
            </a:r>
            <a:r>
              <a:rPr lang="sk-SK" sz="1400" kern="0" dirty="0" err="1"/>
              <a:t>IaaS</a:t>
            </a:r>
            <a:r>
              <a:rPr lang="sk-SK" sz="1400" kern="0" dirty="0"/>
              <a:t>)</a:t>
            </a:r>
          </a:p>
          <a:p>
            <a:pPr lvl="2"/>
            <a:r>
              <a:rPr lang="sk-SK" sz="1400" kern="0" dirty="0"/>
              <a:t>Platforma ako služba (</a:t>
            </a:r>
            <a:r>
              <a:rPr lang="sk-SK" sz="1400" kern="0" dirty="0" err="1"/>
              <a:t>PaaS</a:t>
            </a:r>
            <a:r>
              <a:rPr lang="sk-SK" sz="1400" kern="0" dirty="0"/>
              <a:t>)</a:t>
            </a:r>
          </a:p>
          <a:p>
            <a:pPr lvl="2"/>
            <a:r>
              <a:rPr lang="sk-SK" sz="1400" kern="0" dirty="0"/>
              <a:t>Softvér ako služba (</a:t>
            </a:r>
            <a:r>
              <a:rPr lang="sk-SK" sz="1400" kern="0" dirty="0" err="1"/>
              <a:t>SaaS</a:t>
            </a:r>
            <a:r>
              <a:rPr lang="sk-SK" sz="1400" kern="0" dirty="0"/>
              <a:t>)</a:t>
            </a:r>
          </a:p>
          <a:p>
            <a:pPr lvl="2" defTabSz="914400"/>
            <a:r>
              <a:rPr lang="sk-SK" sz="1400" kern="0" dirty="0"/>
              <a:t>Hybrid </a:t>
            </a:r>
            <a:r>
              <a:rPr lang="sk-SK" sz="1400" kern="0" dirty="0" err="1"/>
              <a:t>Cloud</a:t>
            </a:r>
            <a:r>
              <a:rPr lang="sk-SK" sz="1400" kern="0" dirty="0"/>
              <a:t> </a:t>
            </a:r>
            <a:r>
              <a:rPr lang="sk-SK" sz="1400" kern="0" dirty="0">
                <a:solidFill>
                  <a:srgbClr val="4589FF"/>
                </a:solidFill>
              </a:rPr>
              <a:t>???</a:t>
            </a:r>
          </a:p>
          <a:p>
            <a:pPr lvl="2" defTabSz="914400"/>
            <a:endParaRPr lang="sk-SK" sz="1400" kern="0" dirty="0">
              <a:solidFill>
                <a:srgbClr val="4589FF"/>
              </a:solidFill>
            </a:endParaRPr>
          </a:p>
          <a:p>
            <a:pPr lvl="1"/>
            <a:r>
              <a:rPr lang="sk-SK" sz="1400" kern="0" dirty="0">
                <a:solidFill>
                  <a:srgbClr val="4589FF"/>
                </a:solidFill>
              </a:rPr>
              <a:t>IBM</a:t>
            </a:r>
            <a:r>
              <a:rPr lang="sk-SK" sz="1400" kern="0" dirty="0"/>
              <a:t> a jeho riešenie Dátových Regulácií</a:t>
            </a:r>
          </a:p>
          <a:p>
            <a:pPr lvl="2"/>
            <a:r>
              <a:rPr lang="sk-SK" sz="1400" kern="0" dirty="0"/>
              <a:t>GDPR (EU), PIPL(CN), DPA (UK), LGPD (BR), DCIA (Kanada), CPRA (</a:t>
            </a:r>
            <a:r>
              <a:rPr lang="sk-SK" sz="1400" kern="0" dirty="0" err="1"/>
              <a:t>California</a:t>
            </a:r>
            <a:r>
              <a:rPr lang="sk-SK" sz="1400" kern="0" dirty="0"/>
              <a:t>)</a:t>
            </a:r>
          </a:p>
          <a:p>
            <a:pPr lvl="2"/>
            <a:r>
              <a:rPr lang="sk-SK" sz="1400" kern="0" dirty="0">
                <a:solidFill>
                  <a:srgbClr val="4589FF"/>
                </a:solidFill>
              </a:rPr>
              <a:t>IBM</a:t>
            </a:r>
            <a:r>
              <a:rPr lang="sk-SK" sz="1400" kern="0" dirty="0"/>
              <a:t> </a:t>
            </a:r>
            <a:r>
              <a:rPr lang="sk-SK" sz="1400" kern="0" dirty="0" err="1"/>
              <a:t>Cloud</a:t>
            </a:r>
            <a:r>
              <a:rPr lang="sk-SK" sz="1400" kern="0" dirty="0"/>
              <a:t> </a:t>
            </a:r>
            <a:r>
              <a:rPr lang="sk-SK" sz="1400" kern="0" dirty="0" err="1"/>
              <a:t>Satellite</a:t>
            </a:r>
            <a:endParaRPr lang="sk-SK" sz="1400" kern="0" dirty="0"/>
          </a:p>
          <a:p>
            <a:pPr lvl="3"/>
            <a:r>
              <a:rPr lang="sk-SK" sz="1400" kern="0" dirty="0"/>
              <a:t>spravované distribuované cloudové riešenie, poskytuje cloudové služby, API, prístupové politiky, bezpečnostné kontroly a súlad.</a:t>
            </a:r>
          </a:p>
          <a:p>
            <a:pPr marL="0" lvl="1" indent="0" defTabSz="914400">
              <a:buNone/>
            </a:pPr>
            <a:endParaRPr lang="sk-SK" sz="1400" kern="0" dirty="0"/>
          </a:p>
          <a:p>
            <a:pPr lvl="3" defTabSz="914400"/>
            <a:endParaRPr lang="sk-SK" sz="1400" kern="0" dirty="0"/>
          </a:p>
        </p:txBody>
      </p:sp>
      <p:sp>
        <p:nvSpPr>
          <p:cNvPr id="5" name="Footer Placeholder 3">
            <a:extLst>
              <a:ext uri="{FF2B5EF4-FFF2-40B4-BE49-F238E27FC236}">
                <a16:creationId xmlns:a16="http://schemas.microsoft.com/office/drawing/2014/main" id="{0EA9A40A-2D71-4D3C-87E5-E4E3010BF7D4}"/>
              </a:ext>
            </a:extLst>
          </p:cNvPr>
          <p:cNvSpPr>
            <a:spLocks noGrp="1"/>
          </p:cNvSpPr>
          <p:nvPr>
            <p:ph type="ftr" sz="quarter" idx="10"/>
          </p:nvPr>
        </p:nvSpPr>
        <p:spPr>
          <a:xfrm>
            <a:off x="304889" y="6383868"/>
            <a:ext cx="5486313" cy="222249"/>
          </a:xfrm>
        </p:spPr>
        <p:txBody>
          <a:bodyPr/>
          <a:lstStyle/>
          <a:p>
            <a:r>
              <a:rPr lang="en-US"/>
              <a:t>CIO Information Security / November 2024 / © 2024 IBM Corporation</a:t>
            </a:r>
            <a:endParaRPr lang="en-US" dirty="0"/>
          </a:p>
        </p:txBody>
      </p:sp>
    </p:spTree>
    <p:extLst>
      <p:ext uri="{BB962C8B-B14F-4D97-AF65-F5344CB8AC3E}">
        <p14:creationId xmlns:p14="http://schemas.microsoft.com/office/powerpoint/2010/main" val="4149762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1000"/>
                                        <p:tgtEl>
                                          <p:spTgt spid="7">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1000"/>
                                        <p:tgtEl>
                                          <p:spTgt spid="7">
                                            <p:txEl>
                                              <p:pRg st="7" end="7"/>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fade">
                                      <p:cBhvr>
                                        <p:cTn id="41" dur="1000"/>
                                        <p:tgtEl>
                                          <p:spTgt spid="7">
                                            <p:txEl>
                                              <p:pRg st="8" end="8"/>
                                            </p:txEl>
                                          </p:spTgt>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Effect transition="in" filter="fade">
                                      <p:cBhvr>
                                        <p:cTn id="45"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80415" y="268224"/>
            <a:ext cx="11476155" cy="1334153"/>
          </a:xfrm>
        </p:spPr>
        <p:txBody>
          <a:bodyPr/>
          <a:lstStyle/>
          <a:p>
            <a:r>
              <a:rPr lang="sk-SK" dirty="0"/>
              <a:t>Automatizácia v</a:t>
            </a:r>
            <a:br>
              <a:rPr lang="sk-SK" sz="6000" dirty="0">
                <a:solidFill>
                  <a:srgbClr val="4589FF"/>
                </a:solidFill>
              </a:rPr>
            </a:br>
            <a:r>
              <a:rPr lang="sk-SK" sz="6000" dirty="0">
                <a:solidFill>
                  <a:srgbClr val="4589FF"/>
                </a:solidFill>
              </a:rPr>
              <a:t>Informačnej Bezpečnosti</a:t>
            </a:r>
            <a:endParaRPr lang="sk-SK" sz="5450" dirty="0">
              <a:solidFill>
                <a:srgbClr val="4589FF"/>
              </a:solidFill>
            </a:endParaRPr>
          </a:p>
        </p:txBody>
      </p:sp>
      <p:sp>
        <p:nvSpPr>
          <p:cNvPr id="5" name="Text Placeholder 2">
            <a:extLst>
              <a:ext uri="{FF2B5EF4-FFF2-40B4-BE49-F238E27FC236}">
                <a16:creationId xmlns:a16="http://schemas.microsoft.com/office/drawing/2014/main" id="{946A4AD7-915E-49B2-99BB-F0452086F474}"/>
              </a:ext>
            </a:extLst>
          </p:cNvPr>
          <p:cNvSpPr txBox="1">
            <a:spLocks/>
          </p:cNvSpPr>
          <p:nvPr/>
        </p:nvSpPr>
        <p:spPr>
          <a:xfrm>
            <a:off x="280415" y="1602377"/>
            <a:ext cx="5608320" cy="3886926"/>
          </a:xfrm>
          <a:prstGeom prst="rect">
            <a:avLst/>
          </a:prstGeom>
        </p:spPr>
        <p:txBody>
          <a:bodyPr vert="horz" lIns="0" tIns="0" rIns="0" bIns="0" rtlCol="0">
            <a:noAutofit/>
          </a:bodyPr>
          <a:lstStyle>
            <a:lvl1pPr marL="0" indent="0" algn="l" rtl="0" eaLnBrk="1" fontAlgn="base" hangingPunct="1">
              <a:lnSpc>
                <a:spcPct val="90000"/>
              </a:lnSpc>
              <a:spcBef>
                <a:spcPts val="1467"/>
              </a:spcBef>
              <a:spcAft>
                <a:spcPct val="0"/>
              </a:spcAft>
              <a:buClr>
                <a:srgbClr val="6D6E70"/>
              </a:buClr>
              <a:buSzPct val="90000"/>
              <a:buFont typeface="IBM Plex Sans" pitchFamily="2" charset="2"/>
              <a:buNone/>
              <a:defRPr sz="12800" b="1"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228597"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457195" indent="-231642" algn="l" rtl="0" eaLnBrk="1" fontAlgn="base" hangingPunct="1">
              <a:lnSpc>
                <a:spcPct val="100000"/>
              </a:lnSpc>
              <a:spcBef>
                <a:spcPts val="1467"/>
              </a:spcBef>
              <a:spcAft>
                <a:spcPct val="0"/>
              </a:spcAft>
              <a:buClr>
                <a:schemeClr val="bg1"/>
              </a:buClr>
              <a:buSzPct val="100000"/>
              <a:buFont typeface="Arial" panose="020B0604020202020204" pitchFamily="34" charset="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838190"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071020" indent="-231642" algn="l" rtl="0" eaLnBrk="1" fontAlgn="base" hangingPunct="1">
              <a:lnSpc>
                <a:spcPct val="100000"/>
              </a:lnSpc>
              <a:spcBef>
                <a:spcPts val="1467"/>
              </a:spcBef>
              <a:spcAft>
                <a:spcPct val="0"/>
              </a:spcAft>
              <a:buClr>
                <a:schemeClr val="bg1"/>
              </a:buClr>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charset="0"/>
              </a:defRPr>
            </a:lvl9pPr>
          </a:lstStyle>
          <a:p>
            <a:pPr lvl="1" defTabSz="914400"/>
            <a:r>
              <a:rPr lang="sk-SK" sz="1400" kern="0" dirty="0" err="1"/>
              <a:t>AntiVirus</a:t>
            </a:r>
            <a:r>
              <a:rPr lang="sk-SK" sz="1400" kern="0" dirty="0"/>
              <a:t>, </a:t>
            </a:r>
            <a:r>
              <a:rPr lang="sk-SK" sz="1400" kern="0" dirty="0" err="1"/>
              <a:t>AntiMalware</a:t>
            </a:r>
            <a:r>
              <a:rPr lang="sk-SK" sz="1400" kern="0" dirty="0"/>
              <a:t>, </a:t>
            </a:r>
            <a:r>
              <a:rPr lang="sk-SK" sz="1400" kern="0" dirty="0" err="1"/>
              <a:t>Anti</a:t>
            </a:r>
            <a:r>
              <a:rPr lang="sk-SK" sz="1400" kern="0" dirty="0"/>
              <a:t>... </a:t>
            </a:r>
            <a:r>
              <a:rPr lang="sk-SK" sz="3200" kern="0" dirty="0">
                <a:solidFill>
                  <a:srgbClr val="4589FF"/>
                </a:solidFill>
              </a:rPr>
              <a:t>???</a:t>
            </a:r>
          </a:p>
          <a:p>
            <a:pPr lvl="2"/>
            <a:r>
              <a:rPr lang="sk-SK" sz="1400" kern="0" dirty="0"/>
              <a:t>Tradičný pohľad na ochranu informácií</a:t>
            </a:r>
            <a:endParaRPr lang="sk-SK" sz="1400" dirty="0"/>
          </a:p>
          <a:p>
            <a:pPr lvl="3"/>
            <a:r>
              <a:rPr lang="sk-SK" sz="1400" dirty="0"/>
              <a:t>Statické</a:t>
            </a:r>
          </a:p>
          <a:p>
            <a:pPr lvl="3"/>
            <a:r>
              <a:rPr lang="sk-SK" sz="1400" kern="0" dirty="0"/>
              <a:t>Dynamické (Behaviorálne)</a:t>
            </a:r>
          </a:p>
          <a:p>
            <a:pPr lvl="2" defTabSz="914400"/>
            <a:r>
              <a:rPr lang="sk-SK" sz="1400" kern="0" dirty="0">
                <a:solidFill>
                  <a:srgbClr val="A50021"/>
                </a:solidFill>
              </a:rPr>
              <a:t>Pohľad z druhej strany</a:t>
            </a:r>
            <a:endParaRPr lang="sk-SK" sz="1400" dirty="0"/>
          </a:p>
          <a:p>
            <a:pPr lvl="3"/>
            <a:r>
              <a:rPr lang="sk-SK" sz="1400" dirty="0"/>
              <a:t>0Day, Neznáme</a:t>
            </a:r>
          </a:p>
          <a:p>
            <a:pPr lvl="3"/>
            <a:r>
              <a:rPr lang="sk-SK" sz="1400" dirty="0"/>
              <a:t>Automatické Útočné Mechanizmy </a:t>
            </a:r>
          </a:p>
          <a:p>
            <a:pPr lvl="3"/>
            <a:r>
              <a:rPr lang="sk-SK" sz="1400" dirty="0" err="1"/>
              <a:t>PhaaS</a:t>
            </a:r>
            <a:r>
              <a:rPr lang="en-US" sz="1400" dirty="0"/>
              <a:t>, RaaS</a:t>
            </a:r>
            <a:endParaRPr lang="sk-SK" sz="1400" dirty="0"/>
          </a:p>
        </p:txBody>
      </p:sp>
      <p:sp>
        <p:nvSpPr>
          <p:cNvPr id="6" name="Footer Placeholder 3">
            <a:extLst>
              <a:ext uri="{FF2B5EF4-FFF2-40B4-BE49-F238E27FC236}">
                <a16:creationId xmlns:a16="http://schemas.microsoft.com/office/drawing/2014/main" id="{2F40E841-B557-4F11-8734-C401DDE27D24}"/>
              </a:ext>
            </a:extLst>
          </p:cNvPr>
          <p:cNvSpPr>
            <a:spLocks noGrp="1"/>
          </p:cNvSpPr>
          <p:nvPr>
            <p:ph type="ftr" sz="quarter" idx="10"/>
          </p:nvPr>
        </p:nvSpPr>
        <p:spPr>
          <a:xfrm>
            <a:off x="304889" y="6383868"/>
            <a:ext cx="5486313" cy="222249"/>
          </a:xfrm>
        </p:spPr>
        <p:txBody>
          <a:bodyPr/>
          <a:lstStyle/>
          <a:p>
            <a:r>
              <a:rPr lang="en-US"/>
              <a:t>CIO Information Security / November 2024 / © 2024 IBM Corporation</a:t>
            </a:r>
            <a:endParaRPr lang="en-US" dirty="0"/>
          </a:p>
        </p:txBody>
      </p:sp>
    </p:spTree>
    <p:extLst>
      <p:ext uri="{BB962C8B-B14F-4D97-AF65-F5344CB8AC3E}">
        <p14:creationId xmlns:p14="http://schemas.microsoft.com/office/powerpoint/2010/main" val="1689642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1000"/>
                                        <p:tgtEl>
                                          <p:spTgt spid="5">
                                            <p:txEl>
                                              <p:pRg st="6" end="6"/>
                                            </p:txEl>
                                          </p:spTgt>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80415" y="268224"/>
            <a:ext cx="11476155" cy="1368987"/>
          </a:xfrm>
        </p:spPr>
        <p:txBody>
          <a:bodyPr/>
          <a:lstStyle/>
          <a:p>
            <a:r>
              <a:rPr lang="sk-SK" dirty="0" err="1"/>
              <a:t>IoT</a:t>
            </a:r>
            <a:r>
              <a:rPr lang="sk-SK" dirty="0"/>
              <a:t> Zariadenia a ich </a:t>
            </a:r>
            <a:br>
              <a:rPr lang="sk-SK" dirty="0"/>
            </a:br>
            <a:r>
              <a:rPr lang="sk-SK" sz="2400" b="1" dirty="0">
                <a:solidFill>
                  <a:srgbClr val="A50021"/>
                </a:solidFill>
              </a:rPr>
              <a:t>(ne)</a:t>
            </a:r>
            <a:r>
              <a:rPr lang="sk-SK" sz="6000" dirty="0">
                <a:solidFill>
                  <a:srgbClr val="4589FF"/>
                </a:solidFill>
              </a:rPr>
              <a:t>Bezpečnosti</a:t>
            </a:r>
            <a:endParaRPr lang="sk-SK" sz="5450" dirty="0">
              <a:solidFill>
                <a:srgbClr val="4589FF"/>
              </a:solidFill>
            </a:endParaRPr>
          </a:p>
        </p:txBody>
      </p:sp>
      <p:sp>
        <p:nvSpPr>
          <p:cNvPr id="7" name="Text Placeholder 2">
            <a:extLst>
              <a:ext uri="{FF2B5EF4-FFF2-40B4-BE49-F238E27FC236}">
                <a16:creationId xmlns:a16="http://schemas.microsoft.com/office/drawing/2014/main" id="{7006E885-01FA-4003-B0A1-76F095A2D18E}"/>
              </a:ext>
            </a:extLst>
          </p:cNvPr>
          <p:cNvSpPr txBox="1">
            <a:spLocks/>
          </p:cNvSpPr>
          <p:nvPr/>
        </p:nvSpPr>
        <p:spPr>
          <a:xfrm>
            <a:off x="304889" y="1637211"/>
            <a:ext cx="11606696" cy="4476206"/>
          </a:xfrm>
          <a:prstGeom prst="rect">
            <a:avLst/>
          </a:prstGeom>
        </p:spPr>
        <p:txBody>
          <a:bodyPr vert="horz" lIns="0" tIns="0" rIns="0" bIns="0" rtlCol="0">
            <a:noAutofit/>
          </a:bodyPr>
          <a:lstStyle>
            <a:lvl1pPr marL="0" indent="0" algn="l" rtl="0" eaLnBrk="1" fontAlgn="base" hangingPunct="1">
              <a:lnSpc>
                <a:spcPct val="90000"/>
              </a:lnSpc>
              <a:spcBef>
                <a:spcPts val="1467"/>
              </a:spcBef>
              <a:spcAft>
                <a:spcPct val="0"/>
              </a:spcAft>
              <a:buClr>
                <a:srgbClr val="6D6E70"/>
              </a:buClr>
              <a:buSzPct val="90000"/>
              <a:buFont typeface="IBM Plex Sans" pitchFamily="2" charset="2"/>
              <a:buNone/>
              <a:defRPr sz="12800" b="1"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228597"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457195" indent="-231642" algn="l" rtl="0" eaLnBrk="1" fontAlgn="base" hangingPunct="1">
              <a:lnSpc>
                <a:spcPct val="100000"/>
              </a:lnSpc>
              <a:spcBef>
                <a:spcPts val="1467"/>
              </a:spcBef>
              <a:spcAft>
                <a:spcPct val="0"/>
              </a:spcAft>
              <a:buClr>
                <a:schemeClr val="bg1"/>
              </a:buClr>
              <a:buSzPct val="100000"/>
              <a:buFont typeface="Arial" panose="020B0604020202020204" pitchFamily="34" charset="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838190"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071020" indent="-231642" algn="l" rtl="0" eaLnBrk="1" fontAlgn="base" hangingPunct="1">
              <a:lnSpc>
                <a:spcPct val="100000"/>
              </a:lnSpc>
              <a:spcBef>
                <a:spcPts val="1467"/>
              </a:spcBef>
              <a:spcAft>
                <a:spcPct val="0"/>
              </a:spcAft>
              <a:buClr>
                <a:schemeClr val="bg1"/>
              </a:buClr>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charset="0"/>
              </a:defRPr>
            </a:lvl9pPr>
          </a:lstStyle>
          <a:p>
            <a:pPr lvl="1" defTabSz="914400"/>
            <a:endParaRPr lang="sk-SK" sz="1400" kern="0" dirty="0"/>
          </a:p>
          <a:p>
            <a:pPr lvl="1" defTabSz="914400"/>
            <a:r>
              <a:rPr lang="sk-SK" sz="1400" kern="0" dirty="0"/>
              <a:t>Otázka </a:t>
            </a:r>
            <a:r>
              <a:rPr lang="sk-SK" sz="1400" kern="0" dirty="0">
                <a:solidFill>
                  <a:srgbClr val="4589FF"/>
                </a:solidFill>
              </a:rPr>
              <a:t>(Čo sú to </a:t>
            </a:r>
            <a:r>
              <a:rPr lang="sk-SK" sz="1400" kern="0" dirty="0" err="1">
                <a:solidFill>
                  <a:srgbClr val="4589FF"/>
                </a:solidFill>
              </a:rPr>
              <a:t>IoT</a:t>
            </a:r>
            <a:r>
              <a:rPr lang="sk-SK" sz="1400" kern="0" dirty="0">
                <a:solidFill>
                  <a:srgbClr val="4589FF"/>
                </a:solidFill>
              </a:rPr>
              <a:t> Zariadenia?)</a:t>
            </a:r>
            <a:endParaRPr lang="sk-SK" sz="1400" kern="0" dirty="0"/>
          </a:p>
          <a:p>
            <a:pPr lvl="1"/>
            <a:r>
              <a:rPr lang="sk-SK" sz="1400" kern="0" dirty="0"/>
              <a:t>Problematika IOT Zariadení a Informačnej </a:t>
            </a:r>
            <a:r>
              <a:rPr lang="sk-SK" sz="1400" b="1" dirty="0">
                <a:solidFill>
                  <a:srgbClr val="A50021"/>
                </a:solidFill>
              </a:rPr>
              <a:t>(ne)</a:t>
            </a:r>
            <a:r>
              <a:rPr lang="sk-SK" sz="1400" kern="0" dirty="0">
                <a:solidFill>
                  <a:srgbClr val="4589FF"/>
                </a:solidFill>
              </a:rPr>
              <a:t>bezpečnosti</a:t>
            </a:r>
          </a:p>
          <a:p>
            <a:pPr lvl="2"/>
            <a:r>
              <a:rPr lang="sk-SK" sz="1400" kern="0" dirty="0"/>
              <a:t>Príklady </a:t>
            </a:r>
          </a:p>
          <a:p>
            <a:pPr marL="0" lvl="1" indent="0" defTabSz="914400">
              <a:buNone/>
            </a:pPr>
            <a:endParaRPr lang="sk-SK" sz="1400" kern="0" dirty="0"/>
          </a:p>
          <a:p>
            <a:pPr lvl="3" defTabSz="914400"/>
            <a:endParaRPr lang="sk-SK" sz="1400" kern="0" dirty="0"/>
          </a:p>
        </p:txBody>
      </p:sp>
      <p:sp>
        <p:nvSpPr>
          <p:cNvPr id="5" name="Footer Placeholder 3">
            <a:extLst>
              <a:ext uri="{FF2B5EF4-FFF2-40B4-BE49-F238E27FC236}">
                <a16:creationId xmlns:a16="http://schemas.microsoft.com/office/drawing/2014/main" id="{34DE643A-6888-41CE-B65C-6C3CAD8085A0}"/>
              </a:ext>
            </a:extLst>
          </p:cNvPr>
          <p:cNvSpPr>
            <a:spLocks noGrp="1"/>
          </p:cNvSpPr>
          <p:nvPr>
            <p:ph type="ftr" sz="quarter" idx="10"/>
          </p:nvPr>
        </p:nvSpPr>
        <p:spPr>
          <a:xfrm>
            <a:off x="304889" y="6383868"/>
            <a:ext cx="5486313" cy="222249"/>
          </a:xfrm>
        </p:spPr>
        <p:txBody>
          <a:bodyPr/>
          <a:lstStyle/>
          <a:p>
            <a:r>
              <a:rPr lang="en-US"/>
              <a:t>CIO Information Security / November 2024 / © 2024 IBM Corporation</a:t>
            </a:r>
            <a:endParaRPr lang="en-US" dirty="0"/>
          </a:p>
        </p:txBody>
      </p:sp>
      <p:pic>
        <p:nvPicPr>
          <p:cNvPr id="4" name="Picture 3">
            <a:extLst>
              <a:ext uri="{FF2B5EF4-FFF2-40B4-BE49-F238E27FC236}">
                <a16:creationId xmlns:a16="http://schemas.microsoft.com/office/drawing/2014/main" id="{D636354E-64EF-6027-3FE5-A8CDC56AFE2D}"/>
              </a:ext>
            </a:extLst>
          </p:cNvPr>
          <p:cNvPicPr>
            <a:picLocks noChangeAspect="1"/>
          </p:cNvPicPr>
          <p:nvPr/>
        </p:nvPicPr>
        <p:blipFill>
          <a:blip r:embed="rId3"/>
          <a:stretch>
            <a:fillRect/>
          </a:stretch>
        </p:blipFill>
        <p:spPr>
          <a:xfrm>
            <a:off x="894425" y="3230760"/>
            <a:ext cx="10303133" cy="2911092"/>
          </a:xfrm>
          <a:prstGeom prst="rect">
            <a:avLst/>
          </a:prstGeom>
        </p:spPr>
      </p:pic>
    </p:spTree>
    <p:extLst>
      <p:ext uri="{BB962C8B-B14F-4D97-AF65-F5344CB8AC3E}">
        <p14:creationId xmlns:p14="http://schemas.microsoft.com/office/powerpoint/2010/main" val="2795284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539276-6844-44D8-8629-D87746F08D84}"/>
              </a:ext>
            </a:extLst>
          </p:cNvPr>
          <p:cNvSpPr>
            <a:spLocks noGrp="1"/>
          </p:cNvSpPr>
          <p:nvPr>
            <p:ph type="body" sz="quarter" idx="12"/>
          </p:nvPr>
        </p:nvSpPr>
        <p:spPr>
          <a:xfrm>
            <a:off x="182880" y="167780"/>
            <a:ext cx="5608320" cy="6076266"/>
          </a:xfrm>
        </p:spPr>
        <p:txBody>
          <a:bodyPr/>
          <a:lstStyle/>
          <a:p>
            <a:r>
              <a:rPr lang="sk-SK" sz="2400" dirty="0"/>
              <a:t>Obsah</a:t>
            </a:r>
          </a:p>
          <a:p>
            <a:pPr lvl="1"/>
            <a:r>
              <a:rPr lang="sk-SK" sz="1400" dirty="0" err="1"/>
              <a:t>Intro</a:t>
            </a:r>
            <a:endParaRPr lang="sk-SK" sz="1400" dirty="0"/>
          </a:p>
          <a:p>
            <a:pPr lvl="1"/>
            <a:r>
              <a:rPr lang="sk-SK" sz="1400" dirty="0"/>
              <a:t>Informačná Bez...čo </a:t>
            </a:r>
            <a:r>
              <a:rPr lang="sk-SK" sz="1400" dirty="0">
                <a:solidFill>
                  <a:srgbClr val="4589FF"/>
                </a:solidFill>
              </a:rPr>
              <a:t>???</a:t>
            </a:r>
            <a:endParaRPr lang="sk-SK" sz="1400" dirty="0"/>
          </a:p>
          <a:p>
            <a:pPr lvl="1">
              <a:buClr>
                <a:srgbClr val="FFFFFF"/>
              </a:buClr>
            </a:pPr>
            <a:r>
              <a:rPr lang="sk-SK" sz="1400" dirty="0" err="1">
                <a:solidFill>
                  <a:srgbClr val="FFFFFF"/>
                </a:solidFill>
              </a:rPr>
              <a:t>Credential</a:t>
            </a:r>
            <a:r>
              <a:rPr lang="sk-SK" sz="1400" dirty="0">
                <a:solidFill>
                  <a:srgbClr val="4589FF"/>
                </a:solidFill>
              </a:rPr>
              <a:t> &amp; </a:t>
            </a:r>
            <a:r>
              <a:rPr lang="sk-SK" sz="1400" dirty="0">
                <a:solidFill>
                  <a:srgbClr val="FFFFFF"/>
                </a:solidFill>
              </a:rPr>
              <a:t>Identity Krádeže</a:t>
            </a:r>
          </a:p>
          <a:p>
            <a:pPr lvl="1">
              <a:buClr>
                <a:srgbClr val="FFFFFF"/>
              </a:buClr>
            </a:pPr>
            <a:r>
              <a:rPr lang="sk-SK" sz="1400" dirty="0" err="1"/>
              <a:t>Deep</a:t>
            </a:r>
            <a:r>
              <a:rPr lang="sk-SK" sz="1400" dirty="0"/>
              <a:t> </a:t>
            </a:r>
            <a:r>
              <a:rPr lang="sk-SK" sz="1400" dirty="0" err="1">
                <a:solidFill>
                  <a:srgbClr val="4589FF"/>
                </a:solidFill>
              </a:rPr>
              <a:t>Fakes</a:t>
            </a:r>
            <a:r>
              <a:rPr lang="sk-SK" sz="1400" dirty="0">
                <a:solidFill>
                  <a:srgbClr val="4589FF"/>
                </a:solidFill>
              </a:rPr>
              <a:t>, </a:t>
            </a:r>
            <a:r>
              <a:rPr lang="sk-SK" sz="1400" dirty="0" err="1"/>
              <a:t>Hoaxy</a:t>
            </a:r>
            <a:r>
              <a:rPr lang="sk-SK" sz="1400" dirty="0"/>
              <a:t> &amp; Postihy</a:t>
            </a:r>
          </a:p>
          <a:p>
            <a:pPr lvl="1">
              <a:buClr>
                <a:srgbClr val="FFFFFF"/>
              </a:buClr>
            </a:pPr>
            <a:r>
              <a:rPr lang="sk-SK" sz="1400" dirty="0"/>
              <a:t>Informačná Bezpečnosť  </a:t>
            </a:r>
            <a:r>
              <a:rPr lang="sk-SK" sz="1400" dirty="0">
                <a:solidFill>
                  <a:srgbClr val="4589FF"/>
                </a:solidFill>
              </a:rPr>
              <a:t>IBM &amp; </a:t>
            </a:r>
            <a:r>
              <a:rPr lang="sk-SK" sz="1400" dirty="0" err="1">
                <a:solidFill>
                  <a:srgbClr val="4589FF"/>
                </a:solidFill>
              </a:rPr>
              <a:t>Cloud</a:t>
            </a:r>
            <a:endParaRPr lang="sk-SK" sz="2400" dirty="0"/>
          </a:p>
          <a:p>
            <a:pPr lvl="1">
              <a:lnSpc>
                <a:spcPct val="150000"/>
              </a:lnSpc>
            </a:pPr>
            <a:r>
              <a:rPr lang="sk-SK" sz="1400" dirty="0"/>
              <a:t>Automatizácia v</a:t>
            </a:r>
            <a:r>
              <a:rPr lang="sk-SK" sz="1400" dirty="0">
                <a:solidFill>
                  <a:srgbClr val="4589FF"/>
                </a:solidFill>
              </a:rPr>
              <a:t> Informačnej Bezpečnosti</a:t>
            </a:r>
          </a:p>
          <a:p>
            <a:pPr lvl="1">
              <a:lnSpc>
                <a:spcPct val="150000"/>
              </a:lnSpc>
            </a:pPr>
            <a:r>
              <a:rPr lang="sk-SK" sz="1400" dirty="0"/>
              <a:t>I</a:t>
            </a:r>
            <a:r>
              <a:rPr lang="en-US" sz="1400" dirty="0"/>
              <a:t>o</a:t>
            </a:r>
            <a:r>
              <a:rPr lang="sk-SK" sz="1400" dirty="0"/>
              <a:t>T Zariadenia a ich </a:t>
            </a:r>
            <a:r>
              <a:rPr lang="sk-SK" sz="1000" b="1" dirty="0">
                <a:solidFill>
                  <a:srgbClr val="A50021"/>
                </a:solidFill>
              </a:rPr>
              <a:t>(</a:t>
            </a:r>
            <a:r>
              <a:rPr lang="sk-SK" sz="1000" b="1" dirty="0" err="1">
                <a:solidFill>
                  <a:srgbClr val="A50021"/>
                </a:solidFill>
              </a:rPr>
              <a:t>ne</a:t>
            </a:r>
            <a:r>
              <a:rPr lang="sk-SK" sz="1000" b="1" dirty="0">
                <a:solidFill>
                  <a:srgbClr val="A50021"/>
                </a:solidFill>
              </a:rPr>
              <a:t>)</a:t>
            </a:r>
            <a:r>
              <a:rPr lang="sk-SK" sz="1400" dirty="0">
                <a:solidFill>
                  <a:srgbClr val="4589FF"/>
                </a:solidFill>
              </a:rPr>
              <a:t>Bezpečnosti</a:t>
            </a:r>
          </a:p>
          <a:p>
            <a:pPr lvl="1">
              <a:lnSpc>
                <a:spcPct val="150000"/>
              </a:lnSpc>
            </a:pPr>
            <a:r>
              <a:rPr lang="sk-SK" sz="1400" dirty="0"/>
              <a:t>Q &amp; A</a:t>
            </a:r>
          </a:p>
          <a:p>
            <a:pPr marL="606548" lvl="3" indent="0" defTabSz="914400">
              <a:buNone/>
            </a:pPr>
            <a:endParaRPr lang="sk-SK" sz="1400" dirty="0"/>
          </a:p>
        </p:txBody>
      </p:sp>
      <p:sp>
        <p:nvSpPr>
          <p:cNvPr id="4" name="Footer Placeholder 3">
            <a:extLst>
              <a:ext uri="{FF2B5EF4-FFF2-40B4-BE49-F238E27FC236}">
                <a16:creationId xmlns:a16="http://schemas.microsoft.com/office/drawing/2014/main" id="{01C7A954-312C-41DB-BECD-9230AA09A8A2}"/>
              </a:ext>
            </a:extLst>
          </p:cNvPr>
          <p:cNvSpPr>
            <a:spLocks noGrp="1"/>
          </p:cNvSpPr>
          <p:nvPr>
            <p:ph type="ftr" sz="quarter" idx="10"/>
          </p:nvPr>
        </p:nvSpPr>
        <p:spPr/>
        <p:txBody>
          <a:bodyPr/>
          <a:lstStyle/>
          <a:p>
            <a:r>
              <a:rPr lang="en-US" dirty="0"/>
              <a:t>CIO Information Security / November 2024 / © 2024 IBM Corporation</a:t>
            </a:r>
          </a:p>
        </p:txBody>
      </p:sp>
      <p:sp>
        <p:nvSpPr>
          <p:cNvPr id="7" name="Text Placeholder 2">
            <a:extLst>
              <a:ext uri="{FF2B5EF4-FFF2-40B4-BE49-F238E27FC236}">
                <a16:creationId xmlns:a16="http://schemas.microsoft.com/office/drawing/2014/main" id="{011FB9E3-8643-4995-A725-4506CAEF356B}"/>
              </a:ext>
            </a:extLst>
          </p:cNvPr>
          <p:cNvSpPr txBox="1">
            <a:spLocks/>
          </p:cNvSpPr>
          <p:nvPr/>
        </p:nvSpPr>
        <p:spPr>
          <a:xfrm>
            <a:off x="6112778" y="167780"/>
            <a:ext cx="5608320" cy="5826620"/>
          </a:xfrm>
          <a:prstGeom prst="rect">
            <a:avLst/>
          </a:prstGeom>
        </p:spPr>
        <p:txBody>
          <a:bodyPr vert="horz" lIns="0" tIns="0" rIns="0" bIns="0" rtlCol="0">
            <a:noAutofit/>
          </a:bodyPr>
          <a:lstStyle>
            <a:lvl1pPr marL="0" indent="0" algn="l" rtl="0" eaLnBrk="1" fontAlgn="base" hangingPunct="1">
              <a:lnSpc>
                <a:spcPct val="90000"/>
              </a:lnSpc>
              <a:spcBef>
                <a:spcPts val="1467"/>
              </a:spcBef>
              <a:spcAft>
                <a:spcPct val="0"/>
              </a:spcAft>
              <a:buClr>
                <a:srgbClr val="6D6E70"/>
              </a:buClr>
              <a:buSzPct val="90000"/>
              <a:buFont typeface="IBM Plex Sans" pitchFamily="2" charset="2"/>
              <a:buNone/>
              <a:defRPr sz="12800" b="1"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228597"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457195" indent="-231642" algn="l" rtl="0" eaLnBrk="1" fontAlgn="base" hangingPunct="1">
              <a:lnSpc>
                <a:spcPct val="100000"/>
              </a:lnSpc>
              <a:spcBef>
                <a:spcPts val="1467"/>
              </a:spcBef>
              <a:spcAft>
                <a:spcPct val="0"/>
              </a:spcAft>
              <a:buClr>
                <a:schemeClr val="bg1"/>
              </a:buClr>
              <a:buSzPct val="100000"/>
              <a:buFont typeface="Arial" panose="020B0604020202020204" pitchFamily="34" charset="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838190"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071020" indent="-231642" algn="l" rtl="0" eaLnBrk="1" fontAlgn="base" hangingPunct="1">
              <a:lnSpc>
                <a:spcPct val="100000"/>
              </a:lnSpc>
              <a:spcBef>
                <a:spcPts val="1467"/>
              </a:spcBef>
              <a:spcAft>
                <a:spcPct val="0"/>
              </a:spcAft>
              <a:buClr>
                <a:schemeClr val="bg1"/>
              </a:buClr>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charset="0"/>
              </a:defRPr>
            </a:lvl9pPr>
          </a:lstStyle>
          <a:p>
            <a:pPr lvl="3" defTabSz="914400"/>
            <a:endParaRPr lang="sk-SK" sz="1400" kern="0" dirty="0"/>
          </a:p>
        </p:txBody>
      </p:sp>
    </p:spTree>
    <p:extLst>
      <p:ext uri="{BB962C8B-B14F-4D97-AF65-F5344CB8AC3E}">
        <p14:creationId xmlns:p14="http://schemas.microsoft.com/office/powerpoint/2010/main" val="199807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sk-SK"/>
              <a:t>Ďakujem </a:t>
            </a:r>
            <a:endParaRPr lang="en-US"/>
          </a:p>
        </p:txBody>
      </p:sp>
      <p:sp>
        <p:nvSpPr>
          <p:cNvPr id="5" name="Text Placeholder 1"/>
          <p:cNvSpPr>
            <a:spLocks noGrp="1"/>
          </p:cNvSpPr>
          <p:nvPr>
            <p:ph type="body" sz="quarter" idx="13"/>
          </p:nvPr>
        </p:nvSpPr>
        <p:spPr/>
        <p:txBody>
          <a:bodyPr/>
          <a:lstStyle/>
          <a:p>
            <a:r>
              <a:rPr lang="sk-SK" sz="1600" dirty="0"/>
              <a:t>Emil</a:t>
            </a:r>
            <a:r>
              <a:rPr lang="en-US" sz="1600" dirty="0"/>
              <a:t> </a:t>
            </a:r>
            <a:r>
              <a:rPr lang="sk-SK" sz="1600" dirty="0">
                <a:solidFill>
                  <a:srgbClr val="4589FF"/>
                </a:solidFill>
              </a:rPr>
              <a:t>Lužák</a:t>
            </a:r>
            <a:br>
              <a:rPr lang="en-US" dirty="0"/>
            </a:br>
            <a:r>
              <a:rPr lang="en-US" dirty="0"/>
              <a:t>Package Consultant &amp; Cybersecurity Manager</a:t>
            </a:r>
          </a:p>
          <a:p>
            <a:endParaRPr lang="en-US" dirty="0"/>
          </a:p>
          <a:p>
            <a:r>
              <a:rPr lang="en-US" dirty="0"/>
              <a:t>Emil.luzak@</a:t>
            </a:r>
            <a:r>
              <a:rPr lang="en-US" dirty="0">
                <a:solidFill>
                  <a:srgbClr val="4589FF"/>
                </a:solidFill>
              </a:rPr>
              <a:t>ibm.com</a:t>
            </a:r>
            <a:r>
              <a:rPr lang="sk-SK" dirty="0"/>
              <a:t> /  Linked</a:t>
            </a:r>
            <a:r>
              <a:rPr lang="sk-SK" dirty="0">
                <a:solidFill>
                  <a:srgbClr val="4589FF"/>
                </a:solidFill>
              </a:rPr>
              <a:t>In</a:t>
            </a:r>
            <a:endParaRPr lang="en-US" dirty="0">
              <a:solidFill>
                <a:srgbClr val="4589FF"/>
              </a:solidFill>
            </a:endParaRPr>
          </a:p>
          <a:p>
            <a:r>
              <a:rPr lang="en-US" dirty="0">
                <a:solidFill>
                  <a:srgbClr val="4589FF"/>
                </a:solidFill>
              </a:rPr>
              <a:t>ibm.com</a:t>
            </a:r>
          </a:p>
        </p:txBody>
      </p:sp>
      <p:sp>
        <p:nvSpPr>
          <p:cNvPr id="10" name="Text Placeholder 2">
            <a:extLst>
              <a:ext uri="{FF2B5EF4-FFF2-40B4-BE49-F238E27FC236}">
                <a16:creationId xmlns:a16="http://schemas.microsoft.com/office/drawing/2014/main" id="{DEE7A713-0090-C649-8140-85567F8C5B2E}"/>
              </a:ext>
            </a:extLst>
          </p:cNvPr>
          <p:cNvSpPr>
            <a:spLocks noGrp="1"/>
          </p:cNvSpPr>
          <p:nvPr>
            <p:ph type="body" sz="quarter" idx="14"/>
          </p:nvPr>
        </p:nvSpPr>
        <p:spPr/>
        <p:txBody>
          <a:bodyPr/>
          <a:lstStyle/>
          <a:p>
            <a:r>
              <a:rPr lang="en-US" dirty="0"/>
              <a:t>© Copyright IBM Corporation 2021.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ibm.com are trademarks of IBM Corp., registered in many jurisdictions worldwide. Other product and service names might be trademarks of IBM or other companies. A current list of IBM trademarks is available at </a:t>
            </a:r>
            <a:r>
              <a:rPr lang="en-US" dirty="0">
                <a:solidFill>
                  <a:srgbClr val="4589FF"/>
                </a:solidFill>
                <a:hlinkClick r:id="rId2">
                  <a:extLst>
                    <a:ext uri="{A12FA001-AC4F-418D-AE19-62706E023703}">
                      <ahyp:hlinkClr xmlns:ahyp="http://schemas.microsoft.com/office/drawing/2018/hyperlinkcolor" val="tx"/>
                    </a:ext>
                  </a:extLst>
                </a:hlinkClick>
              </a:rPr>
              <a:t>Copyright and trademark information</a:t>
            </a:r>
            <a:r>
              <a:rPr lang="en-US" dirty="0"/>
              <a:t>.</a:t>
            </a:r>
          </a:p>
        </p:txBody>
      </p:sp>
      <p:sp>
        <p:nvSpPr>
          <p:cNvPr id="3" name="Footer Placeholder 2">
            <a:extLst>
              <a:ext uri="{FF2B5EF4-FFF2-40B4-BE49-F238E27FC236}">
                <a16:creationId xmlns:a16="http://schemas.microsoft.com/office/drawing/2014/main" id="{E59F7B67-C68F-B79F-089A-CD20D57F2874}"/>
              </a:ext>
            </a:extLst>
          </p:cNvPr>
          <p:cNvSpPr>
            <a:spLocks noGrp="1"/>
          </p:cNvSpPr>
          <p:nvPr>
            <p:ph type="ftr" sz="quarter" idx="10"/>
          </p:nvPr>
        </p:nvSpPr>
        <p:spPr/>
        <p:txBody>
          <a:bodyPr/>
          <a:lstStyle/>
          <a:p>
            <a:r>
              <a:rPr lang="en-US"/>
              <a:t>CIO Information Security / November 2024 / © 2024 IBM Corporation</a:t>
            </a:r>
          </a:p>
        </p:txBody>
      </p:sp>
      <p:sp>
        <p:nvSpPr>
          <p:cNvPr id="6" name="TextBox 5">
            <a:extLst>
              <a:ext uri="{FF2B5EF4-FFF2-40B4-BE49-F238E27FC236}">
                <a16:creationId xmlns:a16="http://schemas.microsoft.com/office/drawing/2014/main" id="{F76DDC8B-E5B1-AFB5-E470-1B543A54E9ED}"/>
              </a:ext>
            </a:extLst>
          </p:cNvPr>
          <p:cNvSpPr txBox="1"/>
          <p:nvPr/>
        </p:nvSpPr>
        <p:spPr>
          <a:xfrm>
            <a:off x="4568706" y="2145972"/>
            <a:ext cx="6243636" cy="1569660"/>
          </a:xfrm>
          <a:prstGeom prst="rect">
            <a:avLst/>
          </a:prstGeom>
          <a:noFill/>
        </p:spPr>
        <p:txBody>
          <a:bodyPr wrap="square">
            <a:spAutoFit/>
          </a:bodyPr>
          <a:lstStyle/>
          <a:p>
            <a:pPr lvl="3"/>
            <a:r>
              <a:rPr lang="sk-SK" sz="9600" b="1" dirty="0">
                <a:solidFill>
                  <a:schemeClr val="bg1"/>
                </a:solidFill>
              </a:rPr>
              <a:t>Q </a:t>
            </a:r>
            <a:r>
              <a:rPr lang="en-US" sz="9600" b="1" dirty="0">
                <a:solidFill>
                  <a:schemeClr val="bg1"/>
                </a:solidFill>
              </a:rPr>
              <a:t>&amp; A</a:t>
            </a:r>
            <a:endParaRPr lang="sk-SK" sz="9600" b="1" dirty="0"/>
          </a:p>
        </p:txBody>
      </p:sp>
    </p:spTree>
    <p:extLst>
      <p:ext uri="{BB962C8B-B14F-4D97-AF65-F5344CB8AC3E}">
        <p14:creationId xmlns:p14="http://schemas.microsoft.com/office/powerpoint/2010/main" val="1294967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750"/>
                                        <p:tgtEl>
                                          <p:spTgt spid="5">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750"/>
                                        <p:tgtEl>
                                          <p:spTgt spid="5">
                                            <p:txEl>
                                              <p:pRg st="2" end="2"/>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750"/>
                                        <p:tgtEl>
                                          <p:spTgt spid="5">
                                            <p:txEl>
                                              <p:pRg st="3" end="3"/>
                                            </p:txEl>
                                          </p:spTgt>
                                        </p:tgtEl>
                                      </p:cBhvr>
                                    </p:animEffect>
                                  </p:childTnLst>
                                </p:cTn>
                              </p:par>
                            </p:childTnLst>
                          </p:cTn>
                        </p:par>
                        <p:par>
                          <p:cTn id="20" fill="hold">
                            <p:stCondLst>
                              <p:cond delay="3250"/>
                            </p:stCondLst>
                            <p:childTnLst>
                              <p:par>
                                <p:cTn id="21" presetID="10" presetClass="entr" presetSubtype="0"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64F8-31A5-E7E0-76FE-1C2287649E18}"/>
              </a:ext>
            </a:extLst>
          </p:cNvPr>
          <p:cNvSpPr>
            <a:spLocks noGrp="1"/>
          </p:cNvSpPr>
          <p:nvPr>
            <p:ph type="title"/>
          </p:nvPr>
        </p:nvSpPr>
        <p:spPr/>
        <p:txBody>
          <a:bodyPr/>
          <a:lstStyle/>
          <a:p>
            <a:r>
              <a:rPr lang="en-US" dirty="0"/>
              <a:t>Back up slides</a:t>
            </a:r>
            <a:endParaRPr lang="en-GB" dirty="0"/>
          </a:p>
        </p:txBody>
      </p:sp>
      <p:sp>
        <p:nvSpPr>
          <p:cNvPr id="3" name="Text Placeholder 2">
            <a:extLst>
              <a:ext uri="{FF2B5EF4-FFF2-40B4-BE49-F238E27FC236}">
                <a16:creationId xmlns:a16="http://schemas.microsoft.com/office/drawing/2014/main" id="{29C86002-481F-CE0C-486F-8EC5523863D0}"/>
              </a:ext>
            </a:extLst>
          </p:cNvPr>
          <p:cNvSpPr>
            <a:spLocks noGrp="1"/>
          </p:cNvSpPr>
          <p:nvPr>
            <p:ph type="body" sz="quarter" idx="13"/>
          </p:nvPr>
        </p:nvSpPr>
        <p:spPr>
          <a:xfrm>
            <a:off x="292607" y="1682498"/>
            <a:ext cx="6533309" cy="1746503"/>
          </a:xfrm>
        </p:spPr>
        <p:txBody>
          <a:bodyPr/>
          <a:lstStyle/>
          <a:p>
            <a:pPr fontAlgn="base"/>
            <a:endParaRPr lang="en-GB" b="0" i="0" dirty="0">
              <a:solidFill>
                <a:srgbClr val="000000"/>
              </a:solidFill>
              <a:effectLst/>
              <a:latin typeface="inherit"/>
            </a:endParaRPr>
          </a:p>
        </p:txBody>
      </p:sp>
      <p:sp>
        <p:nvSpPr>
          <p:cNvPr id="4" name="Text Placeholder 3">
            <a:extLst>
              <a:ext uri="{FF2B5EF4-FFF2-40B4-BE49-F238E27FC236}">
                <a16:creationId xmlns:a16="http://schemas.microsoft.com/office/drawing/2014/main" id="{15F93FBD-B7A1-C1AC-E8BF-2A1986CBA1AB}"/>
              </a:ext>
            </a:extLst>
          </p:cNvPr>
          <p:cNvSpPr>
            <a:spLocks noGrp="1"/>
          </p:cNvSpPr>
          <p:nvPr>
            <p:ph type="body" sz="quarter" idx="14"/>
          </p:nvPr>
        </p:nvSpPr>
        <p:spPr>
          <a:xfrm>
            <a:off x="298211" y="3566161"/>
            <a:ext cx="8540991" cy="2454604"/>
          </a:xfrm>
        </p:spPr>
        <p:txBody>
          <a:bodyPr/>
          <a:lstStyle/>
          <a:p>
            <a:endParaRPr lang="en-GB" dirty="0"/>
          </a:p>
        </p:txBody>
      </p:sp>
      <p:sp>
        <p:nvSpPr>
          <p:cNvPr id="5" name="Footer Placeholder 4">
            <a:extLst>
              <a:ext uri="{FF2B5EF4-FFF2-40B4-BE49-F238E27FC236}">
                <a16:creationId xmlns:a16="http://schemas.microsoft.com/office/drawing/2014/main" id="{38E4B3C7-CD19-FE22-5777-90870904CDC4}"/>
              </a:ext>
            </a:extLst>
          </p:cNvPr>
          <p:cNvSpPr>
            <a:spLocks noGrp="1"/>
          </p:cNvSpPr>
          <p:nvPr>
            <p:ph type="ftr" sz="quarter" idx="10"/>
          </p:nvPr>
        </p:nvSpPr>
        <p:spPr/>
        <p:txBody>
          <a:bodyPr/>
          <a:lstStyle/>
          <a:p>
            <a:r>
              <a:rPr lang="en-US"/>
              <a:t>CIO Information Security / November 2024 / © 2024 IBM Corporation</a:t>
            </a:r>
          </a:p>
        </p:txBody>
      </p:sp>
    </p:spTree>
    <p:extLst>
      <p:ext uri="{BB962C8B-B14F-4D97-AF65-F5344CB8AC3E}">
        <p14:creationId xmlns:p14="http://schemas.microsoft.com/office/powerpoint/2010/main" val="323952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64F8-31A5-E7E0-76FE-1C2287649E18}"/>
              </a:ext>
            </a:extLst>
          </p:cNvPr>
          <p:cNvSpPr>
            <a:spLocks noGrp="1"/>
          </p:cNvSpPr>
          <p:nvPr>
            <p:ph type="title"/>
          </p:nvPr>
        </p:nvSpPr>
        <p:spPr/>
        <p:txBody>
          <a:bodyPr/>
          <a:lstStyle/>
          <a:p>
            <a:r>
              <a:rPr lang="en-US" dirty="0"/>
              <a:t>Back up slides</a:t>
            </a:r>
            <a:endParaRPr lang="en-GB" dirty="0"/>
          </a:p>
        </p:txBody>
      </p:sp>
      <p:sp>
        <p:nvSpPr>
          <p:cNvPr id="3" name="Text Placeholder 2">
            <a:extLst>
              <a:ext uri="{FF2B5EF4-FFF2-40B4-BE49-F238E27FC236}">
                <a16:creationId xmlns:a16="http://schemas.microsoft.com/office/drawing/2014/main" id="{29C86002-481F-CE0C-486F-8EC5523863D0}"/>
              </a:ext>
            </a:extLst>
          </p:cNvPr>
          <p:cNvSpPr>
            <a:spLocks noGrp="1"/>
          </p:cNvSpPr>
          <p:nvPr>
            <p:ph type="body" sz="quarter" idx="13"/>
          </p:nvPr>
        </p:nvSpPr>
        <p:spPr>
          <a:xfrm>
            <a:off x="292607" y="1071716"/>
            <a:ext cx="9254516" cy="4670323"/>
          </a:xfrm>
        </p:spPr>
        <p:txBody>
          <a:bodyPr/>
          <a:lstStyle/>
          <a:p>
            <a:r>
              <a:rPr lang="en-GB" sz="1800" b="1" i="0" dirty="0">
                <a:effectLst/>
                <a:latin typeface="Arial" panose="020B0604020202020204" pitchFamily="34" charset="0"/>
                <a:cs typeface="Arial" panose="020B0604020202020204" pitchFamily="34" charset="0"/>
              </a:rPr>
              <a:t>Z</a:t>
            </a:r>
            <a:r>
              <a:rPr lang="sk-SK" sz="1800" b="1" i="0" dirty="0">
                <a:effectLst/>
                <a:latin typeface="Arial" panose="020B0604020202020204" pitchFamily="34" charset="0"/>
                <a:cs typeface="Arial" panose="020B0604020202020204" pitchFamily="34" charset="0"/>
              </a:rPr>
              <a:t>á</a:t>
            </a:r>
            <a:r>
              <a:rPr lang="en-GB" sz="1800" b="1" i="0" dirty="0" err="1">
                <a:effectLst/>
                <a:latin typeface="Arial" panose="020B0604020202020204" pitchFamily="34" charset="0"/>
                <a:cs typeface="Arial" panose="020B0604020202020204" pitchFamily="34" charset="0"/>
              </a:rPr>
              <a:t>kony</a:t>
            </a:r>
            <a:r>
              <a:rPr lang="en-GB" sz="1800" b="1" dirty="0">
                <a:latin typeface="Arial" panose="020B0604020202020204" pitchFamily="34" charset="0"/>
                <a:cs typeface="Arial" panose="020B0604020202020204" pitchFamily="34" charset="0"/>
              </a:rPr>
              <a:t>,</a:t>
            </a:r>
            <a:r>
              <a:rPr lang="en-GB" sz="1800" b="1" i="0" dirty="0">
                <a:effectLst/>
                <a:latin typeface="Arial" panose="020B0604020202020204" pitchFamily="34" charset="0"/>
                <a:cs typeface="Arial" panose="020B0604020202020204" pitchFamily="34" charset="0"/>
              </a:rPr>
              <a:t> </a:t>
            </a:r>
            <a:r>
              <a:rPr lang="en-GB" sz="1800" b="1" i="0" dirty="0" err="1">
                <a:effectLst/>
                <a:latin typeface="Arial" panose="020B0604020202020204" pitchFamily="34" charset="0"/>
                <a:cs typeface="Arial" panose="020B0604020202020204" pitchFamily="34" charset="0"/>
              </a:rPr>
              <a:t>nariadenia</a:t>
            </a:r>
            <a:r>
              <a:rPr lang="en-GB" sz="1800" b="1" i="0" dirty="0">
                <a:effectLst/>
                <a:latin typeface="Arial" panose="020B0604020202020204" pitchFamily="34" charset="0"/>
                <a:cs typeface="Arial" panose="020B0604020202020204" pitchFamily="34" charset="0"/>
              </a:rPr>
              <a:t> a </a:t>
            </a:r>
            <a:r>
              <a:rPr lang="en-GB" sz="1800" b="1" i="0" dirty="0" err="1">
                <a:effectLst/>
                <a:latin typeface="Arial" panose="020B0604020202020204" pitchFamily="34" charset="0"/>
                <a:cs typeface="Arial" panose="020B0604020202020204" pitchFamily="34" charset="0"/>
              </a:rPr>
              <a:t>smernice</a:t>
            </a:r>
            <a:r>
              <a:rPr lang="en-GB" sz="1800" b="1" i="0" dirty="0">
                <a:effectLst/>
                <a:latin typeface="Arial" panose="020B0604020202020204" pitchFamily="34" charset="0"/>
                <a:cs typeface="Arial" panose="020B0604020202020204" pitchFamily="34" charset="0"/>
              </a:rPr>
              <a:t> </a:t>
            </a:r>
            <a:r>
              <a:rPr lang="en-GB" sz="1800" b="1" i="0" dirty="0" err="1">
                <a:effectLst/>
                <a:latin typeface="Arial" panose="020B0604020202020204" pitchFamily="34" charset="0"/>
                <a:cs typeface="Arial" panose="020B0604020202020204" pitchFamily="34" charset="0"/>
              </a:rPr>
              <a:t>normy</a:t>
            </a:r>
            <a:r>
              <a:rPr lang="en-GB" sz="1800" b="1" i="0" dirty="0">
                <a:effectLst/>
                <a:latin typeface="Arial" panose="020B0604020202020204" pitchFamily="34" charset="0"/>
                <a:cs typeface="Arial" panose="020B0604020202020204" pitchFamily="34" charset="0"/>
              </a:rPr>
              <a:t> v </a:t>
            </a:r>
            <a:r>
              <a:rPr lang="en-GB" sz="1800" b="1" i="0" dirty="0" err="1">
                <a:effectLst/>
                <a:latin typeface="Arial" panose="020B0604020202020204" pitchFamily="34" charset="0"/>
                <a:cs typeface="Arial" panose="020B0604020202020204" pitchFamily="34" charset="0"/>
              </a:rPr>
              <a:t>oblasti</a:t>
            </a:r>
            <a:r>
              <a:rPr lang="en-GB" sz="1800" b="1" i="0" dirty="0">
                <a:effectLst/>
                <a:latin typeface="Arial" panose="020B0604020202020204" pitchFamily="34" charset="0"/>
                <a:cs typeface="Arial" panose="020B0604020202020204" pitchFamily="34" charset="0"/>
              </a:rPr>
              <a:t> v Cyber security</a:t>
            </a:r>
          </a:p>
          <a:p>
            <a:endParaRPr lang="en-GB" sz="1200" b="1" dirty="0">
              <a:latin typeface="Arial" panose="020B0604020202020204" pitchFamily="34" charset="0"/>
              <a:cs typeface="Arial" panose="020B0604020202020204" pitchFamily="34" charset="0"/>
            </a:endParaRPr>
          </a:p>
          <a:p>
            <a:pPr algn="l"/>
            <a:endParaRPr lang="en-GB" sz="1200" b="1" i="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kern="0" dirty="0" err="1">
                <a:latin typeface="Arial" panose="020B0604020202020204" pitchFamily="34" charset="0"/>
                <a:cs typeface="Arial" panose="020B0604020202020204" pitchFamily="34" charset="0"/>
              </a:rPr>
              <a:t>zákon</a:t>
            </a:r>
            <a:r>
              <a:rPr lang="en-US" sz="1200" b="1" kern="0" dirty="0">
                <a:latin typeface="Arial" panose="020B0604020202020204" pitchFamily="34" charset="0"/>
                <a:cs typeface="Arial" panose="020B0604020202020204" pitchFamily="34" charset="0"/>
              </a:rPr>
              <a:t> č. 69/2018 Z. z.</a:t>
            </a:r>
            <a:r>
              <a:rPr lang="en-US" sz="1200" kern="0" dirty="0">
                <a:solidFill>
                  <a:srgbClr val="FFFFFF"/>
                </a:solidFill>
                <a:latin typeface="Arial" panose="020B0604020202020204" pitchFamily="34" charset="0"/>
                <a:cs typeface="Arial" panose="020B0604020202020204" pitchFamily="34" charset="0"/>
              </a:rPr>
              <a:t> o </a:t>
            </a:r>
            <a:r>
              <a:rPr lang="en-US" sz="1200" kern="0" dirty="0" err="1">
                <a:solidFill>
                  <a:srgbClr val="FFFFFF"/>
                </a:solidFill>
                <a:latin typeface="Arial" panose="020B0604020202020204" pitchFamily="34" charset="0"/>
                <a:cs typeface="Arial" panose="020B0604020202020204" pitchFamily="34" charset="0"/>
              </a:rPr>
              <a:t>kybernetickej</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bezpečnosti</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ktorý</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komplexne</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upravuje</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oblasť</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kybernetickej</a:t>
            </a:r>
            <a:r>
              <a:rPr lang="en-US" sz="1200" kern="0" dirty="0">
                <a:solidFill>
                  <a:srgbClr val="FFFFFF"/>
                </a:solidFill>
                <a:latin typeface="Arial" panose="020B0604020202020204" pitchFamily="34" charset="0"/>
                <a:cs typeface="Arial" panose="020B0604020202020204" pitchFamily="34" charset="0"/>
              </a:rPr>
              <a:t> a </a:t>
            </a:r>
            <a:r>
              <a:rPr lang="en-US" sz="1200" kern="0" dirty="0" err="1">
                <a:solidFill>
                  <a:srgbClr val="FFFFFF"/>
                </a:solidFill>
                <a:latin typeface="Arial" panose="020B0604020202020204" pitchFamily="34" charset="0"/>
                <a:cs typeface="Arial" panose="020B0604020202020204" pitchFamily="34" charset="0"/>
              </a:rPr>
              <a:t>informačnej</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bezpečnosti</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zavádza</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základné</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bezpečnostné</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požiadavky</a:t>
            </a:r>
            <a:r>
              <a:rPr lang="en-US" sz="1200" kern="0" dirty="0">
                <a:solidFill>
                  <a:srgbClr val="FFFFFF"/>
                </a:solidFill>
                <a:latin typeface="Arial" panose="020B0604020202020204" pitchFamily="34" charset="0"/>
                <a:cs typeface="Arial" panose="020B0604020202020204" pitchFamily="34" charset="0"/>
              </a:rPr>
              <a:t> a </a:t>
            </a:r>
            <a:r>
              <a:rPr lang="en-US" sz="1200" kern="0" dirty="0" err="1">
                <a:solidFill>
                  <a:srgbClr val="FFFFFF"/>
                </a:solidFill>
                <a:latin typeface="Arial" panose="020B0604020202020204" pitchFamily="34" charset="0"/>
                <a:cs typeface="Arial" panose="020B0604020202020204" pitchFamily="34" charset="0"/>
              </a:rPr>
              <a:t>opatrenia</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dôležité</a:t>
            </a:r>
            <a:r>
              <a:rPr lang="en-US" sz="1200" kern="0" dirty="0">
                <a:solidFill>
                  <a:srgbClr val="FFFFFF"/>
                </a:solidFill>
                <a:latin typeface="Arial" panose="020B0604020202020204" pitchFamily="34" charset="0"/>
                <a:cs typeface="Arial" panose="020B0604020202020204" pitchFamily="34" charset="0"/>
              </a:rPr>
              <a:t> pre </a:t>
            </a:r>
            <a:r>
              <a:rPr lang="en-US" sz="1200" kern="0" dirty="0" err="1">
                <a:solidFill>
                  <a:srgbClr val="FFFFFF"/>
                </a:solidFill>
                <a:latin typeface="Arial" panose="020B0604020202020204" pitchFamily="34" charset="0"/>
                <a:cs typeface="Arial" panose="020B0604020202020204" pitchFamily="34" charset="0"/>
              </a:rPr>
              <a:t>koordinovanú</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ochranu</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informačných</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komunikačných</a:t>
            </a:r>
            <a:r>
              <a:rPr lang="en-US" sz="1200" kern="0" dirty="0">
                <a:solidFill>
                  <a:srgbClr val="FFFFFF"/>
                </a:solidFill>
                <a:latin typeface="Arial" panose="020B0604020202020204" pitchFamily="34" charset="0"/>
                <a:cs typeface="Arial" panose="020B0604020202020204" pitchFamily="34" charset="0"/>
              </a:rPr>
              <a:t> a </a:t>
            </a:r>
            <a:r>
              <a:rPr lang="en-US" sz="1200" kern="0" dirty="0" err="1">
                <a:solidFill>
                  <a:srgbClr val="FFFFFF"/>
                </a:solidFill>
                <a:latin typeface="Arial" panose="020B0604020202020204" pitchFamily="34" charset="0"/>
                <a:cs typeface="Arial" panose="020B0604020202020204" pitchFamily="34" charset="0"/>
              </a:rPr>
              <a:t>riadiacich</a:t>
            </a:r>
            <a:r>
              <a:rPr lang="en-US" sz="1200" kern="0" dirty="0">
                <a:solidFill>
                  <a:srgbClr val="FFFFFF"/>
                </a:solidFill>
                <a:latin typeface="Arial" panose="020B0604020202020204" pitchFamily="34" charset="0"/>
                <a:cs typeface="Arial" panose="020B0604020202020204" pitchFamily="34" charset="0"/>
              </a:rPr>
              <a:t> </a:t>
            </a:r>
            <a:r>
              <a:rPr lang="en-US" sz="1200" kern="0" dirty="0" err="1">
                <a:solidFill>
                  <a:srgbClr val="FFFFFF"/>
                </a:solidFill>
                <a:latin typeface="Arial" panose="020B0604020202020204" pitchFamily="34" charset="0"/>
                <a:cs typeface="Arial" panose="020B0604020202020204" pitchFamily="34" charset="0"/>
              </a:rPr>
              <a:t>systémov</a:t>
            </a:r>
            <a:r>
              <a:rPr lang="en-US" sz="1200" kern="0" dirty="0">
                <a:solidFill>
                  <a:srgbClr val="FFFFFF"/>
                </a:solidFill>
                <a:latin typeface="Arial" panose="020B0604020202020204" pitchFamily="34" charset="0"/>
                <a:cs typeface="Arial" panose="020B0604020202020204" pitchFamily="34" charset="0"/>
              </a:rPr>
              <a:t>.</a:t>
            </a:r>
          </a:p>
          <a:p>
            <a:pPr marL="171450" indent="-171450" algn="l">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a:t>
            </a:r>
            <a:r>
              <a:rPr lang="en-GB" sz="1200" b="1" dirty="0">
                <a:latin typeface="Arial" panose="020B0604020202020204" pitchFamily="34" charset="0"/>
                <a:cs typeface="Arial" panose="020B0604020202020204" pitchFamily="34" charset="0"/>
              </a:rPr>
              <a:t>ISO/IEC 27000 family</a:t>
            </a:r>
            <a:r>
              <a:rPr lang="en-GB" sz="1200" dirty="0">
                <a:latin typeface="Arial" panose="020B0604020202020204" pitchFamily="34" charset="0"/>
                <a:cs typeface="Arial" panose="020B0604020202020204" pitchFamily="34" charset="0"/>
              </a:rPr>
              <a:t> (also known as the 'ISMS Family of Standards', 'ISO27K', or 'ISO 27000 series') comprises</a:t>
            </a:r>
            <a:r>
              <a:rPr lang="en-GB" sz="1200" dirty="0">
                <a:solidFill>
                  <a:srgbClr val="202122"/>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2" tooltip="Information security standards"/>
              </a:rPr>
              <a:t>information security standards</a:t>
            </a:r>
            <a:r>
              <a:rPr lang="en-GB" sz="1200" dirty="0">
                <a:solidFill>
                  <a:srgbClr val="202122"/>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published jointly by the</a:t>
            </a:r>
            <a:r>
              <a:rPr lang="en-GB" sz="1200" dirty="0">
                <a:solidFill>
                  <a:srgbClr val="202122"/>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3" tooltip="International Organization for Standardization"/>
              </a:rPr>
              <a:t>International Organization for Standardization</a:t>
            </a:r>
            <a:r>
              <a:rPr lang="en-GB" sz="1200" dirty="0">
                <a:solidFill>
                  <a:srgbClr val="202122"/>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(ISO) and the </a:t>
            </a:r>
            <a:r>
              <a:rPr lang="en-GB" sz="1200" u="sng" dirty="0">
                <a:latin typeface="Arial" panose="020B0604020202020204" pitchFamily="34" charset="0"/>
                <a:cs typeface="Arial" panose="020B0604020202020204" pitchFamily="34" charset="0"/>
                <a:hlinkClick r:id="rId4"/>
              </a:rPr>
              <a:t>International Electrotechnical Commission</a:t>
            </a:r>
            <a:r>
              <a:rPr lang="en-GB" sz="1200" dirty="0">
                <a:solidFill>
                  <a:srgbClr val="202122"/>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(IEC)</a:t>
            </a:r>
          </a:p>
          <a:p>
            <a:pPr marL="440263" lvl="2"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ISO/IEC 27001 </a:t>
            </a:r>
            <a:r>
              <a:rPr lang="en-GB" sz="1200" dirty="0">
                <a:latin typeface="Arial" panose="020B0604020202020204" pitchFamily="34" charset="0"/>
                <a:cs typeface="Arial" panose="020B0604020202020204" pitchFamily="34" charset="0"/>
              </a:rPr>
              <a:t>is an international standard to manage </a:t>
            </a:r>
            <a:r>
              <a:rPr lang="en-GB" sz="1200" dirty="0">
                <a:latin typeface="Arial" panose="020B0604020202020204" pitchFamily="34" charset="0"/>
                <a:cs typeface="Arial" panose="020B0604020202020204" pitchFamily="34" charset="0"/>
                <a:hlinkClick r:id="rId5" tooltip="Information security"/>
              </a:rPr>
              <a:t>information security</a:t>
            </a:r>
            <a:r>
              <a:rPr lang="en-GB" sz="1200" dirty="0">
                <a:solidFill>
                  <a:srgbClr val="202122"/>
                </a:solidFill>
                <a:latin typeface="Arial" panose="020B0604020202020204" pitchFamily="34" charset="0"/>
                <a:cs typeface="Arial" panose="020B0604020202020204" pitchFamily="34" charset="0"/>
              </a:rPr>
              <a:t>. </a:t>
            </a:r>
          </a:p>
          <a:p>
            <a:pPr marL="440263" lvl="2" indent="-171450">
              <a:buFont typeface="Arial" panose="020B0604020202020204" pitchFamily="34" charset="0"/>
              <a:buChar char="•"/>
            </a:pPr>
            <a:r>
              <a:rPr lang="en-GB" sz="1200" b="1" i="0" dirty="0">
                <a:effectLst/>
                <a:latin typeface="Arial" panose="020B0604020202020204" pitchFamily="34" charset="0"/>
              </a:rPr>
              <a:t>ISO/IEC 27002</a:t>
            </a:r>
            <a:r>
              <a:rPr lang="en-GB" sz="1200" b="0" i="0" dirty="0">
                <a:effectLst/>
                <a:latin typeface="Arial" panose="020B0604020202020204" pitchFamily="34" charset="0"/>
              </a:rPr>
              <a:t> is an </a:t>
            </a:r>
            <a:r>
              <a:rPr lang="en-GB" sz="1200" b="0" i="0" u="none" strike="noStrike" dirty="0">
                <a:effectLst/>
                <a:latin typeface="Arial" panose="020B0604020202020204" pitchFamily="34" charset="0"/>
                <a:hlinkClick r:id="rId5" tooltip="Information security"/>
              </a:rPr>
              <a:t>information security</a:t>
            </a:r>
            <a:r>
              <a:rPr lang="en-GB" sz="1200" b="0" i="0" dirty="0">
                <a:solidFill>
                  <a:srgbClr val="202122"/>
                </a:solidFill>
                <a:effectLst/>
                <a:latin typeface="Arial" panose="020B0604020202020204" pitchFamily="34" charset="0"/>
              </a:rPr>
              <a:t> </a:t>
            </a:r>
            <a:r>
              <a:rPr lang="en-GB" sz="1200" b="0" i="0" u="none" strike="noStrike" dirty="0">
                <a:effectLst/>
                <a:latin typeface="Arial" panose="020B0604020202020204" pitchFamily="34" charset="0"/>
                <a:hlinkClick r:id="rId6" tooltip="International standard"/>
              </a:rPr>
              <a:t>standard</a:t>
            </a:r>
            <a:r>
              <a:rPr lang="en-GB" sz="1200" b="0" i="0" dirty="0">
                <a:solidFill>
                  <a:srgbClr val="202122"/>
                </a:solidFill>
                <a:effectLst/>
                <a:latin typeface="Arial" panose="020B0604020202020204" pitchFamily="34" charset="0"/>
              </a:rPr>
              <a:t> </a:t>
            </a:r>
            <a:r>
              <a:rPr lang="en-GB" sz="1200" b="0" dirty="0">
                <a:effectLst/>
                <a:latin typeface="Arial" panose="020B0604020202020204" pitchFamily="34" charset="0"/>
              </a:rPr>
              <a:t>titled Information security, cybersecurity and privacy protection - Information security controls.</a:t>
            </a:r>
            <a:endParaRPr lang="sk-SK" sz="1200" b="0" dirty="0">
              <a:effectLst/>
              <a:latin typeface="Arial" panose="020B0604020202020204" pitchFamily="34" charset="0"/>
            </a:endParaRPr>
          </a:p>
          <a:p>
            <a:pPr marL="440263" lvl="2" indent="-171450">
              <a:buFont typeface="Arial" panose="020B0604020202020204" pitchFamily="34" charset="0"/>
              <a:buChar char="•"/>
            </a:pPr>
            <a:r>
              <a:rPr lang="en-GB" sz="1200" b="1" i="0" dirty="0">
                <a:effectLst/>
                <a:latin typeface="Arial" panose="020B0604020202020204" pitchFamily="34" charset="0"/>
              </a:rPr>
              <a:t>ISO/IEC 27007 </a:t>
            </a:r>
            <a:r>
              <a:rPr lang="en-GB" sz="1200" b="0" i="0" dirty="0">
                <a:effectLst/>
                <a:latin typeface="Arial" panose="020B0604020202020204" pitchFamily="34" charset="0"/>
              </a:rPr>
              <a:t>Guidelines for information security management systems auditing </a:t>
            </a:r>
            <a:endParaRPr lang="sk-SK" sz="1200" b="1" i="0" dirty="0">
              <a:effectLst/>
              <a:latin typeface="Arial" panose="020B0604020202020204" pitchFamily="34" charset="0"/>
            </a:endParaRPr>
          </a:p>
          <a:p>
            <a:pPr marL="440263" lvl="2" indent="-171450">
              <a:buFont typeface="Arial" panose="020B0604020202020204" pitchFamily="34" charset="0"/>
              <a:buChar char="•"/>
            </a:pPr>
            <a:r>
              <a:rPr lang="en-GB" sz="1200" b="1" i="0" dirty="0">
                <a:effectLst/>
                <a:latin typeface="Arial" panose="020B0604020202020204" pitchFamily="34" charset="0"/>
              </a:rPr>
              <a:t>ISO/IEC 27017</a:t>
            </a:r>
            <a:r>
              <a:rPr lang="en-GB" sz="1200" b="0" i="0" dirty="0">
                <a:effectLst/>
                <a:latin typeface="Arial" panose="020B0604020202020204" pitchFamily="34" charset="0"/>
              </a:rPr>
              <a:t> is a security standard developed for cloud service providers and users</a:t>
            </a:r>
            <a:endParaRPr lang="sk-SK" sz="1200" b="0" i="0" dirty="0">
              <a:effectLst/>
              <a:latin typeface="Arial" panose="020B0604020202020204" pitchFamily="34" charset="0"/>
            </a:endParaRPr>
          </a:p>
          <a:p>
            <a:pPr marL="171450" indent="-171450" algn="l">
              <a:buFont typeface="Arial" panose="020B0604020202020204" pitchFamily="34" charset="0"/>
              <a:buChar char="•"/>
            </a:pPr>
            <a:endParaRPr lang="en-GB" sz="1200" b="1" i="0" dirty="0">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1" i="0" dirty="0">
                <a:effectLst/>
                <a:latin typeface="Arial" panose="020B0604020202020204" pitchFamily="34" charset="0"/>
                <a:cs typeface="Arial" panose="020B0604020202020204" pitchFamily="34" charset="0"/>
              </a:rPr>
              <a:t>DORA</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rámec</a:t>
            </a:r>
            <a:r>
              <a:rPr lang="en-GB" sz="1200" b="0" i="0" dirty="0">
                <a:effectLst/>
                <a:latin typeface="Arial" panose="020B0604020202020204" pitchFamily="34" charset="0"/>
                <a:cs typeface="Arial" panose="020B0604020202020204" pitchFamily="34" charset="0"/>
              </a:rPr>
              <a:t> je </a:t>
            </a:r>
            <a:r>
              <a:rPr lang="en-GB" sz="1200" b="0" i="0" dirty="0" err="1">
                <a:effectLst/>
                <a:latin typeface="Arial" panose="020B0604020202020204" pitchFamily="34" charset="0"/>
                <a:cs typeface="Arial" panose="020B0604020202020204" pitchFamily="34" charset="0"/>
              </a:rPr>
              <a:t>tvorený</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samotným</a:t>
            </a:r>
            <a:r>
              <a:rPr lang="en-GB" sz="1200" b="0" i="0" dirty="0">
                <a:effectLst/>
                <a:latin typeface="Arial" panose="020B0604020202020204" pitchFamily="34" charset="0"/>
                <a:cs typeface="Arial" panose="020B0604020202020204" pitchFamily="34" charset="0"/>
              </a:rPr>
              <a:t> </a:t>
            </a:r>
            <a:r>
              <a:rPr lang="en-GB" sz="1200" b="0" i="0" u="none" strike="noStrike" dirty="0" err="1">
                <a:solidFill>
                  <a:srgbClr val="0067AB"/>
                </a:solidFill>
                <a:effectLst/>
                <a:latin typeface="Arial" panose="020B0604020202020204" pitchFamily="34" charset="0"/>
                <a:cs typeface="Arial" panose="020B0604020202020204" pitchFamily="34" charset="0"/>
                <a:hlinkClick r:id="rId7"/>
              </a:rPr>
              <a:t>nariadením</a:t>
            </a:r>
            <a:r>
              <a:rPr lang="en-GB" sz="1200" b="0" i="0" u="none" strike="noStrike" dirty="0">
                <a:solidFill>
                  <a:srgbClr val="0067AB"/>
                </a:solidFill>
                <a:effectLst/>
                <a:latin typeface="Arial" panose="020B0604020202020204" pitchFamily="34" charset="0"/>
                <a:cs typeface="Arial" panose="020B0604020202020204" pitchFamily="34" charset="0"/>
                <a:hlinkClick r:id="rId7"/>
              </a:rPr>
              <a:t> DORA</a:t>
            </a:r>
            <a:endParaRPr lang="en-GB" sz="1200" b="0" i="0" u="none" strike="noStrike" dirty="0">
              <a:solidFill>
                <a:srgbClr val="0067AB"/>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GB" sz="1200" dirty="0">
              <a:solidFill>
                <a:srgbClr val="0067AB"/>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NIS2</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Najrozsiahlejšia</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európska</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smernica</a:t>
            </a:r>
            <a:r>
              <a:rPr lang="en-GB" sz="1200" dirty="0">
                <a:latin typeface="Arial" panose="020B0604020202020204" pitchFamily="34" charset="0"/>
                <a:cs typeface="Arial" panose="020B0604020202020204" pitchFamily="34" charset="0"/>
              </a:rPr>
              <a:t> o </a:t>
            </a:r>
            <a:r>
              <a:rPr lang="en-GB" sz="1200" dirty="0" err="1">
                <a:latin typeface="Arial" panose="020B0604020202020204" pitchFamily="34" charset="0"/>
                <a:cs typeface="Arial" panose="020B0604020202020204" pitchFamily="34" charset="0"/>
              </a:rPr>
              <a:t>kybernetickej</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bezpečnosti</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solidFill>
                <a:srgbClr val="20212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GB" sz="1200" b="0" i="0" dirty="0">
              <a:effectLst/>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38E4B3C7-CD19-FE22-5777-90870904CDC4}"/>
              </a:ext>
            </a:extLst>
          </p:cNvPr>
          <p:cNvSpPr>
            <a:spLocks noGrp="1"/>
          </p:cNvSpPr>
          <p:nvPr>
            <p:ph type="ftr" sz="quarter" idx="10"/>
          </p:nvPr>
        </p:nvSpPr>
        <p:spPr/>
        <p:txBody>
          <a:bodyPr/>
          <a:lstStyle/>
          <a:p>
            <a:r>
              <a:rPr lang="en-US"/>
              <a:t>CIO Information Security / November 2024 / © 2024 IBM Corporation</a:t>
            </a:r>
          </a:p>
        </p:txBody>
      </p:sp>
    </p:spTree>
    <p:extLst>
      <p:ext uri="{BB962C8B-B14F-4D97-AF65-F5344CB8AC3E}">
        <p14:creationId xmlns:p14="http://schemas.microsoft.com/office/powerpoint/2010/main" val="4028043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64F8-31A5-E7E0-76FE-1C2287649E18}"/>
              </a:ext>
            </a:extLst>
          </p:cNvPr>
          <p:cNvSpPr>
            <a:spLocks noGrp="1"/>
          </p:cNvSpPr>
          <p:nvPr>
            <p:ph type="title"/>
          </p:nvPr>
        </p:nvSpPr>
        <p:spPr/>
        <p:txBody>
          <a:bodyPr/>
          <a:lstStyle/>
          <a:p>
            <a:r>
              <a:rPr lang="en-US" dirty="0"/>
              <a:t>Back up slides</a:t>
            </a:r>
            <a:endParaRPr lang="en-GB" dirty="0"/>
          </a:p>
        </p:txBody>
      </p:sp>
      <p:sp>
        <p:nvSpPr>
          <p:cNvPr id="3" name="Text Placeholder 2">
            <a:extLst>
              <a:ext uri="{FF2B5EF4-FFF2-40B4-BE49-F238E27FC236}">
                <a16:creationId xmlns:a16="http://schemas.microsoft.com/office/drawing/2014/main" id="{29C86002-481F-CE0C-486F-8EC5523863D0}"/>
              </a:ext>
            </a:extLst>
          </p:cNvPr>
          <p:cNvSpPr>
            <a:spLocks noGrp="1"/>
          </p:cNvSpPr>
          <p:nvPr>
            <p:ph type="body" sz="quarter" idx="13"/>
          </p:nvPr>
        </p:nvSpPr>
        <p:spPr>
          <a:xfrm>
            <a:off x="292607" y="1071716"/>
            <a:ext cx="9254516" cy="4670323"/>
          </a:xfrm>
        </p:spPr>
        <p:txBody>
          <a:bodyPr/>
          <a:lstStyle/>
          <a:p>
            <a:r>
              <a:rPr lang="en-GB" sz="1800" b="1" i="0" dirty="0" err="1">
                <a:effectLst/>
                <a:latin typeface="Arial" panose="020B0604020202020204" pitchFamily="34" charset="0"/>
                <a:cs typeface="Arial" panose="020B0604020202020204" pitchFamily="34" charset="0"/>
              </a:rPr>
              <a:t>Digitálna</a:t>
            </a:r>
            <a:r>
              <a:rPr lang="en-GB" sz="1800" b="1" i="0" dirty="0">
                <a:effectLst/>
                <a:latin typeface="Arial" panose="020B0604020202020204" pitchFamily="34" charset="0"/>
                <a:cs typeface="Arial" panose="020B0604020202020204" pitchFamily="34" charset="0"/>
              </a:rPr>
              <a:t> </a:t>
            </a:r>
            <a:r>
              <a:rPr lang="en-GB" sz="1800" b="1" i="0" dirty="0" err="1">
                <a:effectLst/>
                <a:latin typeface="Arial" panose="020B0604020202020204" pitchFamily="34" charset="0"/>
                <a:cs typeface="Arial" panose="020B0604020202020204" pitchFamily="34" charset="0"/>
              </a:rPr>
              <a:t>prevádzková</a:t>
            </a:r>
            <a:r>
              <a:rPr lang="en-GB" sz="1800" b="1" i="0" dirty="0">
                <a:effectLst/>
                <a:latin typeface="Arial" panose="020B0604020202020204" pitchFamily="34" charset="0"/>
                <a:cs typeface="Arial" panose="020B0604020202020204" pitchFamily="34" charset="0"/>
              </a:rPr>
              <a:t> </a:t>
            </a:r>
            <a:r>
              <a:rPr lang="en-GB" sz="1800" b="1" i="0" dirty="0" err="1">
                <a:effectLst/>
                <a:latin typeface="Arial" panose="020B0604020202020204" pitchFamily="34" charset="0"/>
                <a:cs typeface="Arial" panose="020B0604020202020204" pitchFamily="34" charset="0"/>
              </a:rPr>
              <a:t>odolnosť</a:t>
            </a:r>
            <a:r>
              <a:rPr lang="en-GB" sz="1800" b="1" i="0" dirty="0">
                <a:effectLst/>
                <a:latin typeface="Arial" panose="020B0604020202020204" pitchFamily="34" charset="0"/>
                <a:cs typeface="Arial" panose="020B0604020202020204" pitchFamily="34" charset="0"/>
              </a:rPr>
              <a:t> (DORA)</a:t>
            </a:r>
          </a:p>
          <a:p>
            <a:endParaRPr lang="en-GB" sz="1200" b="1" dirty="0">
              <a:latin typeface="Arial" panose="020B0604020202020204" pitchFamily="34" charset="0"/>
              <a:cs typeface="Arial" panose="020B0604020202020204" pitchFamily="34" charset="0"/>
            </a:endParaRPr>
          </a:p>
          <a:p>
            <a:pPr algn="l"/>
            <a:r>
              <a:rPr lang="en-GB" sz="1200" b="1" i="0" dirty="0" err="1">
                <a:effectLst/>
                <a:latin typeface="Arial" panose="020B0604020202020204" pitchFamily="34" charset="0"/>
                <a:cs typeface="Arial" panose="020B0604020202020204" pitchFamily="34" charset="0"/>
              </a:rPr>
              <a:t>Nariadenie</a:t>
            </a:r>
            <a:r>
              <a:rPr lang="en-GB" sz="1200" b="1" i="0" dirty="0">
                <a:effectLst/>
                <a:latin typeface="Arial" panose="020B0604020202020204" pitchFamily="34" charset="0"/>
                <a:cs typeface="Arial" panose="020B0604020202020204" pitchFamily="34" charset="0"/>
              </a:rPr>
              <a:t> DORA</a:t>
            </a:r>
          </a:p>
          <a:p>
            <a:pPr marL="171450" indent="-171450" algn="l">
              <a:buFont typeface="Arial" panose="020B0604020202020204" pitchFamily="34" charset="0"/>
              <a:buChar char="•"/>
            </a:pPr>
            <a:r>
              <a:rPr lang="en-GB" sz="1200" b="0" i="0" dirty="0" err="1">
                <a:effectLst/>
                <a:latin typeface="Arial" panose="020B0604020202020204" pitchFamily="34" charset="0"/>
                <a:cs typeface="Arial" panose="020B0604020202020204" pitchFamily="34" charset="0"/>
              </a:rPr>
              <a:t>harmonizuje</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pravidlá</a:t>
            </a:r>
            <a:r>
              <a:rPr lang="en-GB" sz="1200" b="0" i="0" dirty="0">
                <a:effectLst/>
                <a:latin typeface="Arial" panose="020B0604020202020204" pitchFamily="34" charset="0"/>
                <a:cs typeface="Arial" panose="020B0604020202020204" pitchFamily="34" charset="0"/>
              </a:rPr>
              <a:t> o IT </a:t>
            </a:r>
            <a:r>
              <a:rPr lang="en-GB" sz="1200" b="0" i="0" dirty="0" err="1">
                <a:effectLst/>
                <a:latin typeface="Arial" panose="020B0604020202020204" pitchFamily="34" charset="0"/>
                <a:cs typeface="Arial" panose="020B0604020202020204" pitchFamily="34" charset="0"/>
              </a:rPr>
              <a:t>bezpečnosti</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naprieč</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celým</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finančným</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trhom</a:t>
            </a:r>
            <a:r>
              <a:rPr lang="en-GB" sz="1200" b="0" i="0" dirty="0">
                <a:effectLst/>
                <a:latin typeface="Arial" panose="020B0604020202020204" pitchFamily="34" charset="0"/>
                <a:cs typeface="Arial" panose="020B0604020202020204" pitchFamily="34" charset="0"/>
              </a:rPr>
              <a:t>,</a:t>
            </a:r>
          </a:p>
          <a:p>
            <a:pPr marL="171450" indent="-171450" algn="l">
              <a:buFont typeface="Arial" panose="020B0604020202020204" pitchFamily="34" charset="0"/>
              <a:buChar char="•"/>
            </a:pPr>
            <a:r>
              <a:rPr lang="en-GB" sz="1200" b="0" i="0" dirty="0" err="1">
                <a:effectLst/>
                <a:latin typeface="Arial" panose="020B0604020202020204" pitchFamily="34" charset="0"/>
                <a:cs typeface="Arial" panose="020B0604020202020204" pitchFamily="34" charset="0"/>
              </a:rPr>
              <a:t>popri</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finančnom</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zdraví</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subjektov</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upriamuje</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pozornosť</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aj</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na</a:t>
            </a:r>
            <a:r>
              <a:rPr lang="en-GB" sz="1200" b="0" i="0" dirty="0">
                <a:effectLst/>
                <a:latin typeface="Arial" panose="020B0604020202020204" pitchFamily="34" charset="0"/>
                <a:cs typeface="Arial" panose="020B0604020202020204" pitchFamily="34" charset="0"/>
              </a:rPr>
              <a:t> ich </a:t>
            </a:r>
            <a:r>
              <a:rPr lang="en-GB" sz="1200" b="0" i="0" dirty="0" err="1">
                <a:effectLst/>
                <a:latin typeface="Arial" panose="020B0604020202020204" pitchFamily="34" charset="0"/>
                <a:cs typeface="Arial" panose="020B0604020202020204" pitchFamily="34" charset="0"/>
              </a:rPr>
              <a:t>udržateľnú</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prevádzku</a:t>
            </a:r>
            <a:r>
              <a:rPr lang="en-GB" sz="1200" b="0" i="0" dirty="0">
                <a:effectLst/>
                <a:latin typeface="Arial" panose="020B0604020202020204" pitchFamily="34" charset="0"/>
                <a:cs typeface="Arial" panose="020B0604020202020204" pitchFamily="34" charset="0"/>
              </a:rPr>
              <a:t> v </a:t>
            </a:r>
            <a:r>
              <a:rPr lang="en-GB" sz="1200" b="0" i="0" dirty="0" err="1">
                <a:effectLst/>
                <a:latin typeface="Arial" panose="020B0604020202020204" pitchFamily="34" charset="0"/>
                <a:cs typeface="Arial" panose="020B0604020202020204" pitchFamily="34" charset="0"/>
              </a:rPr>
              <a:t>prípade</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ak</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dôjde</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ku</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kritickému</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narušeniu</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fungovania</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informačno-komunikačných</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technológií</a:t>
            </a:r>
            <a:r>
              <a:rPr lang="en-GB" sz="1200" b="0" i="0" dirty="0">
                <a:effectLst/>
                <a:latin typeface="Arial" panose="020B0604020202020204" pitchFamily="34" charset="0"/>
                <a:cs typeface="Arial" panose="020B0604020202020204" pitchFamily="34" charset="0"/>
              </a:rPr>
              <a:t> (IKT),</a:t>
            </a:r>
          </a:p>
          <a:p>
            <a:pPr marL="171450" indent="-171450" algn="l">
              <a:buFont typeface="Arial" panose="020B0604020202020204" pitchFamily="34" charset="0"/>
              <a:buChar char="•"/>
            </a:pPr>
            <a:r>
              <a:rPr lang="en-GB" sz="1200" b="0" i="0" dirty="0" err="1">
                <a:effectLst/>
                <a:latin typeface="Arial" panose="020B0604020202020204" pitchFamily="34" charset="0"/>
                <a:cs typeface="Arial" panose="020B0604020202020204" pitchFamily="34" charset="0"/>
              </a:rPr>
              <a:t>požiadavky</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na</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digitálnu</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prevádzkovú</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odolnosť</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rozdeľuje</a:t>
            </a:r>
            <a:r>
              <a:rPr lang="en-GB" sz="1200" b="0" i="0" dirty="0">
                <a:effectLst/>
                <a:latin typeface="Arial" panose="020B0604020202020204" pitchFamily="34" charset="0"/>
                <a:cs typeface="Arial" panose="020B0604020202020204" pitchFamily="34" charset="0"/>
              </a:rPr>
              <a:t> do </a:t>
            </a:r>
            <a:r>
              <a:rPr lang="en-GB" sz="1200" b="0" i="0" dirty="0" err="1">
                <a:effectLst/>
                <a:latin typeface="Arial" panose="020B0604020202020204" pitchFamily="34" charset="0"/>
                <a:cs typeface="Arial" panose="020B0604020202020204" pitchFamily="34" charset="0"/>
              </a:rPr>
              <a:t>piatich</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oblastí</a:t>
            </a:r>
            <a:r>
              <a:rPr lang="en-GB" sz="1200" b="0" i="0" dirty="0">
                <a:effectLst/>
                <a:latin typeface="Arial" panose="020B0604020202020204" pitchFamily="34" charset="0"/>
                <a:cs typeface="Arial" panose="020B0604020202020204" pitchFamily="34" charset="0"/>
              </a:rPr>
              <a:t>:</a:t>
            </a:r>
          </a:p>
          <a:p>
            <a:pPr marL="742950" lvl="1" indent="-285750" algn="l">
              <a:buFont typeface="Arial" panose="020B0604020202020204" pitchFamily="34" charset="0"/>
              <a:buChar char="•"/>
            </a:pPr>
            <a:r>
              <a:rPr lang="en-GB" sz="1200" b="0" i="0" dirty="0" err="1">
                <a:effectLst/>
                <a:latin typeface="Arial" panose="020B0604020202020204" pitchFamily="34" charset="0"/>
                <a:cs typeface="Arial" panose="020B0604020202020204" pitchFamily="34" charset="0"/>
              </a:rPr>
              <a:t>riadenie</a:t>
            </a:r>
            <a:r>
              <a:rPr lang="en-GB" sz="1200" b="0" i="0" dirty="0">
                <a:effectLst/>
                <a:latin typeface="Arial" panose="020B0604020202020204" pitchFamily="34" charset="0"/>
                <a:cs typeface="Arial" panose="020B0604020202020204" pitchFamily="34" charset="0"/>
              </a:rPr>
              <a:t> IKT </a:t>
            </a:r>
            <a:r>
              <a:rPr lang="en-GB" sz="1200" b="0" i="0" dirty="0" err="1">
                <a:effectLst/>
                <a:latin typeface="Arial" panose="020B0604020202020204" pitchFamily="34" charset="0"/>
                <a:cs typeface="Arial" panose="020B0604020202020204" pitchFamily="34" charset="0"/>
              </a:rPr>
              <a:t>rizík</a:t>
            </a:r>
            <a:r>
              <a:rPr lang="en-GB" sz="1200" b="0" i="0" dirty="0">
                <a:effectLst/>
                <a:latin typeface="Arial" panose="020B0604020202020204" pitchFamily="34" charset="0"/>
                <a:cs typeface="Arial" panose="020B0604020202020204" pitchFamily="34" charset="0"/>
              </a:rPr>
              <a:t>,</a:t>
            </a:r>
          </a:p>
          <a:p>
            <a:pPr marL="742950" lvl="1" indent="-285750" algn="l">
              <a:buFont typeface="Arial" panose="020B0604020202020204" pitchFamily="34" charset="0"/>
              <a:buChar char="•"/>
            </a:pPr>
            <a:r>
              <a:rPr lang="en-GB" sz="1200" b="0" i="0" dirty="0" err="1">
                <a:effectLst/>
                <a:latin typeface="Arial" panose="020B0604020202020204" pitchFamily="34" charset="0"/>
                <a:cs typeface="Arial" panose="020B0604020202020204" pitchFamily="34" charset="0"/>
              </a:rPr>
              <a:t>riadenie</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klasifikácia</a:t>
            </a:r>
            <a:r>
              <a:rPr lang="en-GB" sz="1200" b="0" i="0" dirty="0">
                <a:effectLst/>
                <a:latin typeface="Arial" panose="020B0604020202020204" pitchFamily="34" charset="0"/>
                <a:cs typeface="Arial" panose="020B0604020202020204" pitchFamily="34" charset="0"/>
              </a:rPr>
              <a:t>, reporting IKT </a:t>
            </a:r>
            <a:r>
              <a:rPr lang="en-GB" sz="1200" b="0" i="0" dirty="0" err="1">
                <a:effectLst/>
                <a:latin typeface="Arial" panose="020B0604020202020204" pitchFamily="34" charset="0"/>
                <a:cs typeface="Arial" panose="020B0604020202020204" pitchFamily="34" charset="0"/>
              </a:rPr>
              <a:t>incidentov</a:t>
            </a:r>
            <a:r>
              <a:rPr lang="en-GB" sz="1200" b="0" i="0" dirty="0">
                <a:effectLst/>
                <a:latin typeface="Arial" panose="020B0604020202020204" pitchFamily="34" charset="0"/>
                <a:cs typeface="Arial" panose="020B0604020202020204" pitchFamily="34" charset="0"/>
              </a:rPr>
              <a:t>,</a:t>
            </a:r>
          </a:p>
          <a:p>
            <a:pPr marL="742950" lvl="1" indent="-285750" algn="l">
              <a:buFont typeface="Arial" panose="020B0604020202020204" pitchFamily="34" charset="0"/>
              <a:buChar char="•"/>
            </a:pPr>
            <a:r>
              <a:rPr lang="en-GB" sz="1200" b="0" i="0" dirty="0" err="1">
                <a:effectLst/>
                <a:latin typeface="Arial" panose="020B0604020202020204" pitchFamily="34" charset="0"/>
                <a:cs typeface="Arial" panose="020B0604020202020204" pitchFamily="34" charset="0"/>
              </a:rPr>
              <a:t>testovanie</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digitálnej</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prevádzkovej</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odolnosti</a:t>
            </a:r>
            <a:r>
              <a:rPr lang="en-GB" sz="1200" b="0" i="0" dirty="0">
                <a:effectLst/>
                <a:latin typeface="Arial" panose="020B0604020202020204" pitchFamily="34" charset="0"/>
                <a:cs typeface="Arial" panose="020B0604020202020204" pitchFamily="34" charset="0"/>
              </a:rPr>
              <a:t>,</a:t>
            </a:r>
          </a:p>
          <a:p>
            <a:pPr marL="742950" lvl="1" indent="-285750" algn="l">
              <a:buFont typeface="Arial" panose="020B0604020202020204" pitchFamily="34" charset="0"/>
              <a:buChar char="•"/>
            </a:pPr>
            <a:r>
              <a:rPr lang="en-GB" sz="1200" b="0" i="0" dirty="0" err="1">
                <a:effectLst/>
                <a:latin typeface="Arial" panose="020B0604020202020204" pitchFamily="34" charset="0"/>
                <a:cs typeface="Arial" panose="020B0604020202020204" pitchFamily="34" charset="0"/>
              </a:rPr>
              <a:t>riadenie</a:t>
            </a:r>
            <a:r>
              <a:rPr lang="en-GB" sz="1200" b="0" i="0" dirty="0">
                <a:effectLst/>
                <a:latin typeface="Arial" panose="020B0604020202020204" pitchFamily="34" charset="0"/>
                <a:cs typeface="Arial" panose="020B0604020202020204" pitchFamily="34" charset="0"/>
              </a:rPr>
              <a:t> IKT </a:t>
            </a:r>
            <a:r>
              <a:rPr lang="en-GB" sz="1200" b="0" i="0" dirty="0" err="1">
                <a:effectLst/>
                <a:latin typeface="Arial" panose="020B0604020202020204" pitchFamily="34" charset="0"/>
                <a:cs typeface="Arial" panose="020B0604020202020204" pitchFamily="34" charset="0"/>
              </a:rPr>
              <a:t>rizika</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externých</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poskytovateľov</a:t>
            </a:r>
            <a:r>
              <a:rPr lang="en-GB" sz="1200" b="0" i="0" dirty="0">
                <a:effectLst/>
                <a:latin typeface="Arial" panose="020B0604020202020204" pitchFamily="34" charset="0"/>
                <a:cs typeface="Arial" panose="020B0604020202020204" pitchFamily="34" charset="0"/>
              </a:rPr>
              <a:t> IKT </a:t>
            </a:r>
            <a:r>
              <a:rPr lang="en-GB" sz="1200" b="0" i="0" dirty="0" err="1">
                <a:effectLst/>
                <a:latin typeface="Arial" panose="020B0604020202020204" pitchFamily="34" charset="0"/>
                <a:cs typeface="Arial" panose="020B0604020202020204" pitchFamily="34" charset="0"/>
              </a:rPr>
              <a:t>služieb</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vrátane</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rámca</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dozoru</a:t>
            </a:r>
            <a:r>
              <a:rPr lang="en-GB" sz="1200" b="0" i="0" dirty="0">
                <a:effectLst/>
                <a:latin typeface="Arial" panose="020B0604020202020204" pitchFamily="34" charset="0"/>
                <a:cs typeface="Arial" panose="020B0604020202020204" pitchFamily="34" charset="0"/>
              </a:rPr>
              <a:t>),</a:t>
            </a:r>
          </a:p>
          <a:p>
            <a:pPr marL="742950" lvl="1" indent="-285750" algn="l">
              <a:buFont typeface="Arial" panose="020B0604020202020204" pitchFamily="34" charset="0"/>
              <a:buChar char="•"/>
            </a:pPr>
            <a:r>
              <a:rPr lang="en-GB" sz="1200" b="0" i="0" dirty="0" err="1">
                <a:effectLst/>
                <a:latin typeface="Arial" panose="020B0604020202020204" pitchFamily="34" charset="0"/>
                <a:cs typeface="Arial" panose="020B0604020202020204" pitchFamily="34" charset="0"/>
              </a:rPr>
              <a:t>zdieľanie</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informácií</a:t>
            </a:r>
            <a:r>
              <a:rPr lang="en-GB" sz="1200" b="0" i="0" dirty="0">
                <a:effectLst/>
                <a:latin typeface="Arial" panose="020B0604020202020204" pitchFamily="34" charset="0"/>
                <a:cs typeface="Arial" panose="020B0604020202020204" pitchFamily="34" charset="0"/>
              </a:rPr>
              <a:t>.</a:t>
            </a:r>
          </a:p>
          <a:p>
            <a:endParaRPr lang="en-GB" sz="1200" b="1" i="0" dirty="0">
              <a:effectLst/>
              <a:latin typeface="Arial" panose="020B0604020202020204" pitchFamily="34" charset="0"/>
              <a:cs typeface="Arial" panose="020B0604020202020204" pitchFamily="34" charset="0"/>
            </a:endParaRPr>
          </a:p>
          <a:p>
            <a:pPr fontAlgn="base"/>
            <a:endParaRPr lang="en-GB" sz="1200" b="1" i="0" dirty="0">
              <a:effectLst/>
              <a:latin typeface="Arial" panose="020B0604020202020204" pitchFamily="34" charset="0"/>
              <a:cs typeface="Arial" panose="020B0604020202020204" pitchFamily="34" charset="0"/>
            </a:endParaRPr>
          </a:p>
          <a:p>
            <a:pPr algn="just" fontAlgn="base" latinLnBrk="0"/>
            <a:r>
              <a:rPr lang="en-GB" sz="1200" b="1" dirty="0" err="1">
                <a:latin typeface="Arial" panose="020B0604020202020204" pitchFamily="34" charset="0"/>
                <a:cs typeface="Arial" panose="020B0604020202020204" pitchFamily="34" charset="0"/>
              </a:rPr>
              <a:t>Dohlad</a:t>
            </a:r>
            <a:r>
              <a:rPr lang="en-GB" sz="1200" b="1" dirty="0">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rPr>
              <a:t>nad</a:t>
            </a:r>
            <a:r>
              <a:rPr lang="en-GB" sz="1200" b="1" dirty="0">
                <a:latin typeface="Arial" panose="020B0604020202020204" pitchFamily="34" charset="0"/>
                <a:cs typeface="Arial" panose="020B0604020202020204" pitchFamily="34" charset="0"/>
              </a:rPr>
              <a:t> DORA ma </a:t>
            </a:r>
            <a:r>
              <a:rPr lang="en-GB" sz="1200" b="1" dirty="0">
                <a:latin typeface="Arial" panose="020B0604020202020204" pitchFamily="34" charset="0"/>
                <a:cs typeface="Arial" panose="020B0604020202020204" pitchFamily="34" charset="0"/>
                <a:hlinkClick r:id="rId2"/>
              </a:rPr>
              <a:t>NBS</a:t>
            </a:r>
            <a:endParaRPr lang="en-GB" sz="1200" b="1" dirty="0">
              <a:latin typeface="Arial" panose="020B0604020202020204" pitchFamily="34" charset="0"/>
              <a:cs typeface="Arial" panose="020B0604020202020204" pitchFamily="34" charset="0"/>
            </a:endParaRPr>
          </a:p>
          <a:p>
            <a:pPr algn="just" fontAlgn="base" latinLnBrk="0"/>
            <a:endParaRPr lang="en-GB" sz="1200" b="1" dirty="0">
              <a:latin typeface="Arial" panose="020B0604020202020204" pitchFamily="34" charset="0"/>
              <a:cs typeface="Arial" panose="020B0604020202020204" pitchFamily="34" charset="0"/>
            </a:endParaRPr>
          </a:p>
          <a:p>
            <a:pPr algn="l"/>
            <a:r>
              <a:rPr lang="en-GB" sz="1200" b="1" dirty="0" err="1">
                <a:latin typeface="Arial" panose="020B0604020202020204" pitchFamily="34" charset="0"/>
                <a:cs typeface="Arial" panose="020B0604020202020204" pitchFamily="34" charset="0"/>
              </a:rPr>
              <a:t>Legislatíva</a:t>
            </a:r>
            <a:r>
              <a:rPr lang="en-GB" sz="1200" b="1" dirty="0">
                <a:latin typeface="Arial" panose="020B0604020202020204" pitchFamily="34" charset="0"/>
                <a:cs typeface="Arial" panose="020B0604020202020204" pitchFamily="34" charset="0"/>
              </a:rPr>
              <a:t>:</a:t>
            </a:r>
          </a:p>
          <a:p>
            <a:pPr algn="l"/>
            <a:endParaRPr lang="en-GB" sz="1200" b="1" dirty="0">
              <a:latin typeface="Arial" panose="020B0604020202020204" pitchFamily="34" charset="0"/>
              <a:cs typeface="Arial" panose="020B0604020202020204" pitchFamily="34" charset="0"/>
            </a:endParaRPr>
          </a:p>
          <a:p>
            <a:pPr algn="l"/>
            <a:r>
              <a:rPr lang="en-GB" sz="1200" b="0" i="0" dirty="0">
                <a:effectLst/>
                <a:latin typeface="Arial" panose="020B0604020202020204" pitchFamily="34" charset="0"/>
                <a:cs typeface="Arial" panose="020B0604020202020204" pitchFamily="34" charset="0"/>
              </a:rPr>
              <a:t>DORA </a:t>
            </a:r>
            <a:r>
              <a:rPr lang="en-GB" sz="1200" b="0" i="0" dirty="0" err="1">
                <a:effectLst/>
                <a:latin typeface="Arial" panose="020B0604020202020204" pitchFamily="34" charset="0"/>
                <a:cs typeface="Arial" panose="020B0604020202020204" pitchFamily="34" charset="0"/>
              </a:rPr>
              <a:t>rámec</a:t>
            </a:r>
            <a:r>
              <a:rPr lang="en-GB" sz="1200" b="0" i="0" dirty="0">
                <a:effectLst/>
                <a:latin typeface="Arial" panose="020B0604020202020204" pitchFamily="34" charset="0"/>
                <a:cs typeface="Arial" panose="020B0604020202020204" pitchFamily="34" charset="0"/>
              </a:rPr>
              <a:t> je </a:t>
            </a:r>
            <a:r>
              <a:rPr lang="en-GB" sz="1200" b="0" i="0" dirty="0" err="1">
                <a:effectLst/>
                <a:latin typeface="Arial" panose="020B0604020202020204" pitchFamily="34" charset="0"/>
                <a:cs typeface="Arial" panose="020B0604020202020204" pitchFamily="34" charset="0"/>
              </a:rPr>
              <a:t>tvorený</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samotným</a:t>
            </a:r>
            <a:r>
              <a:rPr lang="en-GB" sz="1200" b="0" i="0" dirty="0">
                <a:effectLst/>
                <a:latin typeface="Arial" panose="020B0604020202020204" pitchFamily="34" charset="0"/>
                <a:cs typeface="Arial" panose="020B0604020202020204" pitchFamily="34" charset="0"/>
              </a:rPr>
              <a:t> </a:t>
            </a:r>
            <a:r>
              <a:rPr lang="en-GB" sz="1200" b="0" i="0" u="none" strike="noStrike" dirty="0" err="1">
                <a:solidFill>
                  <a:srgbClr val="0067AB"/>
                </a:solidFill>
                <a:effectLst/>
                <a:latin typeface="Arial" panose="020B0604020202020204" pitchFamily="34" charset="0"/>
                <a:cs typeface="Arial" panose="020B0604020202020204" pitchFamily="34" charset="0"/>
                <a:hlinkClick r:id="rId3"/>
              </a:rPr>
              <a:t>nariadením</a:t>
            </a:r>
            <a:r>
              <a:rPr lang="en-GB" sz="1200" b="0" i="0" u="none" strike="noStrike" dirty="0">
                <a:solidFill>
                  <a:srgbClr val="0067AB"/>
                </a:solidFill>
                <a:effectLst/>
                <a:latin typeface="Arial" panose="020B0604020202020204" pitchFamily="34" charset="0"/>
                <a:cs typeface="Arial" panose="020B0604020202020204" pitchFamily="34" charset="0"/>
                <a:hlinkClick r:id="rId3"/>
              </a:rPr>
              <a:t> DORA</a:t>
            </a:r>
            <a:r>
              <a:rPr lang="en-GB" sz="1200" b="0" i="0" dirty="0">
                <a:solidFill>
                  <a:srgbClr val="444444"/>
                </a:solidFill>
                <a:effectLst/>
                <a:latin typeface="Arial" panose="020B0604020202020204" pitchFamily="34" charset="0"/>
                <a:cs typeface="Arial" panose="020B0604020202020204" pitchFamily="34" charset="0"/>
              </a:rPr>
              <a:t>, </a:t>
            </a:r>
            <a:r>
              <a:rPr lang="en-GB" sz="1200" b="0" i="0" dirty="0">
                <a:effectLst/>
                <a:latin typeface="Arial" panose="020B0604020202020204" pitchFamily="34" charset="0"/>
                <a:cs typeface="Arial" panose="020B0604020202020204" pitchFamily="34" charset="0"/>
              </a:rPr>
              <a:t>k </a:t>
            </a:r>
            <a:r>
              <a:rPr lang="en-GB" sz="1200" b="0" i="0" dirty="0" err="1">
                <a:effectLst/>
                <a:latin typeface="Arial" panose="020B0604020202020204" pitchFamily="34" charset="0"/>
                <a:cs typeface="Arial" panose="020B0604020202020204" pitchFamily="34" charset="0"/>
              </a:rPr>
              <a:t>nemu</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prislúchajúcimi</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vykonávacími</a:t>
            </a:r>
            <a:r>
              <a:rPr lang="en-GB" sz="1200" b="0" i="0" dirty="0">
                <a:effectLst/>
                <a:latin typeface="Arial" panose="020B0604020202020204" pitchFamily="34" charset="0"/>
                <a:cs typeface="Arial" panose="020B0604020202020204" pitchFamily="34" charset="0"/>
              </a:rPr>
              <a:t> </a:t>
            </a:r>
            <a:r>
              <a:rPr lang="en-GB" sz="1200" b="0" i="0" dirty="0" err="1">
                <a:effectLst/>
                <a:latin typeface="Arial" panose="020B0604020202020204" pitchFamily="34" charset="0"/>
                <a:cs typeface="Arial" panose="020B0604020202020204" pitchFamily="34" charset="0"/>
              </a:rPr>
              <a:t>predpismi</a:t>
            </a:r>
            <a:r>
              <a:rPr lang="en-GB" sz="1200" b="0" i="0" dirty="0">
                <a:effectLst/>
                <a:latin typeface="Arial" panose="020B0604020202020204" pitchFamily="34" charset="0"/>
                <a:cs typeface="Arial" panose="020B0604020202020204" pitchFamily="34" charset="0"/>
              </a:rPr>
              <a:t> a</a:t>
            </a:r>
            <a:r>
              <a:rPr lang="en-GB" sz="1200" b="0" i="0" dirty="0">
                <a:solidFill>
                  <a:srgbClr val="444444"/>
                </a:solidFill>
                <a:effectLst/>
                <a:latin typeface="Arial" panose="020B0604020202020204" pitchFamily="34" charset="0"/>
                <a:cs typeface="Arial" panose="020B0604020202020204" pitchFamily="34" charset="0"/>
              </a:rPr>
              <a:t> </a:t>
            </a:r>
            <a:r>
              <a:rPr lang="en-GB" sz="1200" b="0" i="0" u="none" strike="noStrike" dirty="0" err="1">
                <a:solidFill>
                  <a:srgbClr val="0067AB"/>
                </a:solidFill>
                <a:effectLst/>
                <a:latin typeface="Arial" panose="020B0604020202020204" pitchFamily="34" charset="0"/>
                <a:cs typeface="Arial" panose="020B0604020202020204" pitchFamily="34" charset="0"/>
                <a:hlinkClick r:id="rId4"/>
              </a:rPr>
              <a:t>pozmeňujúcou</a:t>
            </a:r>
            <a:r>
              <a:rPr lang="en-GB" sz="1200" b="0" i="0" u="none" strike="noStrike" dirty="0">
                <a:solidFill>
                  <a:srgbClr val="0067AB"/>
                </a:solidFill>
                <a:effectLst/>
                <a:latin typeface="Arial" panose="020B0604020202020204" pitchFamily="34" charset="0"/>
                <a:cs typeface="Arial" panose="020B0604020202020204" pitchFamily="34" charset="0"/>
                <a:hlinkClick r:id="rId4"/>
              </a:rPr>
              <a:t> </a:t>
            </a:r>
            <a:r>
              <a:rPr lang="en-GB" sz="1200" b="0" i="0" u="none" strike="noStrike" dirty="0" err="1">
                <a:solidFill>
                  <a:srgbClr val="0067AB"/>
                </a:solidFill>
                <a:effectLst/>
                <a:latin typeface="Arial" panose="020B0604020202020204" pitchFamily="34" charset="0"/>
                <a:cs typeface="Arial" panose="020B0604020202020204" pitchFamily="34" charset="0"/>
                <a:hlinkClick r:id="rId4"/>
              </a:rPr>
              <a:t>smernicou</a:t>
            </a:r>
            <a:r>
              <a:rPr lang="en-GB" sz="1200" b="0" i="0" u="none" strike="noStrike" dirty="0">
                <a:solidFill>
                  <a:srgbClr val="0067AB"/>
                </a:solidFill>
                <a:effectLst/>
                <a:latin typeface="Arial" panose="020B0604020202020204" pitchFamily="34" charset="0"/>
                <a:cs typeface="Arial" panose="020B0604020202020204" pitchFamily="34" charset="0"/>
                <a:hlinkClick r:id="rId4"/>
              </a:rPr>
              <a:t> </a:t>
            </a:r>
            <a:r>
              <a:rPr lang="en-GB" sz="1200" b="0" i="0" u="none" strike="noStrike" dirty="0" err="1">
                <a:solidFill>
                  <a:srgbClr val="0067AB"/>
                </a:solidFill>
                <a:effectLst/>
                <a:latin typeface="Arial" panose="020B0604020202020204" pitchFamily="34" charset="0"/>
                <a:cs typeface="Arial" panose="020B0604020202020204" pitchFamily="34" charset="0"/>
                <a:hlinkClick r:id="rId4"/>
              </a:rPr>
              <a:t>Európskeho</a:t>
            </a:r>
            <a:r>
              <a:rPr lang="en-GB" sz="1200" b="0" i="0" u="none" strike="noStrike" dirty="0">
                <a:solidFill>
                  <a:srgbClr val="0067AB"/>
                </a:solidFill>
                <a:effectLst/>
                <a:latin typeface="Arial" panose="020B0604020202020204" pitchFamily="34" charset="0"/>
                <a:cs typeface="Arial" panose="020B0604020202020204" pitchFamily="34" charset="0"/>
                <a:hlinkClick r:id="rId4"/>
              </a:rPr>
              <a:t> </a:t>
            </a:r>
            <a:r>
              <a:rPr lang="en-GB" sz="1200" b="0" i="0" u="none" strike="noStrike" dirty="0" err="1">
                <a:solidFill>
                  <a:srgbClr val="0067AB"/>
                </a:solidFill>
                <a:effectLst/>
                <a:latin typeface="Arial" panose="020B0604020202020204" pitchFamily="34" charset="0"/>
                <a:cs typeface="Arial" panose="020B0604020202020204" pitchFamily="34" charset="0"/>
                <a:hlinkClick r:id="rId4"/>
              </a:rPr>
              <a:t>parlamentu</a:t>
            </a:r>
            <a:r>
              <a:rPr lang="en-GB" sz="1200" b="0" i="0" u="none" strike="noStrike" dirty="0">
                <a:solidFill>
                  <a:srgbClr val="0067AB"/>
                </a:solidFill>
                <a:effectLst/>
                <a:latin typeface="Arial" panose="020B0604020202020204" pitchFamily="34" charset="0"/>
                <a:cs typeface="Arial" panose="020B0604020202020204" pitchFamily="34" charset="0"/>
                <a:hlinkClick r:id="rId4"/>
              </a:rPr>
              <a:t> a Rady (EÚ) 2022/2556</a:t>
            </a:r>
            <a:r>
              <a:rPr lang="en-GB" sz="1200" b="0" i="0" dirty="0">
                <a:solidFill>
                  <a:srgbClr val="444444"/>
                </a:solidFill>
                <a:effectLst/>
                <a:latin typeface="Arial" panose="020B0604020202020204" pitchFamily="34" charset="0"/>
                <a:cs typeface="Arial" panose="020B0604020202020204" pitchFamily="34" charset="0"/>
              </a:rPr>
              <a:t>.</a:t>
            </a:r>
          </a:p>
          <a:p>
            <a:pPr algn="l"/>
            <a:endParaRPr lang="en-GB" sz="1200" b="0" i="0" dirty="0">
              <a:solidFill>
                <a:srgbClr val="444444"/>
              </a:solidFill>
              <a:effectLst/>
              <a:latin typeface="Arial" panose="020B0604020202020204" pitchFamily="34" charset="0"/>
              <a:cs typeface="Arial" panose="020B0604020202020204" pitchFamily="34" charset="0"/>
            </a:endParaRPr>
          </a:p>
          <a:p>
            <a:pPr algn="just" fontAlgn="base" latinLnBrk="0"/>
            <a:r>
              <a:rPr lang="en-GB" sz="1200" b="1" dirty="0">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38E4B3C7-CD19-FE22-5777-90870904CDC4}"/>
              </a:ext>
            </a:extLst>
          </p:cNvPr>
          <p:cNvSpPr>
            <a:spLocks noGrp="1"/>
          </p:cNvSpPr>
          <p:nvPr>
            <p:ph type="ftr" sz="quarter" idx="10"/>
          </p:nvPr>
        </p:nvSpPr>
        <p:spPr/>
        <p:txBody>
          <a:bodyPr/>
          <a:lstStyle/>
          <a:p>
            <a:r>
              <a:rPr lang="en-US"/>
              <a:t>CIO Information Security / November 2024 / © 2024 IBM Corporation</a:t>
            </a:r>
          </a:p>
        </p:txBody>
      </p:sp>
    </p:spTree>
    <p:extLst>
      <p:ext uri="{BB962C8B-B14F-4D97-AF65-F5344CB8AC3E}">
        <p14:creationId xmlns:p14="http://schemas.microsoft.com/office/powerpoint/2010/main" val="2534010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64F8-31A5-E7E0-76FE-1C2287649E18}"/>
              </a:ext>
            </a:extLst>
          </p:cNvPr>
          <p:cNvSpPr>
            <a:spLocks noGrp="1"/>
          </p:cNvSpPr>
          <p:nvPr>
            <p:ph type="title"/>
          </p:nvPr>
        </p:nvSpPr>
        <p:spPr>
          <a:xfrm>
            <a:off x="280416" y="268224"/>
            <a:ext cx="5510784" cy="666054"/>
          </a:xfrm>
        </p:spPr>
        <p:txBody>
          <a:bodyPr/>
          <a:lstStyle/>
          <a:p>
            <a:r>
              <a:rPr lang="en-US" dirty="0"/>
              <a:t>Back up slides</a:t>
            </a:r>
            <a:endParaRPr lang="en-GB" dirty="0"/>
          </a:p>
        </p:txBody>
      </p:sp>
      <p:sp>
        <p:nvSpPr>
          <p:cNvPr id="3" name="Text Placeholder 2">
            <a:extLst>
              <a:ext uri="{FF2B5EF4-FFF2-40B4-BE49-F238E27FC236}">
                <a16:creationId xmlns:a16="http://schemas.microsoft.com/office/drawing/2014/main" id="{29C86002-481F-CE0C-486F-8EC5523863D0}"/>
              </a:ext>
            </a:extLst>
          </p:cNvPr>
          <p:cNvSpPr>
            <a:spLocks noGrp="1"/>
          </p:cNvSpPr>
          <p:nvPr>
            <p:ph type="body" sz="quarter" idx="13"/>
          </p:nvPr>
        </p:nvSpPr>
        <p:spPr>
          <a:xfrm>
            <a:off x="292607" y="1071716"/>
            <a:ext cx="9254516" cy="4670323"/>
          </a:xfrm>
        </p:spPr>
        <p:txBody>
          <a:bodyPr/>
          <a:lstStyle/>
          <a:p>
            <a:r>
              <a:rPr lang="en-GB" sz="1800" b="1" i="0" dirty="0" err="1">
                <a:effectLst/>
                <a:cs typeface="Arial" panose="020B0604020202020204" pitchFamily="34" charset="0"/>
              </a:rPr>
              <a:t>Zraniteľnosť</a:t>
            </a:r>
            <a:r>
              <a:rPr lang="en-GB" sz="1800" b="1" i="0" dirty="0">
                <a:effectLst/>
                <a:cs typeface="Arial" panose="020B0604020202020204" pitchFamily="34" charset="0"/>
              </a:rPr>
              <a:t> </a:t>
            </a:r>
            <a:r>
              <a:rPr lang="en-GB" sz="1800" b="1" i="0" dirty="0" err="1">
                <a:effectLst/>
                <a:cs typeface="Arial" panose="020B0604020202020204" pitchFamily="34" charset="0"/>
              </a:rPr>
              <a:t>hostiteľov</a:t>
            </a:r>
            <a:r>
              <a:rPr lang="en-GB" sz="1800" b="1" i="0" dirty="0">
                <a:effectLst/>
                <a:cs typeface="Arial" panose="020B0604020202020204" pitchFamily="34" charset="0"/>
              </a:rPr>
              <a:t> </a:t>
            </a:r>
            <a:r>
              <a:rPr lang="en-GB" sz="1800" b="1" i="0" dirty="0" err="1">
                <a:effectLst/>
                <a:cs typeface="Arial" panose="020B0604020202020204" pitchFamily="34" charset="0"/>
              </a:rPr>
              <a:t>môže</a:t>
            </a:r>
            <a:r>
              <a:rPr lang="en-GB" sz="1800" b="1" i="0" dirty="0">
                <a:effectLst/>
                <a:cs typeface="Arial" panose="020B0604020202020204" pitchFamily="34" charset="0"/>
              </a:rPr>
              <a:t> </a:t>
            </a:r>
            <a:r>
              <a:rPr lang="en-GB" sz="1800" b="1" i="0" dirty="0" err="1">
                <a:effectLst/>
                <a:cs typeface="Arial" panose="020B0604020202020204" pitchFamily="34" charset="0"/>
              </a:rPr>
              <a:t>byť</a:t>
            </a:r>
            <a:r>
              <a:rPr lang="en-GB" sz="1800" b="1" i="0" dirty="0">
                <a:effectLst/>
                <a:cs typeface="Arial" panose="020B0604020202020204" pitchFamily="34" charset="0"/>
              </a:rPr>
              <a:t> </a:t>
            </a:r>
            <a:r>
              <a:rPr lang="en-GB" sz="1800" b="1" i="0" dirty="0" err="1">
                <a:effectLst/>
                <a:cs typeface="Arial" panose="020B0604020202020204" pitchFamily="34" charset="0"/>
              </a:rPr>
              <a:t>spôsobená</a:t>
            </a:r>
            <a:r>
              <a:rPr lang="en-GB" sz="1800" b="1" i="0" dirty="0">
                <a:effectLst/>
                <a:cs typeface="Arial" panose="020B0604020202020204" pitchFamily="34" charset="0"/>
              </a:rPr>
              <a:t>:</a:t>
            </a:r>
            <a:endParaRPr lang="sk-SK" sz="1800" b="1" i="0" dirty="0">
              <a:effectLst/>
              <a:cs typeface="Arial" panose="020B0604020202020204" pitchFamily="34" charset="0"/>
            </a:endParaRPr>
          </a:p>
          <a:p>
            <a:endParaRPr lang="sk-SK" sz="1200" dirty="0">
              <a:cs typeface="Arial" panose="020B0604020202020204" pitchFamily="34" charset="0"/>
            </a:endParaRPr>
          </a:p>
          <a:p>
            <a:r>
              <a:rPr lang="en-GB" sz="1200" b="0" i="0" dirty="0" err="1">
                <a:effectLst/>
                <a:cs typeface="Arial" panose="020B0604020202020204" pitchFamily="34" charset="0"/>
              </a:rPr>
              <a:t>Nadmerne</a:t>
            </a:r>
            <a:r>
              <a:rPr lang="en-GB" sz="1200" b="0" i="0" dirty="0">
                <a:effectLst/>
                <a:cs typeface="Arial" panose="020B0604020202020204" pitchFamily="34" charset="0"/>
              </a:rPr>
              <a:t> </a:t>
            </a:r>
            <a:r>
              <a:rPr lang="en-GB" sz="1200" b="0" i="0" dirty="0" err="1">
                <a:effectLst/>
                <a:cs typeface="Arial" panose="020B0604020202020204" pitchFamily="34" charset="0"/>
              </a:rPr>
              <a:t>poskytnuté</a:t>
            </a:r>
            <a:r>
              <a:rPr lang="en-GB" sz="1200" b="0" i="0" dirty="0">
                <a:effectLst/>
                <a:cs typeface="Arial" panose="020B0604020202020204" pitchFamily="34" charset="0"/>
              </a:rPr>
              <a:t> </a:t>
            </a:r>
            <a:r>
              <a:rPr lang="en-GB" sz="1200" b="0" i="0" dirty="0" err="1">
                <a:effectLst/>
                <a:cs typeface="Arial" panose="020B0604020202020204" pitchFamily="34" charset="0"/>
              </a:rPr>
              <a:t>používateľské</a:t>
            </a:r>
            <a:r>
              <a:rPr lang="en-GB" sz="1200" b="0" i="0" dirty="0">
                <a:effectLst/>
                <a:cs typeface="Arial" panose="020B0604020202020204" pitchFamily="34" charset="0"/>
              </a:rPr>
              <a:t> </a:t>
            </a:r>
            <a:r>
              <a:rPr lang="en-GB" sz="1200" b="0" i="0" dirty="0" err="1">
                <a:effectLst/>
                <a:cs typeface="Arial" panose="020B0604020202020204" pitchFamily="34" charset="0"/>
              </a:rPr>
              <a:t>prístupové</a:t>
            </a:r>
            <a:r>
              <a:rPr lang="en-GB" sz="1200" b="0" i="0" dirty="0">
                <a:effectLst/>
                <a:cs typeface="Arial" panose="020B0604020202020204" pitchFamily="34" charset="0"/>
              </a:rPr>
              <a:t> </a:t>
            </a:r>
            <a:r>
              <a:rPr lang="en-GB" sz="1200" b="0" i="0" dirty="0" err="1">
                <a:effectLst/>
                <a:cs typeface="Arial" panose="020B0604020202020204" pitchFamily="34" charset="0"/>
              </a:rPr>
              <a:t>práva</a:t>
            </a:r>
            <a:endParaRPr lang="sk-SK" sz="1200" b="0" i="0" dirty="0">
              <a:effectLst/>
              <a:cs typeface="Arial" panose="020B0604020202020204" pitchFamily="34" charset="0"/>
            </a:endParaRPr>
          </a:p>
          <a:p>
            <a:endParaRPr lang="sk-SK" sz="1200" dirty="0">
              <a:cs typeface="Arial" panose="020B0604020202020204" pitchFamily="34" charset="0"/>
            </a:endParaRPr>
          </a:p>
          <a:p>
            <a:r>
              <a:rPr lang="en-GB" sz="1200" b="0" i="0" dirty="0" err="1">
                <a:effectLst/>
                <a:cs typeface="Arial" panose="020B0604020202020204" pitchFamily="34" charset="0"/>
              </a:rPr>
              <a:t>Zbytočne</a:t>
            </a:r>
            <a:r>
              <a:rPr lang="en-GB" sz="1200" b="0" i="0" dirty="0">
                <a:effectLst/>
                <a:cs typeface="Arial" panose="020B0604020202020204" pitchFamily="34" charset="0"/>
              </a:rPr>
              <a:t> </a:t>
            </a:r>
            <a:r>
              <a:rPr lang="en-GB" sz="1200" b="0" i="0" dirty="0" err="1">
                <a:effectLst/>
                <a:cs typeface="Arial" panose="020B0604020202020204" pitchFamily="34" charset="0"/>
              </a:rPr>
              <a:t>rozšírené</a:t>
            </a:r>
            <a:r>
              <a:rPr lang="en-GB" sz="1200" b="0" i="0" dirty="0">
                <a:effectLst/>
                <a:cs typeface="Arial" panose="020B0604020202020204" pitchFamily="34" charset="0"/>
              </a:rPr>
              <a:t> </a:t>
            </a:r>
            <a:r>
              <a:rPr lang="en-GB" sz="1200" b="0" i="0" dirty="0" err="1">
                <a:effectLst/>
                <a:cs typeface="Arial" panose="020B0604020202020204" pitchFamily="34" charset="0"/>
              </a:rPr>
              <a:t>zdroje</a:t>
            </a:r>
            <a:r>
              <a:rPr lang="en-GB" sz="1200" b="0" i="0" dirty="0">
                <a:effectLst/>
                <a:cs typeface="Arial" panose="020B0604020202020204" pitchFamily="34" charset="0"/>
              </a:rPr>
              <a:t> OS</a:t>
            </a:r>
            <a:endParaRPr lang="sk-SK" sz="1200" b="0" i="0" dirty="0">
              <a:effectLst/>
              <a:cs typeface="Arial" panose="020B0604020202020204" pitchFamily="34" charset="0"/>
            </a:endParaRPr>
          </a:p>
          <a:p>
            <a:endParaRPr lang="sk-SK" sz="1200" b="0" i="0" dirty="0">
              <a:effectLst/>
              <a:cs typeface="Arial" panose="020B0604020202020204" pitchFamily="34" charset="0"/>
            </a:endParaRPr>
          </a:p>
          <a:p>
            <a:r>
              <a:rPr lang="en-GB" sz="1200" b="0" i="0" dirty="0" err="1">
                <a:effectLst/>
                <a:cs typeface="Arial" panose="020B0604020202020204" pitchFamily="34" charset="0"/>
              </a:rPr>
              <a:t>Neopravené</a:t>
            </a:r>
            <a:r>
              <a:rPr lang="en-GB" sz="1200" b="0" i="0" dirty="0">
                <a:effectLst/>
                <a:cs typeface="Arial" panose="020B0604020202020204" pitchFamily="34" charset="0"/>
              </a:rPr>
              <a:t> </a:t>
            </a:r>
            <a:r>
              <a:rPr lang="en-GB" sz="1200" b="0" i="0" dirty="0" err="1">
                <a:effectLst/>
                <a:cs typeface="Arial" panose="020B0604020202020204" pitchFamily="34" charset="0"/>
              </a:rPr>
              <a:t>alebo</a:t>
            </a:r>
            <a:r>
              <a:rPr lang="en-GB" sz="1200" b="0" i="0" dirty="0">
                <a:effectLst/>
                <a:cs typeface="Arial" panose="020B0604020202020204" pitchFamily="34" charset="0"/>
              </a:rPr>
              <a:t> </a:t>
            </a:r>
            <a:r>
              <a:rPr lang="en-GB" sz="1200" b="0" i="0" dirty="0" err="1">
                <a:effectLst/>
                <a:cs typeface="Arial" panose="020B0604020202020204" pitchFamily="34" charset="0"/>
              </a:rPr>
              <a:t>zastarané</a:t>
            </a:r>
            <a:r>
              <a:rPr lang="en-GB" sz="1200" b="0" i="0" dirty="0">
                <a:effectLst/>
                <a:cs typeface="Arial" panose="020B0604020202020204" pitchFamily="34" charset="0"/>
              </a:rPr>
              <a:t> </a:t>
            </a:r>
            <a:r>
              <a:rPr lang="en-GB" sz="1200" b="0" i="0" dirty="0" err="1">
                <a:effectLst/>
                <a:cs typeface="Arial" panose="020B0604020202020204" pitchFamily="34" charset="0"/>
              </a:rPr>
              <a:t>verzie</a:t>
            </a:r>
            <a:r>
              <a:rPr lang="en-GB" sz="1200" b="0" i="0" dirty="0">
                <a:effectLst/>
                <a:cs typeface="Arial" panose="020B0604020202020204" pitchFamily="34" charset="0"/>
              </a:rPr>
              <a:t> </a:t>
            </a:r>
            <a:r>
              <a:rPr lang="en-GB" sz="1200" b="0" i="0" dirty="0" err="1">
                <a:effectLst/>
                <a:cs typeface="Arial" panose="020B0604020202020204" pitchFamily="34" charset="0"/>
              </a:rPr>
              <a:t>operačného</a:t>
            </a:r>
            <a:r>
              <a:rPr lang="en-GB" sz="1200" b="0" i="0" dirty="0">
                <a:effectLst/>
                <a:cs typeface="Arial" panose="020B0604020202020204" pitchFamily="34" charset="0"/>
              </a:rPr>
              <a:t> </a:t>
            </a:r>
            <a:r>
              <a:rPr lang="en-GB" sz="1200" b="0" i="0" dirty="0" err="1">
                <a:effectLst/>
                <a:cs typeface="Arial" panose="020B0604020202020204" pitchFamily="34" charset="0"/>
              </a:rPr>
              <a:t>systému</a:t>
            </a:r>
            <a:r>
              <a:rPr lang="en-GB" sz="1200" b="0" i="0" dirty="0">
                <a:effectLst/>
                <a:cs typeface="Arial" panose="020B0604020202020204" pitchFamily="34" charset="0"/>
              </a:rPr>
              <a:t> a </a:t>
            </a:r>
            <a:r>
              <a:rPr lang="en-GB" sz="1200" b="0" i="0" dirty="0" err="1">
                <a:effectLst/>
                <a:cs typeface="Arial" panose="020B0604020202020204" pitchFamily="34" charset="0"/>
              </a:rPr>
              <a:t>kontajnerového</a:t>
            </a:r>
            <a:r>
              <a:rPr lang="en-GB" sz="1200" b="0" i="0" dirty="0">
                <a:effectLst/>
                <a:cs typeface="Arial" panose="020B0604020202020204" pitchFamily="34" charset="0"/>
              </a:rPr>
              <a:t> </a:t>
            </a:r>
            <a:r>
              <a:rPr lang="en-GB" sz="1200" b="0" i="0" dirty="0" err="1">
                <a:effectLst/>
                <a:cs typeface="Arial" panose="020B0604020202020204" pitchFamily="34" charset="0"/>
              </a:rPr>
              <a:t>modulu</a:t>
            </a:r>
            <a:endParaRPr lang="sk-SK" sz="1200" dirty="0">
              <a:cs typeface="Arial" panose="020B0604020202020204" pitchFamily="34" charset="0"/>
            </a:endParaRPr>
          </a:p>
          <a:p>
            <a:endParaRPr lang="sk-SK" sz="1200" b="0" i="0" dirty="0">
              <a:effectLst/>
              <a:cs typeface="Arial" panose="020B0604020202020204" pitchFamily="34" charset="0"/>
            </a:endParaRPr>
          </a:p>
          <a:p>
            <a:r>
              <a:rPr lang="en-GB" sz="1200" b="0" i="0" dirty="0" err="1">
                <a:effectLst/>
                <a:cs typeface="Arial" panose="020B0604020202020204" pitchFamily="34" charset="0"/>
              </a:rPr>
              <a:t>Otvorte</a:t>
            </a:r>
            <a:r>
              <a:rPr lang="en-GB" sz="1200" b="0" i="0" dirty="0">
                <a:effectLst/>
                <a:cs typeface="Arial" panose="020B0604020202020204" pitchFamily="34" charset="0"/>
              </a:rPr>
              <a:t> </a:t>
            </a:r>
            <a:r>
              <a:rPr lang="en-GB" sz="1200" b="0" i="0" dirty="0" err="1">
                <a:effectLst/>
                <a:cs typeface="Arial" panose="020B0604020202020204" pitchFamily="34" charset="0"/>
              </a:rPr>
              <a:t>sieťové</a:t>
            </a:r>
            <a:r>
              <a:rPr lang="en-GB" sz="1200" b="0" i="0" dirty="0">
                <a:effectLst/>
                <a:cs typeface="Arial" panose="020B0604020202020204" pitchFamily="34" charset="0"/>
              </a:rPr>
              <a:t> porty</a:t>
            </a:r>
            <a:endParaRPr lang="sk-SK" sz="1200" b="0" i="0" dirty="0">
              <a:effectLst/>
              <a:cs typeface="Arial" panose="020B0604020202020204" pitchFamily="34" charset="0"/>
            </a:endParaRPr>
          </a:p>
          <a:p>
            <a:endParaRPr lang="sk-SK" sz="1200" b="0" i="0" dirty="0">
              <a:effectLst/>
              <a:cs typeface="Arial" panose="020B0604020202020204" pitchFamily="34" charset="0"/>
            </a:endParaRPr>
          </a:p>
          <a:p>
            <a:r>
              <a:rPr lang="en-GB" sz="1200" b="0" i="0" dirty="0" err="1">
                <a:effectLst/>
                <a:cs typeface="Arial" panose="020B0604020202020204" pitchFamily="34" charset="0"/>
              </a:rPr>
              <a:t>Zle</a:t>
            </a:r>
            <a:r>
              <a:rPr lang="en-GB" sz="1200" b="0" i="0" dirty="0">
                <a:effectLst/>
                <a:cs typeface="Arial" panose="020B0604020202020204" pitchFamily="34" charset="0"/>
              </a:rPr>
              <a:t> </a:t>
            </a:r>
            <a:r>
              <a:rPr lang="en-GB" sz="1200" b="0" i="0" dirty="0" err="1">
                <a:effectLst/>
                <a:cs typeface="Arial" panose="020B0604020202020204" pitchFamily="34" charset="0"/>
              </a:rPr>
              <a:t>nakonfigurovaná</a:t>
            </a:r>
            <a:r>
              <a:rPr lang="en-GB" sz="1200" b="0" i="0" dirty="0">
                <a:effectLst/>
                <a:cs typeface="Arial" panose="020B0604020202020204" pitchFamily="34" charset="0"/>
              </a:rPr>
              <a:t> </a:t>
            </a:r>
            <a:r>
              <a:rPr lang="en-GB" sz="1200" b="0" i="0" dirty="0" err="1">
                <a:effectLst/>
                <a:cs typeface="Arial" panose="020B0604020202020204" pitchFamily="34" charset="0"/>
              </a:rPr>
              <a:t>autentifikácia</a:t>
            </a:r>
            <a:endParaRPr lang="sk-SK" sz="1200" dirty="0">
              <a:cs typeface="Arial" panose="020B0604020202020204" pitchFamily="34" charset="0"/>
            </a:endParaRPr>
          </a:p>
          <a:p>
            <a:endParaRPr lang="sk-SK" sz="1200" b="0" i="0" dirty="0">
              <a:effectLst/>
              <a:cs typeface="Arial" panose="020B0604020202020204" pitchFamily="34" charset="0"/>
            </a:endParaRPr>
          </a:p>
          <a:p>
            <a:r>
              <a:rPr lang="en-GB" sz="1200" b="0" i="0" dirty="0" err="1">
                <a:effectLst/>
                <a:cs typeface="Arial" panose="020B0604020202020204" pitchFamily="34" charset="0"/>
              </a:rPr>
              <a:t>Nedostatok</a:t>
            </a:r>
            <a:r>
              <a:rPr lang="en-GB" sz="1200" b="0" i="0" dirty="0">
                <a:effectLst/>
                <a:cs typeface="Arial" panose="020B0604020202020204" pitchFamily="34" charset="0"/>
              </a:rPr>
              <a:t> </a:t>
            </a:r>
            <a:r>
              <a:rPr lang="en-GB" sz="1200" b="0" i="0" dirty="0" err="1">
                <a:effectLst/>
                <a:cs typeface="Arial" panose="020B0604020202020204" pitchFamily="34" charset="0"/>
              </a:rPr>
              <a:t>izolácie</a:t>
            </a:r>
            <a:r>
              <a:rPr lang="en-GB" sz="1200" b="0" i="0" dirty="0">
                <a:effectLst/>
                <a:cs typeface="Arial" panose="020B0604020202020204" pitchFamily="34" charset="0"/>
              </a:rPr>
              <a:t> </a:t>
            </a:r>
            <a:r>
              <a:rPr lang="en-GB" sz="1200" b="0" i="0" dirty="0" err="1">
                <a:effectLst/>
                <a:cs typeface="Arial" panose="020B0604020202020204" pitchFamily="34" charset="0"/>
              </a:rPr>
              <a:t>menného</a:t>
            </a:r>
            <a:r>
              <a:rPr lang="en-GB" sz="1200" b="0" i="0" dirty="0">
                <a:effectLst/>
                <a:cs typeface="Arial" panose="020B0604020202020204" pitchFamily="34" charset="0"/>
              </a:rPr>
              <a:t> </a:t>
            </a:r>
            <a:r>
              <a:rPr lang="en-GB" sz="1200" b="0" i="0" dirty="0" err="1">
                <a:effectLst/>
                <a:cs typeface="Arial" panose="020B0604020202020204" pitchFamily="34" charset="0"/>
              </a:rPr>
              <a:t>priestoru</a:t>
            </a:r>
            <a:endParaRPr lang="sk-SK" sz="1200" b="0" i="0" dirty="0">
              <a:effectLst/>
              <a:cs typeface="Arial" panose="020B0604020202020204" pitchFamily="34" charset="0"/>
            </a:endParaRPr>
          </a:p>
          <a:p>
            <a:endParaRPr lang="sk-SK" sz="1200" dirty="0">
              <a:cs typeface="Arial" panose="020B0604020202020204" pitchFamily="34" charset="0"/>
            </a:endParaRPr>
          </a:p>
          <a:p>
            <a:r>
              <a:rPr lang="en-GB" sz="1200" b="0" i="0" dirty="0" err="1">
                <a:effectLst/>
                <a:cs typeface="Arial" panose="020B0604020202020204" pitchFamily="34" charset="0"/>
              </a:rPr>
              <a:t>Všetci</a:t>
            </a:r>
            <a:r>
              <a:rPr lang="en-GB" sz="1200" b="0" i="0" dirty="0">
                <a:effectLst/>
                <a:cs typeface="Arial" panose="020B0604020202020204" pitchFamily="34" charset="0"/>
              </a:rPr>
              <a:t> </a:t>
            </a:r>
            <a:r>
              <a:rPr lang="en-GB" sz="1200" b="0" i="0" dirty="0" err="1">
                <a:effectLst/>
                <a:cs typeface="Arial" panose="020B0604020202020204" pitchFamily="34" charset="0"/>
              </a:rPr>
              <a:t>hostitelia</a:t>
            </a:r>
            <a:r>
              <a:rPr lang="en-GB" sz="1200" b="0" i="0" dirty="0">
                <a:effectLst/>
                <a:cs typeface="Arial" panose="020B0604020202020204" pitchFamily="34" charset="0"/>
              </a:rPr>
              <a:t> by </a:t>
            </a:r>
            <a:r>
              <a:rPr lang="en-GB" sz="1200" b="0" i="0" dirty="0" err="1">
                <a:effectLst/>
                <a:cs typeface="Arial" panose="020B0604020202020204" pitchFamily="34" charset="0"/>
              </a:rPr>
              <a:t>mali</a:t>
            </a:r>
            <a:r>
              <a:rPr lang="en-GB" sz="1200" b="0" i="0" dirty="0">
                <a:effectLst/>
                <a:cs typeface="Arial" panose="020B0604020202020204" pitchFamily="34" charset="0"/>
              </a:rPr>
              <a:t> </a:t>
            </a:r>
            <a:r>
              <a:rPr lang="en-GB" sz="1200" b="0" i="0" dirty="0" err="1">
                <a:effectLst/>
                <a:cs typeface="Arial" panose="020B0604020202020204" pitchFamily="34" charset="0"/>
              </a:rPr>
              <a:t>byť</a:t>
            </a:r>
            <a:r>
              <a:rPr lang="en-GB" sz="1200" b="0" i="0" dirty="0">
                <a:effectLst/>
                <a:cs typeface="Arial" panose="020B0604020202020204" pitchFamily="34" charset="0"/>
              </a:rPr>
              <a:t> </a:t>
            </a:r>
            <a:r>
              <a:rPr lang="en-GB" sz="1200" b="0" i="0" dirty="0" err="1">
                <a:effectLst/>
                <a:cs typeface="Arial" panose="020B0604020202020204" pitchFamily="34" charset="0"/>
              </a:rPr>
              <a:t>vybavení</a:t>
            </a:r>
            <a:r>
              <a:rPr lang="en-GB" sz="1200" b="0" i="0" dirty="0">
                <a:effectLst/>
                <a:cs typeface="Arial" panose="020B0604020202020204" pitchFamily="34" charset="0"/>
              </a:rPr>
              <a:t> </a:t>
            </a:r>
            <a:r>
              <a:rPr lang="en-GB" sz="1200" b="0" i="0" dirty="0" err="1">
                <a:effectLst/>
                <a:cs typeface="Arial" panose="020B0604020202020204" pitchFamily="34" charset="0"/>
              </a:rPr>
              <a:t>zariadením</a:t>
            </a:r>
            <a:r>
              <a:rPr lang="en-GB" sz="1200" b="0" i="0" dirty="0">
                <a:effectLst/>
                <a:cs typeface="Arial" panose="020B0604020202020204" pitchFamily="34" charset="0"/>
              </a:rPr>
              <a:t> Endpoint Detection and Response (EDR), </a:t>
            </a:r>
            <a:r>
              <a:rPr lang="en-GB" sz="1200" b="0" i="0" dirty="0" err="1">
                <a:effectLst/>
                <a:cs typeface="Arial" panose="020B0604020202020204" pitchFamily="34" charset="0"/>
              </a:rPr>
              <a:t>ktoré</a:t>
            </a:r>
            <a:r>
              <a:rPr lang="en-GB" sz="1200" b="0" i="0" dirty="0">
                <a:effectLst/>
                <a:cs typeface="Arial" panose="020B0604020202020204" pitchFamily="34" charset="0"/>
              </a:rPr>
              <a:t> </a:t>
            </a:r>
            <a:r>
              <a:rPr lang="en-GB" sz="1200" b="0" i="0" dirty="0" err="1">
                <a:effectLst/>
                <a:cs typeface="Arial" panose="020B0604020202020204" pitchFamily="34" charset="0"/>
              </a:rPr>
              <a:t>neustále</a:t>
            </a:r>
            <a:r>
              <a:rPr lang="en-GB" sz="1200" b="0" i="0" dirty="0">
                <a:effectLst/>
                <a:cs typeface="Arial" panose="020B0604020202020204" pitchFamily="34" charset="0"/>
              </a:rPr>
              <a:t> </a:t>
            </a:r>
            <a:r>
              <a:rPr lang="en-GB" sz="1200" b="0" i="0" dirty="0" err="1">
                <a:effectLst/>
                <a:cs typeface="Arial" panose="020B0604020202020204" pitchFamily="34" charset="0"/>
              </a:rPr>
              <a:t>monitoruje</a:t>
            </a:r>
            <a:r>
              <a:rPr lang="en-GB" sz="1200" b="0" i="0" dirty="0">
                <a:effectLst/>
                <a:cs typeface="Arial" panose="020B0604020202020204" pitchFamily="34" charset="0"/>
              </a:rPr>
              <a:t> </a:t>
            </a:r>
            <a:r>
              <a:rPr lang="en-GB" sz="1200" b="0" i="0" dirty="0" err="1">
                <a:effectLst/>
                <a:cs typeface="Arial" panose="020B0604020202020204" pitchFamily="34" charset="0"/>
              </a:rPr>
              <a:t>zariadenia</a:t>
            </a:r>
            <a:r>
              <a:rPr lang="en-GB" sz="1200" b="0" i="0" dirty="0">
                <a:effectLst/>
                <a:cs typeface="Arial" panose="020B0604020202020204" pitchFamily="34" charset="0"/>
              </a:rPr>
              <a:t> </a:t>
            </a:r>
            <a:r>
              <a:rPr lang="en-GB" sz="1200" b="0" i="0" dirty="0" err="1">
                <a:effectLst/>
                <a:cs typeface="Arial" panose="020B0604020202020204" pitchFamily="34" charset="0"/>
              </a:rPr>
              <a:t>koncových</a:t>
            </a:r>
            <a:r>
              <a:rPr lang="en-GB" sz="1200" b="0" i="0" dirty="0">
                <a:effectLst/>
                <a:cs typeface="Arial" panose="020B0604020202020204" pitchFamily="34" charset="0"/>
              </a:rPr>
              <a:t> </a:t>
            </a:r>
            <a:r>
              <a:rPr lang="en-GB" sz="1200" b="0" i="0" dirty="0" err="1">
                <a:effectLst/>
                <a:cs typeface="Arial" panose="020B0604020202020204" pitchFamily="34" charset="0"/>
              </a:rPr>
              <a:t>používateľov</a:t>
            </a:r>
            <a:r>
              <a:rPr lang="en-GB" sz="1200" b="0" i="0" dirty="0">
                <a:effectLst/>
                <a:cs typeface="Arial" panose="020B0604020202020204" pitchFamily="34" charset="0"/>
              </a:rPr>
              <a:t>, aby </a:t>
            </a:r>
            <a:r>
              <a:rPr lang="en-GB" sz="1200" b="0" i="0" dirty="0" err="1">
                <a:effectLst/>
                <a:cs typeface="Arial" panose="020B0604020202020204" pitchFamily="34" charset="0"/>
              </a:rPr>
              <a:t>zisťovali</a:t>
            </a:r>
            <a:r>
              <a:rPr lang="en-GB" sz="1200" b="0" i="0" dirty="0">
                <a:effectLst/>
                <a:cs typeface="Arial" panose="020B0604020202020204" pitchFamily="34" charset="0"/>
              </a:rPr>
              <a:t> a </a:t>
            </a:r>
            <a:r>
              <a:rPr lang="en-GB" sz="1200" b="0" i="0" dirty="0" err="1">
                <a:effectLst/>
                <a:cs typeface="Arial" panose="020B0604020202020204" pitchFamily="34" charset="0"/>
              </a:rPr>
              <a:t>reagovali</a:t>
            </a:r>
            <a:r>
              <a:rPr lang="en-GB" sz="1200" b="0" i="0" dirty="0">
                <a:effectLst/>
                <a:cs typeface="Arial" panose="020B0604020202020204" pitchFamily="34" charset="0"/>
              </a:rPr>
              <a:t> </a:t>
            </a:r>
            <a:r>
              <a:rPr lang="en-GB" sz="1200" b="0" i="0" dirty="0" err="1">
                <a:effectLst/>
                <a:cs typeface="Arial" panose="020B0604020202020204" pitchFamily="34" charset="0"/>
              </a:rPr>
              <a:t>na</a:t>
            </a:r>
            <a:r>
              <a:rPr lang="en-GB" sz="1200" b="0" i="0" dirty="0">
                <a:effectLst/>
                <a:cs typeface="Arial" panose="020B0604020202020204" pitchFamily="34" charset="0"/>
              </a:rPr>
              <a:t> </a:t>
            </a:r>
            <a:r>
              <a:rPr lang="en-GB" sz="1200" b="0" i="0" dirty="0" err="1">
                <a:effectLst/>
                <a:cs typeface="Arial" panose="020B0604020202020204" pitchFamily="34" charset="0"/>
              </a:rPr>
              <a:t>kybernetické</a:t>
            </a:r>
            <a:r>
              <a:rPr lang="en-GB" sz="1200" b="0" i="0" dirty="0">
                <a:effectLst/>
                <a:cs typeface="Arial" panose="020B0604020202020204" pitchFamily="34" charset="0"/>
              </a:rPr>
              <a:t> </a:t>
            </a:r>
            <a:r>
              <a:rPr lang="en-GB" sz="1200" b="0" i="0" dirty="0" err="1">
                <a:effectLst/>
                <a:cs typeface="Arial" panose="020B0604020202020204" pitchFamily="34" charset="0"/>
              </a:rPr>
              <a:t>hrozby</a:t>
            </a:r>
            <a:r>
              <a:rPr lang="en-GB" sz="1200" b="0" i="0" dirty="0">
                <a:effectLst/>
                <a:cs typeface="Arial" panose="020B0604020202020204" pitchFamily="34" charset="0"/>
              </a:rPr>
              <a:t>, </a:t>
            </a:r>
            <a:r>
              <a:rPr lang="en-GB" sz="1200" b="0" i="0" dirty="0" err="1">
                <a:effectLst/>
                <a:cs typeface="Arial" panose="020B0604020202020204" pitchFamily="34" charset="0"/>
              </a:rPr>
              <a:t>ako</a:t>
            </a:r>
            <a:r>
              <a:rPr lang="en-GB" sz="1200" b="0" i="0" dirty="0">
                <a:effectLst/>
                <a:cs typeface="Arial" panose="020B0604020202020204" pitchFamily="34" charset="0"/>
              </a:rPr>
              <a:t> je </a:t>
            </a:r>
            <a:r>
              <a:rPr lang="en-GB" sz="1200" b="0" i="0" dirty="0" err="1">
                <a:effectLst/>
                <a:cs typeface="Arial" panose="020B0604020202020204" pitchFamily="34" charset="0"/>
              </a:rPr>
              <a:t>ransomvér</a:t>
            </a:r>
            <a:r>
              <a:rPr lang="en-GB" sz="1200" b="0" i="0" dirty="0">
                <a:effectLst/>
                <a:cs typeface="Arial" panose="020B0604020202020204" pitchFamily="34" charset="0"/>
              </a:rPr>
              <a:t> a </a:t>
            </a:r>
            <a:r>
              <a:rPr lang="en-GB" sz="1200" b="0" i="0" dirty="0" err="1">
                <a:effectLst/>
                <a:cs typeface="Arial" panose="020B0604020202020204" pitchFamily="34" charset="0"/>
              </a:rPr>
              <a:t>malvér</a:t>
            </a:r>
            <a:r>
              <a:rPr lang="en-GB" sz="1200" b="0" i="0" dirty="0">
                <a:effectLst/>
                <a:cs typeface="Arial" panose="020B0604020202020204" pitchFamily="34" charset="0"/>
              </a:rPr>
              <a:t>, </a:t>
            </a:r>
            <a:r>
              <a:rPr lang="en-GB" sz="1200" b="0" i="0" dirty="0" err="1">
                <a:effectLst/>
                <a:cs typeface="Arial" panose="020B0604020202020204" pitchFamily="34" charset="0"/>
              </a:rPr>
              <a:t>na</a:t>
            </a:r>
            <a:r>
              <a:rPr lang="en-GB" sz="1200" b="0" i="0" dirty="0">
                <a:effectLst/>
                <a:cs typeface="Arial" panose="020B0604020202020204" pitchFamily="34" charset="0"/>
              </a:rPr>
              <a:t> </a:t>
            </a:r>
            <a:r>
              <a:rPr lang="en-GB" sz="1200" b="0" i="0" dirty="0" err="1">
                <a:effectLst/>
                <a:cs typeface="Arial" panose="020B0604020202020204" pitchFamily="34" charset="0"/>
              </a:rPr>
              <a:t>zlepšenie</a:t>
            </a:r>
            <a:r>
              <a:rPr lang="en-GB" sz="1200" b="0" i="0" dirty="0">
                <a:effectLst/>
                <a:cs typeface="Arial" panose="020B0604020202020204" pitchFamily="34" charset="0"/>
              </a:rPr>
              <a:t> ich </a:t>
            </a:r>
            <a:r>
              <a:rPr lang="en-GB" sz="1200" b="0" i="0" dirty="0" err="1">
                <a:effectLst/>
                <a:cs typeface="Arial" panose="020B0604020202020204" pitchFamily="34" charset="0"/>
              </a:rPr>
              <a:t>zabezpečenia</a:t>
            </a:r>
            <a:r>
              <a:rPr lang="en-GB" sz="1200" b="0" i="0" dirty="0">
                <a:effectLst/>
                <a:cs typeface="Arial" panose="020B0604020202020204" pitchFamily="34" charset="0"/>
              </a:rPr>
              <a:t>.</a:t>
            </a:r>
          </a:p>
        </p:txBody>
      </p:sp>
      <p:sp>
        <p:nvSpPr>
          <p:cNvPr id="5" name="Footer Placeholder 4">
            <a:extLst>
              <a:ext uri="{FF2B5EF4-FFF2-40B4-BE49-F238E27FC236}">
                <a16:creationId xmlns:a16="http://schemas.microsoft.com/office/drawing/2014/main" id="{38E4B3C7-CD19-FE22-5777-90870904CDC4}"/>
              </a:ext>
            </a:extLst>
          </p:cNvPr>
          <p:cNvSpPr>
            <a:spLocks noGrp="1"/>
          </p:cNvSpPr>
          <p:nvPr>
            <p:ph type="ftr" sz="quarter" idx="10"/>
          </p:nvPr>
        </p:nvSpPr>
        <p:spPr/>
        <p:txBody>
          <a:bodyPr/>
          <a:lstStyle/>
          <a:p>
            <a:r>
              <a:rPr lang="en-US"/>
              <a:t>CIO Information Security / November 2024 / © 2024 IBM Corporation</a:t>
            </a:r>
          </a:p>
        </p:txBody>
      </p:sp>
    </p:spTree>
    <p:extLst>
      <p:ext uri="{BB962C8B-B14F-4D97-AF65-F5344CB8AC3E}">
        <p14:creationId xmlns:p14="http://schemas.microsoft.com/office/powerpoint/2010/main" val="1869079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64F8-31A5-E7E0-76FE-1C2287649E18}"/>
              </a:ext>
            </a:extLst>
          </p:cNvPr>
          <p:cNvSpPr>
            <a:spLocks noGrp="1"/>
          </p:cNvSpPr>
          <p:nvPr>
            <p:ph type="title"/>
          </p:nvPr>
        </p:nvSpPr>
        <p:spPr>
          <a:xfrm>
            <a:off x="280415" y="268224"/>
            <a:ext cx="8923219" cy="636237"/>
          </a:xfrm>
        </p:spPr>
        <p:txBody>
          <a:bodyPr/>
          <a:lstStyle/>
          <a:p>
            <a:r>
              <a:rPr lang="en-US" dirty="0"/>
              <a:t>Back up slides</a:t>
            </a:r>
            <a:r>
              <a:rPr lang="sk-SK" dirty="0"/>
              <a:t> </a:t>
            </a:r>
            <a:r>
              <a:rPr lang="en-US" dirty="0"/>
              <a:t>- </a:t>
            </a:r>
            <a:r>
              <a:rPr lang="en-GB" sz="3200" b="1" i="0" dirty="0" err="1">
                <a:effectLst/>
                <a:cs typeface="Arial" panose="020B0604020202020204" pitchFamily="34" charset="0"/>
              </a:rPr>
              <a:t>Časté</a:t>
            </a:r>
            <a:r>
              <a:rPr lang="en-GB" sz="3200" b="1" i="0" dirty="0">
                <a:effectLst/>
                <a:cs typeface="Arial" panose="020B0604020202020204" pitchFamily="34" charset="0"/>
              </a:rPr>
              <a:t> </a:t>
            </a:r>
            <a:r>
              <a:rPr lang="en-GB" sz="3200" b="1" i="0" dirty="0" err="1">
                <a:effectLst/>
                <a:cs typeface="Arial" panose="020B0604020202020204" pitchFamily="34" charset="0"/>
              </a:rPr>
              <a:t>chyby</a:t>
            </a:r>
            <a:endParaRPr lang="en-GB" dirty="0"/>
          </a:p>
        </p:txBody>
      </p:sp>
      <p:sp>
        <p:nvSpPr>
          <p:cNvPr id="3" name="Text Placeholder 2">
            <a:extLst>
              <a:ext uri="{FF2B5EF4-FFF2-40B4-BE49-F238E27FC236}">
                <a16:creationId xmlns:a16="http://schemas.microsoft.com/office/drawing/2014/main" id="{29C86002-481F-CE0C-486F-8EC5523863D0}"/>
              </a:ext>
            </a:extLst>
          </p:cNvPr>
          <p:cNvSpPr>
            <a:spLocks noGrp="1"/>
          </p:cNvSpPr>
          <p:nvPr>
            <p:ph type="body" sz="quarter" idx="13"/>
          </p:nvPr>
        </p:nvSpPr>
        <p:spPr>
          <a:xfrm>
            <a:off x="292607" y="1071716"/>
            <a:ext cx="9254516" cy="4670323"/>
          </a:xfrm>
        </p:spPr>
        <p:txBody>
          <a:bodyPr/>
          <a:lstStyle/>
          <a:p>
            <a:pPr marL="171450" indent="-171450">
              <a:buFont typeface="Arial" panose="020B0604020202020204" pitchFamily="34" charset="0"/>
              <a:buChar char="•"/>
            </a:pPr>
            <a:r>
              <a:rPr lang="en-GB" sz="1100" i="0" dirty="0">
                <a:effectLst/>
                <a:cs typeface="Arial" panose="020B0604020202020204" pitchFamily="34" charset="0"/>
              </a:rPr>
              <a:t>Ak </a:t>
            </a:r>
            <a:r>
              <a:rPr lang="en-GB" sz="1100" i="0" dirty="0" err="1">
                <a:effectLst/>
                <a:cs typeface="Arial" panose="020B0604020202020204" pitchFamily="34" charset="0"/>
              </a:rPr>
              <a:t>chcete</a:t>
            </a:r>
            <a:r>
              <a:rPr lang="en-GB" sz="1100" i="0" dirty="0">
                <a:effectLst/>
                <a:cs typeface="Arial" panose="020B0604020202020204" pitchFamily="34" charset="0"/>
              </a:rPr>
              <a:t> </a:t>
            </a:r>
            <a:r>
              <a:rPr lang="en-GB" sz="1100" i="0" dirty="0" err="1">
                <a:effectLst/>
                <a:cs typeface="Arial" panose="020B0604020202020204" pitchFamily="34" charset="0"/>
              </a:rPr>
              <a:t>minimalizovať</a:t>
            </a:r>
            <a:r>
              <a:rPr lang="en-GB" sz="1100" i="0" dirty="0">
                <a:effectLst/>
                <a:cs typeface="Arial" panose="020B0604020202020204" pitchFamily="34" charset="0"/>
              </a:rPr>
              <a:t> </a:t>
            </a:r>
            <a:r>
              <a:rPr lang="en-GB" sz="1100" i="0" dirty="0" err="1">
                <a:effectLst/>
                <a:cs typeface="Arial" panose="020B0604020202020204" pitchFamily="34" charset="0"/>
              </a:rPr>
              <a:t>dosah</a:t>
            </a:r>
            <a:r>
              <a:rPr lang="en-GB" sz="1100" i="0" dirty="0">
                <a:effectLst/>
                <a:cs typeface="Arial" panose="020B0604020202020204" pitchFamily="34" charset="0"/>
              </a:rPr>
              <a:t> </a:t>
            </a:r>
            <a:r>
              <a:rPr lang="en-GB" sz="1100" i="0" dirty="0" err="1">
                <a:effectLst/>
                <a:cs typeface="Arial" panose="020B0604020202020204" pitchFamily="34" charset="0"/>
              </a:rPr>
              <a:t>narušených</a:t>
            </a:r>
            <a:r>
              <a:rPr lang="en-GB" sz="1100" i="0" dirty="0">
                <a:effectLst/>
                <a:cs typeface="Arial" panose="020B0604020202020204" pitchFamily="34" charset="0"/>
              </a:rPr>
              <a:t> </a:t>
            </a:r>
            <a:r>
              <a:rPr lang="en-GB" sz="1100" i="0" dirty="0" err="1">
                <a:effectLst/>
                <a:cs typeface="Arial" panose="020B0604020202020204" pitchFamily="34" charset="0"/>
              </a:rPr>
              <a:t>prihlasovacích</a:t>
            </a:r>
            <a:r>
              <a:rPr lang="en-GB" sz="1100" i="0" dirty="0">
                <a:effectLst/>
                <a:cs typeface="Arial" panose="020B0604020202020204" pitchFamily="34" charset="0"/>
              </a:rPr>
              <a:t> </a:t>
            </a:r>
            <a:r>
              <a:rPr lang="en-GB" sz="1100" i="0" dirty="0" err="1">
                <a:effectLst/>
                <a:cs typeface="Arial" panose="020B0604020202020204" pitchFamily="34" charset="0"/>
              </a:rPr>
              <a:t>údajov</a:t>
            </a:r>
            <a:r>
              <a:rPr lang="en-GB" sz="1100" i="0" dirty="0">
                <a:effectLst/>
                <a:cs typeface="Arial" panose="020B0604020202020204" pitchFamily="34" charset="0"/>
              </a:rPr>
              <a:t>, </a:t>
            </a:r>
            <a:r>
              <a:rPr lang="en-GB" sz="1100" i="0" dirty="0" err="1">
                <a:effectLst/>
                <a:cs typeface="Arial" panose="020B0604020202020204" pitchFamily="34" charset="0"/>
              </a:rPr>
              <a:t>vždy</a:t>
            </a:r>
            <a:r>
              <a:rPr lang="en-GB" sz="1100" i="0" dirty="0">
                <a:effectLst/>
                <a:cs typeface="Arial" panose="020B0604020202020204" pitchFamily="34" charset="0"/>
              </a:rPr>
              <a:t> </a:t>
            </a:r>
            <a:r>
              <a:rPr lang="en-GB" sz="1100" i="0" dirty="0" err="1">
                <a:effectLst/>
                <a:cs typeface="Arial" panose="020B0604020202020204" pitchFamily="34" charset="0"/>
              </a:rPr>
              <a:t>používajte</a:t>
            </a:r>
            <a:r>
              <a:rPr lang="en-GB" sz="1100" i="0" dirty="0">
                <a:effectLst/>
                <a:cs typeface="Arial" panose="020B0604020202020204" pitchFamily="34" charset="0"/>
              </a:rPr>
              <a:t> </a:t>
            </a:r>
            <a:r>
              <a:rPr lang="en-GB" sz="1100" i="0" dirty="0" err="1">
                <a:effectLst/>
                <a:cs typeface="Arial" panose="020B0604020202020204" pitchFamily="34" charset="0"/>
              </a:rPr>
              <a:t>jedinečné</a:t>
            </a:r>
            <a:r>
              <a:rPr lang="en-GB" sz="1100" i="0" dirty="0">
                <a:effectLst/>
                <a:cs typeface="Arial" panose="020B0604020202020204" pitchFamily="34" charset="0"/>
              </a:rPr>
              <a:t> </a:t>
            </a:r>
            <a:r>
              <a:rPr lang="en-GB" sz="1100" i="0" dirty="0" err="1">
                <a:effectLst/>
                <a:cs typeface="Arial" panose="020B0604020202020204" pitchFamily="34" charset="0"/>
              </a:rPr>
              <a:t>poverenia</a:t>
            </a:r>
            <a:r>
              <a:rPr lang="en-GB" sz="1100" i="0" dirty="0">
                <a:effectLst/>
                <a:cs typeface="Arial" panose="020B0604020202020204" pitchFamily="34" charset="0"/>
              </a:rPr>
              <a:t> pre </a:t>
            </a:r>
            <a:r>
              <a:rPr lang="en-GB" sz="1100" i="0" dirty="0" err="1">
                <a:effectLst/>
                <a:cs typeface="Arial" panose="020B0604020202020204" pitchFamily="34" charset="0"/>
              </a:rPr>
              <a:t>každé</a:t>
            </a:r>
            <a:r>
              <a:rPr lang="en-GB" sz="1100" i="0" dirty="0">
                <a:effectLst/>
                <a:cs typeface="Arial" panose="020B0604020202020204" pitchFamily="34" charset="0"/>
              </a:rPr>
              <a:t> </a:t>
            </a:r>
            <a:r>
              <a:rPr lang="en-GB" sz="1100" i="0" dirty="0" err="1">
                <a:effectLst/>
                <a:cs typeface="Arial" panose="020B0604020202020204" pitchFamily="34" charset="0"/>
              </a:rPr>
              <a:t>zariadenie</a:t>
            </a:r>
            <a:r>
              <a:rPr lang="en-GB" sz="1100" i="0" dirty="0">
                <a:effectLst/>
                <a:cs typeface="Arial" panose="020B0604020202020204" pitchFamily="34" charset="0"/>
              </a:rPr>
              <a:t> </a:t>
            </a:r>
            <a:r>
              <a:rPr lang="en-GB" sz="1100" i="0" dirty="0" err="1">
                <a:effectLst/>
                <a:cs typeface="Arial" panose="020B0604020202020204" pitchFamily="34" charset="0"/>
              </a:rPr>
              <a:t>alebo</a:t>
            </a:r>
            <a:r>
              <a:rPr lang="en-GB" sz="1100" i="0" dirty="0">
                <a:effectLst/>
                <a:cs typeface="Arial" panose="020B0604020202020204" pitchFamily="34" charset="0"/>
              </a:rPr>
              <a:t> </a:t>
            </a:r>
            <a:r>
              <a:rPr lang="en-GB" sz="1100" i="0" dirty="0" err="1">
                <a:effectLst/>
                <a:cs typeface="Arial" panose="020B0604020202020204" pitchFamily="34" charset="0"/>
              </a:rPr>
              <a:t>účet</a:t>
            </a:r>
            <a:r>
              <a:rPr lang="en-GB" sz="1100" i="0" dirty="0">
                <a:effectLst/>
                <a:cs typeface="Arial" panose="020B0604020202020204" pitchFamily="34" charset="0"/>
              </a:rPr>
              <a:t>. </a:t>
            </a:r>
            <a:r>
              <a:rPr lang="en-GB" sz="1100" i="0" dirty="0" err="1">
                <a:effectLst/>
                <a:cs typeface="Arial" panose="020B0604020202020204" pitchFamily="34" charset="0"/>
              </a:rPr>
              <a:t>Uistite</a:t>
            </a:r>
            <a:r>
              <a:rPr lang="en-GB" sz="1100" i="0" dirty="0">
                <a:effectLst/>
                <a:cs typeface="Arial" panose="020B0604020202020204" pitchFamily="34" charset="0"/>
              </a:rPr>
              <a:t> </a:t>
            </a:r>
            <a:r>
              <a:rPr lang="en-GB" sz="1100" i="0" dirty="0" err="1">
                <a:effectLst/>
                <a:cs typeface="Arial" panose="020B0604020202020204" pitchFamily="34" charset="0"/>
              </a:rPr>
              <a:t>sa</a:t>
            </a:r>
            <a:r>
              <a:rPr lang="en-GB" sz="1100" i="0" dirty="0">
                <a:effectLst/>
                <a:cs typeface="Arial" panose="020B0604020202020204" pitchFamily="34" charset="0"/>
              </a:rPr>
              <a:t>, </a:t>
            </a:r>
            <a:r>
              <a:rPr lang="en-GB" sz="1100" i="0" dirty="0" err="1">
                <a:effectLst/>
                <a:cs typeface="Arial" panose="020B0604020202020204" pitchFamily="34" charset="0"/>
              </a:rPr>
              <a:t>že</a:t>
            </a:r>
            <a:r>
              <a:rPr lang="en-GB" sz="1100" i="0" dirty="0">
                <a:effectLst/>
                <a:cs typeface="Arial" panose="020B0604020202020204" pitchFamily="34" charset="0"/>
              </a:rPr>
              <a:t> </a:t>
            </a:r>
            <a:r>
              <a:rPr lang="en-GB" sz="1100" i="0" dirty="0" err="1">
                <a:effectLst/>
                <a:cs typeface="Arial" panose="020B0604020202020204" pitchFamily="34" charset="0"/>
              </a:rPr>
              <a:t>poverenia</a:t>
            </a:r>
            <a:r>
              <a:rPr lang="en-GB" sz="1100" i="0" dirty="0">
                <a:effectLst/>
                <a:cs typeface="Arial" panose="020B0604020202020204" pitchFamily="34" charset="0"/>
              </a:rPr>
              <a:t> </a:t>
            </a:r>
            <a:r>
              <a:rPr lang="en-GB" sz="1100" i="0" dirty="0" err="1">
                <a:effectLst/>
                <a:cs typeface="Arial" panose="020B0604020202020204" pitchFamily="34" charset="0"/>
              </a:rPr>
              <a:t>používané</a:t>
            </a:r>
            <a:r>
              <a:rPr lang="en-GB" sz="1100" i="0" dirty="0">
                <a:effectLst/>
                <a:cs typeface="Arial" panose="020B0604020202020204" pitchFamily="34" charset="0"/>
              </a:rPr>
              <a:t> </a:t>
            </a:r>
            <a:r>
              <a:rPr lang="en-GB" sz="1100" i="0" dirty="0" err="1">
                <a:effectLst/>
                <a:cs typeface="Arial" panose="020B0604020202020204" pitchFamily="34" charset="0"/>
              </a:rPr>
              <a:t>vo</a:t>
            </a:r>
            <a:r>
              <a:rPr lang="en-GB" sz="1100" i="0" dirty="0">
                <a:effectLst/>
                <a:cs typeface="Arial" panose="020B0604020202020204" pitchFamily="34" charset="0"/>
              </a:rPr>
              <a:t> </a:t>
            </a:r>
            <a:r>
              <a:rPr lang="en-GB" sz="1100" i="0" dirty="0" err="1">
                <a:effectLst/>
                <a:cs typeface="Arial" panose="020B0604020202020204" pitchFamily="34" charset="0"/>
              </a:rPr>
              <a:t>vývojovom</a:t>
            </a:r>
            <a:r>
              <a:rPr lang="en-GB" sz="1100" i="0" dirty="0">
                <a:effectLst/>
                <a:cs typeface="Arial" panose="020B0604020202020204" pitchFamily="34" charset="0"/>
              </a:rPr>
              <a:t> </a:t>
            </a:r>
            <a:r>
              <a:rPr lang="en-GB" sz="1100" i="0" dirty="0" err="1">
                <a:effectLst/>
                <a:cs typeface="Arial" panose="020B0604020202020204" pitchFamily="34" charset="0"/>
              </a:rPr>
              <a:t>alebo</a:t>
            </a:r>
            <a:r>
              <a:rPr lang="en-GB" sz="1100" i="0" dirty="0">
                <a:effectLst/>
                <a:cs typeface="Arial" panose="020B0604020202020204" pitchFamily="34" charset="0"/>
              </a:rPr>
              <a:t> </a:t>
            </a:r>
            <a:r>
              <a:rPr lang="en-GB" sz="1100" i="0" dirty="0" err="1">
                <a:effectLst/>
                <a:cs typeface="Arial" panose="020B0604020202020204" pitchFamily="34" charset="0"/>
              </a:rPr>
              <a:t>testovacom</a:t>
            </a:r>
            <a:r>
              <a:rPr lang="en-GB" sz="1100" i="0" dirty="0">
                <a:effectLst/>
                <a:cs typeface="Arial" panose="020B0604020202020204" pitchFamily="34" charset="0"/>
              </a:rPr>
              <a:t> </a:t>
            </a:r>
            <a:r>
              <a:rPr lang="en-GB" sz="1100" i="0" dirty="0" err="1">
                <a:effectLst/>
                <a:cs typeface="Arial" panose="020B0604020202020204" pitchFamily="34" charset="0"/>
              </a:rPr>
              <a:t>prostredí</a:t>
            </a:r>
            <a:r>
              <a:rPr lang="en-GB" sz="1100" i="0" dirty="0">
                <a:effectLst/>
                <a:cs typeface="Arial" panose="020B0604020202020204" pitchFamily="34" charset="0"/>
              </a:rPr>
              <a:t> </a:t>
            </a:r>
            <a:r>
              <a:rPr lang="en-GB" sz="1100" i="0" dirty="0" err="1">
                <a:effectLst/>
                <a:cs typeface="Arial" panose="020B0604020202020204" pitchFamily="34" charset="0"/>
              </a:rPr>
              <a:t>sú</a:t>
            </a:r>
            <a:r>
              <a:rPr lang="en-GB" sz="1100" i="0" dirty="0">
                <a:effectLst/>
                <a:cs typeface="Arial" panose="020B0604020202020204" pitchFamily="34" charset="0"/>
              </a:rPr>
              <a:t> </a:t>
            </a:r>
            <a:r>
              <a:rPr lang="en-GB" sz="1100" i="0" dirty="0" err="1">
                <a:effectLst/>
                <a:cs typeface="Arial" panose="020B0604020202020204" pitchFamily="34" charset="0"/>
              </a:rPr>
              <a:t>odlišné</a:t>
            </a:r>
            <a:r>
              <a:rPr lang="en-GB" sz="1100" i="0" dirty="0">
                <a:effectLst/>
                <a:cs typeface="Arial" panose="020B0604020202020204" pitchFamily="34" charset="0"/>
              </a:rPr>
              <a:t> od </a:t>
            </a:r>
            <a:r>
              <a:rPr lang="en-GB" sz="1100" i="0" dirty="0" err="1">
                <a:effectLst/>
                <a:cs typeface="Arial" panose="020B0604020202020204" pitchFamily="34" charset="0"/>
              </a:rPr>
              <a:t>produkčných</a:t>
            </a:r>
            <a:r>
              <a:rPr lang="en-GB" sz="1100" i="0" dirty="0">
                <a:effectLst/>
                <a:cs typeface="Arial" panose="020B0604020202020204" pitchFamily="34" charset="0"/>
              </a:rPr>
              <a:t>.</a:t>
            </a:r>
          </a:p>
          <a:p>
            <a:pPr marL="171450" indent="-171450">
              <a:buFont typeface="Arial" panose="020B0604020202020204" pitchFamily="34" charset="0"/>
              <a:buChar char="•"/>
            </a:pPr>
            <a:endParaRPr lang="en-GB" sz="1100" i="0" dirty="0">
              <a:effectLst/>
              <a:cs typeface="Arial" panose="020B0604020202020204" pitchFamily="34" charset="0"/>
            </a:endParaRPr>
          </a:p>
          <a:p>
            <a:r>
              <a:rPr lang="en-GB" sz="1200" b="1" i="0" dirty="0" err="1">
                <a:effectLst/>
                <a:cs typeface="Arial" panose="020B0604020202020204" pitchFamily="34" charset="0"/>
              </a:rPr>
              <a:t>Exponované</a:t>
            </a:r>
            <a:r>
              <a:rPr lang="en-GB" sz="1200" b="1" i="0" dirty="0">
                <a:effectLst/>
                <a:cs typeface="Arial" panose="020B0604020202020204" pitchFamily="34" charset="0"/>
              </a:rPr>
              <a:t> </a:t>
            </a:r>
            <a:r>
              <a:rPr lang="en-GB" sz="1200" b="1" i="0" dirty="0" err="1">
                <a:effectLst/>
                <a:cs typeface="Arial" panose="020B0604020202020204" pitchFamily="34" charset="0"/>
              </a:rPr>
              <a:t>služby</a:t>
            </a:r>
            <a:endParaRPr lang="en-GB" sz="1200" b="1" i="0" dirty="0">
              <a:effectLst/>
              <a:cs typeface="Arial" panose="020B0604020202020204" pitchFamily="34" charset="0"/>
            </a:endParaRPr>
          </a:p>
          <a:p>
            <a:pPr marL="171450" indent="-171450">
              <a:buFont typeface="Arial" panose="020B0604020202020204" pitchFamily="34" charset="0"/>
              <a:buChar char="•"/>
            </a:pPr>
            <a:endParaRPr lang="en-GB" sz="1100" i="0" dirty="0">
              <a:effectLst/>
              <a:cs typeface="Arial" panose="020B0604020202020204" pitchFamily="34" charset="0"/>
            </a:endParaRPr>
          </a:p>
          <a:p>
            <a:pPr marL="171450" indent="-171450">
              <a:buFont typeface="Arial" panose="020B0604020202020204" pitchFamily="34" charset="0"/>
              <a:buChar char="•"/>
            </a:pPr>
            <a:r>
              <a:rPr lang="en-GB" sz="1100" i="0" dirty="0" err="1">
                <a:effectLst/>
                <a:cs typeface="Arial" panose="020B0604020202020204" pitchFamily="34" charset="0"/>
              </a:rPr>
              <a:t>Externé</a:t>
            </a:r>
            <a:r>
              <a:rPr lang="en-GB" sz="1100" i="0" dirty="0">
                <a:effectLst/>
                <a:cs typeface="Arial" panose="020B0604020202020204" pitchFamily="34" charset="0"/>
              </a:rPr>
              <a:t> </a:t>
            </a:r>
            <a:r>
              <a:rPr lang="en-GB" sz="1100" i="0" dirty="0" err="1">
                <a:effectLst/>
                <a:cs typeface="Arial" panose="020B0604020202020204" pitchFamily="34" charset="0"/>
              </a:rPr>
              <a:t>služby</a:t>
            </a:r>
            <a:r>
              <a:rPr lang="en-GB" sz="1100" i="0" dirty="0">
                <a:effectLst/>
                <a:cs typeface="Arial" panose="020B0604020202020204" pitchFamily="34" charset="0"/>
              </a:rPr>
              <a:t> a </a:t>
            </a:r>
            <a:r>
              <a:rPr lang="en-GB" sz="1100" i="0" dirty="0" err="1">
                <a:effectLst/>
                <a:cs typeface="Arial" panose="020B0604020202020204" pitchFamily="34" charset="0"/>
              </a:rPr>
              <a:t>koncové</a:t>
            </a:r>
            <a:r>
              <a:rPr lang="en-GB" sz="1100" i="0" dirty="0">
                <a:effectLst/>
                <a:cs typeface="Arial" panose="020B0604020202020204" pitchFamily="34" charset="0"/>
              </a:rPr>
              <a:t> body </a:t>
            </a:r>
            <a:r>
              <a:rPr lang="en-GB" sz="1100" i="0" dirty="0" err="1">
                <a:effectLst/>
                <a:cs typeface="Arial" panose="020B0604020202020204" pitchFamily="34" charset="0"/>
              </a:rPr>
              <a:t>predstavujú</a:t>
            </a:r>
            <a:r>
              <a:rPr lang="en-GB" sz="1100" i="0" dirty="0">
                <a:effectLst/>
                <a:cs typeface="Arial" panose="020B0604020202020204" pitchFamily="34" charset="0"/>
              </a:rPr>
              <a:t> </a:t>
            </a:r>
            <a:r>
              <a:rPr lang="en-GB" sz="1100" i="0" dirty="0" err="1">
                <a:effectLst/>
                <a:cs typeface="Arial" panose="020B0604020202020204" pitchFamily="34" charset="0"/>
              </a:rPr>
              <a:t>veľkú</a:t>
            </a:r>
            <a:r>
              <a:rPr lang="en-GB" sz="1100" i="0" dirty="0">
                <a:effectLst/>
                <a:cs typeface="Arial" panose="020B0604020202020204" pitchFamily="34" charset="0"/>
              </a:rPr>
              <a:t> </a:t>
            </a:r>
            <a:r>
              <a:rPr lang="en-GB" sz="1100" i="0" dirty="0" err="1">
                <a:effectLst/>
                <a:cs typeface="Arial" panose="020B0604020202020204" pitchFamily="34" charset="0"/>
              </a:rPr>
              <a:t>časť</a:t>
            </a:r>
            <a:r>
              <a:rPr lang="en-GB" sz="1100" i="0" dirty="0">
                <a:effectLst/>
                <a:cs typeface="Arial" panose="020B0604020202020204" pitchFamily="34" charset="0"/>
              </a:rPr>
              <a:t> </a:t>
            </a:r>
            <a:r>
              <a:rPr lang="en-GB" sz="1100" i="0" dirty="0" err="1">
                <a:effectLst/>
                <a:cs typeface="Arial" panose="020B0604020202020204" pitchFamily="34" charset="0"/>
              </a:rPr>
              <a:t>plochy</a:t>
            </a:r>
            <a:r>
              <a:rPr lang="en-GB" sz="1100" i="0" dirty="0">
                <a:effectLst/>
                <a:cs typeface="Arial" panose="020B0604020202020204" pitchFamily="34" charset="0"/>
              </a:rPr>
              <a:t> </a:t>
            </a:r>
            <a:r>
              <a:rPr lang="en-GB" sz="1100" i="0" dirty="0" err="1">
                <a:effectLst/>
                <a:cs typeface="Arial" panose="020B0604020202020204" pitchFamily="34" charset="0"/>
              </a:rPr>
              <a:t>útoku</a:t>
            </a:r>
            <a:r>
              <a:rPr lang="en-GB" sz="1100" i="0" dirty="0">
                <a:effectLst/>
                <a:cs typeface="Arial" panose="020B0604020202020204" pitchFamily="34" charset="0"/>
              </a:rPr>
              <a:t> </a:t>
            </a:r>
            <a:r>
              <a:rPr lang="en-GB" sz="1100" i="0" dirty="0" err="1">
                <a:effectLst/>
                <a:cs typeface="Arial" panose="020B0604020202020204" pitchFamily="34" charset="0"/>
              </a:rPr>
              <a:t>organizácie</a:t>
            </a:r>
            <a:r>
              <a:rPr lang="en-GB" sz="1100" i="0" dirty="0">
                <a:effectLst/>
                <a:cs typeface="Arial" panose="020B0604020202020204" pitchFamily="34" charset="0"/>
              </a:rPr>
              <a:t>, </a:t>
            </a:r>
            <a:r>
              <a:rPr lang="en-GB" sz="1100" i="0" dirty="0" err="1">
                <a:effectLst/>
                <a:cs typeface="Arial" panose="020B0604020202020204" pitchFamily="34" charset="0"/>
              </a:rPr>
              <a:t>pretože</a:t>
            </a:r>
            <a:r>
              <a:rPr lang="en-GB" sz="1100" i="0" dirty="0">
                <a:effectLst/>
                <a:cs typeface="Arial" panose="020B0604020202020204" pitchFamily="34" charset="0"/>
              </a:rPr>
              <a:t> </a:t>
            </a:r>
            <a:r>
              <a:rPr lang="en-GB" sz="1100" i="0" dirty="0" err="1">
                <a:effectLst/>
                <a:cs typeface="Arial" panose="020B0604020202020204" pitchFamily="34" charset="0"/>
              </a:rPr>
              <a:t>sú</a:t>
            </a:r>
            <a:r>
              <a:rPr lang="en-GB" sz="1100" i="0" dirty="0">
                <a:effectLst/>
                <a:cs typeface="Arial" panose="020B0604020202020204" pitchFamily="34" charset="0"/>
              </a:rPr>
              <a:t> </a:t>
            </a:r>
            <a:r>
              <a:rPr lang="en-GB" sz="1100" i="0" dirty="0" err="1">
                <a:effectLst/>
                <a:cs typeface="Arial" panose="020B0604020202020204" pitchFamily="34" charset="0"/>
              </a:rPr>
              <a:t>zvyčajne</a:t>
            </a:r>
            <a:r>
              <a:rPr lang="en-GB" sz="1100" i="0" dirty="0">
                <a:effectLst/>
                <a:cs typeface="Arial" panose="020B0604020202020204" pitchFamily="34" charset="0"/>
              </a:rPr>
              <a:t> </a:t>
            </a:r>
            <a:r>
              <a:rPr lang="en-GB" sz="1100" i="0" dirty="0" err="1">
                <a:effectLst/>
                <a:cs typeface="Arial" panose="020B0604020202020204" pitchFamily="34" charset="0"/>
              </a:rPr>
              <a:t>prvé</a:t>
            </a:r>
            <a:r>
              <a:rPr lang="en-GB" sz="1100" i="0" dirty="0">
                <a:effectLst/>
                <a:cs typeface="Arial" panose="020B0604020202020204" pitchFamily="34" charset="0"/>
              </a:rPr>
              <a:t>, </a:t>
            </a:r>
            <a:r>
              <a:rPr lang="en-GB" sz="1100" i="0" dirty="0" err="1">
                <a:effectLst/>
                <a:cs typeface="Arial" panose="020B0604020202020204" pitchFamily="34" charset="0"/>
              </a:rPr>
              <a:t>na</a:t>
            </a:r>
            <a:r>
              <a:rPr lang="en-GB" sz="1100" i="0" dirty="0">
                <a:effectLst/>
                <a:cs typeface="Arial" panose="020B0604020202020204" pitchFamily="34" charset="0"/>
              </a:rPr>
              <a:t> </a:t>
            </a:r>
            <a:r>
              <a:rPr lang="en-GB" sz="1100" i="0" dirty="0" err="1">
                <a:effectLst/>
                <a:cs typeface="Arial" panose="020B0604020202020204" pitchFamily="34" charset="0"/>
              </a:rPr>
              <a:t>ktoré</a:t>
            </a:r>
            <a:r>
              <a:rPr lang="en-GB" sz="1100" i="0" dirty="0">
                <a:effectLst/>
                <a:cs typeface="Arial" panose="020B0604020202020204" pitchFamily="34" charset="0"/>
              </a:rPr>
              <a:t> </a:t>
            </a:r>
            <a:r>
              <a:rPr lang="en-GB" sz="1100" i="0" dirty="0" err="1">
                <a:effectLst/>
                <a:cs typeface="Arial" panose="020B0604020202020204" pitchFamily="34" charset="0"/>
              </a:rPr>
              <a:t>sa</a:t>
            </a:r>
            <a:r>
              <a:rPr lang="en-GB" sz="1100" i="0" dirty="0">
                <a:effectLst/>
                <a:cs typeface="Arial" panose="020B0604020202020204" pitchFamily="34" charset="0"/>
              </a:rPr>
              <a:t> </a:t>
            </a:r>
            <a:r>
              <a:rPr lang="en-GB" sz="1100" i="0" dirty="0" err="1">
                <a:effectLst/>
                <a:cs typeface="Arial" panose="020B0604020202020204" pitchFamily="34" charset="0"/>
              </a:rPr>
              <a:t>útočníci</a:t>
            </a:r>
            <a:r>
              <a:rPr lang="en-GB" sz="1100" i="0" dirty="0">
                <a:effectLst/>
                <a:cs typeface="Arial" panose="020B0604020202020204" pitchFamily="34" charset="0"/>
              </a:rPr>
              <a:t> </a:t>
            </a:r>
            <a:r>
              <a:rPr lang="en-GB" sz="1100" i="0" dirty="0" err="1">
                <a:effectLst/>
                <a:cs typeface="Arial" panose="020B0604020202020204" pitchFamily="34" charset="0"/>
              </a:rPr>
              <a:t>zamerajú</a:t>
            </a:r>
            <a:r>
              <a:rPr lang="en-GB" sz="1100" i="0" dirty="0">
                <a:effectLst/>
                <a:cs typeface="Arial" panose="020B0604020202020204" pitchFamily="34" charset="0"/>
              </a:rPr>
              <a:t>.</a:t>
            </a:r>
          </a:p>
          <a:p>
            <a:pPr marL="171450" indent="-171450">
              <a:buFont typeface="Arial" panose="020B0604020202020204" pitchFamily="34" charset="0"/>
              <a:buChar char="•"/>
            </a:pPr>
            <a:endParaRPr lang="en-GB" sz="1100" i="0" dirty="0">
              <a:effectLst/>
              <a:cs typeface="Arial" panose="020B0604020202020204" pitchFamily="34" charset="0"/>
            </a:endParaRPr>
          </a:p>
          <a:p>
            <a:pPr marL="171450" indent="-171450">
              <a:buFont typeface="Arial" panose="020B0604020202020204" pitchFamily="34" charset="0"/>
              <a:buChar char="•"/>
            </a:pPr>
            <a:r>
              <a:rPr lang="en-GB" sz="1100" i="0" dirty="0" err="1">
                <a:effectLst/>
                <a:cs typeface="Arial" panose="020B0604020202020204" pitchFamily="34" charset="0"/>
              </a:rPr>
              <a:t>Pri</a:t>
            </a:r>
            <a:r>
              <a:rPr lang="en-GB" sz="1100" i="0" dirty="0">
                <a:effectLst/>
                <a:cs typeface="Arial" panose="020B0604020202020204" pitchFamily="34" charset="0"/>
              </a:rPr>
              <a:t> </a:t>
            </a:r>
            <a:r>
              <a:rPr lang="en-GB" sz="1100" i="0" dirty="0" err="1">
                <a:effectLst/>
                <a:cs typeface="Arial" panose="020B0604020202020204" pitchFamily="34" charset="0"/>
              </a:rPr>
              <a:t>poskytovaní</a:t>
            </a:r>
            <a:r>
              <a:rPr lang="en-GB" sz="1100" i="0" dirty="0">
                <a:effectLst/>
                <a:cs typeface="Arial" panose="020B0604020202020204" pitchFamily="34" charset="0"/>
              </a:rPr>
              <a:t> </a:t>
            </a:r>
            <a:r>
              <a:rPr lang="en-GB" sz="1100" i="0" dirty="0" err="1">
                <a:effectLst/>
                <a:cs typeface="Arial" panose="020B0604020202020204" pitchFamily="34" charset="0"/>
              </a:rPr>
              <a:t>služby</a:t>
            </a:r>
            <a:r>
              <a:rPr lang="en-GB" sz="1100" i="0" dirty="0">
                <a:effectLst/>
                <a:cs typeface="Arial" panose="020B0604020202020204" pitchFamily="34" charset="0"/>
              </a:rPr>
              <a:t> v IBM Cloud </a:t>
            </a:r>
            <a:r>
              <a:rPr lang="en-GB" sz="1100" i="0" dirty="0" err="1">
                <a:effectLst/>
                <a:cs typeface="Arial" panose="020B0604020202020204" pitchFamily="34" charset="0"/>
              </a:rPr>
              <a:t>sa</a:t>
            </a:r>
            <a:r>
              <a:rPr lang="en-GB" sz="1100" i="0" dirty="0">
                <a:effectLst/>
                <a:cs typeface="Arial" panose="020B0604020202020204" pitchFamily="34" charset="0"/>
              </a:rPr>
              <a:t> </a:t>
            </a:r>
            <a:r>
              <a:rPr lang="en-GB" sz="1100" i="0" dirty="0" err="1">
                <a:effectLst/>
                <a:cs typeface="Arial" panose="020B0604020202020204" pitchFamily="34" charset="0"/>
              </a:rPr>
              <a:t>uistite</a:t>
            </a:r>
            <a:r>
              <a:rPr lang="en-GB" sz="1100" i="0" dirty="0">
                <a:effectLst/>
                <a:cs typeface="Arial" panose="020B0604020202020204" pitchFamily="34" charset="0"/>
              </a:rPr>
              <a:t>, </a:t>
            </a:r>
            <a:r>
              <a:rPr lang="en-GB" sz="1100" i="0" dirty="0" err="1">
                <a:effectLst/>
                <a:cs typeface="Arial" panose="020B0604020202020204" pitchFamily="34" charset="0"/>
              </a:rPr>
              <a:t>že</a:t>
            </a:r>
            <a:r>
              <a:rPr lang="en-GB" sz="1100" i="0" dirty="0">
                <a:effectLst/>
                <a:cs typeface="Arial" panose="020B0604020202020204" pitchFamily="34" charset="0"/>
              </a:rPr>
              <a:t> </a:t>
            </a:r>
            <a:r>
              <a:rPr lang="en-GB" sz="1100" i="0" dirty="0" err="1">
                <a:effectLst/>
                <a:cs typeface="Arial" panose="020B0604020202020204" pitchFamily="34" charset="0"/>
              </a:rPr>
              <a:t>ste</a:t>
            </a:r>
            <a:r>
              <a:rPr lang="en-GB" sz="1100" i="0" dirty="0">
                <a:effectLst/>
                <a:cs typeface="Arial" panose="020B0604020202020204" pitchFamily="34" charset="0"/>
              </a:rPr>
              <a:t> </a:t>
            </a:r>
            <a:r>
              <a:rPr lang="en-GB" sz="1100" i="0" dirty="0" err="1">
                <a:effectLst/>
                <a:cs typeface="Arial" panose="020B0604020202020204" pitchFamily="34" charset="0"/>
              </a:rPr>
              <a:t>zakázali</a:t>
            </a:r>
            <a:r>
              <a:rPr lang="en-GB" sz="1100" i="0" dirty="0">
                <a:effectLst/>
                <a:cs typeface="Arial" panose="020B0604020202020204" pitchFamily="34" charset="0"/>
              </a:rPr>
              <a:t> </a:t>
            </a:r>
            <a:r>
              <a:rPr lang="en-GB" sz="1100" i="0" dirty="0" err="1">
                <a:effectLst/>
                <a:cs typeface="Arial" panose="020B0604020202020204" pitchFamily="34" charset="0"/>
              </a:rPr>
              <a:t>verejné</a:t>
            </a:r>
            <a:r>
              <a:rPr lang="en-GB" sz="1100" i="0" dirty="0">
                <a:effectLst/>
                <a:cs typeface="Arial" panose="020B0604020202020204" pitchFamily="34" charset="0"/>
              </a:rPr>
              <a:t> </a:t>
            </a:r>
            <a:r>
              <a:rPr lang="en-GB" sz="1100" i="0" dirty="0" err="1">
                <a:effectLst/>
                <a:cs typeface="Arial" panose="020B0604020202020204" pitchFamily="34" charset="0"/>
              </a:rPr>
              <a:t>koncové</a:t>
            </a:r>
            <a:r>
              <a:rPr lang="en-GB" sz="1100" i="0" dirty="0">
                <a:effectLst/>
                <a:cs typeface="Arial" panose="020B0604020202020204" pitchFamily="34" charset="0"/>
              </a:rPr>
              <a:t> body a IP </a:t>
            </a:r>
            <a:r>
              <a:rPr lang="en-GB" sz="1100" i="0" dirty="0" err="1">
                <a:effectLst/>
                <a:cs typeface="Arial" panose="020B0604020202020204" pitchFamily="34" charset="0"/>
              </a:rPr>
              <a:t>adresy</a:t>
            </a:r>
            <a:r>
              <a:rPr lang="en-GB" sz="1100" i="0" dirty="0">
                <a:effectLst/>
                <a:cs typeface="Arial" panose="020B0604020202020204" pitchFamily="34" charset="0"/>
              </a:rPr>
              <a:t>, </a:t>
            </a:r>
            <a:r>
              <a:rPr lang="en-GB" sz="1100" i="0" dirty="0" err="1">
                <a:effectLst/>
                <a:cs typeface="Arial" panose="020B0604020202020204" pitchFamily="34" charset="0"/>
              </a:rPr>
              <a:t>ak</a:t>
            </a:r>
            <a:r>
              <a:rPr lang="en-GB" sz="1100" i="0" dirty="0">
                <a:effectLst/>
                <a:cs typeface="Arial" panose="020B0604020202020204" pitchFamily="34" charset="0"/>
              </a:rPr>
              <a:t> </a:t>
            </a:r>
            <a:r>
              <a:rPr lang="en-GB" sz="1100" i="0" dirty="0" err="1">
                <a:effectLst/>
                <a:cs typeface="Arial" panose="020B0604020202020204" pitchFamily="34" charset="0"/>
              </a:rPr>
              <a:t>nie</a:t>
            </a:r>
            <a:r>
              <a:rPr lang="en-GB" sz="1100" i="0" dirty="0">
                <a:effectLst/>
                <a:cs typeface="Arial" panose="020B0604020202020204" pitchFamily="34" charset="0"/>
              </a:rPr>
              <a:t> </a:t>
            </a:r>
            <a:r>
              <a:rPr lang="en-GB" sz="1100" i="0" dirty="0" err="1">
                <a:effectLst/>
                <a:cs typeface="Arial" panose="020B0604020202020204" pitchFamily="34" charset="0"/>
              </a:rPr>
              <a:t>sú</a:t>
            </a:r>
            <a:r>
              <a:rPr lang="en-GB" sz="1100" i="0" dirty="0">
                <a:effectLst/>
                <a:cs typeface="Arial" panose="020B0604020202020204" pitchFamily="34" charset="0"/>
              </a:rPr>
              <a:t> </a:t>
            </a:r>
            <a:r>
              <a:rPr lang="en-GB" sz="1100" i="0" dirty="0" err="1">
                <a:effectLst/>
                <a:cs typeface="Arial" panose="020B0604020202020204" pitchFamily="34" charset="0"/>
              </a:rPr>
              <a:t>potrebné</a:t>
            </a:r>
            <a:r>
              <a:rPr lang="en-GB" sz="1100" i="0" dirty="0">
                <a:effectLst/>
                <a:cs typeface="Arial" panose="020B0604020202020204" pitchFamily="34" charset="0"/>
              </a:rPr>
              <a:t>. </a:t>
            </a:r>
            <a:r>
              <a:rPr lang="en-GB" sz="1100" i="0" dirty="0" err="1">
                <a:effectLst/>
                <a:cs typeface="Arial" panose="020B0604020202020204" pitchFamily="34" charset="0"/>
              </a:rPr>
              <a:t>Minimalizácia</a:t>
            </a:r>
            <a:r>
              <a:rPr lang="en-GB" sz="1100" i="0" dirty="0">
                <a:effectLst/>
                <a:cs typeface="Arial" panose="020B0604020202020204" pitchFamily="34" charset="0"/>
              </a:rPr>
              <a:t> </a:t>
            </a:r>
            <a:r>
              <a:rPr lang="en-GB" sz="1100" i="0" dirty="0" err="1">
                <a:effectLst/>
                <a:cs typeface="Arial" panose="020B0604020202020204" pitchFamily="34" charset="0"/>
              </a:rPr>
              <a:t>perimetra</a:t>
            </a:r>
            <a:r>
              <a:rPr lang="en-GB" sz="1100" i="0" dirty="0">
                <a:effectLst/>
                <a:cs typeface="Arial" panose="020B0604020202020204" pitchFamily="34" charset="0"/>
              </a:rPr>
              <a:t> </a:t>
            </a:r>
            <a:r>
              <a:rPr lang="en-GB" sz="1100" i="0" dirty="0" err="1">
                <a:effectLst/>
                <a:cs typeface="Arial" panose="020B0604020202020204" pitchFamily="34" charset="0"/>
              </a:rPr>
              <a:t>našej</a:t>
            </a:r>
            <a:r>
              <a:rPr lang="en-GB" sz="1100" i="0" dirty="0">
                <a:effectLst/>
                <a:cs typeface="Arial" panose="020B0604020202020204" pitchFamily="34" charset="0"/>
              </a:rPr>
              <a:t> </a:t>
            </a:r>
            <a:r>
              <a:rPr lang="en-GB" sz="1100" i="0" dirty="0" err="1">
                <a:effectLst/>
                <a:cs typeface="Arial" panose="020B0604020202020204" pitchFamily="34" charset="0"/>
              </a:rPr>
              <a:t>siete</a:t>
            </a:r>
            <a:r>
              <a:rPr lang="en-GB" sz="1100" i="0" dirty="0">
                <a:effectLst/>
                <a:cs typeface="Arial" panose="020B0604020202020204" pitchFamily="34" charset="0"/>
              </a:rPr>
              <a:t> </a:t>
            </a:r>
            <a:r>
              <a:rPr lang="en-GB" sz="1100" i="0" dirty="0" err="1">
                <a:effectLst/>
                <a:cs typeface="Arial" panose="020B0604020202020204" pitchFamily="34" charset="0"/>
              </a:rPr>
              <a:t>drasticky</a:t>
            </a:r>
            <a:r>
              <a:rPr lang="en-GB" sz="1100" i="0" dirty="0">
                <a:effectLst/>
                <a:cs typeface="Arial" panose="020B0604020202020204" pitchFamily="34" charset="0"/>
              </a:rPr>
              <a:t> </a:t>
            </a:r>
            <a:r>
              <a:rPr lang="en-GB" sz="1100" i="0" dirty="0" err="1">
                <a:effectLst/>
                <a:cs typeface="Arial" panose="020B0604020202020204" pitchFamily="34" charset="0"/>
              </a:rPr>
              <a:t>znižuje</a:t>
            </a:r>
            <a:r>
              <a:rPr lang="en-GB" sz="1100" i="0" dirty="0">
                <a:effectLst/>
                <a:cs typeface="Arial" panose="020B0604020202020204" pitchFamily="34" charset="0"/>
              </a:rPr>
              <a:t> </a:t>
            </a:r>
            <a:r>
              <a:rPr lang="en-GB" sz="1100" i="0" dirty="0" err="1">
                <a:effectLst/>
                <a:cs typeface="Arial" panose="020B0604020202020204" pitchFamily="34" charset="0"/>
              </a:rPr>
              <a:t>celkovú</a:t>
            </a:r>
            <a:r>
              <a:rPr lang="en-GB" sz="1100" i="0" dirty="0">
                <a:effectLst/>
                <a:cs typeface="Arial" panose="020B0604020202020204" pitchFamily="34" charset="0"/>
              </a:rPr>
              <a:t> </a:t>
            </a:r>
            <a:r>
              <a:rPr lang="en-GB" sz="1100" i="0" dirty="0" err="1">
                <a:effectLst/>
                <a:cs typeface="Arial" panose="020B0604020202020204" pitchFamily="34" charset="0"/>
              </a:rPr>
              <a:t>plochu</a:t>
            </a:r>
            <a:r>
              <a:rPr lang="en-GB" sz="1100" i="0" dirty="0">
                <a:effectLst/>
                <a:cs typeface="Arial" panose="020B0604020202020204" pitchFamily="34" charset="0"/>
              </a:rPr>
              <a:t> </a:t>
            </a:r>
            <a:r>
              <a:rPr lang="en-GB" sz="1100" i="0" dirty="0" err="1">
                <a:effectLst/>
                <a:cs typeface="Arial" panose="020B0604020202020204" pitchFamily="34" charset="0"/>
              </a:rPr>
              <a:t>útoku</a:t>
            </a:r>
            <a:r>
              <a:rPr lang="en-GB" sz="1100" i="0" dirty="0">
                <a:effectLst/>
                <a:cs typeface="Arial" panose="020B0604020202020204" pitchFamily="34" charset="0"/>
              </a:rPr>
              <a:t> IBM.</a:t>
            </a:r>
          </a:p>
          <a:p>
            <a:pPr marL="171450" indent="-171450">
              <a:buFont typeface="Arial" panose="020B0604020202020204" pitchFamily="34" charset="0"/>
              <a:buChar char="•"/>
            </a:pPr>
            <a:endParaRPr lang="en-GB" sz="1100" i="0" dirty="0">
              <a:effectLst/>
              <a:cs typeface="Arial" panose="020B0604020202020204" pitchFamily="34" charset="0"/>
            </a:endParaRPr>
          </a:p>
          <a:p>
            <a:pPr marL="171450" indent="-171450">
              <a:buFont typeface="Arial" panose="020B0604020202020204" pitchFamily="34" charset="0"/>
              <a:buChar char="•"/>
            </a:pPr>
            <a:r>
              <a:rPr lang="en-GB" sz="1100" i="0" dirty="0" err="1">
                <a:effectLst/>
                <a:cs typeface="Arial" panose="020B0604020202020204" pitchFamily="34" charset="0"/>
              </a:rPr>
              <a:t>Vonkajšie</a:t>
            </a:r>
            <a:r>
              <a:rPr lang="en-GB" sz="1100" i="0" dirty="0">
                <a:effectLst/>
                <a:cs typeface="Arial" panose="020B0604020202020204" pitchFamily="34" charset="0"/>
              </a:rPr>
              <a:t> </a:t>
            </a:r>
            <a:r>
              <a:rPr lang="en-GB" sz="1100" i="0" dirty="0" err="1">
                <a:effectLst/>
                <a:cs typeface="Arial" panose="020B0604020202020204" pitchFamily="34" charset="0"/>
              </a:rPr>
              <a:t>služby</a:t>
            </a:r>
            <a:r>
              <a:rPr lang="en-GB" sz="1100" i="0" dirty="0">
                <a:effectLst/>
                <a:cs typeface="Arial" panose="020B0604020202020204" pitchFamily="34" charset="0"/>
              </a:rPr>
              <a:t> </a:t>
            </a:r>
            <a:r>
              <a:rPr lang="en-GB" sz="1100" i="0" dirty="0" err="1">
                <a:effectLst/>
                <a:cs typeface="Arial" panose="020B0604020202020204" pitchFamily="34" charset="0"/>
              </a:rPr>
              <a:t>musia</a:t>
            </a:r>
            <a:r>
              <a:rPr lang="en-GB" sz="1100" i="0" dirty="0">
                <a:effectLst/>
                <a:cs typeface="Arial" panose="020B0604020202020204" pitchFamily="34" charset="0"/>
              </a:rPr>
              <a:t> </a:t>
            </a:r>
            <a:r>
              <a:rPr lang="en-GB" sz="1100" i="0" dirty="0" err="1">
                <a:effectLst/>
                <a:cs typeface="Arial" panose="020B0604020202020204" pitchFamily="34" charset="0"/>
              </a:rPr>
              <a:t>mať</a:t>
            </a:r>
            <a:r>
              <a:rPr lang="en-GB" sz="1100" i="0" dirty="0">
                <a:effectLst/>
                <a:cs typeface="Arial" panose="020B0604020202020204" pitchFamily="34" charset="0"/>
              </a:rPr>
              <a:t> </a:t>
            </a:r>
            <a:r>
              <a:rPr lang="en-GB" sz="1100" i="0" dirty="0" err="1">
                <a:effectLst/>
                <a:cs typeface="Arial" panose="020B0604020202020204" pitchFamily="34" charset="0"/>
              </a:rPr>
              <a:t>vrstvenú</a:t>
            </a:r>
            <a:r>
              <a:rPr lang="en-GB" sz="1100" i="0" dirty="0">
                <a:effectLst/>
                <a:cs typeface="Arial" panose="020B0604020202020204" pitchFamily="34" charset="0"/>
              </a:rPr>
              <a:t> </a:t>
            </a:r>
            <a:r>
              <a:rPr lang="en-GB" sz="1100" i="0" dirty="0" err="1">
                <a:effectLst/>
                <a:cs typeface="Arial" panose="020B0604020202020204" pitchFamily="34" charset="0"/>
              </a:rPr>
              <a:t>bezpečnostnú</a:t>
            </a:r>
            <a:r>
              <a:rPr lang="en-GB" sz="1100" i="0" dirty="0">
                <a:effectLst/>
                <a:cs typeface="Arial" panose="020B0604020202020204" pitchFamily="34" charset="0"/>
              </a:rPr>
              <a:t> </a:t>
            </a:r>
            <a:r>
              <a:rPr lang="en-GB" sz="1100" i="0" dirty="0" err="1">
                <a:effectLst/>
                <a:cs typeface="Arial" panose="020B0604020202020204" pitchFamily="34" charset="0"/>
              </a:rPr>
              <a:t>ochranu</a:t>
            </a:r>
            <a:r>
              <a:rPr lang="en-GB" sz="1100" i="0" dirty="0">
                <a:effectLst/>
                <a:cs typeface="Arial" panose="020B0604020202020204" pitchFamily="34" charset="0"/>
              </a:rPr>
              <a:t>, aby </a:t>
            </a:r>
            <a:r>
              <a:rPr lang="en-GB" sz="1100" i="0" dirty="0" err="1">
                <a:effectLst/>
                <a:cs typeface="Arial" panose="020B0604020202020204" pitchFamily="34" charset="0"/>
              </a:rPr>
              <a:t>sa</a:t>
            </a:r>
            <a:r>
              <a:rPr lang="en-GB" sz="1100" i="0" dirty="0">
                <a:effectLst/>
                <a:cs typeface="Arial" panose="020B0604020202020204" pitchFamily="34" charset="0"/>
              </a:rPr>
              <a:t> </a:t>
            </a:r>
            <a:r>
              <a:rPr lang="en-GB" sz="1100" i="0" dirty="0" err="1">
                <a:effectLst/>
                <a:cs typeface="Arial" panose="020B0604020202020204" pitchFamily="34" charset="0"/>
              </a:rPr>
              <a:t>zabránilo</a:t>
            </a:r>
            <a:r>
              <a:rPr lang="en-GB" sz="1100" i="0" dirty="0">
                <a:effectLst/>
                <a:cs typeface="Arial" panose="020B0604020202020204" pitchFamily="34" charset="0"/>
              </a:rPr>
              <a:t> </a:t>
            </a:r>
            <a:r>
              <a:rPr lang="en-GB" sz="1100" i="0" dirty="0" err="1">
                <a:effectLst/>
                <a:cs typeface="Arial" panose="020B0604020202020204" pitchFamily="34" charset="0"/>
              </a:rPr>
              <a:t>neoprávnenému</a:t>
            </a:r>
            <a:r>
              <a:rPr lang="en-GB" sz="1100" i="0" dirty="0">
                <a:effectLst/>
                <a:cs typeface="Arial" panose="020B0604020202020204" pitchFamily="34" charset="0"/>
              </a:rPr>
              <a:t> </a:t>
            </a:r>
            <a:r>
              <a:rPr lang="en-GB" sz="1100" i="0" dirty="0" err="1">
                <a:effectLst/>
                <a:cs typeface="Arial" panose="020B0604020202020204" pitchFamily="34" charset="0"/>
              </a:rPr>
              <a:t>prístupu</a:t>
            </a:r>
            <a:r>
              <a:rPr lang="en-GB" sz="1100" i="0" dirty="0">
                <a:effectLst/>
                <a:cs typeface="Arial" panose="020B0604020202020204" pitchFamily="34" charset="0"/>
              </a:rPr>
              <a:t>. </a:t>
            </a:r>
            <a:r>
              <a:rPr lang="en-GB" sz="1100" i="0" dirty="0" err="1">
                <a:effectLst/>
                <a:cs typeface="Arial" panose="020B0604020202020204" pitchFamily="34" charset="0"/>
              </a:rPr>
              <a:t>Zvážte</a:t>
            </a:r>
            <a:r>
              <a:rPr lang="en-GB" sz="1100" i="0" dirty="0">
                <a:effectLst/>
                <a:cs typeface="Arial" panose="020B0604020202020204" pitchFamily="34" charset="0"/>
              </a:rPr>
              <a:t> </a:t>
            </a:r>
            <a:r>
              <a:rPr lang="en-GB" sz="1100" i="0" dirty="0" err="1">
                <a:effectLst/>
                <a:cs typeface="Arial" panose="020B0604020202020204" pitchFamily="34" charset="0"/>
              </a:rPr>
              <a:t>využitie</a:t>
            </a:r>
            <a:r>
              <a:rPr lang="en-GB" sz="1100" i="0" dirty="0">
                <a:effectLst/>
                <a:cs typeface="Arial" panose="020B0604020202020204" pitchFamily="34" charset="0"/>
              </a:rPr>
              <a:t> MFA, </a:t>
            </a:r>
            <a:r>
              <a:rPr lang="en-GB" sz="1100" i="0" dirty="0" err="1">
                <a:effectLst/>
                <a:cs typeface="Arial" panose="020B0604020202020204" pitchFamily="34" charset="0"/>
              </a:rPr>
              <a:t>firewallov</a:t>
            </a:r>
            <a:r>
              <a:rPr lang="en-GB" sz="1100" i="0" dirty="0">
                <a:effectLst/>
                <a:cs typeface="Arial" panose="020B0604020202020204" pitchFamily="34" charset="0"/>
              </a:rPr>
              <a:t> a </a:t>
            </a:r>
            <a:r>
              <a:rPr lang="en-GB" sz="1100" i="0" dirty="0" err="1">
                <a:effectLst/>
                <a:cs typeface="Arial" panose="020B0604020202020204" pitchFamily="34" charset="0"/>
              </a:rPr>
              <a:t>zoznamov</a:t>
            </a:r>
            <a:r>
              <a:rPr lang="en-GB" sz="1100" i="0" dirty="0">
                <a:effectLst/>
                <a:cs typeface="Arial" panose="020B0604020202020204" pitchFamily="34" charset="0"/>
              </a:rPr>
              <a:t> </a:t>
            </a:r>
            <a:r>
              <a:rPr lang="en-GB" sz="1100" i="0" dirty="0" err="1">
                <a:effectLst/>
                <a:cs typeface="Arial" panose="020B0604020202020204" pitchFamily="34" charset="0"/>
              </a:rPr>
              <a:t>riadenia</a:t>
            </a:r>
            <a:r>
              <a:rPr lang="en-GB" sz="1100" i="0" dirty="0">
                <a:effectLst/>
                <a:cs typeface="Arial" panose="020B0604020202020204" pitchFamily="34" charset="0"/>
              </a:rPr>
              <a:t> </a:t>
            </a:r>
            <a:r>
              <a:rPr lang="en-GB" sz="1100" i="0" dirty="0" err="1">
                <a:effectLst/>
                <a:cs typeface="Arial" panose="020B0604020202020204" pitchFamily="34" charset="0"/>
              </a:rPr>
              <a:t>prístupu</a:t>
            </a:r>
            <a:r>
              <a:rPr lang="en-GB" sz="1100" i="0" dirty="0">
                <a:effectLst/>
                <a:cs typeface="Arial" panose="020B0604020202020204" pitchFamily="34" charset="0"/>
              </a:rPr>
              <a:t> </a:t>
            </a:r>
            <a:r>
              <a:rPr lang="en-GB" sz="1100" i="0" dirty="0" err="1">
                <a:effectLst/>
                <a:cs typeface="Arial" panose="020B0604020202020204" pitchFamily="34" charset="0"/>
              </a:rPr>
              <a:t>na</a:t>
            </a:r>
            <a:r>
              <a:rPr lang="en-GB" sz="1100" i="0" dirty="0">
                <a:effectLst/>
                <a:cs typeface="Arial" panose="020B0604020202020204" pitchFamily="34" charset="0"/>
              </a:rPr>
              <a:t> </a:t>
            </a:r>
            <a:r>
              <a:rPr lang="en-GB" sz="1100" i="0" dirty="0" err="1">
                <a:effectLst/>
                <a:cs typeface="Arial" panose="020B0604020202020204" pitchFamily="34" charset="0"/>
              </a:rPr>
              <a:t>zníženie</a:t>
            </a:r>
            <a:r>
              <a:rPr lang="en-GB" sz="1100" i="0" dirty="0">
                <a:effectLst/>
                <a:cs typeface="Arial" panose="020B0604020202020204" pitchFamily="34" charset="0"/>
              </a:rPr>
              <a:t> </a:t>
            </a:r>
            <a:r>
              <a:rPr lang="en-GB" sz="1100" i="0" dirty="0" err="1">
                <a:effectLst/>
                <a:cs typeface="Arial" panose="020B0604020202020204" pitchFamily="34" charset="0"/>
              </a:rPr>
              <a:t>pravdepodobnosti</a:t>
            </a:r>
            <a:r>
              <a:rPr lang="en-GB" sz="1100" i="0" dirty="0">
                <a:effectLst/>
                <a:cs typeface="Arial" panose="020B0604020202020204" pitchFamily="34" charset="0"/>
              </a:rPr>
              <a:t> </a:t>
            </a:r>
            <a:r>
              <a:rPr lang="en-GB" sz="1100" i="0" dirty="0" err="1">
                <a:effectLst/>
                <a:cs typeface="Arial" panose="020B0604020202020204" pitchFamily="34" charset="0"/>
              </a:rPr>
              <a:t>kompromisu</a:t>
            </a:r>
            <a:r>
              <a:rPr lang="en-GB" sz="1100" i="0" dirty="0">
                <a:effectLst/>
                <a:cs typeface="Arial" panose="020B0604020202020204" pitchFamily="34" charset="0"/>
              </a:rPr>
              <a:t>.</a:t>
            </a:r>
          </a:p>
          <a:p>
            <a:pPr marL="171450" indent="-171450">
              <a:buFont typeface="Arial" panose="020B0604020202020204" pitchFamily="34" charset="0"/>
              <a:buChar char="•"/>
            </a:pPr>
            <a:endParaRPr lang="en-GB" sz="1100" i="0" dirty="0">
              <a:effectLst/>
              <a:cs typeface="Arial" panose="020B0604020202020204" pitchFamily="34" charset="0"/>
            </a:endParaRPr>
          </a:p>
          <a:p>
            <a:r>
              <a:rPr lang="en-GB" sz="1200" b="1" i="0" dirty="0" err="1">
                <a:effectLst/>
                <a:cs typeface="Arial" panose="020B0604020202020204" pitchFamily="34" charset="0"/>
              </a:rPr>
              <a:t>Otvorte</a:t>
            </a:r>
            <a:r>
              <a:rPr lang="en-GB" sz="1200" b="1" i="0" dirty="0">
                <a:effectLst/>
                <a:cs typeface="Arial" panose="020B0604020202020204" pitchFamily="34" charset="0"/>
              </a:rPr>
              <a:t> porty</a:t>
            </a:r>
          </a:p>
          <a:p>
            <a:pPr marL="171450" indent="-171450">
              <a:buFont typeface="Arial" panose="020B0604020202020204" pitchFamily="34" charset="0"/>
              <a:buChar char="•"/>
            </a:pPr>
            <a:endParaRPr lang="en-GB" sz="1100" i="0" dirty="0">
              <a:effectLst/>
              <a:cs typeface="Arial" panose="020B0604020202020204" pitchFamily="34" charset="0"/>
            </a:endParaRPr>
          </a:p>
          <a:p>
            <a:pPr marL="171450" indent="-171450">
              <a:buFont typeface="Arial" panose="020B0604020202020204" pitchFamily="34" charset="0"/>
              <a:buChar char="•"/>
            </a:pPr>
            <a:r>
              <a:rPr lang="en-GB" sz="1100" i="0" dirty="0" err="1">
                <a:effectLst/>
                <a:cs typeface="Arial" panose="020B0604020202020204" pitchFamily="34" charset="0"/>
              </a:rPr>
              <a:t>Otvorený</a:t>
            </a:r>
            <a:r>
              <a:rPr lang="en-GB" sz="1100" i="0" dirty="0">
                <a:effectLst/>
                <a:cs typeface="Arial" panose="020B0604020202020204" pitchFamily="34" charset="0"/>
              </a:rPr>
              <a:t> port </a:t>
            </a:r>
            <a:r>
              <a:rPr lang="en-GB" sz="1100" i="0" dirty="0" err="1">
                <a:effectLst/>
                <a:cs typeface="Arial" panose="020B0604020202020204" pitchFamily="34" charset="0"/>
              </a:rPr>
              <a:t>nepredstavuje</a:t>
            </a:r>
            <a:r>
              <a:rPr lang="en-GB" sz="1100" i="0" dirty="0">
                <a:effectLst/>
                <a:cs typeface="Arial" panose="020B0604020202020204" pitchFamily="34" charset="0"/>
              </a:rPr>
              <a:t> </a:t>
            </a:r>
            <a:r>
              <a:rPr lang="en-GB" sz="1100" i="0" dirty="0" err="1">
                <a:effectLst/>
                <a:cs typeface="Arial" panose="020B0604020202020204" pitchFamily="34" charset="0"/>
              </a:rPr>
              <a:t>bezprostredné</a:t>
            </a:r>
            <a:r>
              <a:rPr lang="en-GB" sz="1100" i="0" dirty="0">
                <a:effectLst/>
                <a:cs typeface="Arial" panose="020B0604020202020204" pitchFamily="34" charset="0"/>
              </a:rPr>
              <a:t> </a:t>
            </a:r>
            <a:r>
              <a:rPr lang="en-GB" sz="1100" i="0" dirty="0" err="1">
                <a:effectLst/>
                <a:cs typeface="Arial" panose="020B0604020202020204" pitchFamily="34" charset="0"/>
              </a:rPr>
              <a:t>bezpečnostné</a:t>
            </a:r>
            <a:r>
              <a:rPr lang="en-GB" sz="1100" i="0" dirty="0">
                <a:effectLst/>
                <a:cs typeface="Arial" panose="020B0604020202020204" pitchFamily="34" charset="0"/>
              </a:rPr>
              <a:t> </a:t>
            </a:r>
            <a:r>
              <a:rPr lang="en-GB" sz="1100" i="0" dirty="0" err="1">
                <a:effectLst/>
                <a:cs typeface="Arial" panose="020B0604020202020204" pitchFamily="34" charset="0"/>
              </a:rPr>
              <a:t>riziko</a:t>
            </a:r>
            <a:r>
              <a:rPr lang="en-GB" sz="1100" i="0" dirty="0">
                <a:effectLst/>
                <a:cs typeface="Arial" panose="020B0604020202020204" pitchFamily="34" charset="0"/>
              </a:rPr>
              <a:t>, ale </a:t>
            </a:r>
            <a:r>
              <a:rPr lang="en-GB" sz="1100" i="0" dirty="0" err="1">
                <a:effectLst/>
                <a:cs typeface="Arial" panose="020B0604020202020204" pitchFamily="34" charset="0"/>
              </a:rPr>
              <a:t>môže</a:t>
            </a:r>
            <a:r>
              <a:rPr lang="en-GB" sz="1100" i="0" dirty="0">
                <a:effectLst/>
                <a:cs typeface="Arial" panose="020B0604020202020204" pitchFamily="34" charset="0"/>
              </a:rPr>
              <a:t> </a:t>
            </a:r>
            <a:r>
              <a:rPr lang="en-GB" sz="1100" i="0" dirty="0" err="1">
                <a:effectLst/>
                <a:cs typeface="Arial" panose="020B0604020202020204" pitchFamily="34" charset="0"/>
              </a:rPr>
              <a:t>sa</a:t>
            </a:r>
            <a:r>
              <a:rPr lang="en-GB" sz="1100" i="0" dirty="0">
                <a:effectLst/>
                <a:cs typeface="Arial" panose="020B0604020202020204" pitchFamily="34" charset="0"/>
              </a:rPr>
              <a:t> </a:t>
            </a:r>
            <a:r>
              <a:rPr lang="en-GB" sz="1100" i="0" dirty="0" err="1">
                <a:effectLst/>
                <a:cs typeface="Arial" panose="020B0604020202020204" pitchFamily="34" charset="0"/>
              </a:rPr>
              <a:t>stať</a:t>
            </a:r>
            <a:r>
              <a:rPr lang="en-GB" sz="1100" i="0" dirty="0">
                <a:effectLst/>
                <a:cs typeface="Arial" panose="020B0604020202020204" pitchFamily="34" charset="0"/>
              </a:rPr>
              <a:t> </a:t>
            </a:r>
            <a:r>
              <a:rPr lang="en-GB" sz="1100" i="0" dirty="0" err="1">
                <a:effectLst/>
                <a:cs typeface="Arial" panose="020B0604020202020204" pitchFamily="34" charset="0"/>
              </a:rPr>
              <a:t>počiatočným</a:t>
            </a:r>
            <a:r>
              <a:rPr lang="en-GB" sz="1100" i="0" dirty="0">
                <a:effectLst/>
                <a:cs typeface="Arial" panose="020B0604020202020204" pitchFamily="34" charset="0"/>
              </a:rPr>
              <a:t> </a:t>
            </a:r>
            <a:r>
              <a:rPr lang="en-GB" sz="1100" i="0" dirty="0" err="1">
                <a:effectLst/>
                <a:cs typeface="Arial" panose="020B0604020202020204" pitchFamily="34" charset="0"/>
              </a:rPr>
              <a:t>vektorom</a:t>
            </a:r>
            <a:r>
              <a:rPr lang="en-GB" sz="1100" i="0" dirty="0">
                <a:effectLst/>
                <a:cs typeface="Arial" panose="020B0604020202020204" pitchFamily="34" charset="0"/>
              </a:rPr>
              <a:t> </a:t>
            </a:r>
            <a:r>
              <a:rPr lang="en-GB" sz="1100" i="0" dirty="0" err="1">
                <a:effectLst/>
                <a:cs typeface="Arial" panose="020B0604020202020204" pitchFamily="34" charset="0"/>
              </a:rPr>
              <a:t>útoku</a:t>
            </a:r>
            <a:r>
              <a:rPr lang="en-GB" sz="1100" i="0" dirty="0">
                <a:effectLst/>
                <a:cs typeface="Arial" panose="020B0604020202020204" pitchFamily="34" charset="0"/>
              </a:rPr>
              <a:t> a </a:t>
            </a:r>
            <a:r>
              <a:rPr lang="en-GB" sz="1100" i="0" dirty="0" err="1">
                <a:effectLst/>
                <a:cs typeface="Arial" panose="020B0604020202020204" pitchFamily="34" charset="0"/>
              </a:rPr>
              <a:t>uľahčiť</a:t>
            </a:r>
            <a:r>
              <a:rPr lang="en-GB" sz="1100" i="0" dirty="0">
                <a:effectLst/>
                <a:cs typeface="Arial" panose="020B0604020202020204" pitchFamily="34" charset="0"/>
              </a:rPr>
              <a:t> </a:t>
            </a:r>
            <a:r>
              <a:rPr lang="en-GB" sz="1100" i="0" dirty="0" err="1">
                <a:effectLst/>
                <a:cs typeface="Arial" panose="020B0604020202020204" pitchFamily="34" charset="0"/>
              </a:rPr>
              <a:t>bočný</a:t>
            </a:r>
            <a:r>
              <a:rPr lang="en-GB" sz="1100" i="0" dirty="0">
                <a:effectLst/>
                <a:cs typeface="Arial" panose="020B0604020202020204" pitchFamily="34" charset="0"/>
              </a:rPr>
              <a:t> </a:t>
            </a:r>
            <a:r>
              <a:rPr lang="en-GB" sz="1100" i="0" dirty="0" err="1">
                <a:effectLst/>
                <a:cs typeface="Arial" panose="020B0604020202020204" pitchFamily="34" charset="0"/>
              </a:rPr>
              <a:t>pohyb</a:t>
            </a:r>
            <a:r>
              <a:rPr lang="en-GB" sz="1100" i="0" dirty="0">
                <a:effectLst/>
                <a:cs typeface="Arial" panose="020B0604020202020204" pitchFamily="34" charset="0"/>
              </a:rPr>
              <a:t> v </a:t>
            </a:r>
            <a:r>
              <a:rPr lang="en-GB" sz="1100" i="0" dirty="0" err="1">
                <a:effectLst/>
                <a:cs typeface="Arial" panose="020B0604020202020204" pitchFamily="34" charset="0"/>
              </a:rPr>
              <a:t>lokálnej</a:t>
            </a:r>
            <a:r>
              <a:rPr lang="en-GB" sz="1100" i="0" dirty="0">
                <a:effectLst/>
                <a:cs typeface="Arial" panose="020B0604020202020204" pitchFamily="34" charset="0"/>
              </a:rPr>
              <a:t> </a:t>
            </a:r>
            <a:r>
              <a:rPr lang="en-GB" sz="1100" i="0" dirty="0" err="1">
                <a:effectLst/>
                <a:cs typeface="Arial" panose="020B0604020202020204" pitchFamily="34" charset="0"/>
              </a:rPr>
              <a:t>sieti</a:t>
            </a:r>
            <a:r>
              <a:rPr lang="en-GB" sz="1100" i="0" dirty="0">
                <a:effectLst/>
                <a:cs typeface="Arial" panose="020B0604020202020204" pitchFamily="34" charset="0"/>
              </a:rPr>
              <a:t> v </a:t>
            </a:r>
            <a:r>
              <a:rPr lang="en-GB" sz="1100" i="0" dirty="0" err="1">
                <a:effectLst/>
                <a:cs typeface="Arial" panose="020B0604020202020204" pitchFamily="34" charset="0"/>
              </a:rPr>
              <a:t>prípade</a:t>
            </a:r>
            <a:r>
              <a:rPr lang="en-GB" sz="1100" i="0" dirty="0">
                <a:effectLst/>
                <a:cs typeface="Arial" panose="020B0604020202020204" pitchFamily="34" charset="0"/>
              </a:rPr>
              <a:t> </a:t>
            </a:r>
            <a:r>
              <a:rPr lang="en-GB" sz="1100" i="0" dirty="0" err="1">
                <a:effectLst/>
                <a:cs typeface="Arial" panose="020B0604020202020204" pitchFamily="34" charset="0"/>
              </a:rPr>
              <a:t>narušenia</a:t>
            </a:r>
            <a:r>
              <a:rPr lang="en-GB" sz="1100" i="0" dirty="0">
                <a:effectLst/>
                <a:cs typeface="Arial" panose="020B0604020202020204" pitchFamily="34" charset="0"/>
              </a:rPr>
              <a:t> </a:t>
            </a:r>
            <a:r>
              <a:rPr lang="en-GB" sz="1100" i="0" dirty="0" err="1">
                <a:effectLst/>
                <a:cs typeface="Arial" panose="020B0604020202020204" pitchFamily="34" charset="0"/>
              </a:rPr>
              <a:t>bezpečnosti</a:t>
            </a:r>
            <a:r>
              <a:rPr lang="en-GB" sz="1100" i="0" dirty="0">
                <a:effectLst/>
                <a:cs typeface="Arial" panose="020B0604020202020204" pitchFamily="34" charset="0"/>
              </a:rPr>
              <a:t>.</a:t>
            </a:r>
          </a:p>
          <a:p>
            <a:pPr marL="171450" indent="-171450">
              <a:buFont typeface="Arial" panose="020B0604020202020204" pitchFamily="34" charset="0"/>
              <a:buChar char="•"/>
            </a:pPr>
            <a:endParaRPr lang="en-GB" sz="1100" i="0" dirty="0">
              <a:effectLst/>
              <a:cs typeface="Arial" panose="020B0604020202020204" pitchFamily="34" charset="0"/>
            </a:endParaRPr>
          </a:p>
          <a:p>
            <a:pPr marL="171450" indent="-171450">
              <a:buFont typeface="Arial" panose="020B0604020202020204" pitchFamily="34" charset="0"/>
              <a:buChar char="•"/>
            </a:pPr>
            <a:r>
              <a:rPr lang="en-GB" sz="1100" i="0" dirty="0" err="1">
                <a:effectLst/>
                <a:cs typeface="Arial" panose="020B0604020202020204" pitchFamily="34" charset="0"/>
              </a:rPr>
              <a:t>Pozrite</a:t>
            </a:r>
            <a:r>
              <a:rPr lang="en-GB" sz="1100" i="0" dirty="0">
                <a:effectLst/>
                <a:cs typeface="Arial" panose="020B0604020202020204" pitchFamily="34" charset="0"/>
              </a:rPr>
              <a:t> </a:t>
            </a:r>
            <a:r>
              <a:rPr lang="en-GB" sz="1100" i="0" dirty="0" err="1">
                <a:effectLst/>
                <a:cs typeface="Arial" panose="020B0604020202020204" pitchFamily="34" charset="0"/>
              </a:rPr>
              <a:t>si</a:t>
            </a:r>
            <a:r>
              <a:rPr lang="en-GB" sz="1100" i="0" dirty="0">
                <a:effectLst/>
                <a:cs typeface="Arial" panose="020B0604020202020204" pitchFamily="34" charset="0"/>
              </a:rPr>
              <a:t> </a:t>
            </a:r>
            <a:r>
              <a:rPr lang="en-GB" sz="1100" i="0" dirty="0" err="1">
                <a:effectLst/>
                <a:cs typeface="Arial" panose="020B0604020202020204" pitchFamily="34" charset="0"/>
              </a:rPr>
              <a:t>zoznam</a:t>
            </a:r>
            <a:r>
              <a:rPr lang="en-GB" sz="1100" i="0" dirty="0">
                <a:effectLst/>
                <a:cs typeface="Arial" panose="020B0604020202020204" pitchFamily="34" charset="0"/>
              </a:rPr>
              <a:t> </a:t>
            </a:r>
            <a:r>
              <a:rPr lang="en-GB" sz="1100" i="0" dirty="0" err="1">
                <a:effectLst/>
                <a:cs typeface="Arial" panose="020B0604020202020204" pitchFamily="34" charset="0"/>
              </a:rPr>
              <a:t>otvorených</a:t>
            </a:r>
            <a:r>
              <a:rPr lang="en-GB" sz="1100" i="0" dirty="0">
                <a:effectLst/>
                <a:cs typeface="Arial" panose="020B0604020202020204" pitchFamily="34" charset="0"/>
              </a:rPr>
              <a:t> </a:t>
            </a:r>
            <a:r>
              <a:rPr lang="en-GB" sz="1100" i="0" dirty="0" err="1">
                <a:effectLst/>
                <a:cs typeface="Arial" panose="020B0604020202020204" pitchFamily="34" charset="0"/>
              </a:rPr>
              <a:t>portov</a:t>
            </a:r>
            <a:r>
              <a:rPr lang="en-GB" sz="1100" i="0" dirty="0">
                <a:effectLst/>
                <a:cs typeface="Arial" panose="020B0604020202020204" pitchFamily="34" charset="0"/>
              </a:rPr>
              <a:t>, </a:t>
            </a:r>
            <a:r>
              <a:rPr lang="en-GB" sz="1100" i="0" dirty="0" err="1">
                <a:effectLst/>
                <a:cs typeface="Arial" panose="020B0604020202020204" pitchFamily="34" charset="0"/>
              </a:rPr>
              <a:t>ktoré</a:t>
            </a:r>
            <a:r>
              <a:rPr lang="en-GB" sz="1100" i="0" dirty="0">
                <a:effectLst/>
                <a:cs typeface="Arial" panose="020B0604020202020204" pitchFamily="34" charset="0"/>
              </a:rPr>
              <a:t> by </a:t>
            </a:r>
            <a:r>
              <a:rPr lang="en-GB" sz="1100" i="0" dirty="0" err="1">
                <a:effectLst/>
                <a:cs typeface="Arial" panose="020B0604020202020204" pitchFamily="34" charset="0"/>
              </a:rPr>
              <a:t>mohli</a:t>
            </a:r>
            <a:r>
              <a:rPr lang="en-GB" sz="1100" i="0" dirty="0">
                <a:effectLst/>
                <a:cs typeface="Arial" panose="020B0604020202020204" pitchFamily="34" charset="0"/>
              </a:rPr>
              <a:t> </a:t>
            </a:r>
            <a:r>
              <a:rPr lang="en-GB" sz="1100" i="0" dirty="0" err="1">
                <a:effectLst/>
                <a:cs typeface="Arial" panose="020B0604020202020204" pitchFamily="34" charset="0"/>
              </a:rPr>
              <a:t>predstavovať</a:t>
            </a:r>
            <a:r>
              <a:rPr lang="en-GB" sz="1100" i="0" dirty="0">
                <a:effectLst/>
                <a:cs typeface="Arial" panose="020B0604020202020204" pitchFamily="34" charset="0"/>
              </a:rPr>
              <a:t> </a:t>
            </a:r>
            <a:r>
              <a:rPr lang="en-GB" sz="1100" i="0" dirty="0" err="1">
                <a:effectLst/>
                <a:cs typeface="Arial" panose="020B0604020202020204" pitchFamily="34" charset="0"/>
              </a:rPr>
              <a:t>bezpečnostné</a:t>
            </a:r>
            <a:r>
              <a:rPr lang="en-GB" sz="1100" i="0" dirty="0">
                <a:effectLst/>
                <a:cs typeface="Arial" panose="020B0604020202020204" pitchFamily="34" charset="0"/>
              </a:rPr>
              <a:t> </a:t>
            </a:r>
            <a:r>
              <a:rPr lang="en-GB" sz="1100" i="0" dirty="0" err="1">
                <a:effectLst/>
                <a:cs typeface="Arial" panose="020B0604020202020204" pitchFamily="34" charset="0"/>
              </a:rPr>
              <a:t>riziká</a:t>
            </a:r>
            <a:r>
              <a:rPr lang="en-GB" sz="1100" i="0" dirty="0">
                <a:effectLst/>
                <a:cs typeface="Arial" panose="020B0604020202020204" pitchFamily="34" charset="0"/>
              </a:rPr>
              <a:t>, </a:t>
            </a:r>
            <a:r>
              <a:rPr lang="en-GB" sz="1100" i="0" dirty="0" err="1">
                <a:effectLst/>
                <a:cs typeface="Arial" panose="020B0604020202020204" pitchFamily="34" charset="0"/>
              </a:rPr>
              <a:t>ak</a:t>
            </a:r>
            <a:r>
              <a:rPr lang="en-GB" sz="1100" i="0" dirty="0">
                <a:effectLst/>
                <a:cs typeface="Arial" panose="020B0604020202020204" pitchFamily="34" charset="0"/>
              </a:rPr>
              <a:t> </a:t>
            </a:r>
            <a:r>
              <a:rPr lang="en-GB" sz="1100" i="0" dirty="0" err="1">
                <a:effectLst/>
                <a:cs typeface="Arial" panose="020B0604020202020204" pitchFamily="34" charset="0"/>
              </a:rPr>
              <a:t>nie</a:t>
            </a:r>
            <a:r>
              <a:rPr lang="en-GB" sz="1100" i="0" dirty="0">
                <a:effectLst/>
                <a:cs typeface="Arial" panose="020B0604020202020204" pitchFamily="34" charset="0"/>
              </a:rPr>
              <a:t> </a:t>
            </a:r>
            <a:r>
              <a:rPr lang="en-GB" sz="1100" i="0" dirty="0" err="1">
                <a:effectLst/>
                <a:cs typeface="Arial" panose="020B0604020202020204" pitchFamily="34" charset="0"/>
              </a:rPr>
              <a:t>sú</a:t>
            </a:r>
            <a:r>
              <a:rPr lang="en-GB" sz="1100" i="0" dirty="0">
                <a:effectLst/>
                <a:cs typeface="Arial" panose="020B0604020202020204" pitchFamily="34" charset="0"/>
              </a:rPr>
              <a:t> </a:t>
            </a:r>
            <a:r>
              <a:rPr lang="en-GB" sz="1100" i="0" dirty="0" err="1">
                <a:effectLst/>
                <a:cs typeface="Arial" panose="020B0604020202020204" pitchFamily="34" charset="0"/>
              </a:rPr>
              <a:t>zabezpečené</a:t>
            </a:r>
            <a:r>
              <a:rPr lang="en-GB" sz="1100" i="0" dirty="0">
                <a:effectLst/>
                <a:cs typeface="Arial" panose="020B0604020202020204" pitchFamily="34" charset="0"/>
              </a:rPr>
              <a:t> </a:t>
            </a:r>
            <a:r>
              <a:rPr lang="en-GB" sz="1100" i="0" dirty="0" err="1">
                <a:effectLst/>
                <a:cs typeface="Arial" panose="020B0604020202020204" pitchFamily="34" charset="0"/>
              </a:rPr>
              <a:t>alebo</a:t>
            </a:r>
            <a:r>
              <a:rPr lang="en-GB" sz="1100" i="0" dirty="0">
                <a:effectLst/>
                <a:cs typeface="Arial" panose="020B0604020202020204" pitchFamily="34" charset="0"/>
              </a:rPr>
              <a:t> </a:t>
            </a:r>
            <a:r>
              <a:rPr lang="en-GB" sz="1100" i="0" dirty="0" err="1">
                <a:effectLst/>
                <a:cs typeface="Arial" panose="020B0604020202020204" pitchFamily="34" charset="0"/>
              </a:rPr>
              <a:t>správne</a:t>
            </a:r>
            <a:r>
              <a:rPr lang="en-GB" sz="1100" i="0" dirty="0">
                <a:effectLst/>
                <a:cs typeface="Arial" panose="020B0604020202020204" pitchFamily="34" charset="0"/>
              </a:rPr>
              <a:t> </a:t>
            </a:r>
            <a:r>
              <a:rPr lang="en-GB" sz="1100" i="0" dirty="0" err="1">
                <a:effectLst/>
                <a:cs typeface="Arial" panose="020B0604020202020204" pitchFamily="34" charset="0"/>
              </a:rPr>
              <a:t>nakonfigurované</a:t>
            </a:r>
            <a:r>
              <a:rPr lang="en-GB" sz="1100" i="0" dirty="0">
                <a:effectLst/>
                <a:cs typeface="Arial" panose="020B0604020202020204" pitchFamily="34" charset="0"/>
              </a:rPr>
              <a:t>.</a:t>
            </a:r>
          </a:p>
        </p:txBody>
      </p:sp>
      <p:sp>
        <p:nvSpPr>
          <p:cNvPr id="5" name="Footer Placeholder 4">
            <a:extLst>
              <a:ext uri="{FF2B5EF4-FFF2-40B4-BE49-F238E27FC236}">
                <a16:creationId xmlns:a16="http://schemas.microsoft.com/office/drawing/2014/main" id="{38E4B3C7-CD19-FE22-5777-90870904CDC4}"/>
              </a:ext>
            </a:extLst>
          </p:cNvPr>
          <p:cNvSpPr>
            <a:spLocks noGrp="1"/>
          </p:cNvSpPr>
          <p:nvPr>
            <p:ph type="ftr" sz="quarter" idx="10"/>
          </p:nvPr>
        </p:nvSpPr>
        <p:spPr/>
        <p:txBody>
          <a:bodyPr/>
          <a:lstStyle/>
          <a:p>
            <a:r>
              <a:rPr lang="en-US"/>
              <a:t>CIO Information Security / November 2024 / © 2024 IBM Corporation</a:t>
            </a:r>
          </a:p>
        </p:txBody>
      </p:sp>
    </p:spTree>
    <p:extLst>
      <p:ext uri="{BB962C8B-B14F-4D97-AF65-F5344CB8AC3E}">
        <p14:creationId xmlns:p14="http://schemas.microsoft.com/office/powerpoint/2010/main" val="1041572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64F8-31A5-E7E0-76FE-1C2287649E18}"/>
              </a:ext>
            </a:extLst>
          </p:cNvPr>
          <p:cNvSpPr>
            <a:spLocks noGrp="1"/>
          </p:cNvSpPr>
          <p:nvPr>
            <p:ph type="title"/>
          </p:nvPr>
        </p:nvSpPr>
        <p:spPr>
          <a:xfrm>
            <a:off x="280415" y="268224"/>
            <a:ext cx="9877375" cy="1072896"/>
          </a:xfrm>
        </p:spPr>
        <p:txBody>
          <a:bodyPr/>
          <a:lstStyle/>
          <a:p>
            <a:r>
              <a:rPr lang="en-US" dirty="0"/>
              <a:t>Back up slides</a:t>
            </a:r>
            <a:r>
              <a:rPr lang="sk-SK" dirty="0"/>
              <a:t> </a:t>
            </a:r>
            <a:r>
              <a:rPr lang="en-US" dirty="0"/>
              <a:t>-</a:t>
            </a:r>
            <a:r>
              <a:rPr lang="sk-SK" dirty="0"/>
              <a:t> </a:t>
            </a:r>
            <a:r>
              <a:rPr lang="en-GB" sz="3200" b="1" dirty="0">
                <a:latin typeface="Arial" panose="020B0604020202020204" pitchFamily="34" charset="0"/>
                <a:cs typeface="Arial" panose="020B0604020202020204" pitchFamily="34" charset="0"/>
              </a:rPr>
              <a:t>E</a:t>
            </a:r>
            <a:r>
              <a:rPr lang="en-GB" sz="3200" b="1" i="0" dirty="0">
                <a:effectLst/>
                <a:latin typeface="Arial" panose="020B0604020202020204" pitchFamily="34" charset="0"/>
                <a:cs typeface="Arial" panose="020B0604020202020204" pitchFamily="34" charset="0"/>
              </a:rPr>
              <a:t>ffective patching management</a:t>
            </a:r>
            <a:r>
              <a:rPr lang="en-GB" sz="3200" b="0" i="0" dirty="0">
                <a:effectLst/>
                <a:latin typeface="Arial" panose="020B0604020202020204" pitchFamily="34" charset="0"/>
                <a:cs typeface="Arial" panose="020B0604020202020204" pitchFamily="34" charset="0"/>
              </a:rPr>
              <a:t> </a:t>
            </a:r>
            <a:br>
              <a:rPr lang="en-GB" sz="3200" b="0" i="0" dirty="0">
                <a:effectLst/>
                <a:latin typeface="Arial" panose="020B0604020202020204" pitchFamily="34" charset="0"/>
                <a:cs typeface="Arial" panose="020B0604020202020204" pitchFamily="34" charset="0"/>
              </a:rPr>
            </a:br>
            <a:endParaRPr lang="en-GB" dirty="0"/>
          </a:p>
        </p:txBody>
      </p:sp>
      <p:sp>
        <p:nvSpPr>
          <p:cNvPr id="3" name="Text Placeholder 2">
            <a:extLst>
              <a:ext uri="{FF2B5EF4-FFF2-40B4-BE49-F238E27FC236}">
                <a16:creationId xmlns:a16="http://schemas.microsoft.com/office/drawing/2014/main" id="{29C86002-481F-CE0C-486F-8EC5523863D0}"/>
              </a:ext>
            </a:extLst>
          </p:cNvPr>
          <p:cNvSpPr>
            <a:spLocks noGrp="1"/>
          </p:cNvSpPr>
          <p:nvPr>
            <p:ph type="body" sz="quarter" idx="13"/>
          </p:nvPr>
        </p:nvSpPr>
        <p:spPr>
          <a:xfrm>
            <a:off x="292607" y="1071716"/>
            <a:ext cx="9254516" cy="4670323"/>
          </a:xfrm>
        </p:spPr>
        <p:txBody>
          <a:bodyPr/>
          <a:lstStyle/>
          <a:p>
            <a:pPr marL="171450" indent="-171450" algn="l" fontAlgn="base">
              <a:buFont typeface="Arial" panose="020B0604020202020204" pitchFamily="34" charset="0"/>
              <a:buChar char="•"/>
            </a:pPr>
            <a:r>
              <a:rPr lang="en-GB" sz="1200" b="0" i="0" dirty="0" err="1">
                <a:effectLst/>
                <a:cs typeface="Arial" panose="020B0604020202020204" pitchFamily="34" charset="0"/>
              </a:rPr>
              <a:t>Efektívny</a:t>
            </a:r>
            <a:r>
              <a:rPr lang="en-GB" sz="1200" b="0" i="0" dirty="0">
                <a:effectLst/>
                <a:cs typeface="Arial" panose="020B0604020202020204" pitchFamily="34" charset="0"/>
              </a:rPr>
              <a:t> </a:t>
            </a:r>
            <a:r>
              <a:rPr lang="en-GB" sz="1200" b="0" i="0" dirty="0" err="1">
                <a:effectLst/>
                <a:cs typeface="Arial" panose="020B0604020202020204" pitchFamily="34" charset="0"/>
              </a:rPr>
              <a:t>proces</a:t>
            </a:r>
            <a:r>
              <a:rPr lang="en-GB" sz="1200" b="0" i="0" dirty="0">
                <a:effectLst/>
                <a:cs typeface="Arial" panose="020B0604020202020204" pitchFamily="34" charset="0"/>
              </a:rPr>
              <a:t> </a:t>
            </a:r>
            <a:r>
              <a:rPr lang="en-GB" sz="1200" b="0" i="0" dirty="0" err="1">
                <a:effectLst/>
                <a:cs typeface="Arial" panose="020B0604020202020204" pitchFamily="34" charset="0"/>
              </a:rPr>
              <a:t>správy</a:t>
            </a:r>
            <a:r>
              <a:rPr lang="en-GB" sz="1200" b="0" i="0" dirty="0">
                <a:effectLst/>
                <a:cs typeface="Arial" panose="020B0604020202020204" pitchFamily="34" charset="0"/>
              </a:rPr>
              <a:t> </a:t>
            </a:r>
            <a:r>
              <a:rPr lang="en-GB" sz="1200" b="0" i="0" dirty="0" err="1">
                <a:effectLst/>
                <a:cs typeface="Arial" panose="020B0604020202020204" pitchFamily="34" charset="0"/>
              </a:rPr>
              <a:t>opráv</a:t>
            </a:r>
            <a:r>
              <a:rPr lang="en-GB" sz="1200" b="0" i="0" dirty="0">
                <a:effectLst/>
                <a:cs typeface="Arial" panose="020B0604020202020204" pitchFamily="34" charset="0"/>
              </a:rPr>
              <a:t> </a:t>
            </a:r>
            <a:r>
              <a:rPr lang="en-GB" sz="1200" b="0" i="0" dirty="0" err="1">
                <a:effectLst/>
                <a:cs typeface="Arial" panose="020B0604020202020204" pitchFamily="34" charset="0"/>
              </a:rPr>
              <a:t>prebieha</a:t>
            </a:r>
            <a:r>
              <a:rPr lang="en-GB" sz="1200" b="0" i="0" dirty="0">
                <a:effectLst/>
                <a:cs typeface="Arial" panose="020B0604020202020204" pitchFamily="34" charset="0"/>
              </a:rPr>
              <a:t> </a:t>
            </a:r>
            <a:r>
              <a:rPr lang="en-GB" sz="1200" b="0" i="0" dirty="0" err="1">
                <a:effectLst/>
                <a:cs typeface="Arial" panose="020B0604020202020204" pitchFamily="34" charset="0"/>
              </a:rPr>
              <a:t>podľa</a:t>
            </a:r>
            <a:r>
              <a:rPr lang="en-GB" sz="1200" b="0" i="0" dirty="0">
                <a:effectLst/>
                <a:cs typeface="Arial" panose="020B0604020202020204" pitchFamily="34" charset="0"/>
              </a:rPr>
              <a:t> </a:t>
            </a:r>
            <a:r>
              <a:rPr lang="en-GB" sz="1200" b="0" i="0" dirty="0" err="1">
                <a:effectLst/>
                <a:cs typeface="Arial" panose="020B0604020202020204" pitchFamily="34" charset="0"/>
              </a:rPr>
              <a:t>rovnakých</a:t>
            </a:r>
            <a:r>
              <a:rPr lang="en-GB" sz="1200" b="0" i="0" dirty="0">
                <a:effectLst/>
                <a:cs typeface="Arial" panose="020B0604020202020204" pitchFamily="34" charset="0"/>
              </a:rPr>
              <a:t> </a:t>
            </a:r>
            <a:r>
              <a:rPr lang="en-GB" sz="1200" b="0" i="0" dirty="0" err="1">
                <a:effectLst/>
                <a:cs typeface="Arial" panose="020B0604020202020204" pitchFamily="34" charset="0"/>
              </a:rPr>
              <a:t>krokov</a:t>
            </a:r>
            <a:r>
              <a:rPr lang="en-GB" sz="1200" b="0" i="0" dirty="0">
                <a:effectLst/>
                <a:cs typeface="Arial" panose="020B0604020202020204" pitchFamily="34" charset="0"/>
              </a:rPr>
              <a:t> bez </a:t>
            </a:r>
            <a:r>
              <a:rPr lang="en-GB" sz="1200" b="0" i="0" dirty="0" err="1">
                <a:effectLst/>
                <a:cs typeface="Arial" panose="020B0604020202020204" pitchFamily="34" charset="0"/>
              </a:rPr>
              <a:t>ohľadu</a:t>
            </a:r>
            <a:r>
              <a:rPr lang="en-GB" sz="1200" b="0" i="0" dirty="0">
                <a:effectLst/>
                <a:cs typeface="Arial" panose="020B0604020202020204" pitchFamily="34" charset="0"/>
              </a:rPr>
              <a:t> </a:t>
            </a:r>
            <a:r>
              <a:rPr lang="en-GB" sz="1200" b="0" i="0" dirty="0" err="1">
                <a:effectLst/>
                <a:cs typeface="Arial" panose="020B0604020202020204" pitchFamily="34" charset="0"/>
              </a:rPr>
              <a:t>na</a:t>
            </a:r>
            <a:r>
              <a:rPr lang="en-GB" sz="1200" b="0" i="0" dirty="0">
                <a:effectLst/>
                <a:cs typeface="Arial" panose="020B0604020202020204" pitchFamily="34" charset="0"/>
              </a:rPr>
              <a:t> to, </a:t>
            </a:r>
            <a:r>
              <a:rPr lang="en-GB" sz="1200" b="0" i="0" dirty="0" err="1">
                <a:effectLst/>
                <a:cs typeface="Arial" panose="020B0604020202020204" pitchFamily="34" charset="0"/>
              </a:rPr>
              <a:t>čo</a:t>
            </a:r>
            <a:r>
              <a:rPr lang="en-GB" sz="1200" b="0" i="0" dirty="0">
                <a:effectLst/>
                <a:cs typeface="Arial" panose="020B0604020202020204" pitchFamily="34" charset="0"/>
              </a:rPr>
              <a:t> </a:t>
            </a:r>
            <a:r>
              <a:rPr lang="en-GB" sz="1200" b="0" i="0" dirty="0" err="1">
                <a:effectLst/>
                <a:cs typeface="Arial" panose="020B0604020202020204" pitchFamily="34" charset="0"/>
              </a:rPr>
              <a:t>sa</a:t>
            </a:r>
            <a:r>
              <a:rPr lang="en-GB" sz="1200" b="0" i="0" dirty="0">
                <a:effectLst/>
                <a:cs typeface="Arial" panose="020B0604020202020204" pitchFamily="34" charset="0"/>
              </a:rPr>
              <a:t> </a:t>
            </a:r>
            <a:r>
              <a:rPr lang="en-GB" sz="1200" b="0" i="0" dirty="0" err="1">
                <a:effectLst/>
                <a:cs typeface="Arial" panose="020B0604020202020204" pitchFamily="34" charset="0"/>
              </a:rPr>
              <a:t>opravuje</a:t>
            </a:r>
            <a:r>
              <a:rPr lang="en-GB" sz="1200" b="0" i="0" dirty="0">
                <a:effectLst/>
                <a:cs typeface="Arial" panose="020B0604020202020204" pitchFamily="34" charset="0"/>
              </a:rPr>
              <a:t> – </a:t>
            </a:r>
            <a:r>
              <a:rPr lang="en-GB" sz="1200" b="0" i="0" dirty="0" err="1">
                <a:effectLst/>
                <a:cs typeface="Arial" panose="020B0604020202020204" pitchFamily="34" charset="0"/>
              </a:rPr>
              <a:t>systémy</a:t>
            </a:r>
            <a:r>
              <a:rPr lang="en-GB" sz="1200" b="0" i="0" dirty="0">
                <a:effectLst/>
                <a:cs typeface="Arial" panose="020B0604020202020204" pitchFamily="34" charset="0"/>
              </a:rPr>
              <a:t>, </a:t>
            </a:r>
            <a:r>
              <a:rPr lang="en-GB" sz="1200" b="0" i="0" dirty="0" err="1">
                <a:effectLst/>
                <a:cs typeface="Arial" panose="020B0604020202020204" pitchFamily="34" charset="0"/>
              </a:rPr>
              <a:t>softvér</a:t>
            </a:r>
            <a:r>
              <a:rPr lang="en-GB" sz="1200" b="0" i="0" dirty="0">
                <a:effectLst/>
                <a:cs typeface="Arial" panose="020B0604020202020204" pitchFamily="34" charset="0"/>
              </a:rPr>
              <a:t>, </a:t>
            </a:r>
            <a:r>
              <a:rPr lang="en-GB" sz="1200" b="0" i="0" dirty="0" err="1">
                <a:effectLst/>
                <a:cs typeface="Arial" panose="020B0604020202020204" pitchFamily="34" charset="0"/>
              </a:rPr>
              <a:t>služby</a:t>
            </a:r>
            <a:r>
              <a:rPr lang="en-GB" sz="1200" b="0" i="0" dirty="0">
                <a:effectLst/>
                <a:cs typeface="Arial" panose="020B0604020202020204" pitchFamily="34" charset="0"/>
              </a:rPr>
              <a:t> </a:t>
            </a:r>
            <a:r>
              <a:rPr lang="en-GB" sz="1200" b="0" i="0" dirty="0" err="1">
                <a:effectLst/>
                <a:cs typeface="Arial" panose="020B0604020202020204" pitchFamily="34" charset="0"/>
              </a:rPr>
              <a:t>alebo</a:t>
            </a:r>
            <a:r>
              <a:rPr lang="en-GB" sz="1200" b="0" i="0" dirty="0">
                <a:effectLst/>
                <a:cs typeface="Arial" panose="020B0604020202020204" pitchFamily="34" charset="0"/>
              </a:rPr>
              <a:t> </a:t>
            </a:r>
            <a:r>
              <a:rPr lang="en-GB" sz="1200" b="0" i="0" dirty="0" err="1">
                <a:effectLst/>
                <a:cs typeface="Arial" panose="020B0604020202020204" pitchFamily="34" charset="0"/>
              </a:rPr>
              <a:t>obrázky</a:t>
            </a:r>
            <a:r>
              <a:rPr lang="en-GB" sz="1200" b="0" i="0" dirty="0">
                <a:effectLst/>
                <a:cs typeface="Arial" panose="020B0604020202020204" pitchFamily="34" charset="0"/>
              </a:rPr>
              <a:t> </a:t>
            </a:r>
            <a:r>
              <a:rPr lang="en-GB" sz="1200" b="0" i="0" dirty="0" err="1">
                <a:effectLst/>
                <a:cs typeface="Arial" panose="020B0604020202020204" pitchFamily="34" charset="0"/>
              </a:rPr>
              <a:t>kontajnerov</a:t>
            </a:r>
            <a:r>
              <a:rPr lang="en-GB" sz="1200" b="0" i="0" dirty="0">
                <a:effectLst/>
                <a:cs typeface="Arial" panose="020B0604020202020204" pitchFamily="34" charset="0"/>
              </a:rPr>
              <a:t> –:</a:t>
            </a:r>
          </a:p>
          <a:p>
            <a:pPr algn="l" fontAlgn="base">
              <a:buFont typeface="Arial" panose="020B0604020202020204" pitchFamily="34" charset="0"/>
              <a:buChar char="•"/>
            </a:pPr>
            <a:endParaRPr lang="en-GB" sz="1200" b="0" i="0" dirty="0">
              <a:effectLst/>
              <a:cs typeface="Arial" panose="020B0604020202020204" pitchFamily="34" charset="0"/>
            </a:endParaRPr>
          </a:p>
          <a:p>
            <a:pPr marL="171450" indent="-171450" algn="l" fontAlgn="base">
              <a:buFont typeface="Arial" panose="020B0604020202020204" pitchFamily="34" charset="0"/>
              <a:buChar char="•"/>
            </a:pPr>
            <a:r>
              <a:rPr lang="en-GB" sz="1200" b="0" i="0" dirty="0" err="1">
                <a:effectLst/>
                <a:cs typeface="Arial" panose="020B0604020202020204" pitchFamily="34" charset="0"/>
              </a:rPr>
              <a:t>Zdokumentujte</a:t>
            </a:r>
            <a:r>
              <a:rPr lang="en-GB" sz="1200" b="0" i="0" dirty="0">
                <a:effectLst/>
                <a:cs typeface="Arial" panose="020B0604020202020204" pitchFamily="34" charset="0"/>
              </a:rPr>
              <a:t> </a:t>
            </a:r>
            <a:r>
              <a:rPr lang="en-GB" sz="1200" b="0" i="0" dirty="0" err="1">
                <a:effectLst/>
                <a:cs typeface="Arial" panose="020B0604020202020204" pitchFamily="34" charset="0"/>
              </a:rPr>
              <a:t>proces</a:t>
            </a:r>
            <a:r>
              <a:rPr lang="en-GB" sz="1200" b="0" i="0" dirty="0">
                <a:effectLst/>
                <a:cs typeface="Arial" panose="020B0604020202020204" pitchFamily="34" charset="0"/>
              </a:rPr>
              <a:t> </a:t>
            </a:r>
            <a:r>
              <a:rPr lang="en-GB" sz="1200" b="0" i="0" dirty="0" err="1">
                <a:effectLst/>
                <a:cs typeface="Arial" panose="020B0604020202020204" pitchFamily="34" charset="0"/>
              </a:rPr>
              <a:t>opravy</a:t>
            </a:r>
            <a:endParaRPr lang="en-GB" sz="1200" b="0" i="0" dirty="0">
              <a:effectLst/>
              <a:cs typeface="Arial" panose="020B0604020202020204" pitchFamily="34" charset="0"/>
            </a:endParaRPr>
          </a:p>
          <a:p>
            <a:pPr algn="l" fontAlgn="base">
              <a:buFont typeface="Arial" panose="020B0604020202020204" pitchFamily="34" charset="0"/>
              <a:buChar char="•"/>
            </a:pPr>
            <a:endParaRPr lang="en-GB" sz="1200" b="0" i="0" dirty="0">
              <a:effectLst/>
              <a:cs typeface="Arial" panose="020B0604020202020204" pitchFamily="34" charset="0"/>
            </a:endParaRPr>
          </a:p>
          <a:p>
            <a:pPr marL="171450" indent="-171450" algn="l" fontAlgn="base">
              <a:buFont typeface="Arial" panose="020B0604020202020204" pitchFamily="34" charset="0"/>
              <a:buChar char="•"/>
            </a:pPr>
            <a:r>
              <a:rPr lang="en-GB" sz="1200" b="0" i="0" dirty="0" err="1">
                <a:effectLst/>
                <a:cs typeface="Arial" panose="020B0604020202020204" pitchFamily="34" charset="0"/>
              </a:rPr>
              <a:t>Získajte</a:t>
            </a:r>
            <a:r>
              <a:rPr lang="en-GB" sz="1200" b="0" i="0" dirty="0">
                <a:effectLst/>
                <a:cs typeface="Arial" panose="020B0604020202020204" pitchFamily="34" charset="0"/>
              </a:rPr>
              <a:t> </a:t>
            </a:r>
            <a:r>
              <a:rPr lang="en-GB" sz="1200" b="0" i="0" dirty="0" err="1">
                <a:effectLst/>
                <a:cs typeface="Arial" panose="020B0604020202020204" pitchFamily="34" charset="0"/>
              </a:rPr>
              <a:t>informácie</a:t>
            </a:r>
            <a:r>
              <a:rPr lang="en-GB" sz="1200" b="0" i="0" dirty="0">
                <a:effectLst/>
                <a:cs typeface="Arial" panose="020B0604020202020204" pitchFamily="34" charset="0"/>
              </a:rPr>
              <a:t> o </a:t>
            </a:r>
            <a:r>
              <a:rPr lang="en-GB" sz="1200" b="0" i="0" dirty="0" err="1">
                <a:effectLst/>
                <a:cs typeface="Arial" panose="020B0604020202020204" pitchFamily="34" charset="0"/>
              </a:rPr>
              <a:t>nových</a:t>
            </a:r>
            <a:r>
              <a:rPr lang="en-GB" sz="1200" b="0" i="0" dirty="0">
                <a:effectLst/>
                <a:cs typeface="Arial" panose="020B0604020202020204" pitchFamily="34" charset="0"/>
              </a:rPr>
              <a:t> </a:t>
            </a:r>
            <a:r>
              <a:rPr lang="en-GB" sz="1200" b="0" i="0" dirty="0" err="1">
                <a:effectLst/>
                <a:cs typeface="Arial" panose="020B0604020202020204" pitchFamily="34" charset="0"/>
              </a:rPr>
              <a:t>opravách</a:t>
            </a:r>
            <a:r>
              <a:rPr lang="en-GB" sz="1200" b="0" i="0" dirty="0">
                <a:effectLst/>
                <a:cs typeface="Arial" panose="020B0604020202020204" pitchFamily="34" charset="0"/>
              </a:rPr>
              <a:t> a </a:t>
            </a:r>
            <a:r>
              <a:rPr lang="en-GB" sz="1200" b="0" i="0" dirty="0" err="1">
                <a:effectLst/>
                <a:cs typeface="Arial" panose="020B0604020202020204" pitchFamily="34" charset="0"/>
              </a:rPr>
              <a:t>stiahnite</a:t>
            </a:r>
            <a:r>
              <a:rPr lang="en-GB" sz="1200" b="0" i="0" dirty="0">
                <a:effectLst/>
                <a:cs typeface="Arial" panose="020B0604020202020204" pitchFamily="34" charset="0"/>
              </a:rPr>
              <a:t> </a:t>
            </a:r>
            <a:r>
              <a:rPr lang="en-GB" sz="1200" b="0" i="0" dirty="0" err="1">
                <a:effectLst/>
                <a:cs typeface="Arial" panose="020B0604020202020204" pitchFamily="34" charset="0"/>
              </a:rPr>
              <a:t>si</a:t>
            </a:r>
            <a:r>
              <a:rPr lang="en-GB" sz="1200" b="0" i="0" dirty="0">
                <a:effectLst/>
                <a:cs typeface="Arial" panose="020B0604020202020204" pitchFamily="34" charset="0"/>
              </a:rPr>
              <a:t> ich z </a:t>
            </a:r>
            <a:r>
              <a:rPr lang="en-GB" sz="1200" b="0" i="0" dirty="0" err="1">
                <a:effectLst/>
                <a:cs typeface="Arial" panose="020B0604020202020204" pitchFamily="34" charset="0"/>
              </a:rPr>
              <a:t>webových</a:t>
            </a:r>
            <a:r>
              <a:rPr lang="en-GB" sz="1200" b="0" i="0" dirty="0">
                <a:effectLst/>
                <a:cs typeface="Arial" panose="020B0604020202020204" pitchFamily="34" charset="0"/>
              </a:rPr>
              <a:t> </a:t>
            </a:r>
            <a:r>
              <a:rPr lang="en-GB" sz="1200" b="0" i="0" dirty="0" err="1">
                <a:effectLst/>
                <a:cs typeface="Arial" panose="020B0604020202020204" pitchFamily="34" charset="0"/>
              </a:rPr>
              <a:t>stránok</a:t>
            </a:r>
            <a:r>
              <a:rPr lang="en-GB" sz="1200" b="0" i="0" dirty="0">
                <a:effectLst/>
                <a:cs typeface="Arial" panose="020B0604020202020204" pitchFamily="34" charset="0"/>
              </a:rPr>
              <a:t> </a:t>
            </a:r>
            <a:r>
              <a:rPr lang="en-GB" sz="1200" b="0" i="0" dirty="0" err="1">
                <a:effectLst/>
                <a:cs typeface="Arial" panose="020B0604020202020204" pitchFamily="34" charset="0"/>
              </a:rPr>
              <a:t>dodávateľov</a:t>
            </a:r>
            <a:endParaRPr lang="en-GB" sz="1200" b="0" i="0" dirty="0">
              <a:effectLst/>
              <a:cs typeface="Arial" panose="020B0604020202020204" pitchFamily="34" charset="0"/>
            </a:endParaRPr>
          </a:p>
          <a:p>
            <a:pPr algn="l" fontAlgn="base">
              <a:buFont typeface="Arial" panose="020B0604020202020204" pitchFamily="34" charset="0"/>
              <a:buChar char="•"/>
            </a:pPr>
            <a:endParaRPr lang="en-GB" sz="1200" b="0" i="0" dirty="0">
              <a:effectLst/>
              <a:cs typeface="Arial" panose="020B0604020202020204" pitchFamily="34" charset="0"/>
            </a:endParaRPr>
          </a:p>
          <a:p>
            <a:pPr marL="171450" indent="-171450" algn="l" fontAlgn="base">
              <a:buFont typeface="Arial" panose="020B0604020202020204" pitchFamily="34" charset="0"/>
              <a:buChar char="•"/>
            </a:pPr>
            <a:r>
              <a:rPr lang="en-GB" sz="1200" b="0" i="0" dirty="0" err="1">
                <a:effectLst/>
                <a:cs typeface="Arial" panose="020B0604020202020204" pitchFamily="34" charset="0"/>
              </a:rPr>
              <a:t>Identifikujte</a:t>
            </a:r>
            <a:r>
              <a:rPr lang="en-GB" sz="1200" b="0" i="0" dirty="0">
                <a:effectLst/>
                <a:cs typeface="Arial" panose="020B0604020202020204" pitchFamily="34" charset="0"/>
              </a:rPr>
              <a:t> </a:t>
            </a:r>
            <a:r>
              <a:rPr lang="en-GB" sz="1200" b="0" i="0" dirty="0" err="1">
                <a:effectLst/>
                <a:cs typeface="Arial" panose="020B0604020202020204" pitchFamily="34" charset="0"/>
              </a:rPr>
              <a:t>všetky</a:t>
            </a:r>
            <a:r>
              <a:rPr lang="en-GB" sz="1200" b="0" i="0" dirty="0">
                <a:effectLst/>
                <a:cs typeface="Arial" panose="020B0604020202020204" pitchFamily="34" charset="0"/>
              </a:rPr>
              <a:t> </a:t>
            </a:r>
            <a:r>
              <a:rPr lang="en-GB" sz="1200" b="0" i="0" dirty="0" err="1">
                <a:effectLst/>
                <a:cs typeface="Arial" panose="020B0604020202020204" pitchFamily="34" charset="0"/>
              </a:rPr>
              <a:t>diela</a:t>
            </a:r>
            <a:r>
              <a:rPr lang="en-GB" sz="1200" b="0" i="0" dirty="0">
                <a:effectLst/>
                <a:cs typeface="Arial" panose="020B0604020202020204" pitchFamily="34" charset="0"/>
              </a:rPr>
              <a:t>, </a:t>
            </a:r>
            <a:r>
              <a:rPr lang="en-GB" sz="1200" b="0" i="0" dirty="0" err="1">
                <a:effectLst/>
                <a:cs typeface="Arial" panose="020B0604020202020204" pitchFamily="34" charset="0"/>
              </a:rPr>
              <a:t>ktoré</a:t>
            </a:r>
            <a:r>
              <a:rPr lang="en-GB" sz="1200" b="0" i="0" dirty="0">
                <a:effectLst/>
                <a:cs typeface="Arial" panose="020B0604020202020204" pitchFamily="34" charset="0"/>
              </a:rPr>
              <a:t> </a:t>
            </a:r>
            <a:r>
              <a:rPr lang="en-GB" sz="1200" b="0" i="0" dirty="0" err="1">
                <a:effectLst/>
                <a:cs typeface="Arial" panose="020B0604020202020204" pitchFamily="34" charset="0"/>
              </a:rPr>
              <a:t>vyžadujú</a:t>
            </a:r>
            <a:r>
              <a:rPr lang="en-GB" sz="1200" b="0" i="0" dirty="0">
                <a:effectLst/>
                <a:cs typeface="Arial" panose="020B0604020202020204" pitchFamily="34" charset="0"/>
              </a:rPr>
              <a:t> </a:t>
            </a:r>
            <a:r>
              <a:rPr lang="en-GB" sz="1200" b="0" i="0" dirty="0" err="1">
                <a:effectLst/>
                <a:cs typeface="Arial" panose="020B0604020202020204" pitchFamily="34" charset="0"/>
              </a:rPr>
              <a:t>opravu</a:t>
            </a:r>
            <a:endParaRPr lang="en-GB" sz="1200" b="0" i="0" dirty="0">
              <a:effectLst/>
              <a:cs typeface="Arial" panose="020B0604020202020204" pitchFamily="34" charset="0"/>
            </a:endParaRPr>
          </a:p>
          <a:p>
            <a:pPr algn="l" fontAlgn="base">
              <a:buFont typeface="Arial" panose="020B0604020202020204" pitchFamily="34" charset="0"/>
              <a:buChar char="•"/>
            </a:pPr>
            <a:endParaRPr lang="en-GB" sz="1200" b="0" i="0" dirty="0">
              <a:effectLst/>
              <a:cs typeface="Arial" panose="020B0604020202020204" pitchFamily="34" charset="0"/>
            </a:endParaRPr>
          </a:p>
          <a:p>
            <a:pPr marL="171450" indent="-171450" algn="l" fontAlgn="base">
              <a:buFont typeface="Arial" panose="020B0604020202020204" pitchFamily="34" charset="0"/>
              <a:buChar char="•"/>
            </a:pPr>
            <a:r>
              <a:rPr lang="en-GB" sz="1200" b="0" i="0" dirty="0" err="1">
                <a:effectLst/>
                <a:cs typeface="Arial" panose="020B0604020202020204" pitchFamily="34" charset="0"/>
              </a:rPr>
              <a:t>Overte</a:t>
            </a:r>
            <a:r>
              <a:rPr lang="en-GB" sz="1200" b="0" i="0" dirty="0">
                <a:effectLst/>
                <a:cs typeface="Arial" panose="020B0604020202020204" pitchFamily="34" charset="0"/>
              </a:rPr>
              <a:t> </a:t>
            </a:r>
            <a:r>
              <a:rPr lang="en-GB" sz="1200" b="0" i="0" dirty="0" err="1">
                <a:effectLst/>
                <a:cs typeface="Arial" panose="020B0604020202020204" pitchFamily="34" charset="0"/>
              </a:rPr>
              <a:t>opravu</a:t>
            </a:r>
            <a:r>
              <a:rPr lang="en-GB" sz="1200" b="0" i="0" dirty="0">
                <a:effectLst/>
                <a:cs typeface="Arial" panose="020B0604020202020204" pitchFamily="34" charset="0"/>
              </a:rPr>
              <a:t> v </a:t>
            </a:r>
            <a:r>
              <a:rPr lang="en-GB" sz="1200" b="0" i="0" dirty="0" err="1">
                <a:effectLst/>
                <a:cs typeface="Arial" panose="020B0604020202020204" pitchFamily="34" charset="0"/>
              </a:rPr>
              <a:t>testovacom</a:t>
            </a:r>
            <a:r>
              <a:rPr lang="en-GB" sz="1200" b="0" i="0" dirty="0">
                <a:effectLst/>
                <a:cs typeface="Arial" panose="020B0604020202020204" pitchFamily="34" charset="0"/>
              </a:rPr>
              <a:t> </a:t>
            </a:r>
            <a:r>
              <a:rPr lang="en-GB" sz="1200" b="0" i="0" dirty="0" err="1">
                <a:effectLst/>
                <a:cs typeface="Arial" panose="020B0604020202020204" pitchFamily="34" charset="0"/>
              </a:rPr>
              <a:t>prostredí</a:t>
            </a:r>
            <a:r>
              <a:rPr lang="en-GB" sz="1200" b="0" i="0" dirty="0">
                <a:effectLst/>
                <a:cs typeface="Arial" panose="020B0604020202020204" pitchFamily="34" charset="0"/>
              </a:rPr>
              <a:t>, v </a:t>
            </a:r>
            <a:r>
              <a:rPr lang="en-GB" sz="1200" b="0" i="0" dirty="0" err="1">
                <a:effectLst/>
                <a:cs typeface="Arial" panose="020B0604020202020204" pitchFamily="34" charset="0"/>
              </a:rPr>
              <a:t>ktorom</a:t>
            </a:r>
            <a:r>
              <a:rPr lang="en-GB" sz="1200" b="0" i="0" dirty="0">
                <a:effectLst/>
                <a:cs typeface="Arial" panose="020B0604020202020204" pitchFamily="34" charset="0"/>
              </a:rPr>
              <a:t> </a:t>
            </a:r>
            <a:r>
              <a:rPr lang="en-GB" sz="1200" b="0" i="0" dirty="0" err="1">
                <a:effectLst/>
                <a:cs typeface="Arial" panose="020B0604020202020204" pitchFamily="34" charset="0"/>
              </a:rPr>
              <a:t>sú</a:t>
            </a:r>
            <a:r>
              <a:rPr lang="en-GB" sz="1200" b="0" i="0" dirty="0">
                <a:effectLst/>
                <a:cs typeface="Arial" panose="020B0604020202020204" pitchFamily="34" charset="0"/>
              </a:rPr>
              <a:t> </a:t>
            </a:r>
            <a:r>
              <a:rPr lang="en-GB" sz="1200" b="0" i="0" dirty="0" err="1">
                <a:effectLst/>
                <a:cs typeface="Arial" panose="020B0604020202020204" pitchFamily="34" charset="0"/>
              </a:rPr>
              <a:t>spustené</a:t>
            </a:r>
            <a:r>
              <a:rPr lang="en-GB" sz="1200" b="0" i="0" dirty="0">
                <a:effectLst/>
                <a:cs typeface="Arial" panose="020B0604020202020204" pitchFamily="34" charset="0"/>
              </a:rPr>
              <a:t> </a:t>
            </a:r>
            <a:r>
              <a:rPr lang="en-GB" sz="1200" b="0" i="0" dirty="0" err="1">
                <a:effectLst/>
                <a:cs typeface="Arial" panose="020B0604020202020204" pitchFamily="34" charset="0"/>
              </a:rPr>
              <a:t>ovplyvnené</a:t>
            </a:r>
            <a:r>
              <a:rPr lang="en-GB" sz="1200" b="0" i="0" dirty="0">
                <a:effectLst/>
                <a:cs typeface="Arial" panose="020B0604020202020204" pitchFamily="34" charset="0"/>
              </a:rPr>
              <a:t> </a:t>
            </a:r>
            <a:r>
              <a:rPr lang="en-GB" sz="1200" b="0" i="0" dirty="0" err="1">
                <a:effectLst/>
                <a:cs typeface="Arial" panose="020B0604020202020204" pitchFamily="34" charset="0"/>
              </a:rPr>
              <a:t>funkcie</a:t>
            </a:r>
            <a:r>
              <a:rPr lang="en-GB" sz="1200" b="0" i="0" dirty="0">
                <a:effectLst/>
                <a:cs typeface="Arial" panose="020B0604020202020204" pitchFamily="34" charset="0"/>
              </a:rPr>
              <a:t>. </a:t>
            </a:r>
            <a:r>
              <a:rPr lang="en-GB" sz="1200" b="0" i="0" dirty="0" err="1">
                <a:effectLst/>
                <a:cs typeface="Arial" panose="020B0604020202020204" pitchFamily="34" charset="0"/>
              </a:rPr>
              <a:t>Pamätajte</a:t>
            </a:r>
            <a:r>
              <a:rPr lang="en-GB" sz="1200" b="0" i="0" dirty="0">
                <a:effectLst/>
                <a:cs typeface="Arial" panose="020B0604020202020204" pitchFamily="34" charset="0"/>
              </a:rPr>
              <a:t>, </a:t>
            </a:r>
            <a:r>
              <a:rPr lang="en-GB" sz="1200" b="0" i="0" dirty="0" err="1">
                <a:effectLst/>
                <a:cs typeface="Arial" panose="020B0604020202020204" pitchFamily="34" charset="0"/>
              </a:rPr>
              <a:t>že</a:t>
            </a:r>
            <a:r>
              <a:rPr lang="en-GB" sz="1200" b="0" i="0" dirty="0">
                <a:effectLst/>
                <a:cs typeface="Arial" panose="020B0604020202020204" pitchFamily="34" charset="0"/>
              </a:rPr>
              <a:t> </a:t>
            </a:r>
            <a:r>
              <a:rPr lang="en-GB" sz="1200" b="0" i="0" dirty="0" err="1">
                <a:effectLst/>
                <a:cs typeface="Arial" panose="020B0604020202020204" pitchFamily="34" charset="0"/>
              </a:rPr>
              <a:t>aplikovanie</a:t>
            </a:r>
            <a:r>
              <a:rPr lang="en-GB" sz="1200" b="0" i="0" dirty="0">
                <a:effectLst/>
                <a:cs typeface="Arial" panose="020B0604020202020204" pitchFamily="34" charset="0"/>
              </a:rPr>
              <a:t> </a:t>
            </a:r>
            <a:r>
              <a:rPr lang="en-GB" sz="1200" b="0" i="0" dirty="0" err="1">
                <a:effectLst/>
                <a:cs typeface="Arial" panose="020B0604020202020204" pitchFamily="34" charset="0"/>
              </a:rPr>
              <a:t>opráv</a:t>
            </a:r>
            <a:r>
              <a:rPr lang="en-GB" sz="1200" b="0" i="0" dirty="0">
                <a:effectLst/>
                <a:cs typeface="Arial" panose="020B0604020202020204" pitchFamily="34" charset="0"/>
              </a:rPr>
              <a:t> bez </a:t>
            </a:r>
            <a:r>
              <a:rPr lang="en-GB" sz="1200" b="0" i="0" dirty="0" err="1">
                <a:effectLst/>
                <a:cs typeface="Arial" panose="020B0604020202020204" pitchFamily="34" charset="0"/>
              </a:rPr>
              <a:t>testovania</a:t>
            </a:r>
            <a:r>
              <a:rPr lang="en-GB" sz="1200" b="0" i="0" dirty="0">
                <a:effectLst/>
                <a:cs typeface="Arial" panose="020B0604020202020204" pitchFamily="34" charset="0"/>
              </a:rPr>
              <a:t> </a:t>
            </a:r>
            <a:r>
              <a:rPr lang="en-GB" sz="1200" b="0" i="0" dirty="0" err="1">
                <a:effectLst/>
                <a:cs typeface="Arial" panose="020B0604020202020204" pitchFamily="34" charset="0"/>
              </a:rPr>
              <a:t>zvyšuje</a:t>
            </a:r>
            <a:r>
              <a:rPr lang="en-GB" sz="1200" b="0" i="0" dirty="0">
                <a:effectLst/>
                <a:cs typeface="Arial" panose="020B0604020202020204" pitchFamily="34" charset="0"/>
              </a:rPr>
              <a:t> </a:t>
            </a:r>
            <a:r>
              <a:rPr lang="en-GB" sz="1200" b="0" i="0" dirty="0" err="1">
                <a:effectLst/>
                <a:cs typeface="Arial" panose="020B0604020202020204" pitchFamily="34" charset="0"/>
              </a:rPr>
              <a:t>prevádzkové</a:t>
            </a:r>
            <a:r>
              <a:rPr lang="en-GB" sz="1200" b="0" i="0" dirty="0">
                <a:effectLst/>
                <a:cs typeface="Arial" panose="020B0604020202020204" pitchFamily="34" charset="0"/>
              </a:rPr>
              <a:t> </a:t>
            </a:r>
            <a:r>
              <a:rPr lang="en-GB" sz="1200" b="0" i="0" dirty="0" err="1">
                <a:effectLst/>
                <a:cs typeface="Arial" panose="020B0604020202020204" pitchFamily="34" charset="0"/>
              </a:rPr>
              <a:t>riziko</a:t>
            </a:r>
            <a:r>
              <a:rPr lang="en-GB" sz="1200" b="0" i="0" dirty="0">
                <a:effectLst/>
                <a:cs typeface="Arial" panose="020B0604020202020204" pitchFamily="34" charset="0"/>
              </a:rPr>
              <a:t>, ale </a:t>
            </a:r>
            <a:r>
              <a:rPr lang="en-GB" sz="1200" b="0" i="0" dirty="0" err="1">
                <a:effectLst/>
                <a:cs typeface="Arial" panose="020B0604020202020204" pitchFamily="34" charset="0"/>
              </a:rPr>
              <a:t>znižuje</a:t>
            </a:r>
            <a:r>
              <a:rPr lang="en-GB" sz="1200" b="0" i="0" dirty="0">
                <a:effectLst/>
                <a:cs typeface="Arial" panose="020B0604020202020204" pitchFamily="34" charset="0"/>
              </a:rPr>
              <a:t> </a:t>
            </a:r>
            <a:r>
              <a:rPr lang="en-GB" sz="1200" b="0" i="0" dirty="0" err="1">
                <a:effectLst/>
                <a:cs typeface="Arial" panose="020B0604020202020204" pitchFamily="34" charset="0"/>
              </a:rPr>
              <a:t>príležitosť</a:t>
            </a:r>
            <a:r>
              <a:rPr lang="en-GB" sz="1200" b="0" i="0" dirty="0">
                <a:effectLst/>
                <a:cs typeface="Arial" panose="020B0604020202020204" pitchFamily="34" charset="0"/>
              </a:rPr>
              <a:t> pre </a:t>
            </a:r>
            <a:r>
              <a:rPr lang="en-GB" sz="1200" b="0" i="0" dirty="0" err="1">
                <a:effectLst/>
                <a:cs typeface="Arial" panose="020B0604020202020204" pitchFamily="34" charset="0"/>
              </a:rPr>
              <a:t>útočníkov</a:t>
            </a:r>
            <a:r>
              <a:rPr lang="en-GB" sz="1200" b="0" i="0" dirty="0">
                <a:effectLst/>
                <a:cs typeface="Arial" panose="020B0604020202020204" pitchFamily="34" charset="0"/>
              </a:rPr>
              <a:t>. </a:t>
            </a:r>
            <a:r>
              <a:rPr lang="en-GB" sz="1200" b="0" i="0" dirty="0" err="1">
                <a:effectLst/>
                <a:cs typeface="Arial" panose="020B0604020202020204" pitchFamily="34" charset="0"/>
              </a:rPr>
              <a:t>Naopak</a:t>
            </a:r>
            <a:r>
              <a:rPr lang="en-GB" sz="1200" b="0" i="0" dirty="0">
                <a:effectLst/>
                <a:cs typeface="Arial" panose="020B0604020202020204" pitchFamily="34" charset="0"/>
              </a:rPr>
              <a:t>, </a:t>
            </a:r>
            <a:r>
              <a:rPr lang="en-GB" sz="1200" b="0" i="0" dirty="0" err="1">
                <a:effectLst/>
                <a:cs typeface="Arial" panose="020B0604020202020204" pitchFamily="34" charset="0"/>
              </a:rPr>
              <a:t>testovanie</a:t>
            </a:r>
            <a:r>
              <a:rPr lang="en-GB" sz="1200" b="0" i="0" dirty="0">
                <a:effectLst/>
                <a:cs typeface="Arial" panose="020B0604020202020204" pitchFamily="34" charset="0"/>
              </a:rPr>
              <a:t> </a:t>
            </a:r>
            <a:r>
              <a:rPr lang="en-GB" sz="1200" b="0" i="0" dirty="0" err="1">
                <a:effectLst/>
                <a:cs typeface="Arial" panose="020B0604020202020204" pitchFamily="34" charset="0"/>
              </a:rPr>
              <a:t>opráv</a:t>
            </a:r>
            <a:r>
              <a:rPr lang="en-GB" sz="1200" b="0" i="0" dirty="0">
                <a:effectLst/>
                <a:cs typeface="Arial" panose="020B0604020202020204" pitchFamily="34" charset="0"/>
              </a:rPr>
              <a:t> pred ich </a:t>
            </a:r>
            <a:r>
              <a:rPr lang="en-GB" sz="1200" b="0" i="0" dirty="0" err="1">
                <a:effectLst/>
                <a:cs typeface="Arial" panose="020B0604020202020204" pitchFamily="34" charset="0"/>
              </a:rPr>
              <a:t>nasadením</a:t>
            </a:r>
            <a:r>
              <a:rPr lang="en-GB" sz="1200" b="0" i="0" dirty="0">
                <a:effectLst/>
                <a:cs typeface="Arial" panose="020B0604020202020204" pitchFamily="34" charset="0"/>
              </a:rPr>
              <a:t> </a:t>
            </a:r>
            <a:r>
              <a:rPr lang="en-GB" sz="1200" b="0" i="0" dirty="0" err="1">
                <a:effectLst/>
                <a:cs typeface="Arial" panose="020B0604020202020204" pitchFamily="34" charset="0"/>
              </a:rPr>
              <a:t>znižuje</a:t>
            </a:r>
            <a:r>
              <a:rPr lang="en-GB" sz="1200" b="0" i="0" dirty="0">
                <a:effectLst/>
                <a:cs typeface="Arial" panose="020B0604020202020204" pitchFamily="34" charset="0"/>
              </a:rPr>
              <a:t> </a:t>
            </a:r>
            <a:r>
              <a:rPr lang="en-GB" sz="1200" b="0" i="0" dirty="0" err="1">
                <a:effectLst/>
                <a:cs typeface="Arial" panose="020B0604020202020204" pitchFamily="34" charset="0"/>
              </a:rPr>
              <a:t>prevádzkové</a:t>
            </a:r>
            <a:r>
              <a:rPr lang="en-GB" sz="1200" b="0" i="0" dirty="0">
                <a:effectLst/>
                <a:cs typeface="Arial" panose="020B0604020202020204" pitchFamily="34" charset="0"/>
              </a:rPr>
              <a:t> </a:t>
            </a:r>
            <a:r>
              <a:rPr lang="en-GB" sz="1200" b="0" i="0" dirty="0" err="1">
                <a:effectLst/>
                <a:cs typeface="Arial" panose="020B0604020202020204" pitchFamily="34" charset="0"/>
              </a:rPr>
              <a:t>riziko</a:t>
            </a:r>
            <a:r>
              <a:rPr lang="en-GB" sz="1200" b="0" i="0" dirty="0">
                <a:effectLst/>
                <a:cs typeface="Arial" panose="020B0604020202020204" pitchFamily="34" charset="0"/>
              </a:rPr>
              <a:t>, no </a:t>
            </a:r>
            <a:r>
              <a:rPr lang="en-GB" sz="1200" b="0" i="0" dirty="0" err="1">
                <a:effectLst/>
                <a:cs typeface="Arial" panose="020B0604020202020204" pitchFamily="34" charset="0"/>
              </a:rPr>
              <a:t>zvyšuje</a:t>
            </a:r>
            <a:r>
              <a:rPr lang="en-GB" sz="1200" b="0" i="0" dirty="0">
                <a:effectLst/>
                <a:cs typeface="Arial" panose="020B0604020202020204" pitchFamily="34" charset="0"/>
              </a:rPr>
              <a:t> </a:t>
            </a:r>
            <a:r>
              <a:rPr lang="en-GB" sz="1200" b="0" i="0" dirty="0" err="1">
                <a:effectLst/>
                <a:cs typeface="Arial" panose="020B0604020202020204" pitchFamily="34" charset="0"/>
              </a:rPr>
              <a:t>príležitosť</a:t>
            </a:r>
            <a:r>
              <a:rPr lang="en-GB" sz="1200" b="0" i="0" dirty="0">
                <a:effectLst/>
                <a:cs typeface="Arial" panose="020B0604020202020204" pitchFamily="34" charset="0"/>
              </a:rPr>
              <a:t> pre </a:t>
            </a:r>
            <a:r>
              <a:rPr lang="en-GB" sz="1200" b="0" i="0" dirty="0" err="1">
                <a:effectLst/>
                <a:cs typeface="Arial" panose="020B0604020202020204" pitchFamily="34" charset="0"/>
              </a:rPr>
              <a:t>útočníkov</a:t>
            </a:r>
            <a:r>
              <a:rPr lang="en-GB" sz="1200" b="0" i="0" dirty="0">
                <a:effectLst/>
                <a:cs typeface="Arial" panose="020B0604020202020204" pitchFamily="34" charset="0"/>
              </a:rPr>
              <a:t>.</a:t>
            </a:r>
          </a:p>
          <a:p>
            <a:pPr algn="l" fontAlgn="base">
              <a:buFont typeface="Arial" panose="020B0604020202020204" pitchFamily="34" charset="0"/>
              <a:buChar char="•"/>
            </a:pPr>
            <a:endParaRPr lang="en-GB" sz="1200" b="0" i="0" dirty="0">
              <a:effectLst/>
              <a:cs typeface="Arial" panose="020B0604020202020204" pitchFamily="34" charset="0"/>
            </a:endParaRPr>
          </a:p>
          <a:p>
            <a:pPr marL="171450" indent="-171450" algn="l" fontAlgn="base">
              <a:buFont typeface="Arial" panose="020B0604020202020204" pitchFamily="34" charset="0"/>
              <a:buChar char="•"/>
            </a:pPr>
            <a:r>
              <a:rPr lang="en-GB" sz="1200" b="0" i="0" dirty="0" err="1">
                <a:effectLst/>
                <a:cs typeface="Arial" panose="020B0604020202020204" pitchFamily="34" charset="0"/>
              </a:rPr>
              <a:t>Vytvorte</a:t>
            </a:r>
            <a:r>
              <a:rPr lang="en-GB" sz="1200" b="0" i="0" dirty="0">
                <a:effectLst/>
                <a:cs typeface="Arial" panose="020B0604020202020204" pitchFamily="34" charset="0"/>
              </a:rPr>
              <a:t> </a:t>
            </a:r>
            <a:r>
              <a:rPr lang="en-GB" sz="1200" b="0" i="0" dirty="0" err="1">
                <a:effectLst/>
                <a:cs typeface="Arial" panose="020B0604020202020204" pitchFamily="34" charset="0"/>
              </a:rPr>
              <a:t>produkčnú</a:t>
            </a:r>
            <a:r>
              <a:rPr lang="en-GB" sz="1200" b="0" i="0" dirty="0">
                <a:effectLst/>
                <a:cs typeface="Arial" panose="020B0604020202020204" pitchFamily="34" charset="0"/>
              </a:rPr>
              <a:t> </a:t>
            </a:r>
            <a:r>
              <a:rPr lang="en-GB" sz="1200" b="0" i="0" dirty="0" err="1">
                <a:effectLst/>
                <a:cs typeface="Arial" panose="020B0604020202020204" pitchFamily="34" charset="0"/>
              </a:rPr>
              <a:t>zálohu</a:t>
            </a:r>
            <a:r>
              <a:rPr lang="en-GB" sz="1200" b="0" i="0" dirty="0">
                <a:effectLst/>
                <a:cs typeface="Arial" panose="020B0604020202020204" pitchFamily="34" charset="0"/>
              </a:rPr>
              <a:t> a </a:t>
            </a:r>
            <a:r>
              <a:rPr lang="en-GB" sz="1200" b="0" i="0" dirty="0" err="1">
                <a:effectLst/>
                <a:cs typeface="Arial" panose="020B0604020202020204" pitchFamily="34" charset="0"/>
              </a:rPr>
              <a:t>nastavte</a:t>
            </a:r>
            <a:r>
              <a:rPr lang="en-GB" sz="1200" b="0" i="0" dirty="0">
                <a:effectLst/>
                <a:cs typeface="Arial" panose="020B0604020202020204" pitchFamily="34" charset="0"/>
              </a:rPr>
              <a:t> </a:t>
            </a:r>
            <a:r>
              <a:rPr lang="en-GB" sz="1200" b="0" i="0" dirty="0" err="1">
                <a:effectLst/>
                <a:cs typeface="Arial" panose="020B0604020202020204" pitchFamily="34" charset="0"/>
              </a:rPr>
              <a:t>plán</a:t>
            </a:r>
            <a:r>
              <a:rPr lang="en-GB" sz="1200" b="0" i="0" dirty="0">
                <a:effectLst/>
                <a:cs typeface="Arial" panose="020B0604020202020204" pitchFamily="34" charset="0"/>
              </a:rPr>
              <a:t> </a:t>
            </a:r>
            <a:r>
              <a:rPr lang="en-GB" sz="1200" b="0" i="0" dirty="0" err="1">
                <a:effectLst/>
                <a:cs typeface="Arial" panose="020B0604020202020204" pitchFamily="34" charset="0"/>
              </a:rPr>
              <a:t>vrátenia</a:t>
            </a:r>
            <a:r>
              <a:rPr lang="en-GB" sz="1200" b="0" i="0" dirty="0">
                <a:effectLst/>
                <a:cs typeface="Arial" panose="020B0604020202020204" pitchFamily="34" charset="0"/>
              </a:rPr>
              <a:t> pre </a:t>
            </a:r>
            <a:r>
              <a:rPr lang="en-GB" sz="1200" b="0" i="0" dirty="0" err="1">
                <a:effectLst/>
                <a:cs typeface="Arial" panose="020B0604020202020204" pitchFamily="34" charset="0"/>
              </a:rPr>
              <a:t>prípad</a:t>
            </a:r>
            <a:r>
              <a:rPr lang="en-GB" sz="1200" b="0" i="0" dirty="0">
                <a:effectLst/>
                <a:cs typeface="Arial" panose="020B0604020202020204" pitchFamily="34" charset="0"/>
              </a:rPr>
              <a:t>, </a:t>
            </a:r>
            <a:r>
              <a:rPr lang="en-GB" sz="1200" b="0" i="0" dirty="0" err="1">
                <a:effectLst/>
                <a:cs typeface="Arial" panose="020B0604020202020204" pitchFamily="34" charset="0"/>
              </a:rPr>
              <a:t>že</a:t>
            </a:r>
            <a:r>
              <a:rPr lang="en-GB" sz="1200" b="0" i="0" dirty="0">
                <a:effectLst/>
                <a:cs typeface="Arial" panose="020B0604020202020204" pitchFamily="34" charset="0"/>
              </a:rPr>
              <a:t> </a:t>
            </a:r>
            <a:r>
              <a:rPr lang="en-GB" sz="1200" b="0" i="0" dirty="0" err="1">
                <a:effectLst/>
                <a:cs typeface="Arial" panose="020B0604020202020204" pitchFamily="34" charset="0"/>
              </a:rPr>
              <a:t>nasadenie</a:t>
            </a:r>
            <a:r>
              <a:rPr lang="en-GB" sz="1200" b="0" i="0" dirty="0">
                <a:effectLst/>
                <a:cs typeface="Arial" panose="020B0604020202020204" pitchFamily="34" charset="0"/>
              </a:rPr>
              <a:t> </a:t>
            </a:r>
            <a:r>
              <a:rPr lang="en-GB" sz="1200" b="0" i="0" dirty="0" err="1">
                <a:effectLst/>
                <a:cs typeface="Arial" panose="020B0604020202020204" pitchFamily="34" charset="0"/>
              </a:rPr>
              <a:t>opravy</a:t>
            </a:r>
            <a:r>
              <a:rPr lang="en-GB" sz="1200" b="0" i="0" dirty="0">
                <a:effectLst/>
                <a:cs typeface="Arial" panose="020B0604020202020204" pitchFamily="34" charset="0"/>
              </a:rPr>
              <a:t> </a:t>
            </a:r>
            <a:r>
              <a:rPr lang="en-GB" sz="1200" b="0" i="0" dirty="0" err="1">
                <a:effectLst/>
                <a:cs typeface="Arial" panose="020B0604020202020204" pitchFamily="34" charset="0"/>
              </a:rPr>
              <a:t>spôsobí</a:t>
            </a:r>
            <a:r>
              <a:rPr lang="en-GB" sz="1200" b="0" i="0" dirty="0">
                <a:effectLst/>
                <a:cs typeface="Arial" panose="020B0604020202020204" pitchFamily="34" charset="0"/>
              </a:rPr>
              <a:t> </a:t>
            </a:r>
            <a:r>
              <a:rPr lang="en-GB" sz="1200" b="0" i="0" dirty="0" err="1">
                <a:effectLst/>
                <a:cs typeface="Arial" panose="020B0604020202020204" pitchFamily="34" charset="0"/>
              </a:rPr>
              <a:t>neočakávané</a:t>
            </a:r>
            <a:r>
              <a:rPr lang="en-GB" sz="1200" b="0" i="0" dirty="0">
                <a:effectLst/>
                <a:cs typeface="Arial" panose="020B0604020202020204" pitchFamily="34" charset="0"/>
              </a:rPr>
              <a:t> </a:t>
            </a:r>
            <a:r>
              <a:rPr lang="en-GB" sz="1200" b="0" i="0" dirty="0" err="1">
                <a:effectLst/>
                <a:cs typeface="Arial" panose="020B0604020202020204" pitchFamily="34" charset="0"/>
              </a:rPr>
              <a:t>problémy</a:t>
            </a:r>
            <a:endParaRPr lang="en-GB" sz="1200" b="0" i="0" dirty="0">
              <a:effectLst/>
              <a:cs typeface="Arial" panose="020B0604020202020204" pitchFamily="34" charset="0"/>
            </a:endParaRPr>
          </a:p>
          <a:p>
            <a:pPr algn="l" fontAlgn="base">
              <a:buFont typeface="Arial" panose="020B0604020202020204" pitchFamily="34" charset="0"/>
              <a:buChar char="•"/>
            </a:pPr>
            <a:endParaRPr lang="en-GB" sz="1200" b="0" i="0" dirty="0">
              <a:effectLst/>
              <a:cs typeface="Arial" panose="020B0604020202020204" pitchFamily="34" charset="0"/>
            </a:endParaRPr>
          </a:p>
          <a:p>
            <a:pPr marL="171450" indent="-171450" algn="l" fontAlgn="base">
              <a:buFont typeface="Arial" panose="020B0604020202020204" pitchFamily="34" charset="0"/>
              <a:buChar char="•"/>
            </a:pPr>
            <a:r>
              <a:rPr lang="en-GB" sz="1200" b="0" i="0" dirty="0" err="1">
                <a:effectLst/>
                <a:cs typeface="Arial" panose="020B0604020202020204" pitchFamily="34" charset="0"/>
              </a:rPr>
              <a:t>Nasaďte</a:t>
            </a:r>
            <a:r>
              <a:rPr lang="en-GB" sz="1200" b="0" i="0" dirty="0">
                <a:effectLst/>
                <a:cs typeface="Arial" panose="020B0604020202020204" pitchFamily="34" charset="0"/>
              </a:rPr>
              <a:t> </a:t>
            </a:r>
            <a:r>
              <a:rPr lang="en-GB" sz="1200" b="0" i="0" dirty="0" err="1">
                <a:effectLst/>
                <a:cs typeface="Arial" panose="020B0604020202020204" pitchFamily="34" charset="0"/>
              </a:rPr>
              <a:t>opravu</a:t>
            </a:r>
            <a:r>
              <a:rPr lang="en-GB" sz="1200" b="0" i="0" dirty="0">
                <a:effectLst/>
                <a:cs typeface="Arial" panose="020B0604020202020204" pitchFamily="34" charset="0"/>
              </a:rPr>
              <a:t> v </a:t>
            </a:r>
            <a:r>
              <a:rPr lang="en-GB" sz="1200" b="0" i="0" dirty="0" err="1">
                <a:effectLst/>
                <a:cs typeface="Arial" panose="020B0604020202020204" pitchFamily="34" charset="0"/>
              </a:rPr>
              <a:t>produkčnom</a:t>
            </a:r>
            <a:r>
              <a:rPr lang="en-GB" sz="1200" b="0" i="0" dirty="0">
                <a:effectLst/>
                <a:cs typeface="Arial" panose="020B0604020202020204" pitchFamily="34" charset="0"/>
              </a:rPr>
              <a:t> </a:t>
            </a:r>
            <a:r>
              <a:rPr lang="en-GB" sz="1200" b="0" i="0" dirty="0" err="1">
                <a:effectLst/>
                <a:cs typeface="Arial" panose="020B0604020202020204" pitchFamily="34" charset="0"/>
              </a:rPr>
              <a:t>prostredí.Monitorujte</a:t>
            </a:r>
            <a:r>
              <a:rPr lang="en-GB" sz="1200" b="0" i="0" dirty="0">
                <a:effectLst/>
                <a:cs typeface="Arial" panose="020B0604020202020204" pitchFamily="34" charset="0"/>
              </a:rPr>
              <a:t> </a:t>
            </a:r>
            <a:r>
              <a:rPr lang="en-GB" sz="1200" b="0" i="0" dirty="0" err="1">
                <a:effectLst/>
                <a:cs typeface="Arial" panose="020B0604020202020204" pitchFamily="34" charset="0"/>
              </a:rPr>
              <a:t>nasadenie</a:t>
            </a:r>
            <a:r>
              <a:rPr lang="en-GB" sz="1200" b="0" i="0" dirty="0">
                <a:effectLst/>
                <a:cs typeface="Arial" panose="020B0604020202020204" pitchFamily="34" charset="0"/>
              </a:rPr>
              <a:t>, aby </a:t>
            </a:r>
            <a:r>
              <a:rPr lang="en-GB" sz="1200" b="0" i="0" dirty="0" err="1">
                <a:effectLst/>
                <a:cs typeface="Arial" panose="020B0604020202020204" pitchFamily="34" charset="0"/>
              </a:rPr>
              <a:t>ste</a:t>
            </a:r>
            <a:r>
              <a:rPr lang="en-GB" sz="1200" b="0" i="0" dirty="0">
                <a:effectLst/>
                <a:cs typeface="Arial" panose="020B0604020202020204" pitchFamily="34" charset="0"/>
              </a:rPr>
              <a:t> </a:t>
            </a:r>
            <a:r>
              <a:rPr lang="en-GB" sz="1200" b="0" i="0" dirty="0" err="1">
                <a:effectLst/>
                <a:cs typeface="Arial" panose="020B0604020202020204" pitchFamily="34" charset="0"/>
              </a:rPr>
              <a:t>sa</a:t>
            </a:r>
            <a:r>
              <a:rPr lang="en-GB" sz="1200" b="0" i="0" dirty="0">
                <a:effectLst/>
                <a:cs typeface="Arial" panose="020B0604020202020204" pitchFamily="34" charset="0"/>
              </a:rPr>
              <a:t> </a:t>
            </a:r>
            <a:r>
              <a:rPr lang="en-GB" sz="1200" b="0" i="0" dirty="0" err="1">
                <a:effectLst/>
                <a:cs typeface="Arial" panose="020B0604020202020204" pitchFamily="34" charset="0"/>
              </a:rPr>
              <a:t>uistili</a:t>
            </a:r>
            <a:r>
              <a:rPr lang="en-GB" sz="1200" b="0" i="0" dirty="0">
                <a:effectLst/>
                <a:cs typeface="Arial" panose="020B0604020202020204" pitchFamily="34" charset="0"/>
              </a:rPr>
              <a:t>, </a:t>
            </a:r>
            <a:r>
              <a:rPr lang="en-GB" sz="1200" b="0" i="0" dirty="0" err="1">
                <a:effectLst/>
                <a:cs typeface="Arial" panose="020B0604020202020204" pitchFamily="34" charset="0"/>
              </a:rPr>
              <a:t>že</a:t>
            </a:r>
            <a:r>
              <a:rPr lang="en-GB" sz="1200" b="0" i="0" dirty="0">
                <a:effectLst/>
                <a:cs typeface="Arial" panose="020B0604020202020204" pitchFamily="34" charset="0"/>
              </a:rPr>
              <a:t> </a:t>
            </a:r>
            <a:r>
              <a:rPr lang="en-GB" sz="1200" b="0" i="0" dirty="0" err="1">
                <a:effectLst/>
                <a:cs typeface="Arial" panose="020B0604020202020204" pitchFamily="34" charset="0"/>
              </a:rPr>
              <a:t>oprava</a:t>
            </a:r>
            <a:r>
              <a:rPr lang="en-GB" sz="1200" b="0" i="0" dirty="0">
                <a:effectLst/>
                <a:cs typeface="Arial" panose="020B0604020202020204" pitchFamily="34" charset="0"/>
              </a:rPr>
              <a:t> bola </a:t>
            </a:r>
            <a:r>
              <a:rPr lang="en-GB" sz="1200" b="0" i="0" dirty="0" err="1">
                <a:effectLst/>
                <a:cs typeface="Arial" panose="020B0604020202020204" pitchFamily="34" charset="0"/>
              </a:rPr>
              <a:t>úspešne</a:t>
            </a:r>
            <a:r>
              <a:rPr lang="en-GB" sz="1200" b="0" i="0" dirty="0">
                <a:effectLst/>
                <a:cs typeface="Arial" panose="020B0604020202020204" pitchFamily="34" charset="0"/>
              </a:rPr>
              <a:t> </a:t>
            </a:r>
            <a:r>
              <a:rPr lang="en-GB" sz="1200" b="0" i="0" dirty="0" err="1">
                <a:effectLst/>
                <a:cs typeface="Arial" panose="020B0604020202020204" pitchFamily="34" charset="0"/>
              </a:rPr>
              <a:t>aplikovaná</a:t>
            </a:r>
            <a:endParaRPr lang="en-GB" sz="1200" b="0" i="0" dirty="0">
              <a:effectLst/>
              <a:cs typeface="Arial" panose="020B0604020202020204" pitchFamily="34" charset="0"/>
            </a:endParaRPr>
          </a:p>
          <a:p>
            <a:pPr algn="l" fontAlgn="base">
              <a:buFont typeface="Arial" panose="020B0604020202020204" pitchFamily="34" charset="0"/>
              <a:buChar char="•"/>
            </a:pPr>
            <a:endParaRPr lang="en-GB" sz="1200" b="0" i="0" dirty="0">
              <a:effectLst/>
              <a:cs typeface="Arial" panose="020B0604020202020204" pitchFamily="34" charset="0"/>
            </a:endParaRPr>
          </a:p>
          <a:p>
            <a:pPr marL="171450" indent="-171450" algn="l" fontAlgn="base">
              <a:buFont typeface="Arial" panose="020B0604020202020204" pitchFamily="34" charset="0"/>
              <a:buChar char="•"/>
            </a:pPr>
            <a:r>
              <a:rPr lang="en-GB" sz="1200" b="0" i="0" dirty="0" err="1">
                <a:effectLst/>
                <a:cs typeface="Arial" panose="020B0604020202020204" pitchFamily="34" charset="0"/>
              </a:rPr>
              <a:t>Spustite</a:t>
            </a:r>
            <a:r>
              <a:rPr lang="en-GB" sz="1200" b="0" i="0" dirty="0">
                <a:effectLst/>
                <a:cs typeface="Arial" panose="020B0604020202020204" pitchFamily="34" charset="0"/>
              </a:rPr>
              <a:t> </a:t>
            </a:r>
            <a:r>
              <a:rPr lang="en-GB" sz="1200" b="0" i="0" dirty="0" err="1">
                <a:effectLst/>
                <a:cs typeface="Arial" panose="020B0604020202020204" pitchFamily="34" charset="0"/>
              </a:rPr>
              <a:t>kontrolu</a:t>
            </a:r>
            <a:r>
              <a:rPr lang="en-GB" sz="1200" b="0" i="0" dirty="0">
                <a:effectLst/>
                <a:cs typeface="Arial" panose="020B0604020202020204" pitchFamily="34" charset="0"/>
              </a:rPr>
              <a:t> </a:t>
            </a:r>
            <a:r>
              <a:rPr lang="en-GB" sz="1200" b="0" i="0" dirty="0" err="1">
                <a:effectLst/>
                <a:cs typeface="Arial" panose="020B0604020202020204" pitchFamily="34" charset="0"/>
              </a:rPr>
              <a:t>zraniteľnosti</a:t>
            </a:r>
            <a:r>
              <a:rPr lang="en-GB" sz="1200" b="0" i="0" dirty="0">
                <a:effectLst/>
                <a:cs typeface="Arial" panose="020B0604020202020204" pitchFamily="34" charset="0"/>
              </a:rPr>
              <a:t> po </a:t>
            </a:r>
            <a:r>
              <a:rPr lang="en-GB" sz="1200" b="0" i="0" dirty="0" err="1">
                <a:effectLst/>
                <a:cs typeface="Arial" panose="020B0604020202020204" pitchFamily="34" charset="0"/>
              </a:rPr>
              <a:t>nasadení</a:t>
            </a:r>
            <a:r>
              <a:rPr lang="en-GB" sz="1200" b="0" i="0" dirty="0">
                <a:effectLst/>
                <a:cs typeface="Arial" panose="020B0604020202020204" pitchFamily="34" charset="0"/>
              </a:rPr>
              <a:t>, aby </a:t>
            </a:r>
            <a:r>
              <a:rPr lang="en-GB" sz="1200" b="0" i="0" dirty="0" err="1">
                <a:effectLst/>
                <a:cs typeface="Arial" panose="020B0604020202020204" pitchFamily="34" charset="0"/>
              </a:rPr>
              <a:t>ste</a:t>
            </a:r>
            <a:r>
              <a:rPr lang="en-GB" sz="1200" b="0" i="0" dirty="0">
                <a:effectLst/>
                <a:cs typeface="Arial" panose="020B0604020202020204" pitchFamily="34" charset="0"/>
              </a:rPr>
              <a:t> </a:t>
            </a:r>
            <a:r>
              <a:rPr lang="en-GB" sz="1200" b="0" i="0" dirty="0" err="1">
                <a:effectLst/>
                <a:cs typeface="Arial" panose="020B0604020202020204" pitchFamily="34" charset="0"/>
              </a:rPr>
              <a:t>sa</a:t>
            </a:r>
            <a:r>
              <a:rPr lang="en-GB" sz="1200" b="0" i="0" dirty="0">
                <a:effectLst/>
                <a:cs typeface="Arial" panose="020B0604020202020204" pitchFamily="34" charset="0"/>
              </a:rPr>
              <a:t> </a:t>
            </a:r>
            <a:r>
              <a:rPr lang="en-GB" sz="1200" b="0" i="0" dirty="0" err="1">
                <a:effectLst/>
                <a:cs typeface="Arial" panose="020B0604020202020204" pitchFamily="34" charset="0"/>
              </a:rPr>
              <a:t>uistili</a:t>
            </a:r>
            <a:r>
              <a:rPr lang="en-GB" sz="1200" b="0" i="0" dirty="0">
                <a:effectLst/>
                <a:cs typeface="Arial" panose="020B0604020202020204" pitchFamily="34" charset="0"/>
              </a:rPr>
              <a:t>, </a:t>
            </a:r>
            <a:r>
              <a:rPr lang="en-GB" sz="1200" b="0" i="0" dirty="0" err="1">
                <a:effectLst/>
                <a:cs typeface="Arial" panose="020B0604020202020204" pitchFamily="34" charset="0"/>
              </a:rPr>
              <a:t>že</a:t>
            </a:r>
            <a:r>
              <a:rPr lang="en-GB" sz="1200" b="0" i="0" dirty="0">
                <a:effectLst/>
                <a:cs typeface="Arial" panose="020B0604020202020204" pitchFamily="34" charset="0"/>
              </a:rPr>
              <a:t> bola </a:t>
            </a:r>
            <a:r>
              <a:rPr lang="en-GB" sz="1200" b="0" i="0" dirty="0" err="1">
                <a:effectLst/>
                <a:cs typeface="Arial" panose="020B0604020202020204" pitchFamily="34" charset="0"/>
              </a:rPr>
              <a:t>zraniteľnosť</a:t>
            </a:r>
            <a:r>
              <a:rPr lang="en-GB" sz="1200" b="0" i="0" dirty="0">
                <a:effectLst/>
                <a:cs typeface="Arial" panose="020B0604020202020204" pitchFamily="34" charset="0"/>
              </a:rPr>
              <a:t> </a:t>
            </a:r>
            <a:r>
              <a:rPr lang="en-GB" sz="1200" b="0" i="0" dirty="0" err="1">
                <a:effectLst/>
                <a:cs typeface="Arial" panose="020B0604020202020204" pitchFamily="34" charset="0"/>
              </a:rPr>
              <a:t>odstránená</a:t>
            </a:r>
            <a:endParaRPr lang="en-GB" sz="1200" b="0" i="0" dirty="0">
              <a:effectLst/>
              <a:cs typeface="Arial" panose="020B0604020202020204" pitchFamily="34" charset="0"/>
            </a:endParaRPr>
          </a:p>
        </p:txBody>
      </p:sp>
      <p:sp>
        <p:nvSpPr>
          <p:cNvPr id="5" name="Footer Placeholder 4">
            <a:extLst>
              <a:ext uri="{FF2B5EF4-FFF2-40B4-BE49-F238E27FC236}">
                <a16:creationId xmlns:a16="http://schemas.microsoft.com/office/drawing/2014/main" id="{38E4B3C7-CD19-FE22-5777-90870904CDC4}"/>
              </a:ext>
            </a:extLst>
          </p:cNvPr>
          <p:cNvSpPr>
            <a:spLocks noGrp="1"/>
          </p:cNvSpPr>
          <p:nvPr>
            <p:ph type="ftr" sz="quarter" idx="10"/>
          </p:nvPr>
        </p:nvSpPr>
        <p:spPr/>
        <p:txBody>
          <a:bodyPr/>
          <a:lstStyle/>
          <a:p>
            <a:r>
              <a:rPr lang="en-US"/>
              <a:t>CIO Information Security / November 2024 / © 2024 IBM Corporation</a:t>
            </a:r>
          </a:p>
        </p:txBody>
      </p:sp>
    </p:spTree>
    <p:extLst>
      <p:ext uri="{BB962C8B-B14F-4D97-AF65-F5344CB8AC3E}">
        <p14:creationId xmlns:p14="http://schemas.microsoft.com/office/powerpoint/2010/main" val="1763944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64F8-31A5-E7E0-76FE-1C2287649E18}"/>
              </a:ext>
            </a:extLst>
          </p:cNvPr>
          <p:cNvSpPr>
            <a:spLocks noGrp="1"/>
          </p:cNvSpPr>
          <p:nvPr>
            <p:ph type="title"/>
          </p:nvPr>
        </p:nvSpPr>
        <p:spPr/>
        <p:txBody>
          <a:bodyPr/>
          <a:lstStyle/>
          <a:p>
            <a:r>
              <a:rPr lang="en-US" dirty="0"/>
              <a:t>Back up slides</a:t>
            </a:r>
            <a:endParaRPr lang="en-GB" dirty="0"/>
          </a:p>
        </p:txBody>
      </p:sp>
      <p:sp>
        <p:nvSpPr>
          <p:cNvPr id="3" name="Text Placeholder 2">
            <a:extLst>
              <a:ext uri="{FF2B5EF4-FFF2-40B4-BE49-F238E27FC236}">
                <a16:creationId xmlns:a16="http://schemas.microsoft.com/office/drawing/2014/main" id="{29C86002-481F-CE0C-486F-8EC5523863D0}"/>
              </a:ext>
            </a:extLst>
          </p:cNvPr>
          <p:cNvSpPr>
            <a:spLocks noGrp="1"/>
          </p:cNvSpPr>
          <p:nvPr>
            <p:ph type="body" sz="quarter" idx="13"/>
          </p:nvPr>
        </p:nvSpPr>
        <p:spPr>
          <a:xfrm>
            <a:off x="292607" y="1071716"/>
            <a:ext cx="9254516" cy="4670323"/>
          </a:xfrm>
        </p:spPr>
        <p:txBody>
          <a:bodyPr/>
          <a:lstStyle/>
          <a:p>
            <a:pPr algn="l" fontAlgn="base">
              <a:buFont typeface="Arial" panose="020B0604020202020204" pitchFamily="34" charset="0"/>
              <a:buChar char="•"/>
            </a:pPr>
            <a:r>
              <a:rPr lang="en-GB" sz="1600" b="1" dirty="0">
                <a:latin typeface="Arial" panose="020B0604020202020204" pitchFamily="34" charset="0"/>
                <a:cs typeface="Arial" panose="020B0604020202020204" pitchFamily="34" charset="0"/>
              </a:rPr>
              <a:t>If </a:t>
            </a:r>
            <a:r>
              <a:rPr lang="en-GB" sz="1600" b="1" i="0" dirty="0">
                <a:effectLst/>
                <a:latin typeface="Arial" panose="020B0604020202020204" pitchFamily="34" charset="0"/>
                <a:cs typeface="Arial" panose="020B0604020202020204" pitchFamily="34" charset="0"/>
              </a:rPr>
              <a:t>patching is not possible</a:t>
            </a:r>
            <a:endParaRPr lang="en-GB" sz="1600" b="0"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000" b="0" i="0" dirty="0">
                <a:effectLst/>
                <a:latin typeface="Arial" panose="020B0604020202020204" pitchFamily="34" charset="0"/>
                <a:cs typeface="Arial" panose="020B0604020202020204" pitchFamily="34" charset="0"/>
              </a:rPr>
              <a:t>Sometimes, systems, devices, and applications cannot be patched for various reasons. They may be outdated, no longer supported, or there is no patch available because of a zero-day exploit. </a:t>
            </a:r>
          </a:p>
          <a:p>
            <a:pPr algn="l" fontAlgn="base">
              <a:buFont typeface="Arial" panose="020B0604020202020204" pitchFamily="34" charset="0"/>
              <a:buChar char="•"/>
            </a:pPr>
            <a:r>
              <a:rPr lang="en-GB" sz="1000" b="0" i="0" dirty="0">
                <a:effectLst/>
                <a:latin typeface="Arial" panose="020B0604020202020204" pitchFamily="34" charset="0"/>
                <a:cs typeface="Arial" panose="020B0604020202020204" pitchFamily="34" charset="0"/>
              </a:rPr>
              <a:t> </a:t>
            </a:r>
          </a:p>
          <a:p>
            <a:pPr algn="l" fontAlgn="base">
              <a:buFont typeface="Arial" panose="020B0604020202020204" pitchFamily="34" charset="0"/>
              <a:buChar char="•"/>
            </a:pPr>
            <a:r>
              <a:rPr lang="en-GB" sz="1000" b="1" i="0" dirty="0">
                <a:effectLst/>
                <a:latin typeface="Arial" panose="020B0604020202020204" pitchFamily="34" charset="0"/>
                <a:cs typeface="Arial" panose="020B0604020202020204" pitchFamily="34" charset="0"/>
              </a:rPr>
              <a:t>When patching is not possible</a:t>
            </a:r>
            <a:r>
              <a:rPr lang="en-GB" sz="1000" b="0" i="0" dirty="0">
                <a:effectLst/>
                <a:latin typeface="Arial" panose="020B0604020202020204" pitchFamily="34" charset="0"/>
                <a:cs typeface="Arial" panose="020B0604020202020204" pitchFamily="34" charset="0"/>
              </a:rPr>
              <a:t>, we must identify and apply alternative mitigation measures until a reliable patch becomes available. </a:t>
            </a:r>
          </a:p>
          <a:p>
            <a:pPr algn="l" fontAlgn="base">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To prevent security breaches, we need to </a:t>
            </a:r>
            <a:r>
              <a:rPr lang="en-GB" sz="1100" b="1" i="0" dirty="0">
                <a:effectLst/>
                <a:latin typeface="Arial" panose="020B0604020202020204" pitchFamily="34" charset="0"/>
                <a:cs typeface="Arial" panose="020B0604020202020204" pitchFamily="34" charset="0"/>
              </a:rPr>
              <a:t>implement the necessary countermeasures to prevent the exploitation of unpatched vulnerabilities until a patch is available. </a:t>
            </a:r>
            <a:endParaRPr lang="en-GB" sz="1100" b="0"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br>
              <a:rPr lang="en-GB" sz="1100" b="0" i="0" dirty="0">
                <a:effectLst/>
                <a:latin typeface="Arial" panose="020B0604020202020204" pitchFamily="34" charset="0"/>
                <a:cs typeface="Arial" panose="020B0604020202020204" pitchFamily="34" charset="0"/>
              </a:rPr>
            </a:br>
            <a:endParaRPr lang="en-GB" sz="1100" b="0"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Here are a few </a:t>
            </a:r>
            <a:r>
              <a:rPr lang="en-GB" sz="1100" b="1" i="0" dirty="0">
                <a:effectLst/>
                <a:latin typeface="Arial" panose="020B0604020202020204" pitchFamily="34" charset="0"/>
                <a:cs typeface="Arial" panose="020B0604020202020204" pitchFamily="34" charset="0"/>
              </a:rPr>
              <a:t>mitigation</a:t>
            </a:r>
            <a:r>
              <a:rPr lang="en-GB" sz="1100" b="0" i="0" dirty="0">
                <a:effectLst/>
                <a:latin typeface="Arial" panose="020B0604020202020204" pitchFamily="34" charset="0"/>
                <a:cs typeface="Arial" panose="020B0604020202020204" pitchFamily="34" charset="0"/>
              </a:rPr>
              <a:t> actions that we can take until we can patch the asset:</a:t>
            </a:r>
          </a:p>
          <a:p>
            <a:pPr algn="l" fontAlgn="base">
              <a:buFont typeface="Arial" panose="020B0604020202020204" pitchFamily="34" charset="0"/>
              <a:buChar char="•"/>
            </a:pPr>
            <a:endParaRPr lang="en-GB" sz="1100" b="0"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100" b="1" i="0" dirty="0">
                <a:effectLst/>
                <a:latin typeface="Arial" panose="020B0604020202020204" pitchFamily="34" charset="0"/>
                <a:cs typeface="Arial" panose="020B0604020202020204" pitchFamily="34" charset="0"/>
              </a:rPr>
              <a:t>Isolate the asset </a:t>
            </a:r>
            <a:r>
              <a:rPr lang="en-GB" sz="1100" b="0" i="0" dirty="0">
                <a:effectLst/>
                <a:latin typeface="Arial" panose="020B0604020202020204" pitchFamily="34" charset="0"/>
                <a:cs typeface="Arial" panose="020B0604020202020204" pitchFamily="34" charset="0"/>
              </a:rPr>
              <a:t>through network segmentation, preferably using a firewall, and permit access only to the required ports</a:t>
            </a:r>
          </a:p>
          <a:p>
            <a:pPr algn="l" fontAlgn="base">
              <a:buFont typeface="Arial" panose="020B0604020202020204" pitchFamily="34" charset="0"/>
              <a:buChar char="•"/>
            </a:pPr>
            <a:endParaRPr lang="en-GB" sz="1100" b="1"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100" b="1" i="0" dirty="0">
                <a:effectLst/>
                <a:latin typeface="Arial" panose="020B0604020202020204" pitchFamily="34" charset="0"/>
                <a:cs typeface="Arial" panose="020B0604020202020204" pitchFamily="34" charset="0"/>
              </a:rPr>
              <a:t>Block ingress and egress internet connections</a:t>
            </a:r>
            <a:r>
              <a:rPr lang="en-GB" sz="1100" b="0" i="0" dirty="0">
                <a:effectLst/>
                <a:latin typeface="Arial" panose="020B0604020202020204" pitchFamily="34" charset="0"/>
                <a:cs typeface="Arial" panose="020B0604020202020204" pitchFamily="34" charset="0"/>
              </a:rPr>
              <a:t> to and from the asset</a:t>
            </a:r>
          </a:p>
          <a:p>
            <a:pPr algn="l" fontAlgn="base">
              <a:buFont typeface="Arial" panose="020B0604020202020204" pitchFamily="34" charset="0"/>
              <a:buChar char="•"/>
            </a:pPr>
            <a:endParaRPr lang="en-GB" sz="1100" b="1"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100" b="1" i="0" dirty="0">
                <a:effectLst/>
                <a:latin typeface="Arial" panose="020B0604020202020204" pitchFamily="34" charset="0"/>
                <a:cs typeface="Arial" panose="020B0604020202020204" pitchFamily="34" charset="0"/>
              </a:rPr>
              <a:t>Remove unnecessary connections</a:t>
            </a:r>
            <a:endParaRPr lang="en-GB" sz="1100" b="0"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endParaRPr lang="en-GB" sz="1100" b="1"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100" b="1" i="0" dirty="0">
                <a:effectLst/>
                <a:latin typeface="Arial" panose="020B0604020202020204" pitchFamily="34" charset="0"/>
                <a:cs typeface="Arial" panose="020B0604020202020204" pitchFamily="34" charset="0"/>
              </a:rPr>
              <a:t>Log any interaction with the asset</a:t>
            </a:r>
            <a:r>
              <a:rPr lang="en-GB" sz="1100" b="0" i="0" dirty="0">
                <a:effectLst/>
                <a:latin typeface="Arial" panose="020B0604020202020204" pitchFamily="34" charset="0"/>
                <a:cs typeface="Arial" panose="020B0604020202020204" pitchFamily="34" charset="0"/>
              </a:rPr>
              <a:t> and actively monitor the logs</a:t>
            </a:r>
          </a:p>
          <a:p>
            <a:pPr algn="l" fontAlgn="base">
              <a:buFont typeface="Arial" panose="020B0604020202020204" pitchFamily="34" charset="0"/>
              <a:buChar char="•"/>
            </a:pPr>
            <a:endParaRPr lang="en-GB" sz="1100" b="1"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100" b="1" i="0" dirty="0">
                <a:effectLst/>
                <a:latin typeface="Arial" panose="020B0604020202020204" pitchFamily="34" charset="0"/>
                <a:cs typeface="Arial" panose="020B0604020202020204" pitchFamily="34" charset="0"/>
              </a:rPr>
              <a:t>Don’t allow the asset to initiate connections</a:t>
            </a:r>
            <a:r>
              <a:rPr lang="en-GB" sz="1100" b="0" i="0" dirty="0">
                <a:effectLst/>
                <a:latin typeface="Arial" panose="020B0604020202020204" pitchFamily="34" charset="0"/>
                <a:cs typeface="Arial" panose="020B0604020202020204" pitchFamily="34" charset="0"/>
              </a:rPr>
              <a:t> to other assets, if possible</a:t>
            </a:r>
          </a:p>
          <a:p>
            <a:pPr algn="l" fontAlgn="base">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endParaRPr lang="en-GB" sz="1100" b="0"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endParaRPr lang="en-GB" sz="1000" b="0"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endParaRPr lang="en-GB" sz="1000" b="0" i="0" dirty="0">
              <a:effectLst/>
              <a:latin typeface="Arial" panose="020B0604020202020204" pitchFamily="34" charset="0"/>
              <a:cs typeface="Arial" panose="020B0604020202020204" pitchFamily="34" charset="0"/>
            </a:endParaRPr>
          </a:p>
          <a:p>
            <a:pPr algn="l" fontAlgn="base"/>
            <a:endParaRPr lang="en-GB" sz="1200" b="0" i="0" dirty="0">
              <a:effectLst/>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38E4B3C7-CD19-FE22-5777-90870904CDC4}"/>
              </a:ext>
            </a:extLst>
          </p:cNvPr>
          <p:cNvSpPr>
            <a:spLocks noGrp="1"/>
          </p:cNvSpPr>
          <p:nvPr>
            <p:ph type="ftr" sz="quarter" idx="10"/>
          </p:nvPr>
        </p:nvSpPr>
        <p:spPr/>
        <p:txBody>
          <a:bodyPr/>
          <a:lstStyle/>
          <a:p>
            <a:r>
              <a:rPr lang="en-US"/>
              <a:t>CIO Information Security / November 2024 / © 2024 IBM Corporation</a:t>
            </a:r>
          </a:p>
        </p:txBody>
      </p:sp>
      <p:pic>
        <p:nvPicPr>
          <p:cNvPr id="6" name="Picture 5">
            <a:extLst>
              <a:ext uri="{FF2B5EF4-FFF2-40B4-BE49-F238E27FC236}">
                <a16:creationId xmlns:a16="http://schemas.microsoft.com/office/drawing/2014/main" id="{A1910B4E-A913-ED15-8830-F2E5D463CB98}"/>
              </a:ext>
            </a:extLst>
          </p:cNvPr>
          <p:cNvPicPr>
            <a:picLocks noChangeAspect="1"/>
          </p:cNvPicPr>
          <p:nvPr/>
        </p:nvPicPr>
        <p:blipFill>
          <a:blip r:embed="rId2"/>
          <a:stretch>
            <a:fillRect/>
          </a:stretch>
        </p:blipFill>
        <p:spPr>
          <a:xfrm>
            <a:off x="897428" y="4983629"/>
            <a:ext cx="7750212" cy="1013548"/>
          </a:xfrm>
          <a:prstGeom prst="rect">
            <a:avLst/>
          </a:prstGeom>
        </p:spPr>
      </p:pic>
    </p:spTree>
    <p:extLst>
      <p:ext uri="{BB962C8B-B14F-4D97-AF65-F5344CB8AC3E}">
        <p14:creationId xmlns:p14="http://schemas.microsoft.com/office/powerpoint/2010/main" val="3012913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64F8-31A5-E7E0-76FE-1C2287649E18}"/>
              </a:ext>
            </a:extLst>
          </p:cNvPr>
          <p:cNvSpPr>
            <a:spLocks noGrp="1"/>
          </p:cNvSpPr>
          <p:nvPr>
            <p:ph type="title"/>
          </p:nvPr>
        </p:nvSpPr>
        <p:spPr/>
        <p:txBody>
          <a:bodyPr/>
          <a:lstStyle/>
          <a:p>
            <a:r>
              <a:rPr lang="en-US" dirty="0"/>
              <a:t>Back up slides</a:t>
            </a:r>
            <a:endParaRPr lang="en-GB" dirty="0"/>
          </a:p>
        </p:txBody>
      </p:sp>
      <p:sp>
        <p:nvSpPr>
          <p:cNvPr id="3" name="Text Placeholder 2">
            <a:extLst>
              <a:ext uri="{FF2B5EF4-FFF2-40B4-BE49-F238E27FC236}">
                <a16:creationId xmlns:a16="http://schemas.microsoft.com/office/drawing/2014/main" id="{29C86002-481F-CE0C-486F-8EC5523863D0}"/>
              </a:ext>
            </a:extLst>
          </p:cNvPr>
          <p:cNvSpPr>
            <a:spLocks noGrp="1"/>
          </p:cNvSpPr>
          <p:nvPr>
            <p:ph type="body" sz="quarter" idx="13"/>
          </p:nvPr>
        </p:nvSpPr>
        <p:spPr>
          <a:xfrm>
            <a:off x="292607" y="1682498"/>
            <a:ext cx="6533309" cy="1746503"/>
          </a:xfrm>
        </p:spPr>
        <p:txBody>
          <a:bodyPr/>
          <a:lstStyle/>
          <a:p>
            <a:pPr fontAlgn="base"/>
            <a:r>
              <a:rPr lang="en-GB" b="1" i="0" dirty="0">
                <a:effectLst/>
                <a:latin typeface="inherit"/>
              </a:rPr>
              <a:t>Container security starts with the security of the container image</a:t>
            </a:r>
          </a:p>
          <a:p>
            <a:pPr fontAlgn="base"/>
            <a:endParaRPr lang="en-GB" b="1" i="0" dirty="0">
              <a:effectLst/>
              <a:latin typeface="inherit"/>
            </a:endParaRPr>
          </a:p>
          <a:p>
            <a:pPr algn="just" fontAlgn="base" latinLnBrk="0"/>
            <a:r>
              <a:rPr lang="en-GB" sz="1100" b="1" i="0" dirty="0">
                <a:effectLst/>
                <a:latin typeface="inherit"/>
              </a:rPr>
              <a:t>Container image configurations</a:t>
            </a:r>
            <a:r>
              <a:rPr lang="en-GB" sz="1100" b="0" i="0" dirty="0">
                <a:effectLst/>
                <a:latin typeface="inherit"/>
              </a:rPr>
              <a:t> must be hardened in accordance with the security standards and benchmarks defined by:</a:t>
            </a:r>
          </a:p>
          <a:p>
            <a:pPr algn="l" fontAlgn="base">
              <a:buFont typeface="Arial" panose="020B0604020202020204" pitchFamily="34" charset="0"/>
              <a:buChar char="•"/>
            </a:pPr>
            <a:r>
              <a:rPr lang="en-GB" b="0" i="0" dirty="0">
                <a:solidFill>
                  <a:srgbClr val="000000"/>
                </a:solidFill>
                <a:effectLst/>
                <a:latin typeface="lato" panose="020F0502020204030203" pitchFamily="34" charset="0"/>
              </a:rPr>
              <a:t>•</a:t>
            </a:r>
            <a:r>
              <a:rPr lang="en-GB" b="0" i="0" dirty="0">
                <a:solidFill>
                  <a:srgbClr val="000000"/>
                </a:solidFill>
                <a:effectLst/>
                <a:latin typeface="inherit"/>
                <a:hlinkClick r:id="rId2"/>
              </a:rPr>
              <a:t>The National Institute of Standards and Technology (NIST) SP 800-190(opens in a new tab)</a:t>
            </a:r>
            <a:endParaRPr lang="en-GB" b="0" i="0" dirty="0">
              <a:solidFill>
                <a:srgbClr val="000000"/>
              </a:solidFill>
              <a:effectLst/>
              <a:latin typeface="inherit"/>
            </a:endParaRPr>
          </a:p>
          <a:p>
            <a:pPr algn="l" fontAlgn="base">
              <a:buFont typeface="Arial" panose="020B0604020202020204" pitchFamily="34" charset="0"/>
              <a:buChar char="•"/>
            </a:pPr>
            <a:endParaRPr lang="en-GB" b="0" i="0" dirty="0">
              <a:solidFill>
                <a:srgbClr val="000000"/>
              </a:solidFill>
              <a:effectLst/>
              <a:latin typeface="inherit"/>
            </a:endParaRPr>
          </a:p>
          <a:p>
            <a:pPr algn="l" fontAlgn="base">
              <a:buFont typeface="Arial" panose="020B0604020202020204" pitchFamily="34" charset="0"/>
              <a:buChar char="•"/>
            </a:pPr>
            <a:r>
              <a:rPr lang="en-GB" b="0" i="0" dirty="0">
                <a:solidFill>
                  <a:srgbClr val="000000"/>
                </a:solidFill>
                <a:effectLst/>
                <a:latin typeface="lato" panose="020F0502020204030203" pitchFamily="34" charset="0"/>
              </a:rPr>
              <a:t>•</a:t>
            </a:r>
            <a:r>
              <a:rPr lang="en-GB" b="0" i="0" dirty="0">
                <a:solidFill>
                  <a:srgbClr val="000000"/>
                </a:solidFill>
                <a:effectLst/>
                <a:latin typeface="inherit"/>
                <a:hlinkClick r:id="rId3"/>
              </a:rPr>
              <a:t>The Center for Internet Security (CIS)</a:t>
            </a:r>
            <a:endParaRPr lang="en-GB" b="0" i="0" dirty="0">
              <a:solidFill>
                <a:srgbClr val="000000"/>
              </a:solidFill>
              <a:effectLst/>
              <a:latin typeface="inherit"/>
            </a:endParaRPr>
          </a:p>
        </p:txBody>
      </p:sp>
      <p:sp>
        <p:nvSpPr>
          <p:cNvPr id="4" name="Text Placeholder 3">
            <a:extLst>
              <a:ext uri="{FF2B5EF4-FFF2-40B4-BE49-F238E27FC236}">
                <a16:creationId xmlns:a16="http://schemas.microsoft.com/office/drawing/2014/main" id="{15F93FBD-B7A1-C1AC-E8BF-2A1986CBA1AB}"/>
              </a:ext>
            </a:extLst>
          </p:cNvPr>
          <p:cNvSpPr>
            <a:spLocks noGrp="1"/>
          </p:cNvSpPr>
          <p:nvPr>
            <p:ph type="body" sz="quarter" idx="14"/>
          </p:nvPr>
        </p:nvSpPr>
        <p:spPr>
          <a:xfrm>
            <a:off x="298211" y="3566161"/>
            <a:ext cx="8540991" cy="2454604"/>
          </a:xfrm>
        </p:spPr>
        <p:txBody>
          <a:bodyPr/>
          <a:lstStyle/>
          <a:p>
            <a:pPr fontAlgn="base"/>
            <a:r>
              <a:rPr lang="en-GB" sz="1400" b="1" i="0" dirty="0" err="1">
                <a:effectLst/>
                <a:latin typeface="inherit"/>
              </a:rPr>
              <a:t>Slovenske</a:t>
            </a:r>
            <a:r>
              <a:rPr lang="en-GB" sz="1400" b="1" i="0" dirty="0">
                <a:effectLst/>
                <a:latin typeface="inherit"/>
              </a:rPr>
              <a:t> </a:t>
            </a:r>
            <a:r>
              <a:rPr lang="en-GB" sz="1400" b="1" i="0" dirty="0" err="1">
                <a:effectLst/>
                <a:latin typeface="inherit"/>
              </a:rPr>
              <a:t>urady</a:t>
            </a:r>
            <a:r>
              <a:rPr lang="en-GB" sz="1400" b="1" i="0" dirty="0">
                <a:effectLst/>
                <a:latin typeface="inherit"/>
              </a:rPr>
              <a:t> </a:t>
            </a:r>
            <a:r>
              <a:rPr lang="en-GB" sz="1400" b="1" i="0" dirty="0" err="1">
                <a:effectLst/>
                <a:latin typeface="inherit"/>
              </a:rPr>
              <a:t>zaobrajuce</a:t>
            </a:r>
            <a:r>
              <a:rPr lang="en-GB" sz="1400" b="1" i="0" dirty="0">
                <a:effectLst/>
                <a:latin typeface="inherit"/>
              </a:rPr>
              <a:t> </a:t>
            </a:r>
            <a:r>
              <a:rPr lang="en-GB" sz="1400" b="1" i="0" dirty="0" err="1">
                <a:effectLst/>
                <a:latin typeface="inherit"/>
              </a:rPr>
              <a:t>sa</a:t>
            </a:r>
            <a:r>
              <a:rPr lang="en-GB" sz="1400" b="1" i="0" dirty="0">
                <a:effectLst/>
                <a:latin typeface="inherit"/>
              </a:rPr>
              <a:t> </a:t>
            </a:r>
            <a:r>
              <a:rPr lang="en-GB" sz="1400" b="1" i="0" dirty="0" err="1">
                <a:effectLst/>
                <a:latin typeface="inherit"/>
              </a:rPr>
              <a:t>Informacnou</a:t>
            </a:r>
            <a:r>
              <a:rPr lang="en-GB" sz="1400" b="1" i="0" dirty="0">
                <a:effectLst/>
                <a:latin typeface="inherit"/>
              </a:rPr>
              <a:t> </a:t>
            </a:r>
            <a:r>
              <a:rPr lang="en-GB" sz="1400" b="1" i="0" dirty="0" err="1">
                <a:effectLst/>
                <a:latin typeface="inherit"/>
              </a:rPr>
              <a:t>bezpecnostou</a:t>
            </a:r>
            <a:r>
              <a:rPr lang="en-GB" sz="1400" b="1" i="0" dirty="0">
                <a:effectLst/>
                <a:latin typeface="inherit"/>
              </a:rPr>
              <a:t>:</a:t>
            </a:r>
          </a:p>
          <a:p>
            <a:pPr algn="just" fontAlgn="base" latinLnBrk="0"/>
            <a:r>
              <a:rPr lang="en-GB" b="1" i="0" dirty="0">
                <a:solidFill>
                  <a:srgbClr val="000000"/>
                </a:solidFill>
                <a:effectLst/>
                <a:latin typeface="inherit"/>
              </a:rPr>
              <a:t>Container image configurations</a:t>
            </a:r>
            <a:r>
              <a:rPr lang="en-GB" b="0" i="0" dirty="0">
                <a:solidFill>
                  <a:srgbClr val="000000"/>
                </a:solidFill>
                <a:effectLst/>
                <a:latin typeface="inherit"/>
              </a:rPr>
              <a:t> must be hardened in accordance with the security standards and benchmarks defined by:</a:t>
            </a:r>
          </a:p>
          <a:p>
            <a:pPr algn="l" fontAlgn="base">
              <a:buFont typeface="Arial" panose="020B0604020202020204" pitchFamily="34" charset="0"/>
              <a:buChar char="•"/>
            </a:pPr>
            <a:r>
              <a:rPr lang="en-GB" sz="1000" b="0" i="0" dirty="0">
                <a:solidFill>
                  <a:schemeClr val="accent2">
                    <a:lumMod val="40000"/>
                    <a:lumOff val="60000"/>
                  </a:schemeClr>
                </a:solidFill>
                <a:effectLst/>
                <a:latin typeface="Arial" panose="020B0604020202020204" pitchFamily="34" charset="0"/>
                <a:cs typeface="Arial" panose="020B0604020202020204" pitchFamily="34" charset="0"/>
              </a:rPr>
              <a:t> </a:t>
            </a:r>
            <a:r>
              <a:rPr lang="pl-PL" sz="1000" b="0" i="0" dirty="0">
                <a:solidFill>
                  <a:schemeClr val="accent2">
                    <a:lumMod val="40000"/>
                    <a:lumOff val="60000"/>
                  </a:schemeClr>
                </a:solidFill>
                <a:effectLst/>
                <a:latin typeface="Arial" panose="020B0604020202020204" pitchFamily="34" charset="0"/>
                <a:cs typeface="Arial" panose="020B0604020202020204" pitchFamily="34" charset="0"/>
                <a:hlinkClick r:id="rId4"/>
              </a:rPr>
              <a:t>Urad na ochranu osobnych udajov Slovenskej rapubliky</a:t>
            </a:r>
            <a:r>
              <a:rPr lang="en-GB" sz="1000" b="0" i="0" dirty="0">
                <a:solidFill>
                  <a:schemeClr val="accent2">
                    <a:lumMod val="40000"/>
                    <a:lumOff val="60000"/>
                  </a:schemeClr>
                </a:solidFill>
                <a:effectLst/>
                <a:latin typeface="Arial" panose="020B0604020202020204" pitchFamily="34" charset="0"/>
                <a:cs typeface="Arial" panose="020B0604020202020204" pitchFamily="34" charset="0"/>
              </a:rPr>
              <a:t> </a:t>
            </a:r>
          </a:p>
          <a:p>
            <a:pPr algn="l" fontAlgn="base">
              <a:buFont typeface="Arial" panose="020B0604020202020204" pitchFamily="34" charset="0"/>
              <a:buChar char="•"/>
            </a:pPr>
            <a:endParaRPr lang="en-GB" sz="1000" b="0" i="0" dirty="0">
              <a:solidFill>
                <a:srgbClr val="000000"/>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GB" sz="1000" dirty="0">
                <a:solidFill>
                  <a:schemeClr val="accent2">
                    <a:lumMod val="40000"/>
                    <a:lumOff val="60000"/>
                  </a:schemeClr>
                </a:solidFill>
                <a:latin typeface="Arial" panose="020B0604020202020204" pitchFamily="34" charset="0"/>
                <a:cs typeface="Arial" panose="020B0604020202020204" pitchFamily="34" charset="0"/>
              </a:rPr>
              <a:t> </a:t>
            </a:r>
            <a:r>
              <a:rPr lang="en-GB" sz="1000" dirty="0" err="1">
                <a:solidFill>
                  <a:schemeClr val="accent2">
                    <a:lumMod val="40000"/>
                    <a:lumOff val="60000"/>
                  </a:schemeClr>
                </a:solidFill>
                <a:latin typeface="Arial" panose="020B0604020202020204" pitchFamily="34" charset="0"/>
                <a:cs typeface="Arial" panose="020B0604020202020204" pitchFamily="34" charset="0"/>
                <a:hlinkClick r:id="rId5"/>
              </a:rPr>
              <a:t>Úrad</a:t>
            </a:r>
            <a:r>
              <a:rPr lang="en-GB" sz="1000" dirty="0">
                <a:solidFill>
                  <a:schemeClr val="accent2">
                    <a:lumMod val="40000"/>
                    <a:lumOff val="60000"/>
                  </a:schemeClr>
                </a:solidFill>
                <a:latin typeface="Arial" panose="020B0604020202020204" pitchFamily="34" charset="0"/>
                <a:cs typeface="Arial" panose="020B0604020202020204" pitchFamily="34" charset="0"/>
                <a:hlinkClick r:id="rId5"/>
              </a:rPr>
              <a:t> pre </a:t>
            </a:r>
            <a:r>
              <a:rPr lang="en-GB" sz="1000" dirty="0" err="1">
                <a:solidFill>
                  <a:schemeClr val="accent2">
                    <a:lumMod val="40000"/>
                    <a:lumOff val="60000"/>
                  </a:schemeClr>
                </a:solidFill>
                <a:latin typeface="Arial" panose="020B0604020202020204" pitchFamily="34" charset="0"/>
                <a:cs typeface="Arial" panose="020B0604020202020204" pitchFamily="34" charset="0"/>
                <a:hlinkClick r:id="rId5"/>
              </a:rPr>
              <a:t>reguláciu</a:t>
            </a:r>
            <a:r>
              <a:rPr lang="en-GB" sz="1000" dirty="0">
                <a:solidFill>
                  <a:schemeClr val="accent2">
                    <a:lumMod val="40000"/>
                    <a:lumOff val="60000"/>
                  </a:schemeClr>
                </a:solidFill>
                <a:latin typeface="Arial" panose="020B0604020202020204" pitchFamily="34" charset="0"/>
                <a:cs typeface="Arial" panose="020B0604020202020204" pitchFamily="34" charset="0"/>
                <a:hlinkClick r:id="rId5"/>
              </a:rPr>
              <a:t> </a:t>
            </a:r>
            <a:r>
              <a:rPr lang="en-GB" sz="1000" dirty="0" err="1">
                <a:solidFill>
                  <a:schemeClr val="accent2">
                    <a:lumMod val="40000"/>
                    <a:lumOff val="60000"/>
                  </a:schemeClr>
                </a:solidFill>
                <a:latin typeface="Arial" panose="020B0604020202020204" pitchFamily="34" charset="0"/>
                <a:cs typeface="Arial" panose="020B0604020202020204" pitchFamily="34" charset="0"/>
                <a:hlinkClick r:id="rId5"/>
              </a:rPr>
              <a:t>elektronických</a:t>
            </a:r>
            <a:r>
              <a:rPr lang="en-GB" sz="1000" dirty="0">
                <a:solidFill>
                  <a:schemeClr val="accent2">
                    <a:lumMod val="40000"/>
                    <a:lumOff val="60000"/>
                  </a:schemeClr>
                </a:solidFill>
                <a:latin typeface="Arial" panose="020B0604020202020204" pitchFamily="34" charset="0"/>
                <a:cs typeface="Arial" panose="020B0604020202020204" pitchFamily="34" charset="0"/>
                <a:hlinkClick r:id="rId5"/>
              </a:rPr>
              <a:t> </a:t>
            </a:r>
            <a:r>
              <a:rPr lang="en-GB" sz="1000" dirty="0" err="1">
                <a:solidFill>
                  <a:schemeClr val="accent2">
                    <a:lumMod val="40000"/>
                    <a:lumOff val="60000"/>
                  </a:schemeClr>
                </a:solidFill>
                <a:latin typeface="Arial" panose="020B0604020202020204" pitchFamily="34" charset="0"/>
                <a:cs typeface="Arial" panose="020B0604020202020204" pitchFamily="34" charset="0"/>
                <a:hlinkClick r:id="rId5"/>
              </a:rPr>
              <a:t>komunikácií</a:t>
            </a:r>
            <a:r>
              <a:rPr lang="en-GB" sz="1000" dirty="0">
                <a:solidFill>
                  <a:schemeClr val="accent2">
                    <a:lumMod val="40000"/>
                    <a:lumOff val="60000"/>
                  </a:schemeClr>
                </a:solidFill>
                <a:latin typeface="Arial" panose="020B0604020202020204" pitchFamily="34" charset="0"/>
                <a:cs typeface="Arial" panose="020B0604020202020204" pitchFamily="34" charset="0"/>
                <a:hlinkClick r:id="rId5"/>
              </a:rPr>
              <a:t> a </a:t>
            </a:r>
            <a:r>
              <a:rPr lang="en-GB" sz="1000" dirty="0" err="1">
                <a:solidFill>
                  <a:schemeClr val="accent2">
                    <a:lumMod val="40000"/>
                    <a:lumOff val="60000"/>
                  </a:schemeClr>
                </a:solidFill>
                <a:latin typeface="Arial" panose="020B0604020202020204" pitchFamily="34" charset="0"/>
                <a:cs typeface="Arial" panose="020B0604020202020204" pitchFamily="34" charset="0"/>
                <a:hlinkClick r:id="rId5"/>
              </a:rPr>
              <a:t>poštových</a:t>
            </a:r>
            <a:r>
              <a:rPr lang="en-GB" sz="1000" dirty="0">
                <a:solidFill>
                  <a:schemeClr val="accent2">
                    <a:lumMod val="40000"/>
                    <a:lumOff val="60000"/>
                  </a:schemeClr>
                </a:solidFill>
                <a:latin typeface="Arial" panose="020B0604020202020204" pitchFamily="34" charset="0"/>
                <a:cs typeface="Arial" panose="020B0604020202020204" pitchFamily="34" charset="0"/>
                <a:hlinkClick r:id="rId5"/>
              </a:rPr>
              <a:t> </a:t>
            </a:r>
            <a:r>
              <a:rPr lang="en-GB" sz="1000" dirty="0" err="1">
                <a:solidFill>
                  <a:schemeClr val="accent2">
                    <a:lumMod val="40000"/>
                    <a:lumOff val="60000"/>
                  </a:schemeClr>
                </a:solidFill>
                <a:latin typeface="Arial" panose="020B0604020202020204" pitchFamily="34" charset="0"/>
                <a:cs typeface="Arial" panose="020B0604020202020204" pitchFamily="34" charset="0"/>
                <a:hlinkClick r:id="rId5"/>
              </a:rPr>
              <a:t>služieb</a:t>
            </a:r>
            <a:r>
              <a:rPr lang="en-GB" sz="1000" dirty="0">
                <a:solidFill>
                  <a:schemeClr val="accent2">
                    <a:lumMod val="40000"/>
                    <a:lumOff val="60000"/>
                  </a:schemeClr>
                </a:solidFill>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znamy</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aj</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ako</a:t>
            </a:r>
            <a:r>
              <a:rPr lang="en-GB" sz="1000" dirty="0">
                <a:latin typeface="Arial" panose="020B0604020202020204" pitchFamily="34" charset="0"/>
                <a:cs typeface="Arial" panose="020B0604020202020204" pitchFamily="34" charset="0"/>
              </a:rPr>
              <a:t>:  The Center for Internet Security (CIS)</a:t>
            </a:r>
          </a:p>
          <a:p>
            <a:pPr algn="l" fontAlgn="base">
              <a:buFont typeface="Arial" panose="020B0604020202020204" pitchFamily="34" charset="0"/>
              <a:buChar char="•"/>
            </a:pPr>
            <a:endParaRPr lang="en-GB" sz="1000" b="0" i="0" dirty="0">
              <a:solidFill>
                <a:schemeClr val="accent2">
                  <a:lumMod val="40000"/>
                  <a:lumOff val="60000"/>
                </a:schemeClr>
              </a:solidFill>
              <a:effectLst/>
              <a:latin typeface="Arial" panose="020B0604020202020204" pitchFamily="34" charset="0"/>
              <a:cs typeface="Arial" panose="020B0604020202020204" pitchFamily="34" charset="0"/>
              <a:hlinkClick r:id="rId6"/>
            </a:endParaRPr>
          </a:p>
          <a:p>
            <a:pPr>
              <a:buFont typeface="Arial" panose="020B0604020202020204" pitchFamily="34" charset="0"/>
              <a:buChar char="•"/>
            </a:pPr>
            <a:r>
              <a:rPr lang="en-GB" sz="1000" b="0" i="0" dirty="0" err="1">
                <a:solidFill>
                  <a:schemeClr val="accent2">
                    <a:lumMod val="40000"/>
                    <a:lumOff val="60000"/>
                  </a:schemeClr>
                </a:solidFill>
                <a:effectLst/>
                <a:latin typeface="Arial" panose="020B0604020202020204" pitchFamily="34" charset="0"/>
                <a:cs typeface="Arial" panose="020B0604020202020204" pitchFamily="34" charset="0"/>
                <a:hlinkClick r:id="rId6"/>
              </a:rPr>
              <a:t>Národné</a:t>
            </a:r>
            <a:r>
              <a:rPr lang="en-GB" sz="1000" b="0" i="0" dirty="0">
                <a:solidFill>
                  <a:schemeClr val="accent2">
                    <a:lumMod val="40000"/>
                    <a:lumOff val="60000"/>
                  </a:schemeClr>
                </a:solidFill>
                <a:effectLst/>
                <a:latin typeface="Arial" panose="020B0604020202020204" pitchFamily="34" charset="0"/>
                <a:cs typeface="Arial" panose="020B0604020202020204" pitchFamily="34" charset="0"/>
                <a:hlinkClick r:id="rId6"/>
              </a:rPr>
              <a:t> centrum </a:t>
            </a:r>
            <a:r>
              <a:rPr lang="en-GB" sz="1000" b="0" i="0" dirty="0" err="1">
                <a:solidFill>
                  <a:schemeClr val="accent2">
                    <a:lumMod val="40000"/>
                    <a:lumOff val="60000"/>
                  </a:schemeClr>
                </a:solidFill>
                <a:effectLst/>
                <a:latin typeface="Arial" panose="020B0604020202020204" pitchFamily="34" charset="0"/>
                <a:cs typeface="Arial" panose="020B0604020202020204" pitchFamily="34" charset="0"/>
                <a:hlinkClick r:id="rId6"/>
              </a:rPr>
              <a:t>kybernetickej</a:t>
            </a:r>
            <a:r>
              <a:rPr lang="en-GB" sz="1000" b="0" i="0" dirty="0">
                <a:solidFill>
                  <a:schemeClr val="accent2">
                    <a:lumMod val="40000"/>
                    <a:lumOff val="60000"/>
                  </a:schemeClr>
                </a:solidFill>
                <a:effectLst/>
                <a:latin typeface="Arial" panose="020B0604020202020204" pitchFamily="34" charset="0"/>
                <a:cs typeface="Arial" panose="020B0604020202020204" pitchFamily="34" charset="0"/>
                <a:hlinkClick r:id="rId6"/>
              </a:rPr>
              <a:t> </a:t>
            </a:r>
            <a:r>
              <a:rPr lang="en-GB" sz="1000" b="0" i="0" dirty="0" err="1">
                <a:solidFill>
                  <a:schemeClr val="accent2">
                    <a:lumMod val="40000"/>
                    <a:lumOff val="60000"/>
                  </a:schemeClr>
                </a:solidFill>
                <a:effectLst/>
                <a:latin typeface="Arial" panose="020B0604020202020204" pitchFamily="34" charset="0"/>
                <a:cs typeface="Arial" panose="020B0604020202020204" pitchFamily="34" charset="0"/>
                <a:hlinkClick r:id="rId6"/>
              </a:rPr>
              <a:t>bezpečnosti</a:t>
            </a:r>
            <a:r>
              <a:rPr lang="en-GB" sz="1000" b="0" i="0" dirty="0">
                <a:solidFill>
                  <a:schemeClr val="accent2">
                    <a:lumMod val="40000"/>
                    <a:lumOff val="60000"/>
                  </a:schemeClr>
                </a:solidFill>
                <a:effectLst/>
                <a:latin typeface="Arial" panose="020B0604020202020204" pitchFamily="34" charset="0"/>
                <a:cs typeface="Arial" panose="020B0604020202020204" pitchFamily="34" charset="0"/>
                <a:hlinkClick r:id="rId6"/>
              </a:rPr>
              <a:t> SK-CERT</a:t>
            </a:r>
            <a:r>
              <a:rPr lang="en-GB" sz="1000" b="0" i="0" dirty="0">
                <a:solidFill>
                  <a:schemeClr val="accent2">
                    <a:lumMod val="40000"/>
                    <a:lumOff val="60000"/>
                  </a:schemeClr>
                </a:solidFill>
                <a:effectLst/>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kde</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viete</a:t>
            </a:r>
            <a:r>
              <a:rPr lang="en-GB" sz="1000" dirty="0">
                <a:solidFill>
                  <a:schemeClr val="accent2">
                    <a:lumMod val="40000"/>
                    <a:lumOff val="60000"/>
                  </a:schemeClr>
                </a:solidFill>
                <a:latin typeface="Arial" panose="020B0604020202020204" pitchFamily="34" charset="0"/>
                <a:cs typeface="Arial" panose="020B0604020202020204" pitchFamily="34" charset="0"/>
              </a:rPr>
              <a:t> </a:t>
            </a:r>
            <a:r>
              <a:rPr lang="en-GB" sz="1000" b="1" i="0" u="sng" dirty="0" err="1">
                <a:solidFill>
                  <a:srgbClr val="014FA1"/>
                </a:solidFill>
                <a:effectLst/>
                <a:latin typeface="Arial" panose="020B0604020202020204" pitchFamily="34" charset="0"/>
                <a:hlinkClick r:id="rId7"/>
              </a:rPr>
              <a:t>Nahlásiť</a:t>
            </a:r>
            <a:r>
              <a:rPr lang="en-GB" sz="1000" b="1" i="0" u="sng" dirty="0">
                <a:solidFill>
                  <a:srgbClr val="014FA1"/>
                </a:solidFill>
                <a:effectLst/>
                <a:latin typeface="Arial" panose="020B0604020202020204" pitchFamily="34" charset="0"/>
                <a:hlinkClick r:id="rId7"/>
              </a:rPr>
              <a:t> incident</a:t>
            </a:r>
            <a:endParaRPr lang="en-GB" sz="1000" b="0" i="0" dirty="0">
              <a:solidFill>
                <a:srgbClr val="000000"/>
              </a:solidFill>
              <a:effectLst/>
              <a:latin typeface="Arial" panose="020B0604020202020204" pitchFamily="34" charset="0"/>
            </a:endParaRPr>
          </a:p>
          <a:p>
            <a:pPr algn="l" fontAlgn="base">
              <a:buFont typeface="Arial" panose="020B0604020202020204" pitchFamily="34" charset="0"/>
              <a:buChar char="•"/>
            </a:pPr>
            <a:endParaRPr lang="en-GB" sz="1000" b="0" i="0" dirty="0">
              <a:solidFill>
                <a:schemeClr val="accent2">
                  <a:lumMod val="40000"/>
                  <a:lumOff val="60000"/>
                </a:schemeClr>
              </a:solidFill>
              <a:effectLst/>
              <a:latin typeface="Arial" panose="020B0604020202020204" pitchFamily="34" charset="0"/>
              <a:cs typeface="Arial" panose="020B0604020202020204" pitchFamily="34" charset="0"/>
            </a:endParaRPr>
          </a:p>
          <a:p>
            <a:endParaRPr lang="en-GB" dirty="0"/>
          </a:p>
        </p:txBody>
      </p:sp>
      <p:sp>
        <p:nvSpPr>
          <p:cNvPr id="5" name="Footer Placeholder 4">
            <a:extLst>
              <a:ext uri="{FF2B5EF4-FFF2-40B4-BE49-F238E27FC236}">
                <a16:creationId xmlns:a16="http://schemas.microsoft.com/office/drawing/2014/main" id="{38E4B3C7-CD19-FE22-5777-90870904CDC4}"/>
              </a:ext>
            </a:extLst>
          </p:cNvPr>
          <p:cNvSpPr>
            <a:spLocks noGrp="1"/>
          </p:cNvSpPr>
          <p:nvPr>
            <p:ph type="ftr" sz="quarter" idx="10"/>
          </p:nvPr>
        </p:nvSpPr>
        <p:spPr/>
        <p:txBody>
          <a:bodyPr/>
          <a:lstStyle/>
          <a:p>
            <a:r>
              <a:rPr lang="en-US"/>
              <a:t>CIO Information Security / November 2024 / © 2024 IBM Corporation</a:t>
            </a:r>
          </a:p>
        </p:txBody>
      </p:sp>
    </p:spTree>
    <p:extLst>
      <p:ext uri="{BB962C8B-B14F-4D97-AF65-F5344CB8AC3E}">
        <p14:creationId xmlns:p14="http://schemas.microsoft.com/office/powerpoint/2010/main" val="1836514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64F8-31A5-E7E0-76FE-1C2287649E18}"/>
              </a:ext>
            </a:extLst>
          </p:cNvPr>
          <p:cNvSpPr>
            <a:spLocks noGrp="1"/>
          </p:cNvSpPr>
          <p:nvPr>
            <p:ph type="title"/>
          </p:nvPr>
        </p:nvSpPr>
        <p:spPr/>
        <p:txBody>
          <a:bodyPr/>
          <a:lstStyle/>
          <a:p>
            <a:r>
              <a:rPr lang="en-US" dirty="0"/>
              <a:t>Back up slides</a:t>
            </a:r>
            <a:endParaRPr lang="en-GB" dirty="0"/>
          </a:p>
        </p:txBody>
      </p:sp>
      <p:sp>
        <p:nvSpPr>
          <p:cNvPr id="3" name="Text Placeholder 2">
            <a:extLst>
              <a:ext uri="{FF2B5EF4-FFF2-40B4-BE49-F238E27FC236}">
                <a16:creationId xmlns:a16="http://schemas.microsoft.com/office/drawing/2014/main" id="{29C86002-481F-CE0C-486F-8EC5523863D0}"/>
              </a:ext>
            </a:extLst>
          </p:cNvPr>
          <p:cNvSpPr>
            <a:spLocks noGrp="1"/>
          </p:cNvSpPr>
          <p:nvPr>
            <p:ph type="body" sz="quarter" idx="13"/>
          </p:nvPr>
        </p:nvSpPr>
        <p:spPr>
          <a:xfrm>
            <a:off x="292607" y="1071716"/>
            <a:ext cx="9254516" cy="4670323"/>
          </a:xfrm>
        </p:spPr>
        <p:txBody>
          <a:bodyPr/>
          <a:lstStyle/>
          <a:p>
            <a:pPr algn="l" fontAlgn="base"/>
            <a:r>
              <a:rPr lang="en-GB" sz="2000" b="1" i="0" dirty="0">
                <a:effectLst/>
                <a:latin typeface="var(--font-family-head)"/>
              </a:rPr>
              <a:t>Vulnerability Scanning Tools</a:t>
            </a:r>
          </a:p>
          <a:p>
            <a:pPr algn="l" fontAlgn="base"/>
            <a:endParaRPr lang="en-GB" sz="2000" b="1" i="0" dirty="0">
              <a:effectLst/>
              <a:latin typeface="var(--font-family-head)"/>
            </a:endParaRPr>
          </a:p>
          <a:p>
            <a:pPr algn="ctr" fontAlgn="base"/>
            <a:r>
              <a:rPr lang="en-GB" sz="2000" b="1" i="0" dirty="0">
                <a:effectLst/>
                <a:latin typeface="inherit"/>
              </a:rPr>
              <a:t>The following vulnerability scanning tools are approved by CISO:</a:t>
            </a:r>
          </a:p>
          <a:p>
            <a:pPr algn="ctr" fontAlgn="base"/>
            <a:endParaRPr lang="en-GB" sz="2000" b="0" i="0" dirty="0">
              <a:effectLst/>
              <a:latin typeface="inherit"/>
            </a:endParaRPr>
          </a:p>
          <a:p>
            <a:pPr algn="l" fontAlgn="base"/>
            <a:r>
              <a:rPr lang="en-GB" sz="2000" b="1" i="0" dirty="0" err="1">
                <a:effectLst/>
                <a:latin typeface="inherit"/>
              </a:rPr>
              <a:t>Twistlock</a:t>
            </a:r>
            <a:r>
              <a:rPr lang="en-GB" sz="2000" b="1" i="0" dirty="0">
                <a:effectLst/>
                <a:latin typeface="inherit"/>
              </a:rPr>
              <a:t> </a:t>
            </a:r>
            <a:r>
              <a:rPr lang="en-GB" sz="2000" b="0" i="0" dirty="0">
                <a:effectLst/>
                <a:latin typeface="inherit"/>
              </a:rPr>
              <a:t>detects vulnerabilities and potential threats in hosts, containers, container images and container image registries.</a:t>
            </a:r>
          </a:p>
          <a:p>
            <a:pPr algn="l" fontAlgn="base"/>
            <a:r>
              <a:rPr lang="en-GB" sz="2000" b="1" i="0" u="none" strike="noStrike" cap="all" dirty="0" err="1">
                <a:effectLst/>
                <a:latin typeface="var(--font-family-head)"/>
                <a:hlinkClick r:id="rId2">
                  <a:extLst>
                    <a:ext uri="{A12FA001-AC4F-418D-AE19-62706E023703}">
                      <ahyp:hlinkClr xmlns:ahyp="http://schemas.microsoft.com/office/drawing/2018/hyperlinkcolor" val="tx"/>
                    </a:ext>
                  </a:extLst>
                </a:hlinkClick>
              </a:rPr>
              <a:t>Twistlock</a:t>
            </a:r>
            <a:endParaRPr lang="en-GB" sz="2000" b="0" i="0" dirty="0">
              <a:effectLst/>
              <a:latin typeface="lato" panose="020F0502020204030203" pitchFamily="34" charset="0"/>
            </a:endParaRPr>
          </a:p>
          <a:p>
            <a:pPr algn="l" fontAlgn="base"/>
            <a:endParaRPr lang="en-GB" sz="2000" b="1" i="0" dirty="0">
              <a:effectLst/>
              <a:latin typeface="inherit"/>
            </a:endParaRPr>
          </a:p>
          <a:p>
            <a:pPr algn="l" fontAlgn="base"/>
            <a:r>
              <a:rPr lang="en-GB" sz="2000" b="1" i="0" dirty="0">
                <a:effectLst/>
                <a:latin typeface="inherit"/>
              </a:rPr>
              <a:t>Tenable Nessus</a:t>
            </a:r>
            <a:r>
              <a:rPr lang="en-GB" sz="2000" b="0" i="0" dirty="0">
                <a:effectLst/>
                <a:latin typeface="inherit"/>
              </a:rPr>
              <a:t> </a:t>
            </a:r>
            <a:r>
              <a:rPr lang="en-GB" sz="2000" b="1" i="0" dirty="0">
                <a:effectLst/>
                <a:latin typeface="inherit"/>
              </a:rPr>
              <a:t>Patch</a:t>
            </a:r>
            <a:r>
              <a:rPr lang="en-GB" sz="2000" b="0" i="0" dirty="0">
                <a:effectLst/>
                <a:latin typeface="inherit"/>
              </a:rPr>
              <a:t> scan devices, applications, operating systems, cloud services and other network resources for security vulnerabilities. </a:t>
            </a:r>
          </a:p>
          <a:p>
            <a:pPr algn="l" fontAlgn="base"/>
            <a:r>
              <a:rPr lang="en-GB" sz="2000" b="1" i="0" u="none" strike="noStrike" cap="all" dirty="0">
                <a:effectLst/>
                <a:latin typeface="var(--font-family-head)"/>
                <a:hlinkClick r:id="rId3">
                  <a:extLst>
                    <a:ext uri="{A12FA001-AC4F-418D-AE19-62706E023703}">
                      <ahyp:hlinkClr xmlns:ahyp="http://schemas.microsoft.com/office/drawing/2018/hyperlinkcolor" val="tx"/>
                    </a:ext>
                  </a:extLst>
                </a:hlinkClick>
              </a:rPr>
              <a:t>Tenable Nessus</a:t>
            </a:r>
            <a:endParaRPr lang="en-GB" sz="2000" b="0" i="0" dirty="0">
              <a:effectLst/>
              <a:latin typeface="lato" panose="020F0502020204030203" pitchFamily="34" charset="0"/>
            </a:endParaRPr>
          </a:p>
        </p:txBody>
      </p:sp>
      <p:sp>
        <p:nvSpPr>
          <p:cNvPr id="5" name="Footer Placeholder 4">
            <a:extLst>
              <a:ext uri="{FF2B5EF4-FFF2-40B4-BE49-F238E27FC236}">
                <a16:creationId xmlns:a16="http://schemas.microsoft.com/office/drawing/2014/main" id="{38E4B3C7-CD19-FE22-5777-90870904CDC4}"/>
              </a:ext>
            </a:extLst>
          </p:cNvPr>
          <p:cNvSpPr>
            <a:spLocks noGrp="1"/>
          </p:cNvSpPr>
          <p:nvPr>
            <p:ph type="ftr" sz="quarter" idx="10"/>
          </p:nvPr>
        </p:nvSpPr>
        <p:spPr/>
        <p:txBody>
          <a:bodyPr/>
          <a:lstStyle/>
          <a:p>
            <a:r>
              <a:rPr lang="en-US"/>
              <a:t>CIO Information Security / November 2024 / © 2024 IBM Corporation</a:t>
            </a:r>
          </a:p>
        </p:txBody>
      </p:sp>
    </p:spTree>
    <p:extLst>
      <p:ext uri="{BB962C8B-B14F-4D97-AF65-F5344CB8AC3E}">
        <p14:creationId xmlns:p14="http://schemas.microsoft.com/office/powerpoint/2010/main" val="150869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06768" y="4028216"/>
            <a:ext cx="2441277" cy="577969"/>
          </a:xfrm>
        </p:spPr>
        <p:txBody>
          <a:bodyPr/>
          <a:lstStyle/>
          <a:p>
            <a:pPr algn="ctr"/>
            <a:r>
              <a:rPr lang="sk-SK" sz="4400" dirty="0"/>
              <a:t>Veľké</a:t>
            </a:r>
            <a:endParaRPr lang="en-US" sz="25000" dirty="0"/>
          </a:p>
        </p:txBody>
      </p:sp>
      <p:sp>
        <p:nvSpPr>
          <p:cNvPr id="6" name="Title">
            <a:extLst>
              <a:ext uri="{FF2B5EF4-FFF2-40B4-BE49-F238E27FC236}">
                <a16:creationId xmlns:a16="http://schemas.microsoft.com/office/drawing/2014/main" id="{BCAE6212-876A-4BC4-994B-9CD04D1781EB}"/>
              </a:ext>
            </a:extLst>
          </p:cNvPr>
          <p:cNvSpPr txBox="1">
            <a:spLocks/>
          </p:cNvSpPr>
          <p:nvPr/>
        </p:nvSpPr>
        <p:spPr>
          <a:xfrm>
            <a:off x="2726568" y="1865022"/>
            <a:ext cx="8948212" cy="3302200"/>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12800" b="1"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2960">
                <a:solidFill>
                  <a:srgbClr val="191919"/>
                </a:solidFill>
                <a:latin typeface="IBM Plex Sans" pitchFamily="34" charset="0"/>
              </a:defRPr>
            </a:lvl2pPr>
            <a:lvl3pPr algn="l" rtl="0" eaLnBrk="1" fontAlgn="base" hangingPunct="1">
              <a:lnSpc>
                <a:spcPct val="90000"/>
              </a:lnSpc>
              <a:spcBef>
                <a:spcPct val="0"/>
              </a:spcBef>
              <a:spcAft>
                <a:spcPct val="0"/>
              </a:spcAft>
              <a:defRPr sz="2960">
                <a:solidFill>
                  <a:srgbClr val="191919"/>
                </a:solidFill>
                <a:latin typeface="IBM Plex Sans" pitchFamily="34" charset="0"/>
              </a:defRPr>
            </a:lvl3pPr>
            <a:lvl4pPr algn="l" rtl="0" eaLnBrk="1" fontAlgn="base" hangingPunct="1">
              <a:lnSpc>
                <a:spcPct val="90000"/>
              </a:lnSpc>
              <a:spcBef>
                <a:spcPct val="0"/>
              </a:spcBef>
              <a:spcAft>
                <a:spcPct val="0"/>
              </a:spcAft>
              <a:defRPr sz="2960">
                <a:solidFill>
                  <a:srgbClr val="191919"/>
                </a:solidFill>
                <a:latin typeface="IBM Plex Sans" pitchFamily="34" charset="0"/>
              </a:defRPr>
            </a:lvl4pPr>
            <a:lvl5pPr algn="l" rtl="0" eaLnBrk="1" fontAlgn="base" hangingPunct="1">
              <a:lnSpc>
                <a:spcPct val="90000"/>
              </a:lnSpc>
              <a:spcBef>
                <a:spcPct val="0"/>
              </a:spcBef>
              <a:spcAft>
                <a:spcPct val="0"/>
              </a:spcAft>
              <a:defRPr sz="2960">
                <a:solidFill>
                  <a:srgbClr val="191919"/>
                </a:solidFill>
                <a:latin typeface="IBM Plex Sans" pitchFamily="34" charset="0"/>
              </a:defRPr>
            </a:lvl5pPr>
            <a:lvl6pPr marL="483412" algn="l" rtl="0" eaLnBrk="1" fontAlgn="base" hangingPunct="1">
              <a:lnSpc>
                <a:spcPct val="90000"/>
              </a:lnSpc>
              <a:spcBef>
                <a:spcPct val="0"/>
              </a:spcBef>
              <a:spcAft>
                <a:spcPct val="0"/>
              </a:spcAft>
              <a:defRPr sz="2960">
                <a:solidFill>
                  <a:srgbClr val="191919"/>
                </a:solidFill>
                <a:latin typeface="IBM Plex Sans" pitchFamily="34" charset="0"/>
              </a:defRPr>
            </a:lvl6pPr>
            <a:lvl7pPr marL="966828" algn="l" rtl="0" eaLnBrk="1" fontAlgn="base" hangingPunct="1">
              <a:lnSpc>
                <a:spcPct val="90000"/>
              </a:lnSpc>
              <a:spcBef>
                <a:spcPct val="0"/>
              </a:spcBef>
              <a:spcAft>
                <a:spcPct val="0"/>
              </a:spcAft>
              <a:defRPr sz="2960">
                <a:solidFill>
                  <a:srgbClr val="191919"/>
                </a:solidFill>
                <a:latin typeface="IBM Plex Sans" pitchFamily="34" charset="0"/>
              </a:defRPr>
            </a:lvl7pPr>
            <a:lvl8pPr marL="1450240" algn="l" rtl="0" eaLnBrk="1" fontAlgn="base" hangingPunct="1">
              <a:lnSpc>
                <a:spcPct val="90000"/>
              </a:lnSpc>
              <a:spcBef>
                <a:spcPct val="0"/>
              </a:spcBef>
              <a:spcAft>
                <a:spcPct val="0"/>
              </a:spcAft>
              <a:defRPr sz="2960">
                <a:solidFill>
                  <a:srgbClr val="191919"/>
                </a:solidFill>
                <a:latin typeface="IBM Plex Sans" pitchFamily="34" charset="0"/>
              </a:defRPr>
            </a:lvl8pPr>
            <a:lvl9pPr marL="1933653" algn="l" rtl="0" eaLnBrk="1" fontAlgn="base" hangingPunct="1">
              <a:lnSpc>
                <a:spcPct val="90000"/>
              </a:lnSpc>
              <a:spcBef>
                <a:spcPct val="0"/>
              </a:spcBef>
              <a:spcAft>
                <a:spcPct val="0"/>
              </a:spcAft>
              <a:defRPr sz="2960">
                <a:solidFill>
                  <a:srgbClr val="191919"/>
                </a:solidFill>
                <a:latin typeface="IBM Plex Sans" pitchFamily="34" charset="0"/>
              </a:defRPr>
            </a:lvl9pPr>
          </a:lstStyle>
          <a:p>
            <a:pPr algn="ctr" defTabSz="914400"/>
            <a:r>
              <a:rPr lang="sk-SK" sz="25000" kern="0" dirty="0">
                <a:solidFill>
                  <a:srgbClr val="4589FF"/>
                </a:solidFill>
              </a:rPr>
              <a:t>Prečo</a:t>
            </a:r>
            <a:endParaRPr lang="en-US" sz="25000" kern="0" dirty="0"/>
          </a:p>
        </p:txBody>
      </p:sp>
      <p:sp>
        <p:nvSpPr>
          <p:cNvPr id="7" name="Footer Placeholder 3">
            <a:extLst>
              <a:ext uri="{FF2B5EF4-FFF2-40B4-BE49-F238E27FC236}">
                <a16:creationId xmlns:a16="http://schemas.microsoft.com/office/drawing/2014/main" id="{323D7A67-3380-4F15-8045-936125CEBECE}"/>
              </a:ext>
            </a:extLst>
          </p:cNvPr>
          <p:cNvSpPr>
            <a:spLocks noGrp="1"/>
          </p:cNvSpPr>
          <p:nvPr>
            <p:ph type="ftr" sz="quarter" idx="10"/>
          </p:nvPr>
        </p:nvSpPr>
        <p:spPr>
          <a:xfrm>
            <a:off x="304889" y="6383868"/>
            <a:ext cx="5486313" cy="222249"/>
          </a:xfrm>
        </p:spPr>
        <p:txBody>
          <a:bodyPr/>
          <a:lstStyle/>
          <a:p>
            <a:r>
              <a:rPr lang="en-US"/>
              <a:t>CIO Information Security / November 2024 / © 2024 IBM Corporation</a:t>
            </a:r>
            <a:endParaRPr lang="en-US" dirty="0"/>
          </a:p>
        </p:txBody>
      </p:sp>
    </p:spTree>
    <p:extLst>
      <p:ext uri="{BB962C8B-B14F-4D97-AF65-F5344CB8AC3E}">
        <p14:creationId xmlns:p14="http://schemas.microsoft.com/office/powerpoint/2010/main" val="72552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80415" y="268224"/>
            <a:ext cx="11476155" cy="1368987"/>
          </a:xfrm>
        </p:spPr>
        <p:txBody>
          <a:bodyPr/>
          <a:lstStyle/>
          <a:p>
            <a:r>
              <a:rPr lang="en-US" dirty="0"/>
              <a:t>Preto</a:t>
            </a:r>
            <a:r>
              <a:rPr lang="sk-SK" dirty="0"/>
              <a:t>,</a:t>
            </a:r>
            <a:r>
              <a:rPr lang="en-US" dirty="0"/>
              <a:t> </a:t>
            </a:r>
            <a:br>
              <a:rPr lang="sk-SK" dirty="0"/>
            </a:br>
            <a:r>
              <a:rPr lang="en-US" dirty="0" err="1">
                <a:solidFill>
                  <a:srgbClr val="4589FF"/>
                </a:solidFill>
              </a:rPr>
              <a:t>lebo</a:t>
            </a:r>
            <a:r>
              <a:rPr lang="en-US" dirty="0">
                <a:solidFill>
                  <a:srgbClr val="4589FF"/>
                </a:solidFill>
              </a:rPr>
              <a:t> </a:t>
            </a:r>
            <a:r>
              <a:rPr lang="en-US" dirty="0" err="1">
                <a:solidFill>
                  <a:srgbClr val="4589FF"/>
                </a:solidFill>
              </a:rPr>
              <a:t>pri</a:t>
            </a:r>
            <a:r>
              <a:rPr lang="en-US" dirty="0">
                <a:solidFill>
                  <a:srgbClr val="4589FF"/>
                </a:solidFill>
              </a:rPr>
              <a:t> in</a:t>
            </a:r>
            <a:r>
              <a:rPr lang="sk-SK" dirty="0" err="1">
                <a:solidFill>
                  <a:srgbClr val="4589FF"/>
                </a:solidFill>
              </a:rPr>
              <a:t>ých</a:t>
            </a:r>
            <a:r>
              <a:rPr lang="sk-SK" dirty="0">
                <a:solidFill>
                  <a:srgbClr val="4589FF"/>
                </a:solidFill>
              </a:rPr>
              <a:t> veciach tak uvažujeme</a:t>
            </a:r>
            <a:endParaRPr lang="en-US" dirty="0">
              <a:solidFill>
                <a:srgbClr val="4589FF"/>
              </a:solidFill>
            </a:endParaRPr>
          </a:p>
        </p:txBody>
      </p:sp>
      <p:sp>
        <p:nvSpPr>
          <p:cNvPr id="4" name="Rectangle 3">
            <a:extLst>
              <a:ext uri="{FF2B5EF4-FFF2-40B4-BE49-F238E27FC236}">
                <a16:creationId xmlns:a16="http://schemas.microsoft.com/office/drawing/2014/main" id="{549F83C6-E3DB-4DA5-AB7B-F73D2EA4B864}"/>
              </a:ext>
            </a:extLst>
          </p:cNvPr>
          <p:cNvSpPr/>
          <p:nvPr/>
        </p:nvSpPr>
        <p:spPr>
          <a:xfrm>
            <a:off x="280415" y="1791503"/>
            <a:ext cx="8614932" cy="3593291"/>
          </a:xfrm>
          <a:prstGeom prst="rect">
            <a:avLst/>
          </a:prstGeom>
        </p:spPr>
        <p:txBody>
          <a:bodyPr wrap="square">
            <a:spAutoFit/>
          </a:bodyPr>
          <a:lstStyle/>
          <a:p>
            <a:pPr marL="225553" lvl="2" fontAlgn="base">
              <a:lnSpc>
                <a:spcPct val="200000"/>
              </a:lnSpc>
              <a:spcBef>
                <a:spcPts val="1467"/>
              </a:spcBef>
              <a:spcAft>
                <a:spcPct val="0"/>
              </a:spcAft>
              <a:buClr>
                <a:srgbClr val="FFFFFF"/>
              </a:buClr>
              <a:buSzPct val="100000"/>
            </a:pPr>
            <a:r>
              <a:rPr lang="sk-SK" sz="1400" kern="0" dirty="0">
                <a:solidFill>
                  <a:schemeClr val="bg1"/>
                </a:solidFill>
                <a:latin typeface="IBM Plex Sans" panose="020B0503050203000203" pitchFamily="34" charset="0"/>
              </a:rPr>
              <a:t>Ak sa zamyslíme nad pitnou vodou, ktorá končí v našom pohári, chceli by sme vedieť:</a:t>
            </a:r>
          </a:p>
          <a:p>
            <a:pPr marL="397003" lvl="2" indent="-171450" fontAlgn="base">
              <a:spcBef>
                <a:spcPts val="1467"/>
              </a:spcBef>
              <a:spcAft>
                <a:spcPct val="0"/>
              </a:spcAft>
              <a:buClr>
                <a:srgbClr val="FFFFFF"/>
              </a:buClr>
              <a:buSzPct val="100000"/>
              <a:buFont typeface="Arial" panose="020B0604020202020204" pitchFamily="34" charset="0"/>
              <a:buChar char="•"/>
            </a:pPr>
            <a:r>
              <a:rPr lang="sk-SK" sz="1400" kern="0" dirty="0">
                <a:solidFill>
                  <a:schemeClr val="bg1"/>
                </a:solidFill>
                <a:latin typeface="IBM Plex Sans" panose="020B0503050203000203" pitchFamily="34" charset="0"/>
              </a:rPr>
              <a:t>Odkiaľ voda pochádza</a:t>
            </a:r>
          </a:p>
          <a:p>
            <a:pPr marL="397003" lvl="2" indent="-171450" fontAlgn="base">
              <a:spcBef>
                <a:spcPts val="1467"/>
              </a:spcBef>
              <a:spcAft>
                <a:spcPct val="0"/>
              </a:spcAft>
              <a:buClr>
                <a:srgbClr val="FFFFFF"/>
              </a:buClr>
              <a:buSzPct val="100000"/>
              <a:buFont typeface="Arial" panose="020B0604020202020204" pitchFamily="34" charset="0"/>
              <a:buChar char="•"/>
            </a:pPr>
            <a:r>
              <a:rPr lang="sk-SK" sz="1400" kern="0" dirty="0">
                <a:solidFill>
                  <a:schemeClr val="bg1"/>
                </a:solidFill>
                <a:latin typeface="IBM Plex Sans" panose="020B0503050203000203" pitchFamily="34" charset="0"/>
              </a:rPr>
              <a:t>Čo je vo vode</a:t>
            </a:r>
          </a:p>
          <a:p>
            <a:pPr marL="397003" lvl="2" indent="-171450" fontAlgn="base">
              <a:spcBef>
                <a:spcPts val="1467"/>
              </a:spcBef>
              <a:spcAft>
                <a:spcPct val="0"/>
              </a:spcAft>
              <a:buClr>
                <a:srgbClr val="FFFFFF"/>
              </a:buClr>
              <a:buSzPct val="100000"/>
              <a:buFont typeface="Arial" panose="020B0604020202020204" pitchFamily="34" charset="0"/>
              <a:buChar char="•"/>
            </a:pPr>
            <a:r>
              <a:rPr lang="sk-SK" sz="1400" kern="0" dirty="0">
                <a:solidFill>
                  <a:schemeClr val="bg1"/>
                </a:solidFill>
                <a:latin typeface="IBM Plex Sans" panose="020B0503050203000203" pitchFamily="34" charset="0"/>
              </a:rPr>
              <a:t>Akým potrubím voda preteká</a:t>
            </a:r>
          </a:p>
          <a:p>
            <a:pPr marL="225553" lvl="2" fontAlgn="base">
              <a:lnSpc>
                <a:spcPct val="200000"/>
              </a:lnSpc>
              <a:spcBef>
                <a:spcPts val="1467"/>
              </a:spcBef>
              <a:spcAft>
                <a:spcPct val="0"/>
              </a:spcAft>
              <a:buClr>
                <a:srgbClr val="FFFFFF"/>
              </a:buClr>
              <a:buSzPct val="100000"/>
            </a:pPr>
            <a:r>
              <a:rPr lang="sk-SK" sz="1400" kern="0" dirty="0">
                <a:solidFill>
                  <a:schemeClr val="bg1"/>
                </a:solidFill>
                <a:latin typeface="IBM Plex Sans" panose="020B0503050203000203" pitchFamily="34" charset="0"/>
              </a:rPr>
              <a:t>A môžeme sa obávať:</a:t>
            </a:r>
          </a:p>
          <a:p>
            <a:pPr marL="397003" lvl="2" indent="-171450" fontAlgn="base">
              <a:spcBef>
                <a:spcPts val="1467"/>
              </a:spcBef>
              <a:spcAft>
                <a:spcPct val="0"/>
              </a:spcAft>
              <a:buClr>
                <a:srgbClr val="FFFFFF"/>
              </a:buClr>
              <a:buSzPct val="100000"/>
              <a:buFont typeface="Arial" panose="020B0604020202020204" pitchFamily="34" charset="0"/>
              <a:buChar char="•"/>
            </a:pPr>
            <a:r>
              <a:rPr lang="sk-SK" sz="1400" kern="0" dirty="0">
                <a:solidFill>
                  <a:schemeClr val="bg1"/>
                </a:solidFill>
                <a:latin typeface="IBM Plex Sans" panose="020B0503050203000203" pitchFamily="34" charset="0"/>
              </a:rPr>
              <a:t>Či voda pochádza z kontaminovaného zdroja</a:t>
            </a:r>
          </a:p>
          <a:p>
            <a:pPr marL="397003" lvl="2" indent="-171450" fontAlgn="base">
              <a:spcBef>
                <a:spcPts val="1467"/>
              </a:spcBef>
              <a:spcAft>
                <a:spcPct val="0"/>
              </a:spcAft>
              <a:buClr>
                <a:srgbClr val="FFFFFF"/>
              </a:buClr>
              <a:buSzPct val="100000"/>
              <a:buFont typeface="Arial" panose="020B0604020202020204" pitchFamily="34" charset="0"/>
              <a:buChar char="•"/>
            </a:pPr>
            <a:r>
              <a:rPr lang="sk-SK" sz="1400" kern="0" dirty="0">
                <a:solidFill>
                  <a:schemeClr val="bg1"/>
                </a:solidFill>
                <a:latin typeface="IBM Plex Sans" panose="020B0503050203000203" pitchFamily="34" charset="0"/>
              </a:rPr>
              <a:t>Či voda obsahuje toxíny</a:t>
            </a:r>
          </a:p>
          <a:p>
            <a:pPr marL="397003" lvl="2" indent="-171450" fontAlgn="base">
              <a:spcBef>
                <a:spcPts val="1467"/>
              </a:spcBef>
              <a:spcAft>
                <a:spcPct val="0"/>
              </a:spcAft>
              <a:buClr>
                <a:srgbClr val="FFFFFF"/>
              </a:buClr>
              <a:buSzPct val="100000"/>
              <a:buFont typeface="Arial" panose="020B0604020202020204" pitchFamily="34" charset="0"/>
              <a:buChar char="•"/>
            </a:pPr>
            <a:r>
              <a:rPr lang="sk-SK" sz="1400" kern="0" dirty="0">
                <a:solidFill>
                  <a:schemeClr val="bg1"/>
                </a:solidFill>
                <a:latin typeface="IBM Plex Sans" panose="020B0503050203000203" pitchFamily="34" charset="0"/>
              </a:rPr>
              <a:t>Či potrubia umožňujú, aby sa nečistoty dostali do vody</a:t>
            </a:r>
          </a:p>
        </p:txBody>
      </p:sp>
      <p:sp>
        <p:nvSpPr>
          <p:cNvPr id="5" name="Footer Placeholder 3">
            <a:extLst>
              <a:ext uri="{FF2B5EF4-FFF2-40B4-BE49-F238E27FC236}">
                <a16:creationId xmlns:a16="http://schemas.microsoft.com/office/drawing/2014/main" id="{C5E98533-F325-427F-ABA3-4FBB8D0173E2}"/>
              </a:ext>
            </a:extLst>
          </p:cNvPr>
          <p:cNvSpPr>
            <a:spLocks noGrp="1"/>
          </p:cNvSpPr>
          <p:nvPr>
            <p:ph type="ftr" sz="quarter" idx="10"/>
          </p:nvPr>
        </p:nvSpPr>
        <p:spPr>
          <a:xfrm>
            <a:off x="304889" y="6383868"/>
            <a:ext cx="5486313" cy="222249"/>
          </a:xfrm>
        </p:spPr>
        <p:txBody>
          <a:bodyPr/>
          <a:lstStyle/>
          <a:p>
            <a:r>
              <a:rPr lang="en-US"/>
              <a:t>CIO Information Security / November 2024 / © 2024 IBM Corporation</a:t>
            </a:r>
            <a:endParaRPr lang="en-US" dirty="0"/>
          </a:p>
        </p:txBody>
      </p:sp>
    </p:spTree>
    <p:extLst>
      <p:ext uri="{BB962C8B-B14F-4D97-AF65-F5344CB8AC3E}">
        <p14:creationId xmlns:p14="http://schemas.microsoft.com/office/powerpoint/2010/main" val="498412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80415" y="268224"/>
            <a:ext cx="11476155" cy="1368987"/>
          </a:xfrm>
        </p:spPr>
        <p:txBody>
          <a:bodyPr/>
          <a:lstStyle/>
          <a:p>
            <a:r>
              <a:rPr lang="sk-SK" dirty="0"/>
              <a:t>tak</a:t>
            </a:r>
            <a:r>
              <a:rPr lang="en-US" dirty="0"/>
              <a:t> </a:t>
            </a:r>
            <a:r>
              <a:rPr lang="sk-SK" dirty="0"/>
              <a:t>uvažujme i</a:t>
            </a:r>
            <a:br>
              <a:rPr lang="sk-SK" dirty="0"/>
            </a:br>
            <a:r>
              <a:rPr lang="sk-SK" dirty="0">
                <a:solidFill>
                  <a:srgbClr val="4589FF"/>
                </a:solidFill>
              </a:rPr>
              <a:t>pri kybernetickej bezpečnosti</a:t>
            </a:r>
            <a:endParaRPr lang="en-US" dirty="0">
              <a:solidFill>
                <a:srgbClr val="4589FF"/>
              </a:solidFill>
            </a:endParaRPr>
          </a:p>
        </p:txBody>
      </p:sp>
      <p:sp>
        <p:nvSpPr>
          <p:cNvPr id="4" name="Rectangle 3">
            <a:extLst>
              <a:ext uri="{FF2B5EF4-FFF2-40B4-BE49-F238E27FC236}">
                <a16:creationId xmlns:a16="http://schemas.microsoft.com/office/drawing/2014/main" id="{549F83C6-E3DB-4DA5-AB7B-F73D2EA4B864}"/>
              </a:ext>
            </a:extLst>
          </p:cNvPr>
          <p:cNvSpPr/>
          <p:nvPr/>
        </p:nvSpPr>
        <p:spPr>
          <a:xfrm>
            <a:off x="280415" y="1791503"/>
            <a:ext cx="10884890" cy="3570208"/>
          </a:xfrm>
          <a:prstGeom prst="rect">
            <a:avLst/>
          </a:prstGeom>
        </p:spPr>
        <p:txBody>
          <a:bodyPr wrap="square">
            <a:spAutoFit/>
          </a:bodyPr>
          <a:lstStyle/>
          <a:p>
            <a:pPr marL="225553" lvl="2" fontAlgn="base">
              <a:spcBef>
                <a:spcPts val="1467"/>
              </a:spcBef>
              <a:spcAft>
                <a:spcPct val="0"/>
              </a:spcAft>
              <a:buClr>
                <a:srgbClr val="FFFFFF"/>
              </a:buClr>
              <a:buSzPct val="100000"/>
            </a:pPr>
            <a:r>
              <a:rPr lang="sk-SK" sz="1400" kern="0" dirty="0">
                <a:solidFill>
                  <a:schemeClr val="bg1"/>
                </a:solidFill>
                <a:latin typeface="IBM Plex Sans" panose="020B0503050203000203" pitchFamily="34" charset="0"/>
              </a:rPr>
              <a:t>Pitná voda, ktorá sa dostane do vášho pohára, je analogická napr. so softvérom, kde by sme chceli vedieť:</a:t>
            </a:r>
          </a:p>
          <a:p>
            <a:pPr marL="511303" lvl="2" indent="-285750" fontAlgn="base">
              <a:spcBef>
                <a:spcPts val="1467"/>
              </a:spcBef>
              <a:spcAft>
                <a:spcPct val="0"/>
              </a:spcAft>
              <a:buClr>
                <a:srgbClr val="FFFFFF"/>
              </a:buClr>
              <a:buSzPct val="100000"/>
              <a:buFont typeface="Arial" panose="020B0604020202020204" pitchFamily="34" charset="0"/>
              <a:buChar char="•"/>
            </a:pPr>
            <a:r>
              <a:rPr lang="sk-SK" sz="1400" kern="0" dirty="0">
                <a:solidFill>
                  <a:schemeClr val="bg1"/>
                </a:solidFill>
                <a:latin typeface="IBM Plex Sans" panose="020B0503050203000203" pitchFamily="34" charset="0"/>
              </a:rPr>
              <a:t>Odkiaľ pochádza softvér</a:t>
            </a:r>
          </a:p>
          <a:p>
            <a:pPr marL="511303" lvl="2" indent="-285750" fontAlgn="base">
              <a:spcBef>
                <a:spcPts val="1467"/>
              </a:spcBef>
              <a:spcAft>
                <a:spcPct val="0"/>
              </a:spcAft>
              <a:buClr>
                <a:srgbClr val="FFFFFF"/>
              </a:buClr>
              <a:buSzPct val="100000"/>
              <a:buFont typeface="Arial" panose="020B0604020202020204" pitchFamily="34" charset="0"/>
              <a:buChar char="•"/>
            </a:pPr>
            <a:r>
              <a:rPr lang="sk-SK" sz="1400" kern="0" dirty="0">
                <a:solidFill>
                  <a:schemeClr val="bg1"/>
                </a:solidFill>
                <a:latin typeface="IBM Plex Sans" panose="020B0503050203000203" pitchFamily="34" charset="0"/>
              </a:rPr>
              <a:t>Čo je v softvéri</a:t>
            </a:r>
          </a:p>
          <a:p>
            <a:pPr marL="511303" lvl="2" indent="-285750" fontAlgn="base">
              <a:spcBef>
                <a:spcPts val="1467"/>
              </a:spcBef>
              <a:spcAft>
                <a:spcPct val="0"/>
              </a:spcAft>
              <a:buClr>
                <a:srgbClr val="FFFFFF"/>
              </a:buClr>
              <a:buSzPct val="100000"/>
              <a:buFont typeface="Arial" panose="020B0604020202020204" pitchFamily="34" charset="0"/>
              <a:buChar char="•"/>
            </a:pPr>
            <a:r>
              <a:rPr lang="sk-SK" sz="1400" kern="0" dirty="0">
                <a:solidFill>
                  <a:schemeClr val="bg1"/>
                </a:solidFill>
                <a:latin typeface="IBM Plex Sans" panose="020B0503050203000203" pitchFamily="34" charset="0"/>
              </a:rPr>
              <a:t>Aké vývojové prostredie a kanály CI/CD boli použité na vytvorenie softvéru</a:t>
            </a:r>
          </a:p>
          <a:p>
            <a:pPr marL="225553" lvl="2" fontAlgn="base">
              <a:spcBef>
                <a:spcPts val="1467"/>
              </a:spcBef>
              <a:spcAft>
                <a:spcPct val="0"/>
              </a:spcAft>
              <a:buClr>
                <a:srgbClr val="FFFFFF"/>
              </a:buClr>
              <a:buSzPct val="100000"/>
            </a:pPr>
            <a:endParaRPr lang="sk-SK" sz="1400" kern="0" dirty="0">
              <a:solidFill>
                <a:schemeClr val="bg1"/>
              </a:solidFill>
              <a:latin typeface="IBM Plex Sans" panose="020B0503050203000203" pitchFamily="34" charset="0"/>
            </a:endParaRPr>
          </a:p>
          <a:p>
            <a:pPr marL="225553" lvl="2" fontAlgn="base">
              <a:spcBef>
                <a:spcPts val="1467"/>
              </a:spcBef>
              <a:spcAft>
                <a:spcPct val="0"/>
              </a:spcAft>
              <a:buClr>
                <a:srgbClr val="FFFFFF"/>
              </a:buClr>
              <a:buSzPct val="100000"/>
            </a:pPr>
            <a:r>
              <a:rPr lang="sk-SK" sz="1400" kern="0" dirty="0">
                <a:solidFill>
                  <a:schemeClr val="bg1"/>
                </a:solidFill>
                <a:latin typeface="IBM Plex Sans" panose="020B0503050203000203" pitchFamily="34" charset="0"/>
              </a:rPr>
              <a:t>A môžeme sa obávať:</a:t>
            </a:r>
          </a:p>
          <a:p>
            <a:pPr marL="511303" lvl="2" indent="-285750" fontAlgn="base">
              <a:spcBef>
                <a:spcPts val="1467"/>
              </a:spcBef>
              <a:spcAft>
                <a:spcPct val="0"/>
              </a:spcAft>
              <a:buClr>
                <a:srgbClr val="FFFFFF"/>
              </a:buClr>
              <a:buSzPct val="100000"/>
              <a:buFont typeface="Arial" panose="020B0604020202020204" pitchFamily="34" charset="0"/>
              <a:buChar char="•"/>
            </a:pPr>
            <a:r>
              <a:rPr lang="sk-SK" sz="1400" kern="0" dirty="0">
                <a:solidFill>
                  <a:schemeClr val="bg1"/>
                </a:solidFill>
                <a:latin typeface="IBM Plex Sans" panose="020B0503050203000203" pitchFamily="34" charset="0"/>
              </a:rPr>
              <a:t>Či softvér pochádza od vývojára alebo tretej strany, ktorá sa riadi bezpečnými postupmi vývoja</a:t>
            </a:r>
          </a:p>
          <a:p>
            <a:pPr marL="511303" lvl="2" indent="-285750" fontAlgn="base">
              <a:spcBef>
                <a:spcPts val="1467"/>
              </a:spcBef>
              <a:spcAft>
                <a:spcPct val="0"/>
              </a:spcAft>
              <a:buClr>
                <a:srgbClr val="FFFFFF"/>
              </a:buClr>
              <a:buSzPct val="100000"/>
              <a:buFont typeface="Arial" panose="020B0604020202020204" pitchFamily="34" charset="0"/>
              <a:buChar char="•"/>
            </a:pPr>
            <a:r>
              <a:rPr lang="sk-SK" sz="1400" kern="0" dirty="0">
                <a:solidFill>
                  <a:schemeClr val="bg1"/>
                </a:solidFill>
                <a:latin typeface="IBM Plex Sans" panose="020B0503050203000203" pitchFamily="34" charset="0"/>
              </a:rPr>
              <a:t>Či softvér obsahuje nejaké kritické chyby zabezpečenia</a:t>
            </a:r>
          </a:p>
          <a:p>
            <a:pPr marL="511303" lvl="2" indent="-285750" fontAlgn="base">
              <a:spcBef>
                <a:spcPts val="1467"/>
              </a:spcBef>
              <a:spcAft>
                <a:spcPct val="0"/>
              </a:spcAft>
              <a:buClr>
                <a:srgbClr val="FFFFFF"/>
              </a:buClr>
              <a:buSzPct val="100000"/>
              <a:buFont typeface="Arial" panose="020B0604020202020204" pitchFamily="34" charset="0"/>
              <a:buChar char="•"/>
            </a:pPr>
            <a:r>
              <a:rPr lang="sk-SK" sz="1400" kern="0" dirty="0">
                <a:solidFill>
                  <a:schemeClr val="bg1"/>
                </a:solidFill>
                <a:latin typeface="IBM Plex Sans" panose="020B0503050203000203" pitchFamily="34" charset="0"/>
              </a:rPr>
              <a:t>Či nejaké zadné vrátka alebo škodlivý softvér mohli byť zavedené cez slabé miesta vo vývojovom a </a:t>
            </a:r>
            <a:r>
              <a:rPr lang="sk-SK" sz="1400" kern="0" dirty="0" err="1">
                <a:solidFill>
                  <a:schemeClr val="bg1"/>
                </a:solidFill>
                <a:latin typeface="IBM Plex Sans" panose="020B0503050203000203" pitchFamily="34" charset="0"/>
              </a:rPr>
              <a:t>zostavovacom</a:t>
            </a:r>
            <a:r>
              <a:rPr lang="sk-SK" sz="1400" kern="0" dirty="0">
                <a:solidFill>
                  <a:schemeClr val="bg1"/>
                </a:solidFill>
                <a:latin typeface="IBM Plex Sans" panose="020B0503050203000203" pitchFamily="34" charset="0"/>
              </a:rPr>
              <a:t> prostredí</a:t>
            </a:r>
          </a:p>
        </p:txBody>
      </p:sp>
      <p:sp>
        <p:nvSpPr>
          <p:cNvPr id="5" name="Footer Placeholder 3">
            <a:extLst>
              <a:ext uri="{FF2B5EF4-FFF2-40B4-BE49-F238E27FC236}">
                <a16:creationId xmlns:a16="http://schemas.microsoft.com/office/drawing/2014/main" id="{C5E98533-F325-427F-ABA3-4FBB8D0173E2}"/>
              </a:ext>
            </a:extLst>
          </p:cNvPr>
          <p:cNvSpPr>
            <a:spLocks noGrp="1"/>
          </p:cNvSpPr>
          <p:nvPr>
            <p:ph type="ftr" sz="quarter" idx="10"/>
          </p:nvPr>
        </p:nvSpPr>
        <p:spPr>
          <a:xfrm>
            <a:off x="304889" y="6383868"/>
            <a:ext cx="5486313" cy="222249"/>
          </a:xfrm>
        </p:spPr>
        <p:txBody>
          <a:bodyPr/>
          <a:lstStyle/>
          <a:p>
            <a:r>
              <a:rPr lang="en-US"/>
              <a:t>CIO Information Security / November 2024 / © 2024 IBM Corporation</a:t>
            </a:r>
            <a:endParaRPr lang="en-US" dirty="0"/>
          </a:p>
        </p:txBody>
      </p:sp>
    </p:spTree>
    <p:extLst>
      <p:ext uri="{BB962C8B-B14F-4D97-AF65-F5344CB8AC3E}">
        <p14:creationId xmlns:p14="http://schemas.microsoft.com/office/powerpoint/2010/main" val="1554310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2883" y="121921"/>
            <a:ext cx="11855319" cy="1086927"/>
          </a:xfrm>
        </p:spPr>
        <p:txBody>
          <a:bodyPr/>
          <a:lstStyle/>
          <a:p>
            <a:r>
              <a:rPr lang="en-US" sz="8500" dirty="0"/>
              <a:t>Informa</a:t>
            </a:r>
            <a:r>
              <a:rPr lang="sk-SK" sz="8500" dirty="0" err="1"/>
              <a:t>čná</a:t>
            </a:r>
            <a:r>
              <a:rPr lang="en-US" sz="8500" dirty="0"/>
              <a:t> </a:t>
            </a:r>
            <a:r>
              <a:rPr lang="sk-SK" sz="8500" dirty="0"/>
              <a:t>Bez</a:t>
            </a:r>
            <a:r>
              <a:rPr lang="en-US" sz="8500" dirty="0"/>
              <a:t>...</a:t>
            </a:r>
            <a:r>
              <a:rPr lang="en-US" sz="8500" dirty="0" err="1"/>
              <a:t>čo</a:t>
            </a:r>
            <a:endParaRPr lang="en-US" sz="8500" dirty="0"/>
          </a:p>
        </p:txBody>
      </p:sp>
      <p:sp>
        <p:nvSpPr>
          <p:cNvPr id="8" name="TextBox 7">
            <a:extLst>
              <a:ext uri="{FF2B5EF4-FFF2-40B4-BE49-F238E27FC236}">
                <a16:creationId xmlns:a16="http://schemas.microsoft.com/office/drawing/2014/main" id="{41933D4D-8736-42EF-A44C-D2AFE6C51583}"/>
              </a:ext>
            </a:extLst>
          </p:cNvPr>
          <p:cNvSpPr txBox="1"/>
          <p:nvPr/>
        </p:nvSpPr>
        <p:spPr>
          <a:xfrm>
            <a:off x="8114493" y="1126066"/>
            <a:ext cx="5106925" cy="1938992"/>
          </a:xfrm>
          <a:prstGeom prst="rect">
            <a:avLst/>
          </a:prstGeom>
          <a:noFill/>
        </p:spPr>
        <p:txBody>
          <a:bodyPr wrap="square" rtlCol="0">
            <a:spAutoFit/>
          </a:bodyPr>
          <a:lstStyle/>
          <a:p>
            <a:r>
              <a:rPr lang="en-US" sz="12000" b="1" kern="0" dirty="0">
                <a:solidFill>
                  <a:srgbClr val="4589FF"/>
                </a:solidFill>
                <a:latin typeface="IBM Plex Sans" panose="020B0503050203000203" pitchFamily="34" charset="0"/>
              </a:rPr>
              <a:t>???</a:t>
            </a:r>
            <a:endParaRPr lang="en-US" sz="12000" dirty="0">
              <a:solidFill>
                <a:schemeClr val="bg1"/>
              </a:solidFill>
              <a:latin typeface="IBM Plex Sans" charset="0"/>
              <a:ea typeface="IBM Plex Sans" charset="0"/>
              <a:cs typeface="IBM Plex Sans" charset="0"/>
            </a:endParaRPr>
          </a:p>
        </p:txBody>
      </p:sp>
      <p:sp>
        <p:nvSpPr>
          <p:cNvPr id="9" name="Text Placeholder 2">
            <a:extLst>
              <a:ext uri="{FF2B5EF4-FFF2-40B4-BE49-F238E27FC236}">
                <a16:creationId xmlns:a16="http://schemas.microsoft.com/office/drawing/2014/main" id="{6AA2C19C-8F79-4B19-82D5-E22AC4DE6A3C}"/>
              </a:ext>
            </a:extLst>
          </p:cNvPr>
          <p:cNvSpPr txBox="1">
            <a:spLocks/>
          </p:cNvSpPr>
          <p:nvPr/>
        </p:nvSpPr>
        <p:spPr>
          <a:xfrm>
            <a:off x="229268" y="3065058"/>
            <a:ext cx="5608320" cy="2631055"/>
          </a:xfrm>
          <a:prstGeom prst="rect">
            <a:avLst/>
          </a:prstGeom>
        </p:spPr>
        <p:txBody>
          <a:bodyPr vert="horz" lIns="0" tIns="0" rIns="0" bIns="0" rtlCol="0">
            <a:noAutofit/>
          </a:bodyPr>
          <a:lstStyle>
            <a:lvl1pPr marL="0" indent="0" algn="l" rtl="0" eaLnBrk="1" fontAlgn="base" hangingPunct="1">
              <a:lnSpc>
                <a:spcPct val="90000"/>
              </a:lnSpc>
              <a:spcBef>
                <a:spcPts val="1467"/>
              </a:spcBef>
              <a:spcAft>
                <a:spcPct val="0"/>
              </a:spcAft>
              <a:buClr>
                <a:srgbClr val="6D6E70"/>
              </a:buClr>
              <a:buSzPct val="90000"/>
              <a:buFont typeface="IBM Plex Sans" pitchFamily="2" charset="2"/>
              <a:buNone/>
              <a:defRPr sz="12800" b="1"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228597"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457195" indent="-231642" algn="l" rtl="0" eaLnBrk="1" fontAlgn="base" hangingPunct="1">
              <a:lnSpc>
                <a:spcPct val="100000"/>
              </a:lnSpc>
              <a:spcBef>
                <a:spcPts val="1467"/>
              </a:spcBef>
              <a:spcAft>
                <a:spcPct val="0"/>
              </a:spcAft>
              <a:buClr>
                <a:schemeClr val="bg1"/>
              </a:buClr>
              <a:buSzPct val="100000"/>
              <a:buFont typeface="Arial" panose="020B0604020202020204" pitchFamily="34" charset="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838190"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071020" indent="-231642" algn="l" rtl="0" eaLnBrk="1" fontAlgn="base" hangingPunct="1">
              <a:lnSpc>
                <a:spcPct val="100000"/>
              </a:lnSpc>
              <a:spcBef>
                <a:spcPts val="1467"/>
              </a:spcBef>
              <a:spcAft>
                <a:spcPct val="0"/>
              </a:spcAft>
              <a:buClr>
                <a:schemeClr val="bg1"/>
              </a:buClr>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charset="0"/>
              </a:defRPr>
            </a:lvl9pPr>
          </a:lstStyle>
          <a:p>
            <a:pPr lvl="1"/>
            <a:r>
              <a:rPr lang="sk-SK" sz="1400" kern="0" dirty="0"/>
              <a:t>Čo je to </a:t>
            </a:r>
            <a:r>
              <a:rPr lang="sk-SK" sz="1800" b="1" kern="0" dirty="0">
                <a:solidFill>
                  <a:srgbClr val="4589FF"/>
                </a:solidFill>
              </a:rPr>
              <a:t>Kybernetická Bezpečnosť </a:t>
            </a:r>
            <a:r>
              <a:rPr lang="sk-SK" sz="1400" kern="0" dirty="0"/>
              <a:t>a akú ma úlohu</a:t>
            </a:r>
            <a:r>
              <a:rPr lang="sk-SK" sz="1800" kern="0" dirty="0"/>
              <a:t>?</a:t>
            </a:r>
            <a:endParaRPr lang="en-US" sz="1800" kern="0" dirty="0"/>
          </a:p>
          <a:p>
            <a:pPr lvl="2"/>
            <a:r>
              <a:rPr lang="sk-SK" sz="1400" kern="0" dirty="0"/>
              <a:t>Definícia</a:t>
            </a:r>
            <a:endParaRPr lang="en-US" sz="1400" dirty="0"/>
          </a:p>
          <a:p>
            <a:pPr lvl="3"/>
            <a:r>
              <a:rPr lang="sk-SK" sz="1400" dirty="0"/>
              <a:t>Informačná bezpečnosť je súhrnné označenie pre komplexný prístup k ochrane informácií. Cieľom informačnej bezpečnosti je najmä ochrana informácií a dát pred negatívnymi udalosťami, ako je ich strata, odcudzenie, únik, zneužitie, zničenie, narušenie či zmeny, teda akékoľvek porušenie celistvosti, dôvernosti alebo dostupnosti ktoré môže mať pre organizáciu dôsledky.</a:t>
            </a:r>
            <a:endParaRPr lang="sk-SK" sz="1400" kern="0" dirty="0"/>
          </a:p>
        </p:txBody>
      </p:sp>
      <p:sp>
        <p:nvSpPr>
          <p:cNvPr id="10" name="Text Placeholder 2">
            <a:extLst>
              <a:ext uri="{FF2B5EF4-FFF2-40B4-BE49-F238E27FC236}">
                <a16:creationId xmlns:a16="http://schemas.microsoft.com/office/drawing/2014/main" id="{F64E5B28-65CD-41AB-B754-A9C31DAE3219}"/>
              </a:ext>
            </a:extLst>
          </p:cNvPr>
          <p:cNvSpPr txBox="1">
            <a:spLocks/>
          </p:cNvSpPr>
          <p:nvPr/>
        </p:nvSpPr>
        <p:spPr>
          <a:xfrm>
            <a:off x="5837588" y="3534805"/>
            <a:ext cx="5608320" cy="2734789"/>
          </a:xfrm>
          <a:prstGeom prst="rect">
            <a:avLst/>
          </a:prstGeom>
        </p:spPr>
        <p:txBody>
          <a:bodyPr vert="horz" lIns="0" tIns="0" rIns="0" bIns="0" rtlCol="0">
            <a:noAutofit/>
          </a:bodyPr>
          <a:lstStyle>
            <a:lvl1pPr marL="0" indent="0" algn="l" rtl="0" eaLnBrk="1" fontAlgn="base" hangingPunct="1">
              <a:lnSpc>
                <a:spcPct val="90000"/>
              </a:lnSpc>
              <a:spcBef>
                <a:spcPts val="1467"/>
              </a:spcBef>
              <a:spcAft>
                <a:spcPct val="0"/>
              </a:spcAft>
              <a:buClr>
                <a:srgbClr val="6D6E70"/>
              </a:buClr>
              <a:buSzPct val="90000"/>
              <a:buFont typeface="IBM Plex Sans" pitchFamily="2" charset="2"/>
              <a:buNone/>
              <a:defRPr sz="12800" b="1"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228597"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457195" indent="-231642" algn="l" rtl="0" eaLnBrk="1" fontAlgn="base" hangingPunct="1">
              <a:lnSpc>
                <a:spcPct val="100000"/>
              </a:lnSpc>
              <a:spcBef>
                <a:spcPts val="1467"/>
              </a:spcBef>
              <a:spcAft>
                <a:spcPct val="0"/>
              </a:spcAft>
              <a:buClr>
                <a:schemeClr val="bg1"/>
              </a:buClr>
              <a:buSzPct val="100000"/>
              <a:buFont typeface="Arial" panose="020B0604020202020204" pitchFamily="34" charset="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838190" indent="-231642" algn="l" rtl="0" eaLnBrk="1" fontAlgn="base" hangingPunct="1">
              <a:lnSpc>
                <a:spcPct val="100000"/>
              </a:lnSpc>
              <a:spcBef>
                <a:spcPts val="1467"/>
              </a:spcBef>
              <a:spcAft>
                <a:spcPct val="0"/>
              </a:spcAft>
              <a:buClr>
                <a:schemeClr val="bg1"/>
              </a:buClr>
              <a:buSzPct val="100000"/>
              <a:buFont typeface="IBM Plex Sans" charset="-120"/>
              <a:buChar char="–"/>
              <a:tabLst/>
              <a:defRPr sz="1867"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071020" indent="-231642" algn="l" rtl="0" eaLnBrk="1" fontAlgn="base" hangingPunct="1">
              <a:lnSpc>
                <a:spcPct val="100000"/>
              </a:lnSpc>
              <a:spcBef>
                <a:spcPts val="1467"/>
              </a:spcBef>
              <a:spcAft>
                <a:spcPct val="0"/>
              </a:spcAft>
              <a:buClr>
                <a:schemeClr val="bg1"/>
              </a:buClr>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charset="0"/>
              </a:defRPr>
            </a:lvl9pPr>
          </a:lstStyle>
          <a:p>
            <a:pPr lvl="2"/>
            <a:r>
              <a:rPr lang="sk-SK" sz="1400" kern="0" dirty="0"/>
              <a:t>Úloha</a:t>
            </a:r>
            <a:endParaRPr lang="en-US" sz="1400" dirty="0"/>
          </a:p>
          <a:p>
            <a:pPr lvl="3">
              <a:spcBef>
                <a:spcPts val="300"/>
              </a:spcBef>
            </a:pPr>
            <a:r>
              <a:rPr lang="en-GB" sz="1400" dirty="0"/>
              <a:t>Confidentiality</a:t>
            </a:r>
            <a:r>
              <a:rPr lang="sk-SK" sz="1400" dirty="0"/>
              <a:t> – dôvernosť (Prístup k informáciám len pre oprávnené osoby)</a:t>
            </a:r>
          </a:p>
          <a:p>
            <a:pPr lvl="3">
              <a:spcBef>
                <a:spcPts val="300"/>
              </a:spcBef>
            </a:pPr>
            <a:r>
              <a:rPr lang="sk-SK" sz="1400" dirty="0"/>
              <a:t>Integrity – celistvosť (Ochrana informácií pred neoprávnenou modifikáciou)</a:t>
            </a:r>
          </a:p>
          <a:p>
            <a:pPr lvl="3">
              <a:spcBef>
                <a:spcPts val="300"/>
              </a:spcBef>
            </a:pPr>
            <a:r>
              <a:rPr lang="en-GB" sz="1400" dirty="0"/>
              <a:t>Availability</a:t>
            </a:r>
            <a:r>
              <a:rPr lang="sk-SK" sz="1400" dirty="0"/>
              <a:t> – dostupnosť (Spoľahlivý a včasný prístup k informáciám)</a:t>
            </a:r>
          </a:p>
          <a:p>
            <a:pPr lvl="3">
              <a:spcBef>
                <a:spcPts val="300"/>
              </a:spcBef>
            </a:pPr>
            <a:r>
              <a:rPr lang="sk-SK" sz="1400" dirty="0" err="1"/>
              <a:t>Accountability</a:t>
            </a:r>
            <a:r>
              <a:rPr lang="sk-SK" sz="1400" dirty="0"/>
              <a:t> – sledovateľnosť (Jednoznačná identifikovateľnosť prístupu k informáciám)</a:t>
            </a:r>
            <a:endParaRPr lang="en-US" sz="1400" kern="0" dirty="0"/>
          </a:p>
        </p:txBody>
      </p:sp>
      <p:sp>
        <p:nvSpPr>
          <p:cNvPr id="7" name="Footer Placeholder 3">
            <a:extLst>
              <a:ext uri="{FF2B5EF4-FFF2-40B4-BE49-F238E27FC236}">
                <a16:creationId xmlns:a16="http://schemas.microsoft.com/office/drawing/2014/main" id="{30C72C2C-52AB-4294-8034-9BF3214D120D}"/>
              </a:ext>
            </a:extLst>
          </p:cNvPr>
          <p:cNvSpPr>
            <a:spLocks noGrp="1"/>
          </p:cNvSpPr>
          <p:nvPr>
            <p:ph type="ftr" sz="quarter" idx="10"/>
          </p:nvPr>
        </p:nvSpPr>
        <p:spPr>
          <a:xfrm>
            <a:off x="304889" y="6383868"/>
            <a:ext cx="5486313" cy="222249"/>
          </a:xfrm>
        </p:spPr>
        <p:txBody>
          <a:bodyPr/>
          <a:lstStyle/>
          <a:p>
            <a:r>
              <a:rPr lang="en-US"/>
              <a:t>CIO Information Security / November 2024 / © 2024 IBM Corporation</a:t>
            </a:r>
            <a:endParaRPr lang="en-US" dirty="0"/>
          </a:p>
        </p:txBody>
      </p:sp>
    </p:spTree>
    <p:extLst>
      <p:ext uri="{BB962C8B-B14F-4D97-AF65-F5344CB8AC3E}">
        <p14:creationId xmlns:p14="http://schemas.microsoft.com/office/powerpoint/2010/main" val="160124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000"/>
                                        <p:tgtEl>
                                          <p:spTgt spid="10">
                                            <p:txEl>
                                              <p:pRg st="0" end="0"/>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1000"/>
                                        <p:tgtEl>
                                          <p:spTgt spid="9">
                                            <p:txEl>
                                              <p:pRg st="2" end="2"/>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fade">
                                      <p:cBhvr>
                                        <p:cTn id="31" dur="1000"/>
                                        <p:tgtEl>
                                          <p:spTgt spid="10">
                                            <p:txEl>
                                              <p:pRg st="1" end="1"/>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fade">
                                      <p:cBhvr>
                                        <p:cTn id="38" dur="1000"/>
                                        <p:tgtEl>
                                          <p:spTgt spid="10">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2960-9F56-4083-A10A-3A4E55C533CD}"/>
              </a:ext>
            </a:extLst>
          </p:cNvPr>
          <p:cNvSpPr>
            <a:spLocks noGrp="1"/>
          </p:cNvSpPr>
          <p:nvPr>
            <p:ph type="title"/>
          </p:nvPr>
        </p:nvSpPr>
        <p:spPr>
          <a:xfrm>
            <a:off x="280416" y="1117163"/>
            <a:ext cx="5522976" cy="5133266"/>
          </a:xfrm>
        </p:spPr>
        <p:txBody>
          <a:bodyPr/>
          <a:lstStyle/>
          <a:p>
            <a:pPr>
              <a:lnSpc>
                <a:spcPct val="100000"/>
              </a:lnSpc>
            </a:pPr>
            <a:r>
              <a:rPr lang="sk-SK" sz="1400" dirty="0"/>
              <a:t> </a:t>
            </a:r>
            <a:r>
              <a:rPr lang="sk-SK" sz="2800" b="1" dirty="0"/>
              <a:t>IT – </a:t>
            </a:r>
            <a:r>
              <a:rPr lang="en-GB" sz="2800" b="1" dirty="0"/>
              <a:t>Information</a:t>
            </a:r>
            <a:r>
              <a:rPr lang="sk-SK" sz="2800" b="1" dirty="0"/>
              <a:t> Technology</a:t>
            </a:r>
            <a:r>
              <a:rPr lang="sk-SK" sz="2800" b="1" i="1" dirty="0"/>
              <a:t> </a:t>
            </a:r>
            <a:br>
              <a:rPr lang="sk-SK" sz="1400" b="1" i="1" dirty="0"/>
            </a:br>
            <a:r>
              <a:rPr lang="sk-SK" sz="1400" dirty="0"/>
              <a:t> Informačné technológie (IT) sú súborom príbuzných oblastí, ktoré zahŕňajú počítačové systémy, softvér, programovacie jazyky a spracovanie a ukladanie údajov a informácií. IT tvorí súčasť informačných a komunikačných technológií (IKT).</a:t>
            </a:r>
          </a:p>
        </p:txBody>
      </p:sp>
      <p:sp>
        <p:nvSpPr>
          <p:cNvPr id="5" name="Title">
            <a:extLst>
              <a:ext uri="{FF2B5EF4-FFF2-40B4-BE49-F238E27FC236}">
                <a16:creationId xmlns:a16="http://schemas.microsoft.com/office/drawing/2014/main" id="{D7809E96-C3C0-4C89-9BC9-F2C4336410B9}"/>
              </a:ext>
            </a:extLst>
          </p:cNvPr>
          <p:cNvSpPr txBox="1">
            <a:spLocks/>
          </p:cNvSpPr>
          <p:nvPr/>
        </p:nvSpPr>
        <p:spPr>
          <a:xfrm>
            <a:off x="182883" y="121921"/>
            <a:ext cx="11728701" cy="758093"/>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3200" b="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2960">
                <a:solidFill>
                  <a:srgbClr val="191919"/>
                </a:solidFill>
                <a:latin typeface="IBM Plex Sans" pitchFamily="34" charset="0"/>
              </a:defRPr>
            </a:lvl2pPr>
            <a:lvl3pPr algn="l" rtl="0" eaLnBrk="1" fontAlgn="base" hangingPunct="1">
              <a:lnSpc>
                <a:spcPct val="90000"/>
              </a:lnSpc>
              <a:spcBef>
                <a:spcPct val="0"/>
              </a:spcBef>
              <a:spcAft>
                <a:spcPct val="0"/>
              </a:spcAft>
              <a:defRPr sz="2960">
                <a:solidFill>
                  <a:srgbClr val="191919"/>
                </a:solidFill>
                <a:latin typeface="IBM Plex Sans" pitchFamily="34" charset="0"/>
              </a:defRPr>
            </a:lvl3pPr>
            <a:lvl4pPr algn="l" rtl="0" eaLnBrk="1" fontAlgn="base" hangingPunct="1">
              <a:lnSpc>
                <a:spcPct val="90000"/>
              </a:lnSpc>
              <a:spcBef>
                <a:spcPct val="0"/>
              </a:spcBef>
              <a:spcAft>
                <a:spcPct val="0"/>
              </a:spcAft>
              <a:defRPr sz="2960">
                <a:solidFill>
                  <a:srgbClr val="191919"/>
                </a:solidFill>
                <a:latin typeface="IBM Plex Sans" pitchFamily="34" charset="0"/>
              </a:defRPr>
            </a:lvl4pPr>
            <a:lvl5pPr algn="l" rtl="0" eaLnBrk="1" fontAlgn="base" hangingPunct="1">
              <a:lnSpc>
                <a:spcPct val="90000"/>
              </a:lnSpc>
              <a:spcBef>
                <a:spcPct val="0"/>
              </a:spcBef>
              <a:spcAft>
                <a:spcPct val="0"/>
              </a:spcAft>
              <a:defRPr sz="2960">
                <a:solidFill>
                  <a:srgbClr val="191919"/>
                </a:solidFill>
                <a:latin typeface="IBM Plex Sans" pitchFamily="34" charset="0"/>
              </a:defRPr>
            </a:lvl5pPr>
            <a:lvl6pPr marL="483412" algn="l" rtl="0" eaLnBrk="1" fontAlgn="base" hangingPunct="1">
              <a:lnSpc>
                <a:spcPct val="90000"/>
              </a:lnSpc>
              <a:spcBef>
                <a:spcPct val="0"/>
              </a:spcBef>
              <a:spcAft>
                <a:spcPct val="0"/>
              </a:spcAft>
              <a:defRPr sz="2960">
                <a:solidFill>
                  <a:srgbClr val="191919"/>
                </a:solidFill>
                <a:latin typeface="IBM Plex Sans" pitchFamily="34" charset="0"/>
              </a:defRPr>
            </a:lvl6pPr>
            <a:lvl7pPr marL="966828" algn="l" rtl="0" eaLnBrk="1" fontAlgn="base" hangingPunct="1">
              <a:lnSpc>
                <a:spcPct val="90000"/>
              </a:lnSpc>
              <a:spcBef>
                <a:spcPct val="0"/>
              </a:spcBef>
              <a:spcAft>
                <a:spcPct val="0"/>
              </a:spcAft>
              <a:defRPr sz="2960">
                <a:solidFill>
                  <a:srgbClr val="191919"/>
                </a:solidFill>
                <a:latin typeface="IBM Plex Sans" pitchFamily="34" charset="0"/>
              </a:defRPr>
            </a:lvl7pPr>
            <a:lvl8pPr marL="1450240" algn="l" rtl="0" eaLnBrk="1" fontAlgn="base" hangingPunct="1">
              <a:lnSpc>
                <a:spcPct val="90000"/>
              </a:lnSpc>
              <a:spcBef>
                <a:spcPct val="0"/>
              </a:spcBef>
              <a:spcAft>
                <a:spcPct val="0"/>
              </a:spcAft>
              <a:defRPr sz="2960">
                <a:solidFill>
                  <a:srgbClr val="191919"/>
                </a:solidFill>
                <a:latin typeface="IBM Plex Sans" pitchFamily="34" charset="0"/>
              </a:defRPr>
            </a:lvl8pPr>
            <a:lvl9pPr marL="1933653" algn="l" rtl="0" eaLnBrk="1" fontAlgn="base" hangingPunct="1">
              <a:lnSpc>
                <a:spcPct val="90000"/>
              </a:lnSpc>
              <a:spcBef>
                <a:spcPct val="0"/>
              </a:spcBef>
              <a:spcAft>
                <a:spcPct val="0"/>
              </a:spcAft>
              <a:defRPr sz="2960">
                <a:solidFill>
                  <a:srgbClr val="191919"/>
                </a:solidFill>
                <a:latin typeface="IBM Plex Sans" pitchFamily="34" charset="0"/>
              </a:defRPr>
            </a:lvl9pPr>
          </a:lstStyle>
          <a:p>
            <a:pPr algn="ctr"/>
            <a:r>
              <a:rPr lang="sk-SK" sz="5400" dirty="0">
                <a:solidFill>
                  <a:srgbClr val="4589FF"/>
                </a:solidFill>
              </a:rPr>
              <a:t>Čoho sa týka </a:t>
            </a:r>
          </a:p>
        </p:txBody>
      </p:sp>
      <p:sp>
        <p:nvSpPr>
          <p:cNvPr id="6" name="Rectangle 5">
            <a:extLst>
              <a:ext uri="{FF2B5EF4-FFF2-40B4-BE49-F238E27FC236}">
                <a16:creationId xmlns:a16="http://schemas.microsoft.com/office/drawing/2014/main" id="{CB94A0F9-759D-4E99-A9F3-687D18E2AAA1}"/>
              </a:ext>
            </a:extLst>
          </p:cNvPr>
          <p:cNvSpPr/>
          <p:nvPr/>
        </p:nvSpPr>
        <p:spPr>
          <a:xfrm>
            <a:off x="6212179" y="1136043"/>
            <a:ext cx="5699405" cy="815608"/>
          </a:xfrm>
          <a:prstGeom prst="rect">
            <a:avLst/>
          </a:prstGeom>
        </p:spPr>
        <p:txBody>
          <a:bodyPr wrap="square">
            <a:spAutoFit/>
          </a:bodyPr>
          <a:lstStyle/>
          <a:p>
            <a:pPr>
              <a:spcBef>
                <a:spcPts val="600"/>
              </a:spcBef>
            </a:pPr>
            <a:r>
              <a:rPr lang="sk-SK" sz="2800" b="1" dirty="0">
                <a:solidFill>
                  <a:schemeClr val="bg1"/>
                </a:solidFill>
                <a:latin typeface="IBM Plex Sans" panose="020B0503050203000203" pitchFamily="34" charset="0"/>
              </a:rPr>
              <a:t>OT – </a:t>
            </a:r>
            <a:r>
              <a:rPr lang="en-GB" sz="2800" b="1" dirty="0">
                <a:solidFill>
                  <a:schemeClr val="bg1"/>
                </a:solidFill>
                <a:latin typeface="IBM Plex Sans" panose="020B0503050203000203" pitchFamily="34" charset="0"/>
              </a:rPr>
              <a:t>Operation Technology </a:t>
            </a:r>
            <a:endParaRPr lang="sk-SK" sz="2800" b="1" dirty="0">
              <a:solidFill>
                <a:schemeClr val="bg1"/>
              </a:solidFill>
              <a:latin typeface="IBM Plex Sans" panose="020B0503050203000203" pitchFamily="34" charset="0"/>
            </a:endParaRPr>
          </a:p>
          <a:p>
            <a:pPr>
              <a:spcBef>
                <a:spcPts val="600"/>
              </a:spcBef>
            </a:pPr>
            <a:r>
              <a:rPr lang="sk-SK" sz="1400" dirty="0">
                <a:solidFill>
                  <a:schemeClr val="bg1"/>
                </a:solidFill>
                <a:latin typeface="IBM Plex Sans" panose="020B0503050203000203" pitchFamily="34" charset="0"/>
              </a:rPr>
              <a:t>Ovláda, vykonáva a kontroluje technologické procesy</a:t>
            </a:r>
          </a:p>
        </p:txBody>
      </p:sp>
      <p:sp>
        <p:nvSpPr>
          <p:cNvPr id="7" name="Footer Placeholder 3">
            <a:extLst>
              <a:ext uri="{FF2B5EF4-FFF2-40B4-BE49-F238E27FC236}">
                <a16:creationId xmlns:a16="http://schemas.microsoft.com/office/drawing/2014/main" id="{1BF4E703-2013-4014-9932-6C60896F444C}"/>
              </a:ext>
            </a:extLst>
          </p:cNvPr>
          <p:cNvSpPr>
            <a:spLocks noGrp="1"/>
          </p:cNvSpPr>
          <p:nvPr>
            <p:ph type="ftr" sz="quarter" idx="10"/>
          </p:nvPr>
        </p:nvSpPr>
        <p:spPr>
          <a:xfrm>
            <a:off x="304889" y="6383868"/>
            <a:ext cx="5486313" cy="222249"/>
          </a:xfrm>
        </p:spPr>
        <p:txBody>
          <a:bodyPr/>
          <a:lstStyle/>
          <a:p>
            <a:r>
              <a:rPr lang="en-US"/>
              <a:t>CIO Information Security / November 2024 / © 2024 IBM Corporation</a:t>
            </a:r>
            <a:endParaRPr lang="en-US" dirty="0"/>
          </a:p>
        </p:txBody>
      </p:sp>
      <p:pic>
        <p:nvPicPr>
          <p:cNvPr id="4" name="Picture 3">
            <a:extLst>
              <a:ext uri="{FF2B5EF4-FFF2-40B4-BE49-F238E27FC236}">
                <a16:creationId xmlns:a16="http://schemas.microsoft.com/office/drawing/2014/main" id="{B0001072-749E-7AAF-2EBC-DDD3BE56D975}"/>
              </a:ext>
            </a:extLst>
          </p:cNvPr>
          <p:cNvPicPr>
            <a:picLocks noChangeAspect="1"/>
          </p:cNvPicPr>
          <p:nvPr/>
        </p:nvPicPr>
        <p:blipFill>
          <a:blip r:embed="rId3"/>
          <a:stretch>
            <a:fillRect/>
          </a:stretch>
        </p:blipFill>
        <p:spPr>
          <a:xfrm>
            <a:off x="2850865" y="2471160"/>
            <a:ext cx="5985895" cy="3617450"/>
          </a:xfrm>
          <a:prstGeom prst="rect">
            <a:avLst/>
          </a:prstGeom>
        </p:spPr>
      </p:pic>
    </p:spTree>
    <p:extLst>
      <p:ext uri="{BB962C8B-B14F-4D97-AF65-F5344CB8AC3E}">
        <p14:creationId xmlns:p14="http://schemas.microsoft.com/office/powerpoint/2010/main" val="358778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2960-9F56-4083-A10A-3A4E55C533CD}"/>
              </a:ext>
            </a:extLst>
          </p:cNvPr>
          <p:cNvSpPr>
            <a:spLocks noGrp="1"/>
          </p:cNvSpPr>
          <p:nvPr>
            <p:ph type="title"/>
          </p:nvPr>
        </p:nvSpPr>
        <p:spPr>
          <a:xfrm>
            <a:off x="280416" y="861134"/>
            <a:ext cx="5522976" cy="5133266"/>
          </a:xfrm>
        </p:spPr>
        <p:txBody>
          <a:bodyPr/>
          <a:lstStyle/>
          <a:p>
            <a:pPr>
              <a:lnSpc>
                <a:spcPct val="100000"/>
              </a:lnSpc>
            </a:pPr>
            <a:r>
              <a:rPr lang="sk-SK" sz="1400" b="1" i="1" dirty="0">
                <a:solidFill>
                  <a:srgbClr val="4589FF"/>
                </a:solidFill>
              </a:rPr>
              <a:t>Informácia</a:t>
            </a:r>
            <a:r>
              <a:rPr lang="sk-SK" sz="1400" b="1" i="1" dirty="0"/>
              <a:t> </a:t>
            </a:r>
            <a:r>
              <a:rPr lang="sk-SK" sz="1400" dirty="0"/>
              <a:t>– zapísaná v podobe údajov (údaje = forma, informácia = obsah)</a:t>
            </a:r>
            <a:br>
              <a:rPr lang="en-US" sz="1400" dirty="0"/>
            </a:br>
            <a:r>
              <a:rPr lang="sk-SK" sz="1400" b="1" i="1" dirty="0">
                <a:solidFill>
                  <a:srgbClr val="4589FF"/>
                </a:solidFill>
              </a:rPr>
              <a:t>Údaje </a:t>
            </a:r>
            <a:r>
              <a:rPr lang="sk-SK" sz="1400" dirty="0"/>
              <a:t>– konečné postupnosti znakov nad konečnou abecedou </a:t>
            </a:r>
            <a:br>
              <a:rPr lang="sk-SK" sz="1400" dirty="0"/>
            </a:br>
            <a:r>
              <a:rPr lang="sk-SK" sz="1400" dirty="0"/>
              <a:t>Často sa údaje a informácie používajú ako synonymá, získavanie, prenos, spracovanie informácie, využívanie, uchovávanie, archivácia, ničenie (</a:t>
            </a:r>
            <a:r>
              <a:rPr lang="sk-SK" sz="1400" b="1" i="1" dirty="0">
                <a:solidFill>
                  <a:srgbClr val="4589FF"/>
                </a:solidFill>
              </a:rPr>
              <a:t>životný cyklus informácie</a:t>
            </a:r>
            <a:r>
              <a:rPr lang="sk-SK" sz="1400" dirty="0"/>
              <a:t>) </a:t>
            </a:r>
            <a:br>
              <a:rPr lang="sk-SK" sz="1400" dirty="0"/>
            </a:br>
            <a:r>
              <a:rPr lang="sk-SK" sz="1400" b="1" i="1" dirty="0">
                <a:solidFill>
                  <a:srgbClr val="4589FF"/>
                </a:solidFill>
              </a:rPr>
              <a:t>Aktívum</a:t>
            </a:r>
            <a:r>
              <a:rPr lang="sk-SK" sz="1400" b="1" i="1" dirty="0"/>
              <a:t> </a:t>
            </a:r>
            <a:r>
              <a:rPr lang="sk-SK" sz="1400" dirty="0"/>
              <a:t>(</a:t>
            </a:r>
            <a:r>
              <a:rPr lang="sk-SK" sz="1400" dirty="0" err="1"/>
              <a:t>asset</a:t>
            </a:r>
            <a:r>
              <a:rPr lang="sk-SK" sz="1400" dirty="0"/>
              <a:t>) – všetko, čo má pre organizáciu cenu a vyžaduje si ochranu </a:t>
            </a:r>
            <a:br>
              <a:rPr lang="sk-SK" sz="1400" dirty="0"/>
            </a:br>
            <a:r>
              <a:rPr lang="sk-SK" sz="1400" b="1" i="1" dirty="0">
                <a:solidFill>
                  <a:srgbClr val="4589FF"/>
                </a:solidFill>
              </a:rPr>
              <a:t>Hrozba</a:t>
            </a:r>
            <a:r>
              <a:rPr lang="sk-SK" sz="1400" b="1" i="1" dirty="0"/>
              <a:t> </a:t>
            </a:r>
            <a:r>
              <a:rPr lang="sk-SK" sz="1400" dirty="0"/>
              <a:t>– potenciálna možnosť narušenia aktíva (prírodné vplyvy, technické poruchy, chyby, omyly, nedostatky, cieľavedomá ľudská činnosť) </a:t>
            </a:r>
            <a:br>
              <a:rPr lang="sk-SK" sz="1400" dirty="0"/>
            </a:br>
            <a:r>
              <a:rPr lang="sk-SK" sz="1400" dirty="0"/>
              <a:t>Hrozby potrebujeme poznať, aby sme vedeli, pred čím aktíva chrániť </a:t>
            </a:r>
            <a:br>
              <a:rPr lang="sk-SK" sz="1400" dirty="0"/>
            </a:br>
            <a:r>
              <a:rPr lang="sk-SK" sz="1400" b="1" i="1" dirty="0">
                <a:solidFill>
                  <a:srgbClr val="4589FF"/>
                </a:solidFill>
              </a:rPr>
              <a:t>Nositeľ</a:t>
            </a:r>
            <a:r>
              <a:rPr lang="sk-SK" sz="1400" b="1" i="1" dirty="0"/>
              <a:t> </a:t>
            </a:r>
            <a:r>
              <a:rPr lang="sk-SK" sz="1400" b="1" i="1" dirty="0">
                <a:solidFill>
                  <a:srgbClr val="4589FF"/>
                </a:solidFill>
              </a:rPr>
              <a:t>hrozby</a:t>
            </a:r>
            <a:r>
              <a:rPr lang="sk-SK" sz="1400" b="1" i="1" dirty="0"/>
              <a:t> </a:t>
            </a:r>
            <a:r>
              <a:rPr lang="sk-SK" sz="1400" dirty="0"/>
              <a:t>–</a:t>
            </a:r>
            <a:r>
              <a:rPr lang="en-US" sz="1400" b="1" i="1" dirty="0"/>
              <a:t> </a:t>
            </a:r>
            <a:r>
              <a:rPr lang="sk-SK" sz="1400" dirty="0"/>
              <a:t>(záplava, prepätie, útok hackera, malware) </a:t>
            </a:r>
            <a:br>
              <a:rPr lang="sk-SK" sz="1400" dirty="0"/>
            </a:br>
            <a:r>
              <a:rPr lang="sk-SK" sz="1400" b="1" i="1" dirty="0">
                <a:solidFill>
                  <a:srgbClr val="4589FF"/>
                </a:solidFill>
              </a:rPr>
              <a:t>Zraniteľnosť aktíva</a:t>
            </a:r>
            <a:r>
              <a:rPr lang="en-US" sz="1400" b="1" i="1" dirty="0">
                <a:solidFill>
                  <a:srgbClr val="4589FF"/>
                </a:solidFill>
              </a:rPr>
              <a:t> </a:t>
            </a:r>
            <a:r>
              <a:rPr lang="sk-SK" sz="1400" dirty="0"/>
              <a:t>– (bez zraniteľnosti sa hrozba nenaplní) </a:t>
            </a:r>
            <a:br>
              <a:rPr lang="sk-SK" sz="1400" dirty="0"/>
            </a:br>
            <a:r>
              <a:rPr lang="sk-SK" sz="1400" dirty="0"/>
              <a:t>Cieľavedomý pokus o narušenie aktíva – </a:t>
            </a:r>
            <a:r>
              <a:rPr lang="sk-SK" sz="1400" b="1" i="1" dirty="0">
                <a:solidFill>
                  <a:srgbClr val="4589FF"/>
                </a:solidFill>
              </a:rPr>
              <a:t>útok</a:t>
            </a:r>
            <a:r>
              <a:rPr lang="sk-SK" sz="1400" b="1" i="1" dirty="0"/>
              <a:t> </a:t>
            </a:r>
            <a:br>
              <a:rPr lang="sk-SK" sz="1400" dirty="0"/>
            </a:br>
            <a:r>
              <a:rPr lang="sk-SK" sz="1400" dirty="0"/>
              <a:t>Nositeľ hrozby – </a:t>
            </a:r>
            <a:r>
              <a:rPr lang="en-US" sz="1400" dirty="0"/>
              <a:t> </a:t>
            </a:r>
            <a:r>
              <a:rPr lang="sk-SK" sz="1400" b="1" i="1" dirty="0">
                <a:solidFill>
                  <a:srgbClr val="4589FF"/>
                </a:solidFill>
              </a:rPr>
              <a:t>útočník</a:t>
            </a:r>
            <a:r>
              <a:rPr lang="sk-SK" sz="1400" b="1" i="1" dirty="0"/>
              <a:t> </a:t>
            </a:r>
            <a:br>
              <a:rPr lang="sk-SK" sz="1400" dirty="0"/>
            </a:br>
            <a:r>
              <a:rPr lang="sk-SK" sz="1400" dirty="0"/>
              <a:t>Predpoklady úspešného útoku – </a:t>
            </a:r>
            <a:r>
              <a:rPr lang="sk-SK" sz="1400" b="1" i="1" dirty="0">
                <a:solidFill>
                  <a:srgbClr val="4589FF"/>
                </a:solidFill>
              </a:rPr>
              <a:t>útočný potenciál </a:t>
            </a:r>
            <a:br>
              <a:rPr lang="sk-SK" sz="1400" dirty="0"/>
            </a:br>
            <a:r>
              <a:rPr lang="en-US" sz="1400" dirty="0"/>
              <a:t>                                                              </a:t>
            </a:r>
            <a:r>
              <a:rPr lang="sk-SK" sz="1400" dirty="0"/>
              <a:t>–Vedomosti </a:t>
            </a:r>
            <a:br>
              <a:rPr lang="sk-SK" sz="1400" dirty="0"/>
            </a:br>
            <a:r>
              <a:rPr lang="en-US" sz="1400" dirty="0"/>
              <a:t>                                                              </a:t>
            </a:r>
            <a:r>
              <a:rPr lang="sk-SK" sz="1400" dirty="0"/>
              <a:t>–Motivácia </a:t>
            </a:r>
            <a:br>
              <a:rPr lang="sk-SK" sz="1400" dirty="0"/>
            </a:br>
            <a:r>
              <a:rPr lang="en-US" sz="1400" dirty="0"/>
              <a:t>                                                              </a:t>
            </a:r>
            <a:r>
              <a:rPr lang="sk-SK" sz="1400" dirty="0"/>
              <a:t>–Príležitosť </a:t>
            </a:r>
            <a:br>
              <a:rPr lang="sk-SK" sz="1400" dirty="0"/>
            </a:br>
            <a:r>
              <a:rPr lang="sk-SK" sz="1400" dirty="0"/>
              <a:t>Na čo to je dobré – pre </a:t>
            </a:r>
            <a:r>
              <a:rPr lang="sk-SK" sz="1400" b="1" i="1" dirty="0">
                <a:solidFill>
                  <a:srgbClr val="4589FF"/>
                </a:solidFill>
              </a:rPr>
              <a:t>vyhodnocovanie závažnosti hrozieb</a:t>
            </a:r>
            <a:r>
              <a:rPr lang="sk-SK" sz="1400" dirty="0"/>
              <a:t> (hrozieb je veľmi veľa) </a:t>
            </a:r>
            <a:br>
              <a:rPr lang="sk-SK" sz="1400" dirty="0"/>
            </a:br>
            <a:endParaRPr lang="sk-SK" sz="1400" dirty="0"/>
          </a:p>
        </p:txBody>
      </p:sp>
      <p:sp>
        <p:nvSpPr>
          <p:cNvPr id="5" name="Title">
            <a:extLst>
              <a:ext uri="{FF2B5EF4-FFF2-40B4-BE49-F238E27FC236}">
                <a16:creationId xmlns:a16="http://schemas.microsoft.com/office/drawing/2014/main" id="{D7809E96-C3C0-4C89-9BC9-F2C4336410B9}"/>
              </a:ext>
            </a:extLst>
          </p:cNvPr>
          <p:cNvSpPr txBox="1">
            <a:spLocks/>
          </p:cNvSpPr>
          <p:nvPr/>
        </p:nvSpPr>
        <p:spPr>
          <a:xfrm>
            <a:off x="182883" y="121921"/>
            <a:ext cx="11728701" cy="758093"/>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3200" b="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2960">
                <a:solidFill>
                  <a:srgbClr val="191919"/>
                </a:solidFill>
                <a:latin typeface="IBM Plex Sans" pitchFamily="34" charset="0"/>
              </a:defRPr>
            </a:lvl2pPr>
            <a:lvl3pPr algn="l" rtl="0" eaLnBrk="1" fontAlgn="base" hangingPunct="1">
              <a:lnSpc>
                <a:spcPct val="90000"/>
              </a:lnSpc>
              <a:spcBef>
                <a:spcPct val="0"/>
              </a:spcBef>
              <a:spcAft>
                <a:spcPct val="0"/>
              </a:spcAft>
              <a:defRPr sz="2960">
                <a:solidFill>
                  <a:srgbClr val="191919"/>
                </a:solidFill>
                <a:latin typeface="IBM Plex Sans" pitchFamily="34" charset="0"/>
              </a:defRPr>
            </a:lvl3pPr>
            <a:lvl4pPr algn="l" rtl="0" eaLnBrk="1" fontAlgn="base" hangingPunct="1">
              <a:lnSpc>
                <a:spcPct val="90000"/>
              </a:lnSpc>
              <a:spcBef>
                <a:spcPct val="0"/>
              </a:spcBef>
              <a:spcAft>
                <a:spcPct val="0"/>
              </a:spcAft>
              <a:defRPr sz="2960">
                <a:solidFill>
                  <a:srgbClr val="191919"/>
                </a:solidFill>
                <a:latin typeface="IBM Plex Sans" pitchFamily="34" charset="0"/>
              </a:defRPr>
            </a:lvl4pPr>
            <a:lvl5pPr algn="l" rtl="0" eaLnBrk="1" fontAlgn="base" hangingPunct="1">
              <a:lnSpc>
                <a:spcPct val="90000"/>
              </a:lnSpc>
              <a:spcBef>
                <a:spcPct val="0"/>
              </a:spcBef>
              <a:spcAft>
                <a:spcPct val="0"/>
              </a:spcAft>
              <a:defRPr sz="2960">
                <a:solidFill>
                  <a:srgbClr val="191919"/>
                </a:solidFill>
                <a:latin typeface="IBM Plex Sans" pitchFamily="34" charset="0"/>
              </a:defRPr>
            </a:lvl5pPr>
            <a:lvl6pPr marL="483412" algn="l" rtl="0" eaLnBrk="1" fontAlgn="base" hangingPunct="1">
              <a:lnSpc>
                <a:spcPct val="90000"/>
              </a:lnSpc>
              <a:spcBef>
                <a:spcPct val="0"/>
              </a:spcBef>
              <a:spcAft>
                <a:spcPct val="0"/>
              </a:spcAft>
              <a:defRPr sz="2960">
                <a:solidFill>
                  <a:srgbClr val="191919"/>
                </a:solidFill>
                <a:latin typeface="IBM Plex Sans" pitchFamily="34" charset="0"/>
              </a:defRPr>
            </a:lvl6pPr>
            <a:lvl7pPr marL="966828" algn="l" rtl="0" eaLnBrk="1" fontAlgn="base" hangingPunct="1">
              <a:lnSpc>
                <a:spcPct val="90000"/>
              </a:lnSpc>
              <a:spcBef>
                <a:spcPct val="0"/>
              </a:spcBef>
              <a:spcAft>
                <a:spcPct val="0"/>
              </a:spcAft>
              <a:defRPr sz="2960">
                <a:solidFill>
                  <a:srgbClr val="191919"/>
                </a:solidFill>
                <a:latin typeface="IBM Plex Sans" pitchFamily="34" charset="0"/>
              </a:defRPr>
            </a:lvl7pPr>
            <a:lvl8pPr marL="1450240" algn="l" rtl="0" eaLnBrk="1" fontAlgn="base" hangingPunct="1">
              <a:lnSpc>
                <a:spcPct val="90000"/>
              </a:lnSpc>
              <a:spcBef>
                <a:spcPct val="0"/>
              </a:spcBef>
              <a:spcAft>
                <a:spcPct val="0"/>
              </a:spcAft>
              <a:defRPr sz="2960">
                <a:solidFill>
                  <a:srgbClr val="191919"/>
                </a:solidFill>
                <a:latin typeface="IBM Plex Sans" pitchFamily="34" charset="0"/>
              </a:defRPr>
            </a:lvl8pPr>
            <a:lvl9pPr marL="1933653" algn="l" rtl="0" eaLnBrk="1" fontAlgn="base" hangingPunct="1">
              <a:lnSpc>
                <a:spcPct val="90000"/>
              </a:lnSpc>
              <a:spcBef>
                <a:spcPct val="0"/>
              </a:spcBef>
              <a:spcAft>
                <a:spcPct val="0"/>
              </a:spcAft>
              <a:defRPr sz="2960">
                <a:solidFill>
                  <a:srgbClr val="191919"/>
                </a:solidFill>
                <a:latin typeface="IBM Plex Sans" pitchFamily="34" charset="0"/>
              </a:defRPr>
            </a:lvl9pPr>
          </a:lstStyle>
          <a:p>
            <a:pPr algn="ctr"/>
            <a:r>
              <a:rPr lang="sk-SK" sz="5400" dirty="0">
                <a:solidFill>
                  <a:srgbClr val="4589FF"/>
                </a:solidFill>
              </a:rPr>
              <a:t>Základné Pojmy </a:t>
            </a:r>
          </a:p>
        </p:txBody>
      </p:sp>
      <p:sp>
        <p:nvSpPr>
          <p:cNvPr id="6" name="Rectangle 5">
            <a:extLst>
              <a:ext uri="{FF2B5EF4-FFF2-40B4-BE49-F238E27FC236}">
                <a16:creationId xmlns:a16="http://schemas.microsoft.com/office/drawing/2014/main" id="{CB94A0F9-759D-4E99-A9F3-687D18E2AAA1}"/>
              </a:ext>
            </a:extLst>
          </p:cNvPr>
          <p:cNvSpPr/>
          <p:nvPr/>
        </p:nvSpPr>
        <p:spPr>
          <a:xfrm>
            <a:off x="6212179" y="880014"/>
            <a:ext cx="5699405" cy="4801314"/>
          </a:xfrm>
          <a:prstGeom prst="rect">
            <a:avLst/>
          </a:prstGeom>
        </p:spPr>
        <p:txBody>
          <a:bodyPr wrap="square">
            <a:spAutoFit/>
          </a:bodyPr>
          <a:lstStyle/>
          <a:p>
            <a:pPr>
              <a:spcBef>
                <a:spcPts val="600"/>
              </a:spcBef>
            </a:pPr>
            <a:r>
              <a:rPr lang="sk-SK" sz="1400" b="1" dirty="0">
                <a:solidFill>
                  <a:srgbClr val="4589FF"/>
                </a:solidFill>
                <a:latin typeface="IBM Plex Sans" panose="020B0503050203000203" pitchFamily="34" charset="0"/>
              </a:rPr>
              <a:t>Dopad hrozby </a:t>
            </a:r>
            <a:r>
              <a:rPr lang="sk-SK" sz="1400" dirty="0">
                <a:solidFill>
                  <a:schemeClr val="bg1"/>
                </a:solidFill>
                <a:latin typeface="IBM Plex Sans" panose="020B0503050203000203" pitchFamily="34" charset="0"/>
              </a:rPr>
              <a:t>– negatívne dôsledky uplatnenia hrozby voči aktívu (poškodenie, zničenie, vyradenie z činnosti, finančné straty, nedostupnosť) </a:t>
            </a:r>
          </a:p>
          <a:p>
            <a:pPr>
              <a:spcBef>
                <a:spcPts val="600"/>
              </a:spcBef>
            </a:pPr>
            <a:r>
              <a:rPr lang="sk-SK" sz="1400" b="1" dirty="0">
                <a:solidFill>
                  <a:srgbClr val="4589FF"/>
                </a:solidFill>
                <a:latin typeface="IBM Plex Sans" panose="020B0503050203000203" pitchFamily="34" charset="0"/>
              </a:rPr>
              <a:t>Pravdepodobnosť </a:t>
            </a:r>
            <a:r>
              <a:rPr lang="sk-SK" sz="1400" dirty="0">
                <a:solidFill>
                  <a:schemeClr val="bg1"/>
                </a:solidFill>
                <a:latin typeface="IBM Plex Sans" panose="020B0503050203000203" pitchFamily="34" charset="0"/>
              </a:rPr>
              <a:t>– že hrozba nastane</a:t>
            </a:r>
            <a:r>
              <a:rPr lang="sk-SK" sz="1400" dirty="0">
                <a:solidFill>
                  <a:srgbClr val="4589FF"/>
                </a:solidFill>
                <a:latin typeface="IBM Plex Sans" panose="020B0503050203000203" pitchFamily="34" charset="0"/>
              </a:rPr>
              <a:t> </a:t>
            </a:r>
            <a:r>
              <a:rPr lang="sk-SK" sz="1400" dirty="0">
                <a:solidFill>
                  <a:schemeClr val="bg1"/>
                </a:solidFill>
                <a:latin typeface="IBM Plex Sans" panose="020B0503050203000203" pitchFamily="34" charset="0"/>
              </a:rPr>
              <a:t>(pád lietadla) </a:t>
            </a:r>
          </a:p>
          <a:p>
            <a:pPr>
              <a:spcBef>
                <a:spcPts val="600"/>
              </a:spcBef>
            </a:pPr>
            <a:r>
              <a:rPr lang="sk-SK" sz="1400" b="1" dirty="0">
                <a:solidFill>
                  <a:srgbClr val="4589FF"/>
                </a:solidFill>
                <a:latin typeface="IBM Plex Sans" panose="020B0503050203000203" pitchFamily="34" charset="0"/>
              </a:rPr>
              <a:t>Riziko</a:t>
            </a:r>
            <a:r>
              <a:rPr lang="sk-SK" sz="1400" b="1" dirty="0">
                <a:solidFill>
                  <a:schemeClr val="bg1"/>
                </a:solidFill>
                <a:latin typeface="IBM Plex Sans" panose="020B0503050203000203" pitchFamily="34" charset="0"/>
              </a:rPr>
              <a:t> </a:t>
            </a:r>
            <a:r>
              <a:rPr lang="sk-SK" sz="1400" dirty="0">
                <a:solidFill>
                  <a:schemeClr val="bg1"/>
                </a:solidFill>
                <a:latin typeface="IBM Plex Sans" panose="020B0503050203000203" pitchFamily="34" charset="0"/>
              </a:rPr>
              <a:t>– </a:t>
            </a:r>
            <a:r>
              <a:rPr lang="en-US" sz="1400" dirty="0">
                <a:solidFill>
                  <a:schemeClr val="bg1"/>
                </a:solidFill>
                <a:latin typeface="IBM Plex Sans" panose="020B0503050203000203" pitchFamily="34" charset="0"/>
              </a:rPr>
              <a:t> </a:t>
            </a:r>
            <a:r>
              <a:rPr lang="sk-SK" sz="1400" dirty="0">
                <a:solidFill>
                  <a:schemeClr val="bg1"/>
                </a:solidFill>
                <a:latin typeface="IBM Plex Sans" panose="020B0503050203000203" pitchFamily="34" charset="0"/>
              </a:rPr>
              <a:t>zohľadňuje dopad aj pravdepodobnosť hrozby na aktívum = stredná hodnota dopadu </a:t>
            </a:r>
          </a:p>
          <a:p>
            <a:pPr>
              <a:spcBef>
                <a:spcPts val="600"/>
              </a:spcBef>
            </a:pPr>
            <a:r>
              <a:rPr lang="sk-SK" sz="1400" b="1" dirty="0">
                <a:solidFill>
                  <a:srgbClr val="4589FF"/>
                </a:solidFill>
                <a:latin typeface="IBM Plex Sans" panose="020B0503050203000203" pitchFamily="34" charset="0"/>
              </a:rPr>
              <a:t>Opatrenie</a:t>
            </a:r>
            <a:r>
              <a:rPr lang="en-US" sz="1400" b="1" dirty="0">
                <a:solidFill>
                  <a:schemeClr val="bg1"/>
                </a:solidFill>
                <a:latin typeface="IBM Plex Sans" panose="020B0503050203000203" pitchFamily="34" charset="0"/>
              </a:rPr>
              <a:t> </a:t>
            </a:r>
            <a:r>
              <a:rPr lang="sk-SK" sz="1400" dirty="0">
                <a:solidFill>
                  <a:schemeClr val="bg1"/>
                </a:solidFill>
                <a:latin typeface="IBM Plex Sans" panose="020B0503050203000203" pitchFamily="34" charset="0"/>
              </a:rPr>
              <a:t>–</a:t>
            </a:r>
            <a:r>
              <a:rPr lang="sk-SK" sz="1400" b="1" dirty="0">
                <a:solidFill>
                  <a:schemeClr val="bg1"/>
                </a:solidFill>
                <a:latin typeface="IBM Plex Sans" panose="020B0503050203000203" pitchFamily="34" charset="0"/>
              </a:rPr>
              <a:t> </a:t>
            </a:r>
            <a:r>
              <a:rPr lang="sk-SK" sz="1400" dirty="0">
                <a:solidFill>
                  <a:schemeClr val="bg1"/>
                </a:solidFill>
                <a:latin typeface="IBM Plex Sans" panose="020B0503050203000203" pitchFamily="34" charset="0"/>
              </a:rPr>
              <a:t>riešenie (technické, organizačné, personálne, právne, iné), ktoré znižuje riziko (pravdepodobnosť naplnenia a/alebo dopad hrozby) </a:t>
            </a:r>
          </a:p>
          <a:p>
            <a:pPr>
              <a:spcBef>
                <a:spcPts val="600"/>
              </a:spcBef>
            </a:pPr>
            <a:r>
              <a:rPr lang="sk-SK" sz="1400" b="1" dirty="0">
                <a:solidFill>
                  <a:srgbClr val="4589FF"/>
                </a:solidFill>
                <a:latin typeface="IBM Plex Sans" panose="020B0503050203000203" pitchFamily="34" charset="0"/>
              </a:rPr>
              <a:t>Analýza rizík </a:t>
            </a:r>
            <a:r>
              <a:rPr lang="sk-SK" sz="1400" dirty="0">
                <a:solidFill>
                  <a:schemeClr val="bg1"/>
                </a:solidFill>
                <a:latin typeface="IBM Plex Sans" panose="020B0503050203000203" pitchFamily="34" charset="0"/>
              </a:rPr>
              <a:t>– stanovenie a vyhodnotenie rizík vyplývajúcich z hrozieb relevantných vo vzťahu k aktívam organizácie </a:t>
            </a:r>
          </a:p>
          <a:p>
            <a:pPr>
              <a:spcBef>
                <a:spcPts val="600"/>
              </a:spcBef>
            </a:pPr>
            <a:r>
              <a:rPr lang="sk-SK" sz="1400" b="1" dirty="0">
                <a:solidFill>
                  <a:srgbClr val="4589FF"/>
                </a:solidFill>
                <a:latin typeface="IBM Plex Sans" panose="020B0503050203000203" pitchFamily="34" charset="0"/>
              </a:rPr>
              <a:t>Hranica akceptovateľného rizika </a:t>
            </a:r>
            <a:r>
              <a:rPr lang="sk-SK" sz="1400" dirty="0">
                <a:solidFill>
                  <a:schemeClr val="bg1"/>
                </a:solidFill>
                <a:latin typeface="IBM Plex Sans" panose="020B0503050203000203" pitchFamily="34" charset="0"/>
              </a:rPr>
              <a:t>– úroveň rizika, ktorú sa organizácia rozhodla znášať (napr. preto, lebo znižovanie rizika pod akceptovateľnú úroveň nie je z ekonomického hľadiska efektívne)</a:t>
            </a:r>
          </a:p>
          <a:p>
            <a:pPr>
              <a:spcBef>
                <a:spcPts val="600"/>
              </a:spcBef>
            </a:pPr>
            <a:r>
              <a:rPr lang="sk-SK" sz="1400" b="1" dirty="0">
                <a:solidFill>
                  <a:srgbClr val="4589FF"/>
                </a:solidFill>
                <a:latin typeface="IBM Plex Sans" panose="020B0503050203000203" pitchFamily="34" charset="0"/>
              </a:rPr>
              <a:t>Bezpečnostný incident </a:t>
            </a:r>
            <a:r>
              <a:rPr lang="sk-SK" sz="1400" dirty="0">
                <a:solidFill>
                  <a:schemeClr val="bg1"/>
                </a:solidFill>
                <a:latin typeface="IBM Plex Sans" panose="020B0503050203000203" pitchFamily="34" charset="0"/>
              </a:rPr>
              <a:t>– odchýlka od pravidiel (organizácie) ktorá môže viesť k narušeniu bezpečnosti </a:t>
            </a:r>
          </a:p>
          <a:p>
            <a:pPr>
              <a:spcBef>
                <a:spcPts val="600"/>
              </a:spcBef>
            </a:pPr>
            <a:r>
              <a:rPr lang="sk-SK" sz="1400" b="1" dirty="0">
                <a:solidFill>
                  <a:srgbClr val="4589FF"/>
                </a:solidFill>
                <a:latin typeface="IBM Plex Sans" panose="020B0503050203000203" pitchFamily="34" charset="0"/>
              </a:rPr>
              <a:t>Informačné a komunikačné technológie </a:t>
            </a:r>
            <a:r>
              <a:rPr lang="sk-SK" sz="1400" dirty="0">
                <a:solidFill>
                  <a:schemeClr val="bg1"/>
                </a:solidFill>
                <a:latin typeface="IBM Plex Sans" panose="020B0503050203000203" pitchFamily="34" charset="0"/>
              </a:rPr>
              <a:t>–</a:t>
            </a:r>
            <a:r>
              <a:rPr lang="en-US" sz="1400" dirty="0">
                <a:solidFill>
                  <a:schemeClr val="bg1"/>
                </a:solidFill>
                <a:latin typeface="IBM Plex Sans" panose="020B0503050203000203" pitchFamily="34" charset="0"/>
              </a:rPr>
              <a:t> </a:t>
            </a:r>
            <a:r>
              <a:rPr lang="sk-SK" sz="1400" dirty="0">
                <a:solidFill>
                  <a:schemeClr val="bg1"/>
                </a:solidFill>
                <a:latin typeface="IBM Plex Sans" panose="020B0503050203000203" pitchFamily="34" charset="0"/>
              </a:rPr>
              <a:t>(IKT, anglicky ICT) </a:t>
            </a:r>
          </a:p>
          <a:p>
            <a:pPr>
              <a:spcBef>
                <a:spcPts val="600"/>
              </a:spcBef>
            </a:pPr>
            <a:r>
              <a:rPr lang="sk-SK" sz="1400" b="1" dirty="0">
                <a:solidFill>
                  <a:srgbClr val="4589FF"/>
                </a:solidFill>
                <a:latin typeface="IBM Plex Sans" panose="020B0503050203000203" pitchFamily="34" charset="0"/>
              </a:rPr>
              <a:t>Informačný systém </a:t>
            </a:r>
            <a:r>
              <a:rPr lang="sk-SK" sz="1400" dirty="0">
                <a:solidFill>
                  <a:schemeClr val="bg1"/>
                </a:solidFill>
                <a:latin typeface="IBM Plex Sans" panose="020B0503050203000203" pitchFamily="34" charset="0"/>
              </a:rPr>
              <a:t>– ucelený systém, ktorý slúži na spracovanie informácie </a:t>
            </a:r>
          </a:p>
        </p:txBody>
      </p:sp>
      <p:sp>
        <p:nvSpPr>
          <p:cNvPr id="7" name="Footer Placeholder 3">
            <a:extLst>
              <a:ext uri="{FF2B5EF4-FFF2-40B4-BE49-F238E27FC236}">
                <a16:creationId xmlns:a16="http://schemas.microsoft.com/office/drawing/2014/main" id="{1BF4E703-2013-4014-9932-6C60896F444C}"/>
              </a:ext>
            </a:extLst>
          </p:cNvPr>
          <p:cNvSpPr>
            <a:spLocks noGrp="1"/>
          </p:cNvSpPr>
          <p:nvPr>
            <p:ph type="ftr" sz="quarter" idx="10"/>
          </p:nvPr>
        </p:nvSpPr>
        <p:spPr>
          <a:xfrm>
            <a:off x="304889" y="6383868"/>
            <a:ext cx="5486313" cy="222249"/>
          </a:xfrm>
        </p:spPr>
        <p:txBody>
          <a:bodyPr/>
          <a:lstStyle/>
          <a:p>
            <a:r>
              <a:rPr lang="en-US"/>
              <a:t>CIO Information Security / November 2024 / © 2024 IBM Corporation</a:t>
            </a:r>
            <a:endParaRPr lang="en-US" dirty="0"/>
          </a:p>
        </p:txBody>
      </p:sp>
    </p:spTree>
    <p:extLst>
      <p:ext uri="{BB962C8B-B14F-4D97-AF65-F5344CB8AC3E}">
        <p14:creationId xmlns:p14="http://schemas.microsoft.com/office/powerpoint/2010/main" val="381439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Diagram&#10;&#10;Description automatically generated">
            <a:extLst>
              <a:ext uri="{FF2B5EF4-FFF2-40B4-BE49-F238E27FC236}">
                <a16:creationId xmlns:a16="http://schemas.microsoft.com/office/drawing/2014/main" id="{F6E9EDA1-AFE8-4A7B-B583-12E550251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95" y="167598"/>
            <a:ext cx="9880214" cy="6136728"/>
          </a:xfrm>
          <a:prstGeom prst="rect">
            <a:avLst/>
          </a:prstGeom>
        </p:spPr>
      </p:pic>
      <p:sp>
        <p:nvSpPr>
          <p:cNvPr id="4" name="Footer Placeholder 3">
            <a:extLst>
              <a:ext uri="{FF2B5EF4-FFF2-40B4-BE49-F238E27FC236}">
                <a16:creationId xmlns:a16="http://schemas.microsoft.com/office/drawing/2014/main" id="{6A3D2E66-CCC1-4730-B4DC-37253E7E79C0}"/>
              </a:ext>
            </a:extLst>
          </p:cNvPr>
          <p:cNvSpPr>
            <a:spLocks noGrp="1"/>
          </p:cNvSpPr>
          <p:nvPr>
            <p:ph type="ftr" sz="quarter" idx="10"/>
          </p:nvPr>
        </p:nvSpPr>
        <p:spPr>
          <a:xfrm>
            <a:off x="304889" y="6383868"/>
            <a:ext cx="5486313" cy="222249"/>
          </a:xfrm>
        </p:spPr>
        <p:txBody>
          <a:bodyPr/>
          <a:lstStyle/>
          <a:p>
            <a:r>
              <a:rPr lang="en-US"/>
              <a:t>CIO Information Security / November 2024 / © 2024 IBM Corporation</a:t>
            </a:r>
            <a:endParaRPr lang="en-US" dirty="0"/>
          </a:p>
        </p:txBody>
      </p:sp>
    </p:spTree>
    <p:extLst>
      <p:ext uri="{BB962C8B-B14F-4D97-AF65-F5344CB8AC3E}">
        <p14:creationId xmlns:p14="http://schemas.microsoft.com/office/powerpoint/2010/main" val="386484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BM 2020 Master template (black background)">
  <a:themeElements>
    <a:clrScheme name="Custom 3">
      <a:dk1>
        <a:srgbClr val="FFFFFF"/>
      </a:dk1>
      <a:lt1>
        <a:srgbClr val="000000"/>
      </a:lt1>
      <a:dk2>
        <a:srgbClr val="525252"/>
      </a:dk2>
      <a:lt2>
        <a:srgbClr val="F4F4F4"/>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smtClean="0">
            <a:ln>
              <a:noFill/>
            </a:ln>
            <a:solidFill>
              <a:schemeClr val="tx1"/>
            </a:solidFill>
            <a:effectLst/>
            <a:uLnTx/>
            <a:uFillTx/>
            <a:latin typeface="IBM Plex Sans" charset="0"/>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2020_V01_Plex" id="{2CFDB21A-A4E6-DC47-B5B8-3A886A0E4E41}" vid="{543E4242-0708-2F44-AD8E-B444C446D8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794771-4674-4CA9-9E48-ABBEE864A9EE}">
  <we:reference id="wa104380902" version="1.0.0.0" store="en-US" storeType="OMEX"/>
  <we:alternateReferences>
    <we:reference id="wa104380902" version="1.0.0.0" store="WA10438090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5764</Words>
  <Application>Microsoft Office PowerPoint</Application>
  <PresentationFormat>Widescreen</PresentationFormat>
  <Paragraphs>515</Paragraphs>
  <Slides>29</Slides>
  <Notes>18</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29</vt:i4>
      </vt:variant>
    </vt:vector>
  </HeadingPairs>
  <TitlesOfParts>
    <vt:vector size="46" baseType="lpstr">
      <vt:lpstr>-apple-system</vt:lpstr>
      <vt:lpstr>Aptos</vt:lpstr>
      <vt:lpstr>Arial</vt:lpstr>
      <vt:lpstr>Calibri</vt:lpstr>
      <vt:lpstr>Google Sans</vt:lpstr>
      <vt:lpstr>IBM Plex Sans</vt:lpstr>
      <vt:lpstr>IBM Plex1</vt:lpstr>
      <vt:lpstr>inherit</vt:lpstr>
      <vt:lpstr>Inter</vt:lpstr>
      <vt:lpstr>lato</vt:lpstr>
      <vt:lpstr>Montserrat</vt:lpstr>
      <vt:lpstr>Open Sans</vt:lpstr>
      <vt:lpstr>Roboto</vt:lpstr>
      <vt:lpstr>Segoe UI</vt:lpstr>
      <vt:lpstr>Source Sans Pro</vt:lpstr>
      <vt:lpstr>var(--font-family-head)</vt:lpstr>
      <vt:lpstr>IBM 2020 Master template (black background)</vt:lpstr>
      <vt:lpstr>Kybernetická (ne)Bezpečnosť — Emil Lužák Package Consultant &amp; Cybersecurity Manager, IBM </vt:lpstr>
      <vt:lpstr>PowerPoint Presentation</vt:lpstr>
      <vt:lpstr>Veľké</vt:lpstr>
      <vt:lpstr>Preto,  lebo pri iných veciach tak uvažujeme</vt:lpstr>
      <vt:lpstr>tak uvažujme i pri kybernetickej bezpečnosti</vt:lpstr>
      <vt:lpstr>Informačná Bez...čo</vt:lpstr>
      <vt:lpstr> IT – Information Technology   Informačné technológie (IT) sú súborom príbuzných oblastí, ktoré zahŕňajú počítačové systémy, softvér, programovacie jazyky a spracovanie a ukladanie údajov a informácií. IT tvorí súčasť informačných a komunikačných technológií (IKT).</vt:lpstr>
      <vt:lpstr>Informácia – zapísaná v podobe údajov (údaje = forma, informácia = obsah) Údaje – konečné postupnosti znakov nad konečnou abecedou  Často sa údaje a informácie používajú ako synonymá, získavanie, prenos, spracovanie informácie, využívanie, uchovávanie, archivácia, ničenie (životný cyklus informácie)  Aktívum (asset) – všetko, čo má pre organizáciu cenu a vyžaduje si ochranu  Hrozba – potenciálna možnosť narušenia aktíva (prírodné vplyvy, technické poruchy, chyby, omyly, nedostatky, cieľavedomá ľudská činnosť)  Hrozby potrebujeme poznať, aby sme vedeli, pred čím aktíva chrániť  Nositeľ hrozby – (záplava, prepätie, útok hackera, malware)  Zraniteľnosť aktíva – (bez zraniteľnosti sa hrozba nenaplní)  Cieľavedomý pokus o narušenie aktíva – útok  Nositeľ hrozby –  útočník  Predpoklady úspešného útoku – útočný potenciál                                                                –Vedomosti                                                                –Motivácia                                                                –Príležitosť  Na čo to je dobré – pre vyhodnocovanie závažnosti hrozieb (hrozieb je veľmi veľa)  </vt:lpstr>
      <vt:lpstr>PowerPoint Presentation</vt:lpstr>
      <vt:lpstr>Credential &amp; Identity  Krádeže</vt:lpstr>
      <vt:lpstr>Príklad Krádeže</vt:lpstr>
      <vt:lpstr>Typy vektorov útokov</vt:lpstr>
      <vt:lpstr>Ako funguje kyber útok?</vt:lpstr>
      <vt:lpstr>Ako sa chrániť</vt:lpstr>
      <vt:lpstr>Deep  Fakes, Hoaxy &amp; Postihy  </vt:lpstr>
      <vt:lpstr>Aká ľahká je manipulácia   </vt:lpstr>
      <vt:lpstr>Informačná Bezpečnosť   IBM &amp; Cloud</vt:lpstr>
      <vt:lpstr>Automatizácia v Informačnej Bezpečnosti</vt:lpstr>
      <vt:lpstr>IoT Zariadenia a ich  (ne)Bezpečnosti</vt:lpstr>
      <vt:lpstr>Ďakujem </vt:lpstr>
      <vt:lpstr>Back up slides</vt:lpstr>
      <vt:lpstr>Back up slides</vt:lpstr>
      <vt:lpstr>Back up slides</vt:lpstr>
      <vt:lpstr>Back up slides</vt:lpstr>
      <vt:lpstr>Back up slides - Časté chyby</vt:lpstr>
      <vt:lpstr>Back up slides - Effective patching management  </vt:lpstr>
      <vt:lpstr>Back up slides</vt:lpstr>
      <vt:lpstr>Back up slides</vt:lpstr>
      <vt:lpstr>Back up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Kybernetická (ne)Bezpečnosť — Samuel Kotula Threat Hunter &amp; Engineer, CIO Cybersecurity Operations</dc:title>
  <dc:creator/>
  <cp:lastModifiedBy/>
  <cp:revision>97</cp:revision>
  <dcterms:created xsi:type="dcterms:W3CDTF">2021-03-14T08:13:53Z</dcterms:created>
  <dcterms:modified xsi:type="dcterms:W3CDTF">2024-12-02T22:06:25Z</dcterms:modified>
</cp:coreProperties>
</file>