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36D32-2213-482E-B438-01A19097156F}" type="datetimeFigureOut">
              <a:rPr lang="sk-SK" smtClean="0"/>
              <a:t>30. 9. 2022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B7A87-3B7D-403A-8622-27C2E8C260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36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uzanapogranova.sk/excel-vlookup-online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Najhoršie je, keď je to isté napísané desiatimi rôznymi spôsobmi. Napríklad použitie funkcie </a:t>
            </a:r>
            <a:r>
              <a:rPr lang="sk-SK" b="0" i="0" dirty="0">
                <a:solidFill>
                  <a:srgbClr val="158EBF"/>
                </a:solidFill>
                <a:effectLst/>
                <a:latin typeface="Open Sans" panose="020B0606030504020204" pitchFamily="34" charset="0"/>
                <a:hlinkClick r:id="rId3"/>
              </a:rPr>
              <a:t>VLOOKUP</a:t>
            </a:r>
            <a:r>
              <a:rPr lang="sk-SK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 je nemožné, pretože „priemyselný ventilátor“ nie je to isté ako „priem. ventilátor“, alebo „</a:t>
            </a:r>
            <a:r>
              <a:rPr lang="sk-SK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priemyselny</a:t>
            </a:r>
            <a:r>
              <a:rPr lang="sk-SK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sk-SK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ventilator</a:t>
            </a:r>
            <a:r>
              <a:rPr lang="sk-SK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“, alebo „</a:t>
            </a:r>
            <a:r>
              <a:rPr lang="sk-SK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priem.vent</a:t>
            </a:r>
            <a:r>
              <a:rPr lang="sk-SK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.“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B7A87-3B7D-403A-8622-27C2E8C26075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84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B7A87-3B7D-403A-8622-27C2E8C26075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932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33AE-BC6C-410D-9964-4BC2A88AA0AD}" type="datetimeFigureOut">
              <a:rPr lang="sk-SK" smtClean="0"/>
              <a:t>30. 9. 2022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9030016-11F6-4E1D-8BB8-C190245A35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202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33AE-BC6C-410D-9964-4BC2A88AA0AD}" type="datetimeFigureOut">
              <a:rPr lang="sk-SK" smtClean="0"/>
              <a:t>30. 9. 2022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030016-11F6-4E1D-8BB8-C190245A35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334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33AE-BC6C-410D-9964-4BC2A88AA0AD}" type="datetimeFigureOut">
              <a:rPr lang="sk-SK" smtClean="0"/>
              <a:t>30. 9. 2022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030016-11F6-4E1D-8BB8-C190245A35F5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9017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33AE-BC6C-410D-9964-4BC2A88AA0AD}" type="datetimeFigureOut">
              <a:rPr lang="sk-SK" smtClean="0"/>
              <a:t>30. 9. 2022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030016-11F6-4E1D-8BB8-C190245A35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047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33AE-BC6C-410D-9964-4BC2A88AA0AD}" type="datetimeFigureOut">
              <a:rPr lang="sk-SK" smtClean="0"/>
              <a:t>30. 9. 2022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030016-11F6-4E1D-8BB8-C190245A35F5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687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33AE-BC6C-410D-9964-4BC2A88AA0AD}" type="datetimeFigureOut">
              <a:rPr lang="sk-SK" smtClean="0"/>
              <a:t>30. 9. 2022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030016-11F6-4E1D-8BB8-C190245A35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873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33AE-BC6C-410D-9964-4BC2A88AA0AD}" type="datetimeFigureOut">
              <a:rPr lang="sk-SK" smtClean="0"/>
              <a:t>30. 9. 2022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0016-11F6-4E1D-8BB8-C190245A35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6515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33AE-BC6C-410D-9964-4BC2A88AA0AD}" type="datetimeFigureOut">
              <a:rPr lang="sk-SK" smtClean="0"/>
              <a:t>30. 9. 2022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0016-11F6-4E1D-8BB8-C190245A35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46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33AE-BC6C-410D-9964-4BC2A88AA0AD}" type="datetimeFigureOut">
              <a:rPr lang="sk-SK" smtClean="0"/>
              <a:t>30. 9. 2022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0016-11F6-4E1D-8BB8-C190245A35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213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33AE-BC6C-410D-9964-4BC2A88AA0AD}" type="datetimeFigureOut">
              <a:rPr lang="sk-SK" smtClean="0"/>
              <a:t>30. 9. 2022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030016-11F6-4E1D-8BB8-C190245A35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277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33AE-BC6C-410D-9964-4BC2A88AA0AD}" type="datetimeFigureOut">
              <a:rPr lang="sk-SK" smtClean="0"/>
              <a:t>30. 9. 2022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030016-11F6-4E1D-8BB8-C190245A35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28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33AE-BC6C-410D-9964-4BC2A88AA0AD}" type="datetimeFigureOut">
              <a:rPr lang="sk-SK" smtClean="0"/>
              <a:t>30. 9. 2022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030016-11F6-4E1D-8BB8-C190245A35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321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33AE-BC6C-410D-9964-4BC2A88AA0AD}" type="datetimeFigureOut">
              <a:rPr lang="sk-SK" smtClean="0"/>
              <a:t>30. 9. 2022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0016-11F6-4E1D-8BB8-C190245A35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943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33AE-BC6C-410D-9964-4BC2A88AA0AD}" type="datetimeFigureOut">
              <a:rPr lang="sk-SK" smtClean="0"/>
              <a:t>30. 9. 2022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0016-11F6-4E1D-8BB8-C190245A35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749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33AE-BC6C-410D-9964-4BC2A88AA0AD}" type="datetimeFigureOut">
              <a:rPr lang="sk-SK" smtClean="0"/>
              <a:t>30. 9. 2022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0016-11F6-4E1D-8BB8-C190245A35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462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33AE-BC6C-410D-9964-4BC2A88AA0AD}" type="datetimeFigureOut">
              <a:rPr lang="sk-SK" smtClean="0"/>
              <a:t>30. 9. 2022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030016-11F6-4E1D-8BB8-C190245A35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281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33AE-BC6C-410D-9964-4BC2A88AA0AD}" type="datetimeFigureOut">
              <a:rPr lang="sk-SK" smtClean="0"/>
              <a:t>30. 9. 2022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30016-11F6-4E1D-8BB8-C190245A35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082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2D7CF-EE69-5AC7-C4F2-0B07F7ADE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474470"/>
            <a:ext cx="8915399" cy="2262781"/>
          </a:xfrm>
        </p:spPr>
        <p:txBody>
          <a:bodyPr/>
          <a:lstStyle/>
          <a:p>
            <a:r>
              <a:rPr lang="sk-SK" b="1" dirty="0"/>
              <a:t>Overovanie údajov a práca s databázou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C9B51D-C52D-EE3D-DD5C-08A24ECD5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257800"/>
            <a:ext cx="8915399" cy="645862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tx1"/>
                </a:solidFill>
              </a:rPr>
              <a:t>doc. Ing. Marcela Hallová, PhD.</a:t>
            </a:r>
          </a:p>
        </p:txBody>
      </p:sp>
    </p:spTree>
    <p:extLst>
      <p:ext uri="{BB962C8B-B14F-4D97-AF65-F5344CB8AC3E}">
        <p14:creationId xmlns:p14="http://schemas.microsoft.com/office/powerpoint/2010/main" val="295607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345D7A-5D75-67DC-45BD-214E5538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800" b="1" dirty="0"/>
              <a:t>Pravidlá a odporúčania pre tvorbu databáz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A4C7B5-BD4A-B0CB-DDED-FEE841668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4175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>
                <a:solidFill>
                  <a:srgbClr val="FF0000"/>
                </a:solidFill>
                <a:latin typeface="Open Sans" panose="020B0606030504020204" pitchFamily="34" charset="0"/>
              </a:rPr>
              <a:t>Používať kódy</a:t>
            </a:r>
            <a:r>
              <a:rPr lang="pl-PL" sz="3600" dirty="0">
                <a:solidFill>
                  <a:srgbClr val="111111"/>
                </a:solidFill>
                <a:latin typeface="Open Sans" panose="020B0606030504020204" pitchFamily="34" charset="0"/>
              </a:rPr>
              <a:t>: </a:t>
            </a:r>
            <a:r>
              <a:rPr lang="sk-SK" sz="36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aj keď je málo položiek, označte ich kódom</a:t>
            </a:r>
            <a:endParaRPr lang="sk-SK" sz="3600" dirty="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8A50F98-92DC-1BAD-85FF-8340F27A8B38}"/>
              </a:ext>
            </a:extLst>
          </p:cNvPr>
          <p:cNvSpPr txBox="1"/>
          <p:nvPr/>
        </p:nvSpPr>
        <p:spPr>
          <a:xfrm>
            <a:off x="4765847" y="645106"/>
            <a:ext cx="663930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600" dirty="0">
                <a:solidFill>
                  <a:srgbClr val="111111"/>
                </a:solidFill>
                <a:latin typeface="Open Sans" panose="020B0606030504020204" pitchFamily="34" charset="0"/>
              </a:rPr>
              <a:t>v kódoch kombinujte písmená a čísla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6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ak chcete naozaj použiť iba čísla, nezačínajte nulou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6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skúste vymyslieť skladačku, napr. kód miestnosti H0415Z znamená, že je to zasadačka v hlavnej budove na 4 poschodí s číslom dverí 15</a:t>
            </a:r>
          </a:p>
          <a:p>
            <a:endParaRPr lang="sk-SK" sz="3600" b="0" i="0" dirty="0">
              <a:solidFill>
                <a:srgbClr val="111111"/>
              </a:solidFill>
              <a:effectLst/>
              <a:latin typeface="Open Sans" panose="020B0606030504020204" pitchFamily="34" charset="0"/>
            </a:endParaRPr>
          </a:p>
          <a:p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55618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345D7A-5D75-67DC-45BD-214E5538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800" b="1"/>
              <a:t>Pravidlá a odporúčania pre tvorbu databáz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A4C7B5-BD4A-B0CB-DDED-FEE841668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41757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600" dirty="0">
                <a:solidFill>
                  <a:srgbClr val="FF0000"/>
                </a:solidFill>
                <a:latin typeface="Open Sans" panose="020B0606030504020204" pitchFamily="34" charset="0"/>
              </a:rPr>
              <a:t>Je lepšie, keď databáza rastie na výšku, nie do šírky</a:t>
            </a:r>
            <a:r>
              <a:rPr lang="pl-PL" sz="3600" dirty="0">
                <a:solidFill>
                  <a:srgbClr val="111111"/>
                </a:solidFill>
                <a:latin typeface="Open Sans" panose="020B0606030504020204" pitchFamily="34" charset="0"/>
              </a:rPr>
              <a:t>: </a:t>
            </a:r>
            <a:r>
              <a:rPr lang="sk-SK" sz="36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premyslieť štruktúru – čo pôjde do riadkov a čo do stĺpcov?</a:t>
            </a:r>
            <a:endParaRPr lang="sk-SK" sz="3600" dirty="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40787F7-8EF3-7C33-5B0B-702F156CE474}"/>
              </a:ext>
            </a:extLst>
          </p:cNvPr>
          <p:cNvSpPr txBox="1"/>
          <p:nvPr/>
        </p:nvSpPr>
        <p:spPr>
          <a:xfrm>
            <a:off x="4765847" y="1275053"/>
            <a:ext cx="66393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pl-PL" sz="3600" dirty="0">
                <a:solidFill>
                  <a:srgbClr val="111111"/>
                </a:solidFill>
                <a:latin typeface="Open Sans" panose="020B0606030504020204" pitchFamily="34" charset="0"/>
              </a:rPr>
              <a:t>jeden riadok = jedna položka za celé obdobie</a:t>
            </a:r>
          </a:p>
          <a:p>
            <a:pPr marL="742950" indent="-742950">
              <a:buFont typeface="+mj-lt"/>
              <a:buAutoNum type="alphaUcPeriod"/>
            </a:pPr>
            <a:r>
              <a:rPr lang="pl-PL" sz="36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jeden riadok = jedna položka v jednom časovom období</a:t>
            </a:r>
          </a:p>
          <a:p>
            <a:pPr marL="742950" indent="-742950">
              <a:buFont typeface="+mj-lt"/>
              <a:buAutoNum type="alphaUcPeriod"/>
            </a:pPr>
            <a:r>
              <a:rPr lang="pl-PL" sz="36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jeden riadok = jedno časové obdobie</a:t>
            </a:r>
            <a:endParaRPr lang="sk-SK" sz="3600" b="0" i="0" dirty="0">
              <a:solidFill>
                <a:srgbClr val="111111"/>
              </a:solidFill>
              <a:effectLst/>
              <a:latin typeface="Open Sans" panose="020B0606030504020204" pitchFamily="34" charset="0"/>
            </a:endParaRPr>
          </a:p>
          <a:p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75568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BD058-5182-FBDD-D5ED-B0FF9E89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425" y="418370"/>
            <a:ext cx="8911687" cy="644620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111111"/>
                </a:solidFill>
                <a:latin typeface="Open Sans" panose="020B0606030504020204" pitchFamily="34" charset="0"/>
              </a:rPr>
              <a:t>A. jeden riadok = jedna položka za celé obdobie</a:t>
            </a:r>
            <a:endParaRPr lang="sk-SK" sz="28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9BD9CB9-071E-AA5E-E9B6-ACE3593F0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92" y="1270635"/>
            <a:ext cx="10379695" cy="2524125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459E2EF9-EF7E-74C8-961A-B271D0A42B17}"/>
              </a:ext>
            </a:extLst>
          </p:cNvPr>
          <p:cNvSpPr txBox="1"/>
          <p:nvPr/>
        </p:nvSpPr>
        <p:spPr>
          <a:xfrm>
            <a:off x="1629511" y="4206240"/>
            <a:ext cx="91342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Táto databáza bude každým mesiacom rásť do šírky. Takýto prehľad je užitočný, ak potrebujeme v jednom riadku prehľad o danej položke.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879132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BD058-5182-FBDD-D5ED-B0FF9E89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425" y="418370"/>
            <a:ext cx="9602885" cy="644620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rgbClr val="111111"/>
                </a:solidFill>
                <a:latin typeface="Open Sans" panose="020B0606030504020204" pitchFamily="34" charset="0"/>
              </a:rPr>
              <a:t>B. jeden riadok = jedna položka v jednom časovom období</a:t>
            </a:r>
            <a:br>
              <a:rPr lang="pl-PL" sz="2800" b="1" dirty="0">
                <a:solidFill>
                  <a:srgbClr val="111111"/>
                </a:solidFill>
                <a:latin typeface="Open Sans" panose="020B0606030504020204" pitchFamily="34" charset="0"/>
              </a:rPr>
            </a:br>
            <a:endParaRPr lang="sk-SK" sz="28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59E2EF9-EF7E-74C8-961A-B271D0A42B17}"/>
              </a:ext>
            </a:extLst>
          </p:cNvPr>
          <p:cNvSpPr txBox="1"/>
          <p:nvPr/>
        </p:nvSpPr>
        <p:spPr>
          <a:xfrm>
            <a:off x="6822867" y="1601182"/>
            <a:ext cx="40699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Nevýhodou je, že môže rýchlo rásť a časom bude mať veľmi veľa riadkov. Ale staré roky sa dajú presunúť do archívu, ak ich už nepotrebujeme k analýze.</a:t>
            </a:r>
            <a:endParaRPr lang="sk-SK" sz="32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6E25F3C-9EE9-984B-9A8C-70D77BFBE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148715"/>
            <a:ext cx="51339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5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BD058-5182-FBDD-D5ED-B0FF9E89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425" y="418370"/>
            <a:ext cx="8911687" cy="644620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rgbClr val="111111"/>
                </a:solidFill>
                <a:latin typeface="Open Sans" panose="020B0606030504020204" pitchFamily="34" charset="0"/>
              </a:rPr>
              <a:t>C. jeden riadok = jedno časové obdobie</a:t>
            </a:r>
            <a:br>
              <a:rPr lang="pl-PL" sz="2800" b="1" dirty="0">
                <a:solidFill>
                  <a:srgbClr val="111111"/>
                </a:solidFill>
                <a:latin typeface="Open Sans" panose="020B0606030504020204" pitchFamily="34" charset="0"/>
              </a:rPr>
            </a:br>
            <a:endParaRPr lang="sk-SK" sz="2800" b="1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59E2EF9-EF7E-74C8-961A-B271D0A42B17}"/>
              </a:ext>
            </a:extLst>
          </p:cNvPr>
          <p:cNvSpPr txBox="1"/>
          <p:nvPr/>
        </p:nvSpPr>
        <p:spPr>
          <a:xfrm>
            <a:off x="1629511" y="4206240"/>
            <a:ext cx="91342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Takáto štruktúra je vhodná, keď potrebujete porovnávať obdobia. Ale zložitejšie už bude porovnanie jednotlivých položiek medzi sebou, pretože sú v stĺpcoch.</a:t>
            </a:r>
            <a:endParaRPr lang="sk-SK" sz="32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0176450-5B4C-7AF0-DF41-A9D60DB37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85"/>
          <a:stretch/>
        </p:blipFill>
        <p:spPr>
          <a:xfrm>
            <a:off x="2382202" y="1062991"/>
            <a:ext cx="7241858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41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345D7A-5D75-67DC-45BD-214E5538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800" b="1" dirty="0"/>
              <a:t>Pravidlá a odporúčania pre tvorbu databáz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A4C7B5-BD4A-B0CB-DDED-FEE841668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4175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>
                <a:solidFill>
                  <a:srgbClr val="FF0000"/>
                </a:solidFill>
                <a:latin typeface="Open Sans" panose="020B0606030504020204" pitchFamily="34" charset="0"/>
              </a:rPr>
              <a:t>Jednotnosť v zápisoch</a:t>
            </a:r>
            <a:r>
              <a:rPr lang="pl-PL" sz="3600" dirty="0">
                <a:solidFill>
                  <a:srgbClr val="111111"/>
                </a:solidFill>
                <a:latin typeface="Open Sans" panose="020B0606030504020204" pitchFamily="34" charset="0"/>
              </a:rPr>
              <a:t>: </a:t>
            </a:r>
            <a:r>
              <a:rPr lang="pl-PL" sz="36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dbajte na to, aby ste rovnaké veci zapisovali rovnako, najmä tie textové.</a:t>
            </a:r>
            <a:endParaRPr lang="sk-SK" sz="3600" dirty="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40787F7-8EF3-7C33-5B0B-702F156CE474}"/>
              </a:ext>
            </a:extLst>
          </p:cNvPr>
          <p:cNvSpPr txBox="1"/>
          <p:nvPr/>
        </p:nvSpPr>
        <p:spPr>
          <a:xfrm>
            <a:off x="4926099" y="363885"/>
            <a:ext cx="66393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111111"/>
                </a:solidFill>
                <a:latin typeface="Open Sans" panose="020B0606030504020204" pitchFamily="34" charset="0"/>
              </a:rPr>
              <a:t>Poistkou môže byť rozbaľovací zoznam:</a:t>
            </a:r>
          </a:p>
          <a:p>
            <a:pPr marL="742950" indent="-742950">
              <a:buFont typeface="Wingdings" panose="05000000000000000000" pitchFamily="2" charset="2"/>
              <a:buChar char="ü"/>
            </a:pPr>
            <a:r>
              <a:rPr lang="pl-PL" sz="3200" dirty="0">
                <a:solidFill>
                  <a:srgbClr val="111111"/>
                </a:solidFill>
                <a:latin typeface="Open Sans" panose="020B0606030504020204" pitchFamily="34" charset="0"/>
              </a:rPr>
              <a:t>zabezpečí sa jednotnosť zápisov</a:t>
            </a:r>
          </a:p>
          <a:p>
            <a:pPr marL="742950" indent="-742950">
              <a:buFont typeface="Wingdings" panose="05000000000000000000" pitchFamily="2" charset="2"/>
              <a:buChar char="ü"/>
            </a:pPr>
            <a:r>
              <a:rPr lang="pl-PL" sz="32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ušetrí sa čas užívateľovi</a:t>
            </a:r>
          </a:p>
          <a:p>
            <a:pPr marL="742950" indent="-742950">
              <a:buFont typeface="Wingdings" panose="05000000000000000000" pitchFamily="2" charset="2"/>
              <a:buChar char="ü"/>
            </a:pPr>
            <a:r>
              <a:rPr lang="sk-SK" sz="32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Predchádzanie chybovosti</a:t>
            </a:r>
          </a:p>
          <a:p>
            <a:endParaRPr lang="sk-SK" sz="32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6D6F508-1FE0-ECB6-11D6-63342C321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612" y="3669329"/>
            <a:ext cx="24669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44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345D7A-5D75-67DC-45BD-214E5538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10997946" cy="7493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200" b="1" dirty="0"/>
              <a:t>Pravidlá a odporúčania pre tvorbu databáz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A4C7B5-BD4A-B0CB-DDED-FEE841668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639961"/>
            <a:ext cx="10655045" cy="41757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3600" dirty="0">
                <a:solidFill>
                  <a:srgbClr val="FF0000"/>
                </a:solidFill>
                <a:latin typeface="Open Sans" panose="020B0606030504020204" pitchFamily="34" charset="0"/>
              </a:rPr>
              <a:t>Myslite vo veľkom</a:t>
            </a:r>
            <a:r>
              <a:rPr lang="pl-PL" sz="3600" dirty="0">
                <a:solidFill>
                  <a:srgbClr val="111111"/>
                </a:solidFill>
                <a:latin typeface="Open Sans" panose="020B0606030504020204" pitchFamily="34" charset="0"/>
              </a:rPr>
              <a:t>: </a:t>
            </a:r>
            <a:r>
              <a:rPr lang="pl-PL" sz="36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aj keď máte málo záznamov pracujte s nimi tak, ako by ich bolo 10 000.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3600" dirty="0">
                <a:solidFill>
                  <a:srgbClr val="111111"/>
                </a:solidFill>
                <a:latin typeface="Open Sans" panose="020B0606030504020204" pitchFamily="34" charset="0"/>
              </a:rPr>
              <a:t>Č</a:t>
            </a:r>
            <a:r>
              <a:rPr lang="sk-SK" sz="36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asom môže databáza narastať.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3600" dirty="0"/>
              <a:t>Už na začiatku snažte automatizovať, napr. pomocou vzorcov a funkcií, kontingenčných tabuliek.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45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5E7F9-BDAD-3FEB-722D-4AC1830BA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485" y="406940"/>
            <a:ext cx="8911687" cy="724630"/>
          </a:xfrm>
        </p:spPr>
        <p:txBody>
          <a:bodyPr/>
          <a:lstStyle/>
          <a:p>
            <a:r>
              <a:rPr lang="sk-SK" b="1" dirty="0"/>
              <a:t>Tipy pri bežnej evidencii údajov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AC3B96-DBE9-3889-B9A3-330DBC707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772" y="1348740"/>
            <a:ext cx="8915400" cy="4345312"/>
          </a:xfrm>
        </p:spPr>
        <p:txBody>
          <a:bodyPr>
            <a:normAutofit fontScale="92500"/>
          </a:bodyPr>
          <a:lstStyle/>
          <a:p>
            <a:r>
              <a:rPr lang="sk-SK" sz="3600" dirty="0"/>
              <a:t>komentáre/poznámky používať naozaj iba na veľmi málo podstatné informácie</a:t>
            </a:r>
          </a:p>
          <a:p>
            <a:r>
              <a:rPr lang="sk-SK" sz="3600" dirty="0"/>
              <a:t>ak sú k záznamom nejaké dokumenty, obrázky, </a:t>
            </a:r>
            <a:r>
              <a:rPr lang="sk-SK" sz="36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vytvorte si samostatný stĺpec</a:t>
            </a:r>
          </a:p>
          <a:p>
            <a:r>
              <a:rPr lang="sk-SK" sz="3600" dirty="0"/>
              <a:t>osvojte si klávesové skratky pre pohyb a vyznačovanie: </a:t>
            </a:r>
            <a:r>
              <a:rPr lang="sk-SK" sz="3600" dirty="0" err="1"/>
              <a:t>Ctrl+šípka</a:t>
            </a:r>
            <a:r>
              <a:rPr lang="sk-SK" sz="3600" dirty="0"/>
              <a:t> a </a:t>
            </a:r>
            <a:r>
              <a:rPr lang="sk-SK" sz="3600" dirty="0" err="1"/>
              <a:t>Ctrl+Shift+šípka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316597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AEE9B-F9F3-B196-01F3-2680090A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6060"/>
          </a:xfrm>
        </p:spPr>
        <p:txBody>
          <a:bodyPr/>
          <a:lstStyle/>
          <a:p>
            <a:r>
              <a:rPr lang="sk-SK" b="1" dirty="0"/>
              <a:t>Užitočné klávesové skratky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EE2CC9-4E8B-5B17-FA2A-6F71FADAD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032" y="1451610"/>
            <a:ext cx="8915400" cy="5120640"/>
          </a:xfrm>
        </p:spPr>
        <p:txBody>
          <a:bodyPr>
            <a:normAutofit lnSpcReduction="10000"/>
          </a:bodyPr>
          <a:lstStyle/>
          <a:p>
            <a:r>
              <a:rPr lang="sk-SK" sz="2400" b="1" dirty="0" err="1"/>
              <a:t>Ctrl</a:t>
            </a:r>
            <a:r>
              <a:rPr lang="sk-SK" sz="2400" b="1" dirty="0"/>
              <a:t> + šípka </a:t>
            </a:r>
            <a:r>
              <a:rPr lang="sk-SK" sz="2400" dirty="0"/>
              <a:t>&gt;&gt; skok na poslednú vyplnenú bunku v smere šípky (prvá prázdna bunka vás zastaví)</a:t>
            </a:r>
          </a:p>
          <a:p>
            <a:r>
              <a:rPr lang="sk-SK" sz="2400" b="1" dirty="0" err="1"/>
              <a:t>Ctrl</a:t>
            </a:r>
            <a:r>
              <a:rPr lang="sk-SK" sz="2400" b="1" dirty="0"/>
              <a:t> + </a:t>
            </a:r>
            <a:r>
              <a:rPr lang="sk-SK" sz="2400" b="1" dirty="0" err="1"/>
              <a:t>Shift</a:t>
            </a:r>
            <a:r>
              <a:rPr lang="sk-SK" sz="2400" b="1" dirty="0"/>
              <a:t> + šípka </a:t>
            </a:r>
            <a:r>
              <a:rPr lang="sk-SK" sz="2400" dirty="0"/>
              <a:t>&gt;&gt; vyznačenie od aktuálnej pozície po poslednú vyplnenú bunku v smere šípky (prvá prázdna bunky vás zastaví)</a:t>
            </a:r>
          </a:p>
          <a:p>
            <a:r>
              <a:rPr lang="sk-SK" sz="2400" b="1" dirty="0"/>
              <a:t>Home </a:t>
            </a:r>
            <a:r>
              <a:rPr lang="sk-SK" sz="2400" dirty="0"/>
              <a:t>&gt;&gt; skok na prvú bunku v aktívnom riadku</a:t>
            </a:r>
          </a:p>
          <a:p>
            <a:r>
              <a:rPr lang="sk-SK" sz="2400" b="1" dirty="0" err="1"/>
              <a:t>Ctrl</a:t>
            </a:r>
            <a:r>
              <a:rPr lang="sk-SK" sz="2400" b="1" dirty="0"/>
              <a:t> + Home </a:t>
            </a:r>
            <a:r>
              <a:rPr lang="sk-SK" sz="2400" dirty="0"/>
              <a:t>&gt;&gt; skok na začiatok hárku do bunky A1 (ak máte nastavené ukotvenie priečok, tak je to prvá bunka pod priečkou/vedľa priečky)</a:t>
            </a:r>
          </a:p>
          <a:p>
            <a:r>
              <a:rPr lang="sk-SK" sz="2400" b="1" dirty="0" err="1"/>
              <a:t>Ctrl</a:t>
            </a:r>
            <a:r>
              <a:rPr lang="sk-SK" sz="2400" b="1" dirty="0"/>
              <a:t> + A </a:t>
            </a:r>
            <a:r>
              <a:rPr lang="sk-SK" sz="2400" dirty="0"/>
              <a:t>vo vyplnenej bunke &gt;&gt; vyznačenie okolitého rozsahu buniek (po celý prázdny stĺpec a riadok)</a:t>
            </a:r>
          </a:p>
          <a:p>
            <a:r>
              <a:rPr lang="sk-SK" sz="2400" b="1" dirty="0" err="1"/>
              <a:t>Ctrl</a:t>
            </a:r>
            <a:r>
              <a:rPr lang="sk-SK" sz="2400" b="1" dirty="0"/>
              <a:t> + A </a:t>
            </a:r>
            <a:r>
              <a:rPr lang="sk-SK" sz="2400" dirty="0"/>
              <a:t>v prázdnej bunke alebo dvakrát </a:t>
            </a:r>
            <a:r>
              <a:rPr lang="sk-SK" sz="2400" dirty="0" err="1"/>
              <a:t>Ctrl</a:t>
            </a:r>
            <a:r>
              <a:rPr lang="sk-SK" sz="2400" dirty="0"/>
              <a:t> + A &gt;&gt; vyznačenie celého hárku</a:t>
            </a:r>
          </a:p>
        </p:txBody>
      </p:sp>
    </p:spTree>
    <p:extLst>
      <p:ext uri="{BB962C8B-B14F-4D97-AF65-F5344CB8AC3E}">
        <p14:creationId xmlns:p14="http://schemas.microsoft.com/office/powerpoint/2010/main" val="80611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40AF6-6B2C-458D-A168-B6409C44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18370"/>
            <a:ext cx="8911687" cy="781780"/>
          </a:xfrm>
        </p:spPr>
        <p:txBody>
          <a:bodyPr/>
          <a:lstStyle/>
          <a:p>
            <a:r>
              <a:rPr lang="sk-SK" b="1" dirty="0"/>
              <a:t>Odstránenie duplicít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5A11E6-7455-76F6-A7D2-B97F34EF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05890"/>
            <a:ext cx="8915400" cy="2228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400" b="1" dirty="0"/>
              <a:t>Nástroj – Odstrániť duplicity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2000" dirty="0"/>
              <a:t>Tento nástroj odstráni riadky, ktoré sa opakujú, a oznámi vám, koľko ich bolo odstránených. S jeho pomocou nezistíte, ktoré sa opakujú.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2000" dirty="0"/>
              <a:t>Vhodné použiť vtedy, keď potrebujete rýchlo vyčistiť databázu od opakujúcich sa záznamov a je vám jedno, ktoré sú to.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5CBFDA8-F00E-ADF3-B26C-D056B0BCB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2" y="3840480"/>
            <a:ext cx="3000375" cy="2809875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6B66EB21-E95C-23D8-F844-17B3108D13BD}"/>
              </a:ext>
            </a:extLst>
          </p:cNvPr>
          <p:cNvSpPr/>
          <p:nvPr/>
        </p:nvSpPr>
        <p:spPr>
          <a:xfrm>
            <a:off x="1737360" y="3634740"/>
            <a:ext cx="537210" cy="685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073850D-5F22-7563-24AB-200E69890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937" y="3634740"/>
            <a:ext cx="3969703" cy="293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1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84CB8-C18B-7438-C64E-F658C8BB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4640"/>
          </a:xfrm>
        </p:spPr>
        <p:txBody>
          <a:bodyPr/>
          <a:lstStyle/>
          <a:p>
            <a:r>
              <a:rPr lang="sk-SK" b="1" dirty="0"/>
              <a:t>Overovanie údajov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F9B4FAC-292A-B3B5-D43A-7A7D120DF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662" y="1337310"/>
            <a:ext cx="8915400" cy="2251710"/>
          </a:xfrm>
        </p:spPr>
        <p:txBody>
          <a:bodyPr>
            <a:normAutofit/>
          </a:bodyPr>
          <a:lstStyle/>
          <a:p>
            <a:r>
              <a:rPr lang="sk-SK" sz="2400" dirty="0"/>
              <a:t>Overenie údajov sa používa na obmedzenie typu údajov alebo hodnôt, ktoré používatelia zadávali do bunky.</a:t>
            </a:r>
          </a:p>
          <a:p>
            <a:r>
              <a:rPr lang="sk-SK" sz="2400" dirty="0"/>
              <a:t>Jedným z najčastejšie používaných overovaní údajov je vytvorenie </a:t>
            </a:r>
            <a:r>
              <a:rPr lang="sk-SK" sz="2400" dirty="0" err="1"/>
              <a:t>rozbaľovacieho</a:t>
            </a:r>
            <a:r>
              <a:rPr lang="sk-SK" sz="2400" dirty="0"/>
              <a:t> zoznamu.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9A6DD8B-302A-65F8-ABE7-CC68BE79C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304" y="3840480"/>
            <a:ext cx="3563391" cy="19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49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40AF6-6B2C-458D-A168-B6409C44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18370"/>
            <a:ext cx="8911687" cy="781780"/>
          </a:xfrm>
        </p:spPr>
        <p:txBody>
          <a:bodyPr/>
          <a:lstStyle/>
          <a:p>
            <a:r>
              <a:rPr lang="sk-SK" b="1" dirty="0"/>
              <a:t>Označenie duplicít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5A11E6-7455-76F6-A7D2-B97F34EF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48" y="1303020"/>
            <a:ext cx="4245928" cy="52394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800" dirty="0"/>
              <a:t>Podmienené formátovanie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2400" dirty="0"/>
              <a:t>Pomocou podmieneného formátovania môžete farebne odlíšiť duplicitné údaje. Vhodné použiť vtedy, keď chcete vedieť, ktoré sa opakujú.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2400" dirty="0"/>
              <a:t>Je však potrebné mať nejaký stĺpec, ktorý by mal obsahovať jedinečné položky, napríklad identifikačné číslo, kód a pod.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F969890A-64D5-2310-EEC7-27C5D2C2B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077" y="1200150"/>
            <a:ext cx="6924675" cy="5257800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6528CFE3-9C03-D7AF-CCEC-D3C0CA7BA90F}"/>
              </a:ext>
            </a:extLst>
          </p:cNvPr>
          <p:cNvSpPr/>
          <p:nvPr/>
        </p:nvSpPr>
        <p:spPr>
          <a:xfrm>
            <a:off x="8778239" y="5772150"/>
            <a:ext cx="2642649" cy="685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155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A4DDC-808E-6901-03ED-5EFD32C0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49790"/>
            <a:ext cx="8911687" cy="850360"/>
          </a:xfrm>
        </p:spPr>
        <p:txBody>
          <a:bodyPr/>
          <a:lstStyle/>
          <a:p>
            <a:r>
              <a:rPr lang="sk-SK" b="1" dirty="0"/>
              <a:t>Zoraďovanie údajov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9DFECA0-D799-BE70-D97B-7C1C75C3D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00150"/>
            <a:ext cx="8915400" cy="5200650"/>
          </a:xfrm>
        </p:spPr>
        <p:txBody>
          <a:bodyPr>
            <a:normAutofit fontScale="92500" lnSpcReduction="10000"/>
          </a:bodyPr>
          <a:lstStyle/>
          <a:p>
            <a:r>
              <a:rPr lang="sk-SK" sz="2400" dirty="0"/>
              <a:t>Zoraďovanie údajov je neoddeliteľnou súčasťou analýzy údajov.</a:t>
            </a:r>
          </a:p>
          <a:p>
            <a:r>
              <a:rPr lang="sk-SK" sz="2400" dirty="0"/>
              <a:t>Zoraďovanie umožňuje rýchlu vizualizáciu a lepšie pochopenie údajov, usporiadanie a vyhľadávanie požadovaných údajov a napokon aj uskutočňovanie efektívnejších rozhodnutí.</a:t>
            </a:r>
          </a:p>
          <a:p>
            <a:r>
              <a:rPr lang="sk-SK" sz="2400" dirty="0"/>
              <a:t>Údaje môžeme zoradiť podľa textu (od A po Z alebo od Z po A), čísel (od najmenšieho po najväčšie alebo od najväčšieho po najmenšie) alebo dátumu a času (od najstaršieho po najnovší alebo od najnovšieho po najstarší) v jednom alebo viacerých stĺpcoch.</a:t>
            </a:r>
          </a:p>
          <a:p>
            <a:r>
              <a:rPr lang="sk-SK" sz="2400" dirty="0"/>
              <a:t>Môžeme zoraďovať aj podľa vlastného zoznamu, ktorý sme vytvorili.</a:t>
            </a:r>
          </a:p>
          <a:p>
            <a:r>
              <a:rPr lang="sk-SK" sz="2400" dirty="0"/>
              <a:t>Zoraďovať sa dá aj podľa formátu, vrátane farby bunky, farby písma alebo množiny ikon.</a:t>
            </a:r>
          </a:p>
        </p:txBody>
      </p:sp>
    </p:spTree>
    <p:extLst>
      <p:ext uri="{BB962C8B-B14F-4D97-AF65-F5344CB8AC3E}">
        <p14:creationId xmlns:p14="http://schemas.microsoft.com/office/powerpoint/2010/main" val="2844148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DB181-B759-8D19-7EFB-91951659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1780"/>
          </a:xfrm>
        </p:spPr>
        <p:txBody>
          <a:bodyPr/>
          <a:lstStyle/>
          <a:p>
            <a:r>
              <a:rPr lang="sk-SK" b="1" dirty="0"/>
              <a:t>Zoraďovanie údajov - pokračovanie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9FC20C-1229-C3F9-3965-FE7268CA0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405890"/>
            <a:ext cx="8915400" cy="2731770"/>
          </a:xfrm>
        </p:spPr>
        <p:txBody>
          <a:bodyPr>
            <a:normAutofit/>
          </a:bodyPr>
          <a:lstStyle/>
          <a:p>
            <a:r>
              <a:rPr lang="sk-SK" sz="2400" dirty="0"/>
              <a:t>Pri zoraďovaní podľa jedného stĺpca stačí kliknúť na jednu bunku v danom stĺpci a použiť buď pravé tlačidlo myši a vybrať možnosť zoradenia alebo nástroje na karte Domov v skupine Úpravy alebo Nástroje na karte Údaje v skupine Zoradiť a filtrovať.</a:t>
            </a:r>
          </a:p>
          <a:p>
            <a:r>
              <a:rPr lang="sk-SK" sz="2400" dirty="0"/>
              <a:t>Zoraďovať sa dá aj podľa viac ako jedného stĺpca.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6BD177E-C9B2-46EC-04F6-31A83BE76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13" y="3769296"/>
            <a:ext cx="7824788" cy="299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61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3BA1B-A187-4985-8957-73DE705C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6060"/>
          </a:xfrm>
        </p:spPr>
        <p:txBody>
          <a:bodyPr/>
          <a:lstStyle/>
          <a:p>
            <a:r>
              <a:rPr lang="sk-SK" b="1" dirty="0"/>
              <a:t>Filtrovanie údajov v databáze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9079B7F-E632-F3F7-4F6D-ABAE799FF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99" y="1737360"/>
            <a:ext cx="8915400" cy="4413892"/>
          </a:xfrm>
        </p:spPr>
        <p:txBody>
          <a:bodyPr>
            <a:normAutofit fontScale="92500"/>
          </a:bodyPr>
          <a:lstStyle/>
          <a:p>
            <a:r>
              <a:rPr lang="sk-SK" sz="3600" dirty="0"/>
              <a:t>Filtrovanie znamená, že Excel záznamy (riadky), ktoré nevyhovujú nami zadaným kritériám dočasne skryje.</a:t>
            </a:r>
          </a:p>
          <a:p>
            <a:r>
              <a:rPr lang="sk-SK" sz="3600" dirty="0"/>
              <a:t>Excel​​ ponúka 5 druhov filtrov​​ Automatický filter​​, Rozšírený filter, Rýchly filter (</a:t>
            </a:r>
            <a:r>
              <a:rPr lang="sk-SK" sz="3600" dirty="0" err="1"/>
              <a:t>Slicer</a:t>
            </a:r>
            <a:r>
              <a:rPr lang="sk-SK" sz="3600" dirty="0"/>
              <a:t>), Časovú os (</a:t>
            </a:r>
            <a:r>
              <a:rPr lang="sk-SK" sz="3600" dirty="0" err="1"/>
              <a:t>TimeLine</a:t>
            </a:r>
            <a:r>
              <a:rPr lang="sk-SK" sz="3600" dirty="0"/>
              <a:t>) a filtrovanie cez funkciu =FILTER().</a:t>
            </a:r>
          </a:p>
        </p:txBody>
      </p:sp>
    </p:spTree>
    <p:extLst>
      <p:ext uri="{BB962C8B-B14F-4D97-AF65-F5344CB8AC3E}">
        <p14:creationId xmlns:p14="http://schemas.microsoft.com/office/powerpoint/2010/main" val="840530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0F8A6-BEC7-7364-1D95-4D1EF28E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/>
          <a:lstStyle/>
          <a:p>
            <a:r>
              <a:rPr lang="sk-SK" b="1" dirty="0"/>
              <a:t>Automatický filter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E1A28D-E2A3-8855-EE44-AB4D7619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11630"/>
            <a:ext cx="8915400" cy="4937760"/>
          </a:xfrm>
        </p:spPr>
        <p:txBody>
          <a:bodyPr>
            <a:normAutofit/>
          </a:bodyPr>
          <a:lstStyle/>
          <a:p>
            <a:r>
              <a:rPr lang="sk-SK" sz="3200" dirty="0"/>
              <a:t>Automatický filter​​ je najjednoduchší a aj najviac používaný spôsob filtrovania väčšiny používateľov.</a:t>
            </a:r>
          </a:p>
          <a:p>
            <a:r>
              <a:rPr lang="it-IT" sz="3200" dirty="0"/>
              <a:t>Pri automatickom filtri existujú 3 možnosti filtrovania:</a:t>
            </a:r>
            <a:endParaRPr lang="sk-SK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2800" dirty="0"/>
              <a:t>textu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2800" dirty="0"/>
              <a:t>čísel (sem patrí aj filtrovanie času)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2800" dirty="0"/>
              <a:t>dátumov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BA08BF3-A053-4E62-0E0A-CD8D1AD37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807" y="384080"/>
            <a:ext cx="7334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59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295A2E36-89DB-B3FB-FB66-B7E86BB94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918" y="3020378"/>
            <a:ext cx="3464404" cy="408622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1458F5B-2F60-17A6-75A3-7BC91977D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245" y="3545204"/>
            <a:ext cx="1895475" cy="300037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A2F61FCC-EDB0-29EC-DCAF-D33435CFD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247" y="1390650"/>
            <a:ext cx="3705225" cy="371475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A2464F66-09FF-3FB2-646B-1AB158BDB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270" y="1951672"/>
            <a:ext cx="2933700" cy="4657725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9A4E1D1A-035E-01A3-DF78-CC4E39838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97" y="254317"/>
            <a:ext cx="3743325" cy="428625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D60C6A58-4B40-2690-DCE6-27F10DB83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684" y="682942"/>
            <a:ext cx="1819275" cy="5572125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094A7494-68C8-6B6E-2C47-D6CD84C551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5545" y="835342"/>
            <a:ext cx="245745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5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D828C-3BB3-8B87-8DFB-31725F46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1770"/>
          </a:xfrm>
        </p:spPr>
        <p:txBody>
          <a:bodyPr/>
          <a:lstStyle/>
          <a:p>
            <a:r>
              <a:rPr lang="sk-SK" b="1" dirty="0"/>
              <a:t>Rozšírený filter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BC8565-6ECB-51A1-4F5B-B3AFB2C17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590" y="1554480"/>
            <a:ext cx="10213022" cy="4960620"/>
          </a:xfrm>
        </p:spPr>
        <p:txBody>
          <a:bodyPr>
            <a:normAutofit/>
          </a:bodyPr>
          <a:lstStyle/>
          <a:p>
            <a:r>
              <a:rPr lang="sk-SK" sz="2800" dirty="0"/>
              <a:t>Rozšírený filter je rozšírenou verziou bežného filtra.</a:t>
            </a:r>
          </a:p>
          <a:p>
            <a:r>
              <a:rPr lang="sk-SK" sz="2800" dirty="0"/>
              <a:t>Rozdiely medzi automatickým filtrom a rozšíreným filtrom: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2400" dirty="0"/>
              <a:t>Automatický filter údajov síce bude filtrovať existujúcu množinu údajov, ale pomocou rozšíreného filtra môžeme množinu údajov extrahovať aj na iné miesto.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2400" dirty="0"/>
              <a:t>Rozšírený filter umožňuje používať komplexné kritériá – viac ako dve kritériá v rámci jedného stĺpca.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2400" dirty="0"/>
              <a:t>Rozšírený filter sa dá použiť aj na extrakciu jedinečných záznamov z údajov.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44AE3F5-D72D-50C1-036A-18DE961CD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990" y="624092"/>
            <a:ext cx="2556510" cy="7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28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D828C-3BB3-8B87-8DFB-31725F46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1770"/>
          </a:xfrm>
        </p:spPr>
        <p:txBody>
          <a:bodyPr/>
          <a:lstStyle/>
          <a:p>
            <a:r>
              <a:rPr lang="sk-SK" b="1" dirty="0"/>
              <a:t>Rozšírený filter - pokračovanie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BC8565-6ECB-51A1-4F5B-B3AFB2C17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590" y="1554480"/>
            <a:ext cx="10213022" cy="4960620"/>
          </a:xfrm>
        </p:spPr>
        <p:txBody>
          <a:bodyPr>
            <a:normAutofit fontScale="92500"/>
          </a:bodyPr>
          <a:lstStyle/>
          <a:p>
            <a:r>
              <a:rPr lang="sk-SK" sz="3200" dirty="0"/>
              <a:t>Pred použitím sa vytvára tzv. </a:t>
            </a:r>
            <a:r>
              <a:rPr lang="sk-SK" sz="3200" dirty="0" err="1"/>
              <a:t>kriteriálna</a:t>
            </a:r>
            <a:r>
              <a:rPr lang="sk-SK" sz="3200" dirty="0"/>
              <a:t> tabuľka – tabuľka mimo hlavnej databázy.</a:t>
            </a:r>
          </a:p>
          <a:p>
            <a:r>
              <a:rPr lang="sk-SK" sz="3200" dirty="0"/>
              <a:t>Hlavička </a:t>
            </a:r>
            <a:r>
              <a:rPr lang="sk-SK" sz="3200" dirty="0" err="1"/>
              <a:t>kriteriálnej</a:t>
            </a:r>
            <a:r>
              <a:rPr lang="sk-SK" sz="3200" dirty="0"/>
              <a:t> tabuľky musí obsahovať zhodné názvy z hlavnej tabuľky.</a:t>
            </a:r>
          </a:p>
          <a:p>
            <a:r>
              <a:rPr lang="sk-SK" sz="3200" dirty="0"/>
              <a:t>Kritériá zadané v jednom riadku – platia </a:t>
            </a:r>
            <a:r>
              <a:rPr lang="sk-SK" sz="3200" b="1" dirty="0"/>
              <a:t>súčasne</a:t>
            </a:r>
            <a:r>
              <a:rPr lang="sk-SK" sz="3200" dirty="0"/>
              <a:t>.</a:t>
            </a:r>
          </a:p>
          <a:p>
            <a:r>
              <a:rPr lang="sk-SK" sz="3200" dirty="0"/>
              <a:t>Kritériá zadané o riadok nižšie - platí jedno </a:t>
            </a:r>
            <a:r>
              <a:rPr lang="sk-SK" sz="3200" b="1" dirty="0"/>
              <a:t>alebo </a:t>
            </a:r>
            <a:r>
              <a:rPr lang="sk-SK" sz="3200" dirty="0"/>
              <a:t>druhé kritérium. </a:t>
            </a:r>
          </a:p>
          <a:p>
            <a:r>
              <a:rPr lang="sk-SK" sz="3200" dirty="0"/>
              <a:t>V kritériách sa nerozlišujú malé alebo veľké písmená. </a:t>
            </a:r>
          </a:p>
        </p:txBody>
      </p:sp>
    </p:spTree>
    <p:extLst>
      <p:ext uri="{BB962C8B-B14F-4D97-AF65-F5344CB8AC3E}">
        <p14:creationId xmlns:p14="http://schemas.microsoft.com/office/powerpoint/2010/main" val="3109211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D828C-3BB3-8B87-8DFB-31725F46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1770"/>
          </a:xfrm>
        </p:spPr>
        <p:txBody>
          <a:bodyPr/>
          <a:lstStyle/>
          <a:p>
            <a:r>
              <a:rPr lang="sk-SK" b="1" dirty="0"/>
              <a:t>Rozšírený filter - pokračovanie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BC8565-6ECB-51A1-4F5B-B3AFB2C17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590" y="1554480"/>
            <a:ext cx="5486400" cy="4823460"/>
          </a:xfrm>
        </p:spPr>
        <p:txBody>
          <a:bodyPr>
            <a:normAutofit lnSpcReduction="10000"/>
          </a:bodyPr>
          <a:lstStyle/>
          <a:p>
            <a:r>
              <a:rPr lang="sk-SK" sz="3200" dirty="0"/>
              <a:t>Postup použitia:</a:t>
            </a:r>
          </a:p>
          <a:p>
            <a:pPr marL="914400" lvl="1" indent="-514350">
              <a:buFont typeface="+mj-lt"/>
              <a:buAutoNum type="arabicParenR"/>
            </a:pPr>
            <a:r>
              <a:rPr lang="sk-SK" sz="3000" dirty="0"/>
              <a:t>Kliknúť do hlavnej databázy do ľubovoľnej bunky.</a:t>
            </a:r>
          </a:p>
          <a:p>
            <a:pPr marL="914400" lvl="1" indent="-514350">
              <a:buFont typeface="+mj-lt"/>
              <a:buAutoNum type="arabicParenR"/>
            </a:pPr>
            <a:r>
              <a:rPr lang="sk-SK" sz="3000" dirty="0"/>
              <a:t>Na karte Údaje v skupine Zoradiť a filtrovať vybrať Rozšírené.</a:t>
            </a:r>
          </a:p>
          <a:p>
            <a:pPr marL="914400" lvl="1" indent="-514350">
              <a:buFont typeface="+mj-lt"/>
              <a:buAutoNum type="arabicParenR"/>
            </a:pPr>
            <a:r>
              <a:rPr lang="sk-SK" sz="3000" dirty="0"/>
              <a:t>V dialógovom okne nastaviť podmienky.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A64338E-A0C6-B08F-63C9-9062CA5F4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567" y="1693544"/>
            <a:ext cx="4122843" cy="4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51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DE6CE-8E1E-0F84-0E5E-FAA686CD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319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Nástroj Medzisúčet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71D985-97D9-72B7-B86A-C6EEAF20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182" y="1565910"/>
            <a:ext cx="4668838" cy="4972050"/>
          </a:xfrm>
        </p:spPr>
        <p:txBody>
          <a:bodyPr>
            <a:normAutofit fontScale="92500"/>
          </a:bodyPr>
          <a:lstStyle/>
          <a:p>
            <a:r>
              <a:rPr lang="sk-SK" sz="2400" dirty="0"/>
              <a:t>Pomocou nástroja Medzisúčet môžeme v tabuľke pre stĺpec automaticky vypočítať medzisúčty a celkové súčty.</a:t>
            </a:r>
          </a:p>
          <a:p>
            <a:r>
              <a:rPr lang="sk-SK" sz="2400" dirty="0"/>
              <a:t>Dôležitá podmienka – riadok v dialógovom okne Pri každej zmene v stĺpci – použitý stĺpec musí byť zoradený. </a:t>
            </a:r>
          </a:p>
          <a:p>
            <a:r>
              <a:rPr lang="sk-SK" sz="2400" dirty="0"/>
              <a:t>Následne vyberieme požadovanú funkciu zo zoznamu a zaškrtneme stĺpec, v ktorom sa má zobraziť výsledok. 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78CF938B-783A-7782-0C3C-CBB493BAA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350" y="123825"/>
            <a:ext cx="1028700" cy="130492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558B206-077B-C241-39E1-43017C196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0" y="1558512"/>
            <a:ext cx="42100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3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6C693-C7DA-E5B1-3718-3632DACA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/>
          <a:lstStyle/>
          <a:p>
            <a:r>
              <a:rPr lang="sk-SK" b="1" dirty="0"/>
              <a:t>Použitie overovania údajov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C20C2E1-C853-1C54-2E2D-EC5E59BF2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85900"/>
            <a:ext cx="8915400" cy="501777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sk-SK" sz="2000" dirty="0"/>
              <a:t>Vyberať bunky, pre ktoré chceme vytvoriť pravidlo.</a:t>
            </a:r>
          </a:p>
          <a:p>
            <a:pPr>
              <a:buFont typeface="+mj-lt"/>
              <a:buAutoNum type="arabicPeriod"/>
            </a:pPr>
            <a:r>
              <a:rPr lang="sk-SK" sz="2000" dirty="0"/>
              <a:t>Vybrať kartu Údaje a v skupine Nástroje pre údaje – Overovanie údajov.</a:t>
            </a:r>
          </a:p>
          <a:p>
            <a:pPr>
              <a:buFont typeface="+mj-lt"/>
              <a:buAutoNum type="arabicPeriod"/>
            </a:pPr>
            <a:r>
              <a:rPr lang="sk-SK" sz="2000" dirty="0"/>
              <a:t>Na záložke Nastavenia v časti Povoliť vyberať jednu z možností: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800" b="1" dirty="0"/>
              <a:t>Celé číslo </a:t>
            </a:r>
            <a:r>
              <a:rPr lang="sk-SK" sz="1800" dirty="0"/>
              <a:t>– ak chcete obmedziť prijímanie celých čísel v bunke.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800" b="1" dirty="0" err="1"/>
              <a:t>Decimal</a:t>
            </a:r>
            <a:r>
              <a:rPr lang="sk-SK" sz="1800" dirty="0"/>
              <a:t> - (Desatinné číslo –), ak chcete obmedziť prijímanie desatinných čísel v bunke.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b="1" dirty="0"/>
              <a:t>Zoznam</a:t>
            </a:r>
            <a:r>
              <a:rPr lang="pl-PL" sz="1800" dirty="0"/>
              <a:t> – na výber údajov z rozbaľovacieho zoznamu.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800" b="1" dirty="0"/>
              <a:t>Dátum</a:t>
            </a:r>
            <a:r>
              <a:rPr lang="sk-SK" sz="1800" dirty="0"/>
              <a:t> – ak chcete obmedziť bunku tak, aby bola akceptovaná iba dátum.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800" b="1" dirty="0"/>
              <a:t>Čas</a:t>
            </a:r>
            <a:r>
              <a:rPr lang="sk-SK" sz="1800" dirty="0"/>
              <a:t> – ak chcete obmedziť bunky tak, aby prijímali len čas.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800" b="1" dirty="0"/>
              <a:t>Dĺžka textu </a:t>
            </a:r>
            <a:r>
              <a:rPr lang="sk-SK" sz="1800" dirty="0"/>
              <a:t>– ak chcete obmedziť dĺžku textu.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1800" b="1" dirty="0"/>
              <a:t>Vlastné</a:t>
            </a:r>
            <a:r>
              <a:rPr lang="sk-SK" sz="1800" dirty="0"/>
              <a:t> – pre vlastný vzorec.</a:t>
            </a:r>
          </a:p>
        </p:txBody>
      </p:sp>
    </p:spTree>
    <p:extLst>
      <p:ext uri="{BB962C8B-B14F-4D97-AF65-F5344CB8AC3E}">
        <p14:creationId xmlns:p14="http://schemas.microsoft.com/office/powerpoint/2010/main" val="209578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03B55A71-AFEC-9558-323B-3376D51CA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" y="706203"/>
            <a:ext cx="11532870" cy="54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5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2DB0F-FCB5-ADE4-5E7B-BC13116C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3200"/>
          </a:xfrm>
        </p:spPr>
        <p:txBody>
          <a:bodyPr/>
          <a:lstStyle/>
          <a:p>
            <a:r>
              <a:rPr lang="sk-SK" b="1" dirty="0"/>
              <a:t>Podmienené formátovanie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76B4A3-BDDA-AC4D-7F86-D39D516A7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28750"/>
            <a:ext cx="8915400" cy="5177790"/>
          </a:xfrm>
        </p:spPr>
        <p:txBody>
          <a:bodyPr>
            <a:normAutofit lnSpcReduction="10000"/>
          </a:bodyPr>
          <a:lstStyle/>
          <a:p>
            <a:r>
              <a:rPr lang="sk-SK" sz="2800" dirty="0"/>
              <a:t>Podmienené formátovanie​​ v Exceli je veľmi užitočný nástroj, pomocou ktorého sa dajú bunky formátovať práve vtedy, keď spĺňajú nami zadanú podmienku.</a:t>
            </a:r>
          </a:p>
          <a:p>
            <a:r>
              <a:rPr lang="sk-SK" sz="2800" dirty="0"/>
              <a:t>Od toho vznikol aj samotný názov –​​ Podmienené formátovanie, inak povedané formátovanie (</a:t>
            </a:r>
            <a:r>
              <a:rPr lang="sk-SK" sz="2800" dirty="0" err="1"/>
              <a:t>t.j</a:t>
            </a:r>
            <a:r>
              <a:rPr lang="sk-SK" sz="2800" dirty="0"/>
              <a:t>. nastavenie určitých farieb a vlastností bunkám a písmu) na základe podmienky.</a:t>
            </a:r>
          </a:p>
          <a:p>
            <a:r>
              <a:rPr lang="sk-SK" sz="2800" dirty="0"/>
              <a:t>Formátovať sa dá farba textu, výplne, orámovanie alebo samotný formát bunky – eurá, počet desatinných miest a pod.</a:t>
            </a:r>
          </a:p>
        </p:txBody>
      </p:sp>
    </p:spTree>
    <p:extLst>
      <p:ext uri="{BB962C8B-B14F-4D97-AF65-F5344CB8AC3E}">
        <p14:creationId xmlns:p14="http://schemas.microsoft.com/office/powerpoint/2010/main" val="2034520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378EE326-69F3-35AE-9BD9-D32C2AB54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66236"/>
            <a:ext cx="3990975" cy="6762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DD96333-5F46-ADC3-D225-8FB6C5C3C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" y="1137285"/>
            <a:ext cx="2886075" cy="52006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9DD22E0-1A78-269C-8C36-9F25D023C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345" y="1137285"/>
            <a:ext cx="3905250" cy="69532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30A6CE22-1ECB-2CB0-EB59-CE5C6B0DD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695" y="1832610"/>
            <a:ext cx="3067050" cy="4543425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3798070E-6ADB-BAF2-FCDE-99DA02659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1883" y="2924176"/>
            <a:ext cx="39528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59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6D837-6FB8-A993-E1A5-E5902353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3200"/>
          </a:xfrm>
        </p:spPr>
        <p:txBody>
          <a:bodyPr/>
          <a:lstStyle/>
          <a:p>
            <a:r>
              <a:rPr lang="sk-SK" b="1" dirty="0"/>
              <a:t>Podmienené formátovanie - postup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4BEE37-176D-E22A-BF6D-36AB9F57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65910"/>
            <a:ext cx="8915400" cy="4834890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sk-SK" sz="3200" dirty="0"/>
              <a:t>Označíme oblasť / bunky, kde sa nachádzajú hodnoty, ktoré chceme naformátovať.</a:t>
            </a:r>
          </a:p>
          <a:p>
            <a:pPr>
              <a:buFont typeface="+mj-lt"/>
              <a:buAutoNum type="arabicPeriod"/>
            </a:pPr>
            <a:r>
              <a:rPr lang="sk-SK" sz="3200" dirty="0"/>
              <a:t>Klikneme na karte​​ Domov​​ na nástroj​​ </a:t>
            </a:r>
            <a:r>
              <a:rPr lang="sk-SK" sz="3200" b="1" dirty="0"/>
              <a:t>Podmienené formátovanie.</a:t>
            </a:r>
          </a:p>
          <a:p>
            <a:pPr>
              <a:buFont typeface="+mj-lt"/>
              <a:buAutoNum type="arabicPeriod"/>
            </a:pPr>
            <a:r>
              <a:rPr lang="sk-SK" sz="3200" dirty="0"/>
              <a:t>Z ponuky vyberieme možnosť​​, ktorú potrebujeme</a:t>
            </a:r>
            <a:r>
              <a:rPr lang="sk-SK" sz="3200" b="1" dirty="0"/>
              <a:t>.</a:t>
            </a:r>
          </a:p>
          <a:p>
            <a:pPr>
              <a:buFont typeface="+mj-lt"/>
              <a:buAutoNum type="arabicPeriod"/>
            </a:pPr>
            <a:r>
              <a:rPr lang="sk-SK" sz="3200" dirty="0"/>
              <a:t>Nastavíme podmienku a zvolíme formát.</a:t>
            </a:r>
          </a:p>
          <a:p>
            <a:pPr>
              <a:buFont typeface="+mj-lt"/>
              <a:buAutoNum type="arabicPeriod"/>
            </a:pPr>
            <a:r>
              <a:rPr lang="sk-SK" sz="3200" dirty="0"/>
              <a:t>Potvrdíme tlačidlom​​ OK.</a:t>
            </a:r>
          </a:p>
          <a:p>
            <a:pPr>
              <a:buFont typeface="+mj-lt"/>
              <a:buAutoNum type="arabicPeriod"/>
            </a:pP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3774484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7D63DF19-5D37-D7D6-6F6A-57CBABFCB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617" y="412056"/>
            <a:ext cx="9274493" cy="60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48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6A84ABFF-2034-1655-7E9B-4AC3B1041D41}"/>
              </a:ext>
            </a:extLst>
          </p:cNvPr>
          <p:cNvSpPr/>
          <p:nvPr/>
        </p:nvSpPr>
        <p:spPr>
          <a:xfrm rot="20561114">
            <a:off x="2159670" y="2967335"/>
            <a:ext cx="7872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180405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E04FA-C7A9-424F-6E7F-7B30B08A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499" y="434340"/>
            <a:ext cx="8911687" cy="75892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Použitie overovania údajov - pokračovanie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84773D-29FA-9150-6DB8-31E2D3E51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99" y="1383030"/>
            <a:ext cx="8915400" cy="4994910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 startAt="4"/>
            </a:pPr>
            <a:r>
              <a:rPr lang="sk-SK" sz="2800" dirty="0"/>
              <a:t>V časti Údaje vybrať podmienku.</a:t>
            </a:r>
          </a:p>
          <a:p>
            <a:pPr>
              <a:buFont typeface="+mj-lt"/>
              <a:buAutoNum type="arabicPeriod" startAt="4"/>
            </a:pPr>
            <a:r>
              <a:rPr lang="sk-SK" sz="2800" dirty="0"/>
              <a:t>Nastaviť ostatné požadované hodnoty na základe toho, čo sme vybrali pre možnosť Povoliť a Údaje.</a:t>
            </a:r>
          </a:p>
          <a:p>
            <a:pPr>
              <a:buFont typeface="+mj-lt"/>
              <a:buAutoNum type="arabicPeriod" startAt="4"/>
            </a:pPr>
            <a:r>
              <a:rPr lang="sk-SK" sz="2800" dirty="0"/>
              <a:t>Vybrať kartu Vstupná správa a prispôsobte správu, ktorá sa používateľom zobrazí pri zadávaní údajov.</a:t>
            </a:r>
          </a:p>
          <a:p>
            <a:pPr>
              <a:buFont typeface="+mj-lt"/>
              <a:buAutoNum type="arabicPeriod" startAt="4"/>
            </a:pPr>
            <a:r>
              <a:rPr lang="sk-SK" sz="2800" dirty="0"/>
              <a:t>Ak začiarkneme políčko Zobraziť správu po vybratí bunky, zobrazí sa správa, keď používateľ vyberie alebo ukáže kurzorom na vybraté bunky.</a:t>
            </a:r>
          </a:p>
          <a:p>
            <a:pPr>
              <a:buFont typeface="+mj-lt"/>
              <a:buAutoNum type="arabicPeriod" startAt="4"/>
            </a:pPr>
            <a:r>
              <a:rPr lang="sk-SK" sz="2800" dirty="0"/>
              <a:t>Vybrať kartu Chybové hlásenie, prispôsobiť chybové hlásenie a vybrať štýl.</a:t>
            </a:r>
          </a:p>
          <a:p>
            <a:pPr>
              <a:buFont typeface="+mj-lt"/>
              <a:buAutoNum type="arabicPeriod" startAt="4"/>
            </a:pPr>
            <a:r>
              <a:rPr lang="sk-SK" sz="2800" dirty="0"/>
              <a:t>Potvrdiť OK.</a:t>
            </a:r>
          </a:p>
        </p:txBody>
      </p:sp>
    </p:spTree>
    <p:extLst>
      <p:ext uri="{BB962C8B-B14F-4D97-AF65-F5344CB8AC3E}">
        <p14:creationId xmlns:p14="http://schemas.microsoft.com/office/powerpoint/2010/main" val="404836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0BFEFAF7-538A-B18F-0105-10B4A6B5C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" y="1417320"/>
            <a:ext cx="5778500" cy="448056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1602D946-4543-8006-E8F0-522DFD3B8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830" y="340995"/>
            <a:ext cx="2609850" cy="21526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04893264-9F30-E24A-8C32-B07049D89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180" y="2606992"/>
            <a:ext cx="2552700" cy="189547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75B6B21C-AB80-AC16-5B64-1E360E060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880" y="4488180"/>
            <a:ext cx="25146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4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1853B-573F-2D58-7F6F-3C8C37F4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1770"/>
          </a:xfrm>
        </p:spPr>
        <p:txBody>
          <a:bodyPr/>
          <a:lstStyle/>
          <a:p>
            <a:r>
              <a:rPr lang="sk-SK" b="1" dirty="0"/>
              <a:t>Čo je databáza?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BCD0FDB-5E9E-78C4-68E3-75F120EE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34490"/>
            <a:ext cx="8915400" cy="4457700"/>
          </a:xfrm>
        </p:spPr>
        <p:txBody>
          <a:bodyPr>
            <a:normAutofit/>
          </a:bodyPr>
          <a:lstStyle/>
          <a:p>
            <a:r>
              <a:rPr lang="sk-SK" sz="3200" dirty="0"/>
              <a:t>Databáza je množina údajov, ktoré majú svoju štruktúru. </a:t>
            </a:r>
          </a:p>
          <a:p>
            <a:r>
              <a:rPr lang="sk-SK" sz="3200" dirty="0"/>
              <a:t>Vďaka tejto štruktúre môžu užívatelia jednoduchými i zložitejšími nástrojmi z databázy získavať potrebné informácie.</a:t>
            </a:r>
          </a:p>
          <a:p>
            <a:r>
              <a:rPr lang="sk-SK" sz="3200" dirty="0"/>
              <a:t>V Exceli k týmto nástrojom radíme napríklad funkcie, filtrovanie, kontingenčné tabuľky atď.</a:t>
            </a:r>
          </a:p>
        </p:txBody>
      </p:sp>
    </p:spTree>
    <p:extLst>
      <p:ext uri="{BB962C8B-B14F-4D97-AF65-F5344CB8AC3E}">
        <p14:creationId xmlns:p14="http://schemas.microsoft.com/office/powerpoint/2010/main" val="232445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345D7A-5D75-67DC-45BD-214E5538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800" b="1"/>
              <a:t>Pravidlá a odporúčania pre tvorbu databáz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A4C7B5-BD4A-B0CB-DDED-FEE841668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3600" dirty="0">
                <a:solidFill>
                  <a:srgbClr val="FF0000"/>
                </a:solidFill>
              </a:rPr>
              <a:t>Riadková databáza je najlepšia</a:t>
            </a:r>
            <a:r>
              <a:rPr lang="pl-PL" sz="3600" dirty="0"/>
              <a:t>:  jeden riadok = jeden záznam.</a:t>
            </a:r>
          </a:p>
          <a:p>
            <a:pPr marL="0" indent="0">
              <a:buNone/>
            </a:pPr>
            <a:r>
              <a:rPr lang="pl-PL" sz="3600" dirty="0"/>
              <a:t>Nezlučovať bunky!</a:t>
            </a:r>
            <a:endParaRPr lang="sk-SK" sz="3600" dirty="0"/>
          </a:p>
        </p:txBody>
      </p:sp>
      <p:pic>
        <p:nvPicPr>
          <p:cNvPr id="5" name="Obrázok 4" descr="Obrázok, na ktorom je stôl&#10;&#10;Automaticky generovaný popis">
            <a:extLst>
              <a:ext uri="{FF2B5EF4-FFF2-40B4-BE49-F238E27FC236}">
                <a16:creationId xmlns:a16="http://schemas.microsoft.com/office/drawing/2014/main" id="{76E4F59B-7099-EA6C-1E23-CC6F78F04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503" y="824022"/>
            <a:ext cx="7273617" cy="5109716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2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345D7A-5D75-67DC-45BD-214E5538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800" b="1"/>
              <a:t>Pravidlá a odporúčania pre tvorbu databáz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A4C7B5-BD4A-B0CB-DDED-FEE841668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>
                <a:solidFill>
                  <a:srgbClr val="FF0000"/>
                </a:solidFill>
              </a:rPr>
              <a:t>Hlavička v jednom riadku</a:t>
            </a:r>
            <a:r>
              <a:rPr lang="pl-PL" sz="3600" dirty="0"/>
              <a:t>:  </a:t>
            </a:r>
            <a:r>
              <a:rPr lang="sk-SK" sz="36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Jeden riadok má byť hlavne ten, ktorý je rovno nad údajmi.</a:t>
            </a:r>
            <a:endParaRPr lang="sk-SK" sz="3600" dirty="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E04AA35-FFE8-A681-667E-9A6AB89C2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503" y="713686"/>
            <a:ext cx="765185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0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345D7A-5D75-67DC-45BD-214E5538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800" b="1"/>
              <a:t>Pravidlá a odporúčania pre tvorbu databáz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A4C7B5-BD4A-B0CB-DDED-FEE841668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41757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600" dirty="0">
                <a:solidFill>
                  <a:srgbClr val="FF0000"/>
                </a:solidFill>
                <a:latin typeface="Open Sans" panose="020B0606030504020204" pitchFamily="34" charset="0"/>
              </a:rPr>
              <a:t>Vždy sa ľahšie spája ako rozdeľuje</a:t>
            </a:r>
            <a:r>
              <a:rPr lang="pl-PL" sz="3600" dirty="0">
                <a:solidFill>
                  <a:srgbClr val="111111"/>
                </a:solidFill>
                <a:latin typeface="Open Sans" panose="020B0606030504020204" pitchFamily="34" charset="0"/>
              </a:rPr>
              <a:t>: </a:t>
            </a:r>
            <a:r>
              <a:rPr lang="sk-SK" sz="36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ak sú nejaké údaje, ktoré môžu byť rozdelené do viacerých stĺpcov, tak ich rozdeľte do viacerých stĺpcov.</a:t>
            </a:r>
            <a:endParaRPr lang="sk-SK" sz="3600" dirty="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26795D5-C765-C456-DB64-C19649DB5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182" y="941070"/>
            <a:ext cx="78009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906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204</TotalTime>
  <Words>1587</Words>
  <Application>Microsoft Office PowerPoint</Application>
  <PresentationFormat>Širokouhlá</PresentationFormat>
  <Paragraphs>132</Paragraphs>
  <Slides>35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Open Sans</vt:lpstr>
      <vt:lpstr>Wingdings</vt:lpstr>
      <vt:lpstr>Wingdings 3</vt:lpstr>
      <vt:lpstr>Dym</vt:lpstr>
      <vt:lpstr>Overovanie údajov a práca s databázou</vt:lpstr>
      <vt:lpstr>Overovanie údajov</vt:lpstr>
      <vt:lpstr>Použitie overovania údajov</vt:lpstr>
      <vt:lpstr>Použitie overovania údajov - pokračovanie</vt:lpstr>
      <vt:lpstr>Prezentácia programu PowerPoint</vt:lpstr>
      <vt:lpstr>Čo je databáza?</vt:lpstr>
      <vt:lpstr>Pravidlá a odporúčania pre tvorbu databáz</vt:lpstr>
      <vt:lpstr>Pravidlá a odporúčania pre tvorbu databáz</vt:lpstr>
      <vt:lpstr>Pravidlá a odporúčania pre tvorbu databáz</vt:lpstr>
      <vt:lpstr>Pravidlá a odporúčania pre tvorbu databáz</vt:lpstr>
      <vt:lpstr>Pravidlá a odporúčania pre tvorbu databáz</vt:lpstr>
      <vt:lpstr>A. jeden riadok = jedna položka za celé obdobie</vt:lpstr>
      <vt:lpstr>B. jeden riadok = jedna položka v jednom časovom období </vt:lpstr>
      <vt:lpstr>C. jeden riadok = jedno časové obdobie </vt:lpstr>
      <vt:lpstr>Pravidlá a odporúčania pre tvorbu databáz</vt:lpstr>
      <vt:lpstr>Pravidlá a odporúčania pre tvorbu databáz</vt:lpstr>
      <vt:lpstr>Tipy pri bežnej evidencii údajov</vt:lpstr>
      <vt:lpstr>Užitočné klávesové skratky</vt:lpstr>
      <vt:lpstr>Odstránenie duplicít</vt:lpstr>
      <vt:lpstr>Označenie duplicít</vt:lpstr>
      <vt:lpstr>Zoraďovanie údajov</vt:lpstr>
      <vt:lpstr>Zoraďovanie údajov - pokračovanie</vt:lpstr>
      <vt:lpstr>Filtrovanie údajov v databáze</vt:lpstr>
      <vt:lpstr>Automatický filter</vt:lpstr>
      <vt:lpstr>Prezentácia programu PowerPoint</vt:lpstr>
      <vt:lpstr>Rozšírený filter</vt:lpstr>
      <vt:lpstr>Rozšírený filter - pokračovanie</vt:lpstr>
      <vt:lpstr>Rozšírený filter - pokračovanie</vt:lpstr>
      <vt:lpstr>Nástroj Medzisúčet</vt:lpstr>
      <vt:lpstr>Prezentácia programu PowerPoint</vt:lpstr>
      <vt:lpstr>Podmienené formátovanie</vt:lpstr>
      <vt:lpstr>Prezentácia programu PowerPoint</vt:lpstr>
      <vt:lpstr>Podmienené formátovanie - postup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Overovanie údajov a práca s databázou</dc:title>
  <dc:creator>Marcela Hallová</dc:creator>
  <cp:lastModifiedBy>Marcela Hallová</cp:lastModifiedBy>
  <cp:revision>29</cp:revision>
  <dcterms:created xsi:type="dcterms:W3CDTF">2022-09-30T18:13:15Z</dcterms:created>
  <dcterms:modified xsi:type="dcterms:W3CDTF">2022-09-30T21:40:59Z</dcterms:modified>
</cp:coreProperties>
</file>