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36D32-2213-482E-B438-01A19097156F}" type="datetimeFigureOut">
              <a:rPr lang="sk-SK" smtClean="0"/>
              <a:t>2. 10. 2022</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B7A87-3B7D-403A-8622-27C2E8C26075}" type="slidenum">
              <a:rPr lang="sk-SK" smtClean="0"/>
              <a:t>‹#›</a:t>
            </a:fld>
            <a:endParaRPr lang="sk-SK"/>
          </a:p>
        </p:txBody>
      </p:sp>
    </p:spTree>
    <p:extLst>
      <p:ext uri="{BB962C8B-B14F-4D97-AF65-F5344CB8AC3E}">
        <p14:creationId xmlns:p14="http://schemas.microsoft.com/office/powerpoint/2010/main" val="17293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uzanapogranova.sk/excel-vlookup-onl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a:p>
            <a:endParaRPr lang="en-GB" dirty="0"/>
          </a:p>
        </p:txBody>
      </p:sp>
      <p:sp>
        <p:nvSpPr>
          <p:cNvPr id="4" name="Slide Number Placeholder 3"/>
          <p:cNvSpPr>
            <a:spLocks noGrp="1"/>
          </p:cNvSpPr>
          <p:nvPr>
            <p:ph type="sldNum" sz="quarter" idx="5"/>
          </p:nvPr>
        </p:nvSpPr>
        <p:spPr/>
        <p:txBody>
          <a:bodyPr/>
          <a:lstStyle/>
          <a:p>
            <a:fld id="{0F8B7A87-3B7D-403A-8622-27C2E8C26075}" type="slidenum">
              <a:rPr lang="sk-SK" smtClean="0"/>
              <a:t>4</a:t>
            </a:fld>
            <a:endParaRPr lang="sk-SK"/>
          </a:p>
        </p:txBody>
      </p:sp>
    </p:spTree>
    <p:extLst>
      <p:ext uri="{BB962C8B-B14F-4D97-AF65-F5344CB8AC3E}">
        <p14:creationId xmlns:p14="http://schemas.microsoft.com/office/powerpoint/2010/main" val="395554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dirty="0">
                <a:solidFill>
                  <a:srgbClr val="111111"/>
                </a:solidFill>
                <a:effectLst/>
                <a:latin typeface="Open Sans" panose="020B0606030504020204" pitchFamily="34" charset="0"/>
              </a:rPr>
              <a:t>Najhoršie je, keď je to isté napísané desiatimi rôznymi spôsobmi. Napríklad použitie funkcie </a:t>
            </a:r>
            <a:r>
              <a:rPr lang="sk-SK" b="0" i="0" dirty="0">
                <a:solidFill>
                  <a:srgbClr val="158EBF"/>
                </a:solidFill>
                <a:effectLst/>
                <a:latin typeface="Open Sans" panose="020B0606030504020204" pitchFamily="34" charset="0"/>
                <a:hlinkClick r:id="rId3"/>
              </a:rPr>
              <a:t>VLOOKUP</a:t>
            </a:r>
            <a:r>
              <a:rPr lang="sk-SK" b="0" i="0" dirty="0">
                <a:solidFill>
                  <a:srgbClr val="111111"/>
                </a:solidFill>
                <a:effectLst/>
                <a:latin typeface="Open Sans" panose="020B0606030504020204" pitchFamily="34" charset="0"/>
              </a:rPr>
              <a:t> je nemožné, pretože „priemyselný ventilátor“ nie je to isté ako „priem. ventilátor“, alebo „</a:t>
            </a:r>
            <a:r>
              <a:rPr lang="sk-SK" b="0" i="0" dirty="0" err="1">
                <a:solidFill>
                  <a:srgbClr val="111111"/>
                </a:solidFill>
                <a:effectLst/>
                <a:latin typeface="Open Sans" panose="020B0606030504020204" pitchFamily="34" charset="0"/>
              </a:rPr>
              <a:t>priemyselny</a:t>
            </a:r>
            <a:r>
              <a:rPr lang="sk-SK" b="0" i="0" dirty="0">
                <a:solidFill>
                  <a:srgbClr val="111111"/>
                </a:solidFill>
                <a:effectLst/>
                <a:latin typeface="Open Sans" panose="020B0606030504020204" pitchFamily="34" charset="0"/>
              </a:rPr>
              <a:t> </a:t>
            </a:r>
            <a:r>
              <a:rPr lang="sk-SK" b="0" i="0" dirty="0" err="1">
                <a:solidFill>
                  <a:srgbClr val="111111"/>
                </a:solidFill>
                <a:effectLst/>
                <a:latin typeface="Open Sans" panose="020B0606030504020204" pitchFamily="34" charset="0"/>
              </a:rPr>
              <a:t>ventilator</a:t>
            </a:r>
            <a:r>
              <a:rPr lang="sk-SK" b="0" i="0" dirty="0">
                <a:solidFill>
                  <a:srgbClr val="111111"/>
                </a:solidFill>
                <a:effectLst/>
                <a:latin typeface="Open Sans" panose="020B0606030504020204" pitchFamily="34" charset="0"/>
              </a:rPr>
              <a:t>“, alebo „</a:t>
            </a:r>
            <a:r>
              <a:rPr lang="sk-SK" b="0" i="0" dirty="0" err="1">
                <a:solidFill>
                  <a:srgbClr val="111111"/>
                </a:solidFill>
                <a:effectLst/>
                <a:latin typeface="Open Sans" panose="020B0606030504020204" pitchFamily="34" charset="0"/>
              </a:rPr>
              <a:t>priem.vent</a:t>
            </a:r>
            <a:r>
              <a:rPr lang="sk-SK" b="0" i="0" dirty="0">
                <a:solidFill>
                  <a:srgbClr val="111111"/>
                </a:solidFill>
                <a:effectLst/>
                <a:latin typeface="Open Sans" panose="020B0606030504020204" pitchFamily="34" charset="0"/>
              </a:rPr>
              <a:t>.“</a:t>
            </a:r>
            <a:endParaRPr lang="sk-SK" dirty="0"/>
          </a:p>
        </p:txBody>
      </p:sp>
      <p:sp>
        <p:nvSpPr>
          <p:cNvPr id="4" name="Zástupný objekt pre číslo snímky 3"/>
          <p:cNvSpPr>
            <a:spLocks noGrp="1"/>
          </p:cNvSpPr>
          <p:nvPr>
            <p:ph type="sldNum" sz="quarter" idx="5"/>
          </p:nvPr>
        </p:nvSpPr>
        <p:spPr/>
        <p:txBody>
          <a:bodyPr/>
          <a:lstStyle/>
          <a:p>
            <a:fld id="{0F8B7A87-3B7D-403A-8622-27C2E8C26075}" type="slidenum">
              <a:rPr lang="sk-SK" smtClean="0"/>
              <a:t>10</a:t>
            </a:fld>
            <a:endParaRPr lang="sk-SK"/>
          </a:p>
        </p:txBody>
      </p:sp>
    </p:spTree>
    <p:extLst>
      <p:ext uri="{BB962C8B-B14F-4D97-AF65-F5344CB8AC3E}">
        <p14:creationId xmlns:p14="http://schemas.microsoft.com/office/powerpoint/2010/main" val="157884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0F8B7A87-3B7D-403A-8622-27C2E8C26075}" type="slidenum">
              <a:rPr lang="sk-SK" smtClean="0"/>
              <a:t>29</a:t>
            </a:fld>
            <a:endParaRPr lang="sk-SK"/>
          </a:p>
        </p:txBody>
      </p:sp>
    </p:spTree>
    <p:extLst>
      <p:ext uri="{BB962C8B-B14F-4D97-AF65-F5344CB8AC3E}">
        <p14:creationId xmlns:p14="http://schemas.microsoft.com/office/powerpoint/2010/main" val="224932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Kliknutím upravte štýl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179202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130334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30016-11F6-4E1D-8BB8-C190245A35F5}" type="slidenum">
              <a:rPr lang="sk-SK" smtClean="0"/>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901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Kliknutím upravte štýl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02047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30016-11F6-4E1D-8BB8-C190245A35F5}" type="slidenum">
              <a:rPr lang="sk-SK" smtClean="0"/>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68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15287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199651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52462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Kliknutím upravte štýl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46213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C76733AE-BC6C-410D-9964-4BC2A88AA0AD}" type="datetimeFigureOut">
              <a:rPr lang="sk-SK" smtClean="0"/>
              <a:t>2. 10. 2022</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72277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5128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76733AE-BC6C-410D-9964-4BC2A88AA0AD}" type="datetimeFigureOut">
              <a:rPr lang="sk-SK" smtClean="0"/>
              <a:t>2. 10. 2022</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14321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76733AE-BC6C-410D-9964-4BC2A88AA0AD}" type="datetimeFigureOut">
              <a:rPr lang="sk-SK" smtClean="0"/>
              <a:t>2. 10. 2022</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209943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733AE-BC6C-410D-9964-4BC2A88AA0AD}" type="datetimeFigureOut">
              <a:rPr lang="sk-SK" smtClean="0"/>
              <a:t>2. 10. 2022</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75749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Kliknutím upravte štýl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249462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76733AE-BC6C-410D-9964-4BC2A88AA0AD}" type="datetimeFigureOut">
              <a:rPr lang="sk-SK" smtClean="0"/>
              <a:t>2. 10. 2022</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30016-11F6-4E1D-8BB8-C190245A35F5}" type="slidenum">
              <a:rPr lang="sk-SK" smtClean="0"/>
              <a:t>‹#›</a:t>
            </a:fld>
            <a:endParaRPr lang="sk-SK"/>
          </a:p>
        </p:txBody>
      </p:sp>
    </p:spTree>
    <p:extLst>
      <p:ext uri="{BB962C8B-B14F-4D97-AF65-F5344CB8AC3E}">
        <p14:creationId xmlns:p14="http://schemas.microsoft.com/office/powerpoint/2010/main" val="302281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6733AE-BC6C-410D-9964-4BC2A88AA0AD}" type="datetimeFigureOut">
              <a:rPr lang="sk-SK" smtClean="0"/>
              <a:t>2. 10. 2022</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030016-11F6-4E1D-8BB8-C190245A35F5}" type="slidenum">
              <a:rPr lang="sk-SK" smtClean="0"/>
              <a:t>‹#›</a:t>
            </a:fld>
            <a:endParaRPr lang="sk-SK"/>
          </a:p>
        </p:txBody>
      </p:sp>
    </p:spTree>
    <p:extLst>
      <p:ext uri="{BB962C8B-B14F-4D97-AF65-F5344CB8AC3E}">
        <p14:creationId xmlns:p14="http://schemas.microsoft.com/office/powerpoint/2010/main" val="3440822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92D7CF-EE69-5AC7-C4F2-0B07F7ADEC2D}"/>
              </a:ext>
            </a:extLst>
          </p:cNvPr>
          <p:cNvSpPr>
            <a:spLocks noGrp="1"/>
          </p:cNvSpPr>
          <p:nvPr>
            <p:ph type="ctrTitle"/>
          </p:nvPr>
        </p:nvSpPr>
        <p:spPr>
          <a:xfrm>
            <a:off x="2589213" y="1474470"/>
            <a:ext cx="8915399" cy="2262781"/>
          </a:xfrm>
        </p:spPr>
        <p:txBody>
          <a:bodyPr/>
          <a:lstStyle/>
          <a:p>
            <a:r>
              <a:rPr lang="en-GB" b="1"/>
              <a:t>Data validation and database</a:t>
            </a:r>
          </a:p>
        </p:txBody>
      </p:sp>
      <p:sp>
        <p:nvSpPr>
          <p:cNvPr id="3" name="Podnadpis 2">
            <a:extLst>
              <a:ext uri="{FF2B5EF4-FFF2-40B4-BE49-F238E27FC236}">
                <a16:creationId xmlns:a16="http://schemas.microsoft.com/office/drawing/2014/main" id="{F5C9B51D-C52D-EE3D-DD5C-08A24ECD531E}"/>
              </a:ext>
            </a:extLst>
          </p:cNvPr>
          <p:cNvSpPr>
            <a:spLocks noGrp="1"/>
          </p:cNvSpPr>
          <p:nvPr>
            <p:ph type="subTitle" idx="1"/>
          </p:nvPr>
        </p:nvSpPr>
        <p:spPr>
          <a:xfrm>
            <a:off x="2589213" y="5257800"/>
            <a:ext cx="8915399" cy="645862"/>
          </a:xfrm>
        </p:spPr>
        <p:txBody>
          <a:bodyPr>
            <a:normAutofit/>
          </a:bodyPr>
          <a:lstStyle/>
          <a:p>
            <a:r>
              <a:rPr lang="sk-SK" sz="2400" b="1" dirty="0">
                <a:solidFill>
                  <a:schemeClr val="tx1"/>
                </a:solidFill>
              </a:rPr>
              <a:t>doc. Ing. Marcela Hallová, PhD.</a:t>
            </a:r>
          </a:p>
        </p:txBody>
      </p:sp>
    </p:spTree>
    <p:extLst>
      <p:ext uri="{BB962C8B-B14F-4D97-AF65-F5344CB8AC3E}">
        <p14:creationId xmlns:p14="http://schemas.microsoft.com/office/powerpoint/2010/main" val="295607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49224" y="645106"/>
            <a:ext cx="3650279" cy="1259894"/>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649224" y="2534616"/>
            <a:ext cx="3650278" cy="4175760"/>
          </a:xfrm>
        </p:spPr>
        <p:txBody>
          <a:bodyPr>
            <a:normAutofit/>
          </a:bodyPr>
          <a:lstStyle/>
          <a:p>
            <a:pPr marL="0" indent="0">
              <a:buNone/>
            </a:pPr>
            <a:r>
              <a:rPr lang="pl-PL" sz="3600" dirty="0">
                <a:solidFill>
                  <a:srgbClr val="FF0000"/>
                </a:solidFill>
                <a:latin typeface="Open Sans" panose="020B0606030504020204" pitchFamily="34" charset="0"/>
              </a:rPr>
              <a:t>Use codes</a:t>
            </a:r>
            <a:r>
              <a:rPr lang="pl-PL" sz="3600" dirty="0">
                <a:solidFill>
                  <a:srgbClr val="111111"/>
                </a:solidFill>
                <a:latin typeface="Open Sans" panose="020B0606030504020204" pitchFamily="34" charset="0"/>
              </a:rPr>
              <a:t>: </a:t>
            </a:r>
            <a:r>
              <a:rPr lang="en-GB" sz="3600" b="0" i="0" dirty="0">
                <a:solidFill>
                  <a:srgbClr val="111111"/>
                </a:solidFill>
                <a:effectLst/>
                <a:latin typeface="Open Sans" panose="020B0606030504020204" pitchFamily="34" charset="0"/>
              </a:rPr>
              <a:t>even if there are few items, mark them with a code</a:t>
            </a:r>
            <a:endParaRPr lang="sk-SK"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kTextu 3">
            <a:extLst>
              <a:ext uri="{FF2B5EF4-FFF2-40B4-BE49-F238E27FC236}">
                <a16:creationId xmlns:a16="http://schemas.microsoft.com/office/drawing/2014/main" id="{28A50F98-92DC-1BAD-85FF-8340F27A8B38}"/>
              </a:ext>
            </a:extLst>
          </p:cNvPr>
          <p:cNvSpPr txBox="1"/>
          <p:nvPr/>
        </p:nvSpPr>
        <p:spPr>
          <a:xfrm>
            <a:off x="4765847" y="645106"/>
            <a:ext cx="6639305" cy="6186309"/>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111111"/>
                </a:solidFill>
                <a:latin typeface="Open Sans" panose="020B0606030504020204" pitchFamily="34" charset="0"/>
              </a:rPr>
              <a:t>combine letters and numbers in the codes</a:t>
            </a:r>
            <a:endParaRPr lang="sk-SK" sz="3600" dirty="0">
              <a:solidFill>
                <a:srgbClr val="111111"/>
              </a:solidFill>
              <a:latin typeface="Open Sans" panose="020B0606030504020204" pitchFamily="34" charset="0"/>
            </a:endParaRPr>
          </a:p>
          <a:p>
            <a:pPr marL="285750" indent="-285750">
              <a:buFont typeface="Arial" panose="020B0604020202020204" pitchFamily="34" charset="0"/>
              <a:buChar char="•"/>
            </a:pPr>
            <a:r>
              <a:rPr lang="en-GB" sz="3600" b="0" i="0" dirty="0">
                <a:solidFill>
                  <a:srgbClr val="111111"/>
                </a:solidFill>
                <a:effectLst/>
                <a:latin typeface="Open Sans" panose="020B0606030504020204" pitchFamily="34" charset="0"/>
              </a:rPr>
              <a:t>if you really want to use only numbers, don't start with zero</a:t>
            </a:r>
            <a:endParaRPr lang="sk-SK" sz="3600" b="0" i="0" dirty="0">
              <a:solidFill>
                <a:srgbClr val="111111"/>
              </a:solidFill>
              <a:effectLst/>
              <a:latin typeface="Open Sans" panose="020B0606030504020204" pitchFamily="34" charset="0"/>
            </a:endParaRPr>
          </a:p>
          <a:p>
            <a:pPr marL="285750" indent="-285750">
              <a:buFont typeface="Arial" panose="020B0604020202020204" pitchFamily="34" charset="0"/>
              <a:buChar char="•"/>
            </a:pPr>
            <a:r>
              <a:rPr lang="en-GB" sz="3600" b="0" i="0" dirty="0">
                <a:solidFill>
                  <a:srgbClr val="111111"/>
                </a:solidFill>
                <a:effectLst/>
                <a:latin typeface="Open Sans" panose="020B0606030504020204" pitchFamily="34" charset="0"/>
              </a:rPr>
              <a:t>try to invent a puzzle, e.g. room code H0415</a:t>
            </a:r>
            <a:r>
              <a:rPr lang="sk-SK" sz="3600" b="0" i="0" dirty="0">
                <a:solidFill>
                  <a:srgbClr val="111111"/>
                </a:solidFill>
                <a:effectLst/>
                <a:latin typeface="Open Sans" panose="020B0606030504020204" pitchFamily="34" charset="0"/>
              </a:rPr>
              <a:t>M</a:t>
            </a:r>
            <a:r>
              <a:rPr lang="en-GB" sz="3600" b="0" i="0" dirty="0">
                <a:solidFill>
                  <a:srgbClr val="111111"/>
                </a:solidFill>
                <a:effectLst/>
                <a:latin typeface="Open Sans" panose="020B0606030504020204" pitchFamily="34" charset="0"/>
              </a:rPr>
              <a:t> means it is a meeting room in the main building on the 4th floor with door number 15</a:t>
            </a:r>
            <a:endParaRPr lang="sk-SK" sz="3600" b="0" i="0" dirty="0">
              <a:solidFill>
                <a:srgbClr val="111111"/>
              </a:solidFill>
              <a:effectLst/>
              <a:latin typeface="Open Sans" panose="020B0606030504020204" pitchFamily="34" charset="0"/>
            </a:endParaRPr>
          </a:p>
          <a:p>
            <a:endParaRPr lang="sk-SK" sz="3600" dirty="0"/>
          </a:p>
        </p:txBody>
      </p:sp>
    </p:spTree>
    <p:extLst>
      <p:ext uri="{BB962C8B-B14F-4D97-AF65-F5344CB8AC3E}">
        <p14:creationId xmlns:p14="http://schemas.microsoft.com/office/powerpoint/2010/main" val="255618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49224" y="334776"/>
            <a:ext cx="3650279" cy="1665969"/>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574345" y="2291246"/>
            <a:ext cx="3650278" cy="4175760"/>
          </a:xfrm>
        </p:spPr>
        <p:txBody>
          <a:bodyPr>
            <a:normAutofit fontScale="92500" lnSpcReduction="20000"/>
          </a:bodyPr>
          <a:lstStyle/>
          <a:p>
            <a:pPr marL="0" indent="0">
              <a:buNone/>
            </a:pPr>
            <a:r>
              <a:rPr lang="en-GB" sz="3600" dirty="0">
                <a:solidFill>
                  <a:srgbClr val="FF0000"/>
                </a:solidFill>
                <a:latin typeface="Open Sans" panose="020B0606030504020204" pitchFamily="34" charset="0"/>
              </a:rPr>
              <a:t>It is better when the database grows in height, not in width</a:t>
            </a:r>
            <a:r>
              <a:rPr lang="pl-PL" sz="3600" dirty="0">
                <a:solidFill>
                  <a:srgbClr val="111111"/>
                </a:solidFill>
                <a:latin typeface="Open Sans" panose="020B0606030504020204" pitchFamily="34" charset="0"/>
              </a:rPr>
              <a:t>: </a:t>
            </a:r>
            <a:r>
              <a:rPr lang="en-GB" sz="3600" b="0" i="0" dirty="0">
                <a:solidFill>
                  <a:srgbClr val="111111"/>
                </a:solidFill>
                <a:effectLst/>
                <a:latin typeface="Open Sans" panose="020B0606030504020204" pitchFamily="34" charset="0"/>
              </a:rPr>
              <a:t>think about the structure - what will </a:t>
            </a:r>
            <a:r>
              <a:rPr lang="sk-SK" sz="3600" b="0" i="0" dirty="0" err="1">
                <a:solidFill>
                  <a:srgbClr val="111111"/>
                </a:solidFill>
                <a:effectLst/>
                <a:latin typeface="Open Sans" panose="020B0606030504020204" pitchFamily="34" charset="0"/>
              </a:rPr>
              <a:t>be</a:t>
            </a:r>
            <a:r>
              <a:rPr lang="sk-SK" sz="3600" b="0" i="0" dirty="0">
                <a:solidFill>
                  <a:srgbClr val="111111"/>
                </a:solidFill>
                <a:effectLst/>
                <a:latin typeface="Open Sans" panose="020B0606030504020204" pitchFamily="34" charset="0"/>
              </a:rPr>
              <a:t> </a:t>
            </a:r>
            <a:r>
              <a:rPr lang="en-GB" sz="3600" b="0" i="0" dirty="0">
                <a:solidFill>
                  <a:srgbClr val="111111"/>
                </a:solidFill>
                <a:effectLst/>
                <a:latin typeface="Open Sans" panose="020B0606030504020204" pitchFamily="34" charset="0"/>
              </a:rPr>
              <a:t>in the rows and what will </a:t>
            </a:r>
            <a:r>
              <a:rPr lang="sk-SK" sz="3600" b="0" i="0" dirty="0" err="1">
                <a:solidFill>
                  <a:srgbClr val="111111"/>
                </a:solidFill>
                <a:effectLst/>
                <a:latin typeface="Open Sans" panose="020B0606030504020204" pitchFamily="34" charset="0"/>
              </a:rPr>
              <a:t>be</a:t>
            </a:r>
            <a:r>
              <a:rPr lang="en-GB" sz="3600" b="0" i="0" dirty="0">
                <a:solidFill>
                  <a:srgbClr val="111111"/>
                </a:solidFill>
                <a:effectLst/>
                <a:latin typeface="Open Sans" panose="020B0606030504020204" pitchFamily="34" charset="0"/>
              </a:rPr>
              <a:t> in the columns?</a:t>
            </a:r>
            <a:endParaRPr lang="sk-SK"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kTextu 3">
            <a:extLst>
              <a:ext uri="{FF2B5EF4-FFF2-40B4-BE49-F238E27FC236}">
                <a16:creationId xmlns:a16="http://schemas.microsoft.com/office/drawing/2014/main" id="{640787F7-8EF3-7C33-5B0B-702F156CE474}"/>
              </a:ext>
            </a:extLst>
          </p:cNvPr>
          <p:cNvSpPr txBox="1"/>
          <p:nvPr/>
        </p:nvSpPr>
        <p:spPr>
          <a:xfrm>
            <a:off x="4765847" y="1275053"/>
            <a:ext cx="6639305" cy="3970318"/>
          </a:xfrm>
          <a:prstGeom prst="rect">
            <a:avLst/>
          </a:prstGeom>
          <a:noFill/>
        </p:spPr>
        <p:txBody>
          <a:bodyPr wrap="square" rtlCol="0">
            <a:spAutoFit/>
          </a:bodyPr>
          <a:lstStyle/>
          <a:p>
            <a:pPr marL="742950" indent="-742950">
              <a:buFont typeface="+mj-lt"/>
              <a:buAutoNum type="alphaUcPeriod"/>
            </a:pPr>
            <a:r>
              <a:rPr lang="pl-PL" sz="3600" dirty="0">
                <a:solidFill>
                  <a:srgbClr val="111111"/>
                </a:solidFill>
                <a:latin typeface="Open Sans" panose="020B0606030504020204" pitchFamily="34" charset="0"/>
              </a:rPr>
              <a:t>One row = </a:t>
            </a:r>
            <a:r>
              <a:rPr lang="en-GB" sz="3600" dirty="0">
                <a:solidFill>
                  <a:srgbClr val="111111"/>
                </a:solidFill>
                <a:latin typeface="Open Sans" panose="020B0606030504020204" pitchFamily="34" charset="0"/>
              </a:rPr>
              <a:t>one item for the entire period</a:t>
            </a:r>
            <a:endParaRPr lang="pl-PL" sz="3600" dirty="0">
              <a:solidFill>
                <a:srgbClr val="111111"/>
              </a:solidFill>
              <a:latin typeface="Open Sans" panose="020B0606030504020204" pitchFamily="34" charset="0"/>
            </a:endParaRPr>
          </a:p>
          <a:p>
            <a:pPr marL="742950" indent="-742950">
              <a:buFont typeface="+mj-lt"/>
              <a:buAutoNum type="alphaUcPeriod"/>
            </a:pPr>
            <a:r>
              <a:rPr lang="pl-PL" sz="3600" b="0" i="0" dirty="0">
                <a:solidFill>
                  <a:srgbClr val="111111"/>
                </a:solidFill>
                <a:effectLst/>
                <a:latin typeface="Open Sans" panose="020B0606030504020204" pitchFamily="34" charset="0"/>
              </a:rPr>
              <a:t>One row = </a:t>
            </a:r>
            <a:r>
              <a:rPr lang="en-GB" sz="3600" b="0" i="0" dirty="0">
                <a:solidFill>
                  <a:srgbClr val="111111"/>
                </a:solidFill>
                <a:effectLst/>
                <a:latin typeface="Open Sans" panose="020B0606030504020204" pitchFamily="34" charset="0"/>
              </a:rPr>
              <a:t>one item in one time period</a:t>
            </a:r>
            <a:endParaRPr lang="pl-PL" sz="3600" b="0" i="0" dirty="0">
              <a:solidFill>
                <a:srgbClr val="111111"/>
              </a:solidFill>
              <a:effectLst/>
              <a:latin typeface="Open Sans" panose="020B0606030504020204" pitchFamily="34" charset="0"/>
            </a:endParaRPr>
          </a:p>
          <a:p>
            <a:pPr marL="742950" indent="-742950">
              <a:buFont typeface="+mj-lt"/>
              <a:buAutoNum type="alphaUcPeriod"/>
            </a:pPr>
            <a:r>
              <a:rPr lang="pl-PL" sz="3600" b="0" i="0" dirty="0">
                <a:solidFill>
                  <a:srgbClr val="111111"/>
                </a:solidFill>
                <a:effectLst/>
                <a:latin typeface="Open Sans" panose="020B0606030504020204" pitchFamily="34" charset="0"/>
              </a:rPr>
              <a:t>One row = one time period</a:t>
            </a:r>
            <a:endParaRPr lang="sk-SK" sz="3600" b="0" i="0" dirty="0">
              <a:solidFill>
                <a:srgbClr val="111111"/>
              </a:solidFill>
              <a:effectLst/>
              <a:latin typeface="Open Sans" panose="020B0606030504020204" pitchFamily="34" charset="0"/>
            </a:endParaRPr>
          </a:p>
          <a:p>
            <a:endParaRPr lang="sk-SK" sz="3600" dirty="0"/>
          </a:p>
        </p:txBody>
      </p:sp>
    </p:spTree>
    <p:extLst>
      <p:ext uri="{BB962C8B-B14F-4D97-AF65-F5344CB8AC3E}">
        <p14:creationId xmlns:p14="http://schemas.microsoft.com/office/powerpoint/2010/main" val="175568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BD058-5182-FBDD-D5ED-B0FF9E898A5D}"/>
              </a:ext>
            </a:extLst>
          </p:cNvPr>
          <p:cNvSpPr>
            <a:spLocks noGrp="1"/>
          </p:cNvSpPr>
          <p:nvPr>
            <p:ph type="title"/>
          </p:nvPr>
        </p:nvSpPr>
        <p:spPr>
          <a:xfrm>
            <a:off x="2021425" y="418370"/>
            <a:ext cx="8911687" cy="644620"/>
          </a:xfrm>
        </p:spPr>
        <p:txBody>
          <a:bodyPr>
            <a:normAutofit fontScale="90000"/>
          </a:bodyPr>
          <a:lstStyle/>
          <a:p>
            <a:r>
              <a:rPr lang="pl-PL" sz="2800" b="1" dirty="0">
                <a:solidFill>
                  <a:srgbClr val="111111"/>
                </a:solidFill>
                <a:latin typeface="Open Sans" panose="020B0606030504020204" pitchFamily="34" charset="0"/>
              </a:rPr>
              <a:t>A. </a:t>
            </a:r>
            <a:r>
              <a:rPr lang="en-GB" sz="2800" b="1" dirty="0">
                <a:solidFill>
                  <a:srgbClr val="111111"/>
                </a:solidFill>
                <a:latin typeface="Open Sans" panose="020B0606030504020204" pitchFamily="34" charset="0"/>
              </a:rPr>
              <a:t>One row = one item for the entire period</a:t>
            </a:r>
            <a:br>
              <a:rPr lang="en-GB" sz="2800" b="1" dirty="0">
                <a:solidFill>
                  <a:srgbClr val="111111"/>
                </a:solidFill>
                <a:latin typeface="Open Sans" panose="020B0606030504020204" pitchFamily="34" charset="0"/>
              </a:rPr>
            </a:br>
            <a:endParaRPr lang="sk-SK" sz="2800" b="1" dirty="0"/>
          </a:p>
        </p:txBody>
      </p:sp>
      <p:pic>
        <p:nvPicPr>
          <p:cNvPr id="5" name="Obrázok 4">
            <a:extLst>
              <a:ext uri="{FF2B5EF4-FFF2-40B4-BE49-F238E27FC236}">
                <a16:creationId xmlns:a16="http://schemas.microsoft.com/office/drawing/2014/main" id="{A9BD9CB9-071E-AA5E-E9B6-ACE3593F02C9}"/>
              </a:ext>
            </a:extLst>
          </p:cNvPr>
          <p:cNvPicPr>
            <a:picLocks noChangeAspect="1"/>
          </p:cNvPicPr>
          <p:nvPr/>
        </p:nvPicPr>
        <p:blipFill>
          <a:blip r:embed="rId2"/>
          <a:stretch>
            <a:fillRect/>
          </a:stretch>
        </p:blipFill>
        <p:spPr>
          <a:xfrm>
            <a:off x="1006792" y="1270635"/>
            <a:ext cx="10379695" cy="2524125"/>
          </a:xfrm>
          <a:prstGeom prst="rect">
            <a:avLst/>
          </a:prstGeom>
        </p:spPr>
      </p:pic>
      <p:sp>
        <p:nvSpPr>
          <p:cNvPr id="6" name="BlokTextu 5">
            <a:extLst>
              <a:ext uri="{FF2B5EF4-FFF2-40B4-BE49-F238E27FC236}">
                <a16:creationId xmlns:a16="http://schemas.microsoft.com/office/drawing/2014/main" id="{459E2EF9-EF7E-74C8-961A-B271D0A42B17}"/>
              </a:ext>
            </a:extLst>
          </p:cNvPr>
          <p:cNvSpPr txBox="1"/>
          <p:nvPr/>
        </p:nvSpPr>
        <p:spPr>
          <a:xfrm>
            <a:off x="1629511" y="4206240"/>
            <a:ext cx="9134255" cy="1569660"/>
          </a:xfrm>
          <a:prstGeom prst="rect">
            <a:avLst/>
          </a:prstGeom>
          <a:noFill/>
        </p:spPr>
        <p:txBody>
          <a:bodyPr wrap="square" rtlCol="0">
            <a:spAutoFit/>
          </a:bodyPr>
          <a:lstStyle/>
          <a:p>
            <a:r>
              <a:rPr lang="en-GB" sz="3200" b="0" i="0" dirty="0">
                <a:solidFill>
                  <a:srgbClr val="111111"/>
                </a:solidFill>
                <a:effectLst/>
                <a:latin typeface="Open Sans" panose="020B0606030504020204" pitchFamily="34" charset="0"/>
              </a:rPr>
              <a:t>This database will grow every month. Such an overview is useful if we need an overview of a given item in one line.</a:t>
            </a:r>
            <a:endParaRPr lang="sk-SK" sz="3200" dirty="0"/>
          </a:p>
        </p:txBody>
      </p:sp>
    </p:spTree>
    <p:extLst>
      <p:ext uri="{BB962C8B-B14F-4D97-AF65-F5344CB8AC3E}">
        <p14:creationId xmlns:p14="http://schemas.microsoft.com/office/powerpoint/2010/main" val="187913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BD058-5182-FBDD-D5ED-B0FF9E898A5D}"/>
              </a:ext>
            </a:extLst>
          </p:cNvPr>
          <p:cNvSpPr>
            <a:spLocks noGrp="1"/>
          </p:cNvSpPr>
          <p:nvPr>
            <p:ph type="title"/>
          </p:nvPr>
        </p:nvSpPr>
        <p:spPr>
          <a:xfrm>
            <a:off x="2021425" y="418370"/>
            <a:ext cx="9602885" cy="644620"/>
          </a:xfrm>
        </p:spPr>
        <p:txBody>
          <a:bodyPr>
            <a:normAutofit fontScale="90000"/>
          </a:bodyPr>
          <a:lstStyle/>
          <a:p>
            <a:r>
              <a:rPr lang="pl-PL" sz="2800" b="1" dirty="0">
                <a:solidFill>
                  <a:srgbClr val="111111"/>
                </a:solidFill>
                <a:latin typeface="Open Sans" panose="020B0606030504020204" pitchFamily="34" charset="0"/>
              </a:rPr>
              <a:t>B. </a:t>
            </a:r>
            <a:r>
              <a:rPr lang="en-GB" sz="2800" b="1" dirty="0">
                <a:solidFill>
                  <a:srgbClr val="111111"/>
                </a:solidFill>
                <a:latin typeface="Open Sans" panose="020B0606030504020204" pitchFamily="34" charset="0"/>
              </a:rPr>
              <a:t>One row = one item in one time period</a:t>
            </a:r>
            <a:br>
              <a:rPr lang="en-GB" sz="2800" b="1" dirty="0">
                <a:solidFill>
                  <a:srgbClr val="111111"/>
                </a:solidFill>
                <a:latin typeface="Open Sans" panose="020B0606030504020204" pitchFamily="34" charset="0"/>
              </a:rPr>
            </a:br>
            <a:br>
              <a:rPr lang="pl-PL" sz="2800" b="1" dirty="0">
                <a:solidFill>
                  <a:srgbClr val="111111"/>
                </a:solidFill>
                <a:latin typeface="Open Sans" panose="020B0606030504020204" pitchFamily="34" charset="0"/>
              </a:rPr>
            </a:br>
            <a:endParaRPr lang="sk-SK" sz="2800" b="1" dirty="0"/>
          </a:p>
        </p:txBody>
      </p:sp>
      <p:sp>
        <p:nvSpPr>
          <p:cNvPr id="6" name="BlokTextu 5">
            <a:extLst>
              <a:ext uri="{FF2B5EF4-FFF2-40B4-BE49-F238E27FC236}">
                <a16:creationId xmlns:a16="http://schemas.microsoft.com/office/drawing/2014/main" id="{459E2EF9-EF7E-74C8-961A-B271D0A42B17}"/>
              </a:ext>
            </a:extLst>
          </p:cNvPr>
          <p:cNvSpPr txBox="1"/>
          <p:nvPr/>
        </p:nvSpPr>
        <p:spPr>
          <a:xfrm>
            <a:off x="6822867" y="1601182"/>
            <a:ext cx="4069923" cy="4524315"/>
          </a:xfrm>
          <a:prstGeom prst="rect">
            <a:avLst/>
          </a:prstGeom>
          <a:noFill/>
        </p:spPr>
        <p:txBody>
          <a:bodyPr wrap="square" rtlCol="0">
            <a:spAutoFit/>
          </a:bodyPr>
          <a:lstStyle/>
          <a:p>
            <a:r>
              <a:rPr lang="en-GB" sz="3200" b="0" i="0" dirty="0">
                <a:solidFill>
                  <a:srgbClr val="111111"/>
                </a:solidFill>
                <a:effectLst/>
                <a:latin typeface="Open Sans" panose="020B0606030504020204" pitchFamily="34" charset="0"/>
              </a:rPr>
              <a:t>The </a:t>
            </a:r>
            <a:r>
              <a:rPr lang="sk-SK" sz="3200" b="0" i="0" dirty="0" err="1">
                <a:solidFill>
                  <a:srgbClr val="111111"/>
                </a:solidFill>
                <a:effectLst/>
                <a:latin typeface="Open Sans" panose="020B0606030504020204" pitchFamily="34" charset="0"/>
              </a:rPr>
              <a:t>disadvantage</a:t>
            </a:r>
            <a:r>
              <a:rPr lang="en-GB" sz="3200" b="0" i="0" dirty="0">
                <a:solidFill>
                  <a:srgbClr val="111111"/>
                </a:solidFill>
                <a:effectLst/>
                <a:latin typeface="Open Sans" panose="020B0606030504020204" pitchFamily="34" charset="0"/>
              </a:rPr>
              <a:t> is that it can grow quickly and over time will have a lot of rows. But the old years can be moved to the archive if we no longer need them for analysis.</a:t>
            </a:r>
            <a:endParaRPr lang="sk-SK" sz="3200" dirty="0"/>
          </a:p>
        </p:txBody>
      </p:sp>
      <p:pic>
        <p:nvPicPr>
          <p:cNvPr id="4" name="Obrázok 3">
            <a:extLst>
              <a:ext uri="{FF2B5EF4-FFF2-40B4-BE49-F238E27FC236}">
                <a16:creationId xmlns:a16="http://schemas.microsoft.com/office/drawing/2014/main" id="{E6E25F3C-9EE9-984B-9A8C-70D77BFBE124}"/>
              </a:ext>
            </a:extLst>
          </p:cNvPr>
          <p:cNvPicPr>
            <a:picLocks noChangeAspect="1"/>
          </p:cNvPicPr>
          <p:nvPr/>
        </p:nvPicPr>
        <p:blipFill>
          <a:blip r:embed="rId2"/>
          <a:stretch>
            <a:fillRect/>
          </a:stretch>
        </p:blipFill>
        <p:spPr>
          <a:xfrm>
            <a:off x="962025" y="1148715"/>
            <a:ext cx="5133975" cy="5429250"/>
          </a:xfrm>
          <a:prstGeom prst="rect">
            <a:avLst/>
          </a:prstGeom>
        </p:spPr>
      </p:pic>
    </p:spTree>
    <p:extLst>
      <p:ext uri="{BB962C8B-B14F-4D97-AF65-F5344CB8AC3E}">
        <p14:creationId xmlns:p14="http://schemas.microsoft.com/office/powerpoint/2010/main" val="122875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BD058-5182-FBDD-D5ED-B0FF9E898A5D}"/>
              </a:ext>
            </a:extLst>
          </p:cNvPr>
          <p:cNvSpPr>
            <a:spLocks noGrp="1"/>
          </p:cNvSpPr>
          <p:nvPr>
            <p:ph type="title"/>
          </p:nvPr>
        </p:nvSpPr>
        <p:spPr>
          <a:xfrm>
            <a:off x="2021425" y="418370"/>
            <a:ext cx="8911687" cy="644620"/>
          </a:xfrm>
        </p:spPr>
        <p:txBody>
          <a:bodyPr>
            <a:normAutofit fontScale="90000"/>
          </a:bodyPr>
          <a:lstStyle/>
          <a:p>
            <a:r>
              <a:rPr lang="pl-PL" sz="2800" b="1" dirty="0">
                <a:solidFill>
                  <a:srgbClr val="111111"/>
                </a:solidFill>
                <a:latin typeface="Open Sans" panose="020B0606030504020204" pitchFamily="34" charset="0"/>
              </a:rPr>
              <a:t>C. </a:t>
            </a:r>
            <a:r>
              <a:rPr lang="en-GB" sz="2800" b="1" dirty="0">
                <a:solidFill>
                  <a:srgbClr val="111111"/>
                </a:solidFill>
                <a:latin typeface="Open Sans" panose="020B0606030504020204" pitchFamily="34" charset="0"/>
              </a:rPr>
              <a:t>One row = one time period</a:t>
            </a:r>
            <a:br>
              <a:rPr lang="en-GB" sz="2800" b="1" dirty="0">
                <a:solidFill>
                  <a:srgbClr val="111111"/>
                </a:solidFill>
                <a:latin typeface="Open Sans" panose="020B0606030504020204" pitchFamily="34" charset="0"/>
              </a:rPr>
            </a:br>
            <a:br>
              <a:rPr lang="pl-PL" sz="2800" b="1" dirty="0">
                <a:solidFill>
                  <a:srgbClr val="111111"/>
                </a:solidFill>
                <a:latin typeface="Open Sans" panose="020B0606030504020204" pitchFamily="34" charset="0"/>
              </a:rPr>
            </a:br>
            <a:endParaRPr lang="sk-SK" sz="2800" b="1" dirty="0"/>
          </a:p>
        </p:txBody>
      </p:sp>
      <p:sp>
        <p:nvSpPr>
          <p:cNvPr id="6" name="BlokTextu 5">
            <a:extLst>
              <a:ext uri="{FF2B5EF4-FFF2-40B4-BE49-F238E27FC236}">
                <a16:creationId xmlns:a16="http://schemas.microsoft.com/office/drawing/2014/main" id="{459E2EF9-EF7E-74C8-961A-B271D0A42B17}"/>
              </a:ext>
            </a:extLst>
          </p:cNvPr>
          <p:cNvSpPr txBox="1"/>
          <p:nvPr/>
        </p:nvSpPr>
        <p:spPr>
          <a:xfrm>
            <a:off x="1629511" y="4206240"/>
            <a:ext cx="9134255" cy="2062103"/>
          </a:xfrm>
          <a:prstGeom prst="rect">
            <a:avLst/>
          </a:prstGeom>
          <a:noFill/>
        </p:spPr>
        <p:txBody>
          <a:bodyPr wrap="square" rtlCol="0">
            <a:spAutoFit/>
          </a:bodyPr>
          <a:lstStyle/>
          <a:p>
            <a:r>
              <a:rPr lang="en-GB" sz="3200" b="0" i="0" dirty="0">
                <a:solidFill>
                  <a:srgbClr val="111111"/>
                </a:solidFill>
                <a:effectLst/>
                <a:latin typeface="Open Sans" panose="020B0606030504020204" pitchFamily="34" charset="0"/>
              </a:rPr>
              <a:t>Such a structure is suitable when you need to compare periods. But it will be more difficult to compare individual items with each other, because they are in columns.</a:t>
            </a:r>
            <a:endParaRPr lang="sk-SK" sz="3200" dirty="0"/>
          </a:p>
        </p:txBody>
      </p:sp>
      <p:pic>
        <p:nvPicPr>
          <p:cNvPr id="4" name="Obrázok 3">
            <a:extLst>
              <a:ext uri="{FF2B5EF4-FFF2-40B4-BE49-F238E27FC236}">
                <a16:creationId xmlns:a16="http://schemas.microsoft.com/office/drawing/2014/main" id="{D0176450-5B4C-7AF0-DF41-A9D60DB37321}"/>
              </a:ext>
            </a:extLst>
          </p:cNvPr>
          <p:cNvPicPr>
            <a:picLocks noChangeAspect="1"/>
          </p:cNvPicPr>
          <p:nvPr/>
        </p:nvPicPr>
        <p:blipFill rotWithShape="1">
          <a:blip r:embed="rId2"/>
          <a:srcRect b="28685"/>
          <a:stretch/>
        </p:blipFill>
        <p:spPr>
          <a:xfrm>
            <a:off x="2382202" y="1062991"/>
            <a:ext cx="7241858" cy="2880360"/>
          </a:xfrm>
          <a:prstGeom prst="rect">
            <a:avLst/>
          </a:prstGeom>
        </p:spPr>
      </p:pic>
    </p:spTree>
    <p:extLst>
      <p:ext uri="{BB962C8B-B14F-4D97-AF65-F5344CB8AC3E}">
        <p14:creationId xmlns:p14="http://schemas.microsoft.com/office/powerpoint/2010/main" val="385524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26596" y="359354"/>
            <a:ext cx="3650279" cy="1483746"/>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649225" y="2133600"/>
            <a:ext cx="3650278" cy="4175760"/>
          </a:xfrm>
        </p:spPr>
        <p:txBody>
          <a:bodyPr>
            <a:normAutofit/>
          </a:bodyPr>
          <a:lstStyle/>
          <a:p>
            <a:pPr marL="0" indent="0">
              <a:buNone/>
            </a:pPr>
            <a:r>
              <a:rPr lang="pl-PL" sz="3600" dirty="0">
                <a:solidFill>
                  <a:srgbClr val="FF0000"/>
                </a:solidFill>
                <a:latin typeface="Open Sans" panose="020B0606030504020204" pitchFamily="34" charset="0"/>
              </a:rPr>
              <a:t>Uniformity in records</a:t>
            </a:r>
            <a:r>
              <a:rPr lang="pl-PL" sz="3600" dirty="0">
                <a:solidFill>
                  <a:srgbClr val="111111"/>
                </a:solidFill>
                <a:latin typeface="Open Sans" panose="020B0606030504020204" pitchFamily="34" charset="0"/>
              </a:rPr>
              <a:t>: </a:t>
            </a:r>
            <a:r>
              <a:rPr lang="en-GB" sz="3600" b="0" i="0" dirty="0">
                <a:solidFill>
                  <a:srgbClr val="111111"/>
                </a:solidFill>
                <a:effectLst/>
                <a:latin typeface="Open Sans" panose="020B0606030504020204" pitchFamily="34" charset="0"/>
              </a:rPr>
              <a:t>make sure you write the same things the same way, especially the text ones.</a:t>
            </a:r>
            <a:endParaRPr lang="sk-SK"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kTextu 3">
            <a:extLst>
              <a:ext uri="{FF2B5EF4-FFF2-40B4-BE49-F238E27FC236}">
                <a16:creationId xmlns:a16="http://schemas.microsoft.com/office/drawing/2014/main" id="{640787F7-8EF3-7C33-5B0B-702F156CE474}"/>
              </a:ext>
            </a:extLst>
          </p:cNvPr>
          <p:cNvSpPr txBox="1"/>
          <p:nvPr/>
        </p:nvSpPr>
        <p:spPr>
          <a:xfrm>
            <a:off x="4926099" y="363885"/>
            <a:ext cx="6639305" cy="2554545"/>
          </a:xfrm>
          <a:prstGeom prst="rect">
            <a:avLst/>
          </a:prstGeom>
          <a:noFill/>
        </p:spPr>
        <p:txBody>
          <a:bodyPr wrap="square" rtlCol="0">
            <a:spAutoFit/>
          </a:bodyPr>
          <a:lstStyle/>
          <a:p>
            <a:r>
              <a:rPr lang="en-US" sz="3200">
                <a:solidFill>
                  <a:srgbClr val="111111"/>
                </a:solidFill>
                <a:latin typeface="Open Sans" panose="020B0606030504020204" pitchFamily="34" charset="0"/>
              </a:rPr>
              <a:t>The fuse can be a drop-down list:</a:t>
            </a:r>
          </a:p>
          <a:p>
            <a:pPr marL="742950" indent="-742950">
              <a:buFont typeface="Wingdings" panose="05000000000000000000" pitchFamily="2" charset="2"/>
              <a:buChar char="ü"/>
            </a:pPr>
            <a:r>
              <a:rPr lang="en-US" sz="3200">
                <a:solidFill>
                  <a:srgbClr val="111111"/>
                </a:solidFill>
                <a:latin typeface="Open Sans" panose="020B0606030504020204" pitchFamily="34" charset="0"/>
              </a:rPr>
              <a:t>uniformity of entries will be ensured</a:t>
            </a:r>
          </a:p>
          <a:p>
            <a:pPr marL="742950" indent="-742950">
              <a:buFont typeface="Wingdings" panose="05000000000000000000" pitchFamily="2" charset="2"/>
              <a:buChar char="ü"/>
            </a:pPr>
            <a:r>
              <a:rPr lang="en-US" sz="3200" b="0" i="0">
                <a:solidFill>
                  <a:srgbClr val="111111"/>
                </a:solidFill>
                <a:effectLst/>
                <a:latin typeface="Open Sans" panose="020B0606030504020204" pitchFamily="34" charset="0"/>
              </a:rPr>
              <a:t>saves time for the user</a:t>
            </a:r>
          </a:p>
          <a:p>
            <a:pPr marL="742950" indent="-742950">
              <a:buFont typeface="Wingdings" panose="05000000000000000000" pitchFamily="2" charset="2"/>
              <a:buChar char="ü"/>
            </a:pPr>
            <a:r>
              <a:rPr lang="en-US" sz="3200" b="0" i="0">
                <a:solidFill>
                  <a:srgbClr val="111111"/>
                </a:solidFill>
                <a:effectLst/>
                <a:latin typeface="Open Sans" panose="020B0606030504020204" pitchFamily="34" charset="0"/>
              </a:rPr>
              <a:t>error prevention</a:t>
            </a:r>
            <a:endParaRPr lang="en-US" sz="3200"/>
          </a:p>
        </p:txBody>
      </p:sp>
      <p:pic>
        <p:nvPicPr>
          <p:cNvPr id="6" name="Obrázok 5">
            <a:extLst>
              <a:ext uri="{FF2B5EF4-FFF2-40B4-BE49-F238E27FC236}">
                <a16:creationId xmlns:a16="http://schemas.microsoft.com/office/drawing/2014/main" id="{36D6F508-1FE0-ECB6-11D6-63342C32109C}"/>
              </a:ext>
            </a:extLst>
          </p:cNvPr>
          <p:cNvPicPr>
            <a:picLocks noChangeAspect="1"/>
          </p:cNvPicPr>
          <p:nvPr/>
        </p:nvPicPr>
        <p:blipFill>
          <a:blip r:embed="rId2"/>
          <a:stretch>
            <a:fillRect/>
          </a:stretch>
        </p:blipFill>
        <p:spPr>
          <a:xfrm>
            <a:off x="6805612" y="3669329"/>
            <a:ext cx="2466975" cy="2476500"/>
          </a:xfrm>
          <a:prstGeom prst="rect">
            <a:avLst/>
          </a:prstGeom>
        </p:spPr>
      </p:pic>
    </p:spTree>
    <p:extLst>
      <p:ext uri="{BB962C8B-B14F-4D97-AF65-F5344CB8AC3E}">
        <p14:creationId xmlns:p14="http://schemas.microsoft.com/office/powerpoint/2010/main" val="339884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49224" y="645106"/>
            <a:ext cx="10997946" cy="749354"/>
          </a:xfrm>
        </p:spPr>
        <p:txBody>
          <a:bodyPr>
            <a:normAutofit/>
          </a:bodyPr>
          <a:lstStyle/>
          <a:p>
            <a:pPr>
              <a:lnSpc>
                <a:spcPct val="90000"/>
              </a:lnSpc>
            </a:pPr>
            <a:r>
              <a:rPr lang="en-GB" sz="3200" b="1" dirty="0"/>
              <a:t>Rules and recommendations for creating databases</a:t>
            </a:r>
            <a:endParaRPr lang="sk-SK" sz="32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649224" y="1639961"/>
            <a:ext cx="10655045" cy="4175760"/>
          </a:xfrm>
        </p:spPr>
        <p:txBody>
          <a:bodyPr>
            <a:normAutofit/>
          </a:bodyPr>
          <a:lstStyle/>
          <a:p>
            <a:pPr>
              <a:buFont typeface="Wingdings" panose="05000000000000000000" pitchFamily="2" charset="2"/>
              <a:buChar char="§"/>
            </a:pPr>
            <a:r>
              <a:rPr lang="pl-PL" sz="3600" dirty="0">
                <a:solidFill>
                  <a:srgbClr val="FF0000"/>
                </a:solidFill>
                <a:latin typeface="Open Sans" panose="020B0606030504020204" pitchFamily="34" charset="0"/>
              </a:rPr>
              <a:t>Think big</a:t>
            </a:r>
            <a:r>
              <a:rPr lang="pl-PL" sz="3600" dirty="0">
                <a:solidFill>
                  <a:srgbClr val="111111"/>
                </a:solidFill>
                <a:latin typeface="Open Sans" panose="020B0606030504020204" pitchFamily="34" charset="0"/>
              </a:rPr>
              <a:t>: </a:t>
            </a:r>
            <a:r>
              <a:rPr lang="en-GB" sz="3600" b="0" i="0" dirty="0">
                <a:solidFill>
                  <a:srgbClr val="111111"/>
                </a:solidFill>
                <a:effectLst/>
                <a:latin typeface="Open Sans" panose="020B0606030504020204" pitchFamily="34" charset="0"/>
              </a:rPr>
              <a:t>even if you have few records, work with them as if there were 10,000 of them.</a:t>
            </a:r>
            <a:endParaRPr lang="sk-SK" sz="3600" b="0" i="0" dirty="0">
              <a:solidFill>
                <a:srgbClr val="111111"/>
              </a:solidFill>
              <a:effectLst/>
              <a:latin typeface="Open Sans" panose="020B0606030504020204" pitchFamily="34" charset="0"/>
            </a:endParaRPr>
          </a:p>
          <a:p>
            <a:pPr>
              <a:buFont typeface="Wingdings" panose="05000000000000000000" pitchFamily="2" charset="2"/>
              <a:buChar char="§"/>
            </a:pPr>
            <a:r>
              <a:rPr lang="en-GB" sz="3600" dirty="0">
                <a:solidFill>
                  <a:srgbClr val="111111"/>
                </a:solidFill>
                <a:latin typeface="Open Sans" panose="020B0606030504020204" pitchFamily="34" charset="0"/>
              </a:rPr>
              <a:t>The database may grow </a:t>
            </a:r>
            <a:r>
              <a:rPr lang="sk-SK" sz="3600" dirty="0">
                <a:solidFill>
                  <a:srgbClr val="111111"/>
                </a:solidFill>
                <a:latin typeface="Open Sans" panose="020B0606030504020204" pitchFamily="34" charset="0"/>
              </a:rPr>
              <a:t>in</a:t>
            </a:r>
            <a:r>
              <a:rPr lang="en-GB" sz="3600" dirty="0">
                <a:solidFill>
                  <a:srgbClr val="111111"/>
                </a:solidFill>
                <a:latin typeface="Open Sans" panose="020B0606030504020204" pitchFamily="34" charset="0"/>
              </a:rPr>
              <a:t> time.</a:t>
            </a:r>
            <a:endParaRPr lang="sk-SK" sz="3600" dirty="0">
              <a:solidFill>
                <a:srgbClr val="111111"/>
              </a:solidFill>
              <a:latin typeface="Open Sans" panose="020B0606030504020204" pitchFamily="34" charset="0"/>
            </a:endParaRPr>
          </a:p>
          <a:p>
            <a:pPr>
              <a:buFont typeface="Wingdings" panose="05000000000000000000" pitchFamily="2" charset="2"/>
              <a:buChar char="§"/>
            </a:pPr>
            <a:r>
              <a:rPr lang="en-GB" sz="3600" dirty="0"/>
              <a:t>At the very beginning, try to automate, e.g. using formulas and functions, pivot tables.</a:t>
            </a:r>
            <a:endParaRPr lang="sk-SK"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4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5E7F9-BDAD-3FEB-722D-4AC1830BA943}"/>
              </a:ext>
            </a:extLst>
          </p:cNvPr>
          <p:cNvSpPr>
            <a:spLocks noGrp="1"/>
          </p:cNvSpPr>
          <p:nvPr>
            <p:ph type="title"/>
          </p:nvPr>
        </p:nvSpPr>
        <p:spPr>
          <a:xfrm>
            <a:off x="2501485" y="406940"/>
            <a:ext cx="8911687" cy="724630"/>
          </a:xfrm>
        </p:spPr>
        <p:txBody>
          <a:bodyPr/>
          <a:lstStyle/>
          <a:p>
            <a:r>
              <a:rPr lang="en-GB" b="1" dirty="0"/>
              <a:t>Tips for routine data recording</a:t>
            </a:r>
            <a:endParaRPr lang="sk-SK" b="1" dirty="0"/>
          </a:p>
        </p:txBody>
      </p:sp>
      <p:sp>
        <p:nvSpPr>
          <p:cNvPr id="3" name="Zástupný objekt pre obsah 2">
            <a:extLst>
              <a:ext uri="{FF2B5EF4-FFF2-40B4-BE49-F238E27FC236}">
                <a16:creationId xmlns:a16="http://schemas.microsoft.com/office/drawing/2014/main" id="{E3AC3B96-DBE9-3889-B9A3-330DBC707882}"/>
              </a:ext>
            </a:extLst>
          </p:cNvPr>
          <p:cNvSpPr>
            <a:spLocks noGrp="1"/>
          </p:cNvSpPr>
          <p:nvPr>
            <p:ph idx="1"/>
          </p:nvPr>
        </p:nvSpPr>
        <p:spPr>
          <a:xfrm>
            <a:off x="2497772" y="1348740"/>
            <a:ext cx="8915400" cy="4345312"/>
          </a:xfrm>
        </p:spPr>
        <p:txBody>
          <a:bodyPr>
            <a:normAutofit lnSpcReduction="10000"/>
          </a:bodyPr>
          <a:lstStyle/>
          <a:p>
            <a:r>
              <a:rPr lang="en-GB" sz="3600" dirty="0"/>
              <a:t>really only use comments/notes for very little essential information</a:t>
            </a:r>
            <a:endParaRPr lang="sk-SK" sz="3600" dirty="0"/>
          </a:p>
          <a:p>
            <a:r>
              <a:rPr lang="en-GB" sz="3600" dirty="0"/>
              <a:t>if there are any documents, pictures with the records, create a separate column</a:t>
            </a:r>
            <a:endParaRPr lang="sk-SK" sz="3600" dirty="0"/>
          </a:p>
          <a:p>
            <a:r>
              <a:rPr lang="en-GB" sz="3600" dirty="0"/>
              <a:t>learn the keyboard shortcuts for movement and selection: </a:t>
            </a:r>
            <a:r>
              <a:rPr lang="en-GB" sz="3600" dirty="0" err="1"/>
              <a:t>Ctrl+Arrow</a:t>
            </a:r>
            <a:r>
              <a:rPr lang="en-GB" sz="3600" dirty="0"/>
              <a:t> and </a:t>
            </a:r>
            <a:r>
              <a:rPr lang="en-GB" sz="3600" dirty="0" err="1"/>
              <a:t>Ctrl+Shift+Arrow</a:t>
            </a:r>
            <a:endParaRPr lang="sk-SK" sz="3600" dirty="0"/>
          </a:p>
        </p:txBody>
      </p:sp>
    </p:spTree>
    <p:extLst>
      <p:ext uri="{BB962C8B-B14F-4D97-AF65-F5344CB8AC3E}">
        <p14:creationId xmlns:p14="http://schemas.microsoft.com/office/powerpoint/2010/main" val="131659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8AEE9B-F9F3-B196-01F3-2680090A6AD4}"/>
              </a:ext>
            </a:extLst>
          </p:cNvPr>
          <p:cNvSpPr>
            <a:spLocks noGrp="1"/>
          </p:cNvSpPr>
          <p:nvPr>
            <p:ph type="title"/>
          </p:nvPr>
        </p:nvSpPr>
        <p:spPr>
          <a:xfrm>
            <a:off x="2592925" y="624110"/>
            <a:ext cx="8911687" cy="736060"/>
          </a:xfrm>
        </p:spPr>
        <p:txBody>
          <a:bodyPr/>
          <a:lstStyle/>
          <a:p>
            <a:r>
              <a:rPr lang="en-US" b="1"/>
              <a:t>Useful keyboard shortcuts</a:t>
            </a:r>
          </a:p>
        </p:txBody>
      </p:sp>
      <p:sp>
        <p:nvSpPr>
          <p:cNvPr id="3" name="Zástupný objekt pre obsah 2">
            <a:extLst>
              <a:ext uri="{FF2B5EF4-FFF2-40B4-BE49-F238E27FC236}">
                <a16:creationId xmlns:a16="http://schemas.microsoft.com/office/drawing/2014/main" id="{2AEE2CC9-4E8B-5B17-FA2A-6F71FADAD60A}"/>
              </a:ext>
            </a:extLst>
          </p:cNvPr>
          <p:cNvSpPr>
            <a:spLocks noGrp="1"/>
          </p:cNvSpPr>
          <p:nvPr>
            <p:ph idx="1"/>
          </p:nvPr>
        </p:nvSpPr>
        <p:spPr>
          <a:xfrm>
            <a:off x="2292032" y="1451610"/>
            <a:ext cx="8915400" cy="5120640"/>
          </a:xfrm>
        </p:spPr>
        <p:txBody>
          <a:bodyPr>
            <a:normAutofit lnSpcReduction="10000"/>
          </a:bodyPr>
          <a:lstStyle/>
          <a:p>
            <a:r>
              <a:rPr lang="en-US" sz="2400" b="1"/>
              <a:t>Ctrl + arrow </a:t>
            </a:r>
            <a:r>
              <a:rPr lang="en-US" sz="2400"/>
              <a:t>&gt;&gt; jump to the last filled cell in the direction of the arrow (the first empty cell will stop you)</a:t>
            </a:r>
          </a:p>
          <a:p>
            <a:r>
              <a:rPr lang="en-US" sz="2400" b="1"/>
              <a:t>Ctrl + Shift + arrow </a:t>
            </a:r>
            <a:r>
              <a:rPr lang="en-US" sz="2400"/>
              <a:t>&gt;&gt; vyznačenie od aktuálnej pozície po poslednú vyplnenú bunku v smere šípky (prvá prázdna bunky vás zastaví)</a:t>
            </a:r>
          </a:p>
          <a:p>
            <a:r>
              <a:rPr lang="en-US" sz="2400" b="1"/>
              <a:t>Home </a:t>
            </a:r>
            <a:r>
              <a:rPr lang="en-US" sz="2400"/>
              <a:t>&gt;&gt; jump to the first cell in the active row</a:t>
            </a:r>
          </a:p>
          <a:p>
            <a:r>
              <a:rPr lang="en-US" sz="2400" b="1"/>
              <a:t>Ctrl + Home </a:t>
            </a:r>
            <a:r>
              <a:rPr lang="en-US" sz="2400"/>
              <a:t>&gt;&gt; jump to the beginning of the sheet to cell A1 (if you have set panes, it is the first cell below the pane/next to the pane)</a:t>
            </a:r>
          </a:p>
          <a:p>
            <a:r>
              <a:rPr lang="en-US" sz="2400" b="1"/>
              <a:t>Ctrl + A </a:t>
            </a:r>
            <a:r>
              <a:rPr lang="en-US" sz="2400"/>
              <a:t>in a filled cell &gt;&gt; selection of the surrounding range of cells (over the entire empty column and row)</a:t>
            </a:r>
          </a:p>
          <a:p>
            <a:r>
              <a:rPr lang="en-US" sz="2400" b="1"/>
              <a:t>Ctrl + A </a:t>
            </a:r>
            <a:r>
              <a:rPr lang="en-US" sz="2400"/>
              <a:t>in an empty cell or Ctrl + A twice &gt;&gt; selection of the entire sheet</a:t>
            </a:r>
          </a:p>
        </p:txBody>
      </p:sp>
    </p:spTree>
    <p:extLst>
      <p:ext uri="{BB962C8B-B14F-4D97-AF65-F5344CB8AC3E}">
        <p14:creationId xmlns:p14="http://schemas.microsoft.com/office/powerpoint/2010/main" val="8061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40AF6-6B2C-458D-A168-B6409C445A10}"/>
              </a:ext>
            </a:extLst>
          </p:cNvPr>
          <p:cNvSpPr>
            <a:spLocks noGrp="1"/>
          </p:cNvSpPr>
          <p:nvPr>
            <p:ph type="title"/>
          </p:nvPr>
        </p:nvSpPr>
        <p:spPr>
          <a:xfrm>
            <a:off x="2589212" y="418370"/>
            <a:ext cx="8911687" cy="781780"/>
          </a:xfrm>
        </p:spPr>
        <p:txBody>
          <a:bodyPr/>
          <a:lstStyle/>
          <a:p>
            <a:r>
              <a:rPr lang="en-US" b="1"/>
              <a:t>Duplicate removal</a:t>
            </a:r>
          </a:p>
        </p:txBody>
      </p:sp>
      <p:sp>
        <p:nvSpPr>
          <p:cNvPr id="3" name="Zástupný objekt pre obsah 2">
            <a:extLst>
              <a:ext uri="{FF2B5EF4-FFF2-40B4-BE49-F238E27FC236}">
                <a16:creationId xmlns:a16="http://schemas.microsoft.com/office/drawing/2014/main" id="{EC5A11E6-7455-76F6-A7D2-B97F34EFD723}"/>
              </a:ext>
            </a:extLst>
          </p:cNvPr>
          <p:cNvSpPr>
            <a:spLocks noGrp="1"/>
          </p:cNvSpPr>
          <p:nvPr>
            <p:ph idx="1"/>
          </p:nvPr>
        </p:nvSpPr>
        <p:spPr>
          <a:xfrm>
            <a:off x="2589212" y="1405890"/>
            <a:ext cx="8915400" cy="2228850"/>
          </a:xfrm>
        </p:spPr>
        <p:txBody>
          <a:bodyPr>
            <a:normAutofit lnSpcReduction="10000"/>
          </a:bodyPr>
          <a:lstStyle/>
          <a:p>
            <a:pPr marL="0" indent="0">
              <a:buNone/>
            </a:pPr>
            <a:r>
              <a:rPr lang="en-US" sz="2400" b="1"/>
              <a:t>Tool – Remove duplicates</a:t>
            </a:r>
          </a:p>
          <a:p>
            <a:pPr lvl="1">
              <a:buFont typeface="Wingdings" panose="05000000000000000000" pitchFamily="2" charset="2"/>
              <a:buChar char="§"/>
            </a:pPr>
            <a:r>
              <a:rPr lang="en-US" sz="2000"/>
              <a:t>This tool removes rows that are repeated and tells you how many have been removed. With its help, you won't find out which ones are repeated.</a:t>
            </a:r>
          </a:p>
          <a:p>
            <a:pPr lvl="1">
              <a:buFont typeface="Wingdings" panose="05000000000000000000" pitchFamily="2" charset="2"/>
              <a:buChar char="§"/>
            </a:pPr>
            <a:r>
              <a:rPr lang="en-US" sz="2000"/>
              <a:t>Suitable for use when you need to quickly clean the database of duplicate records and you don't care which ones they are.</a:t>
            </a:r>
          </a:p>
        </p:txBody>
      </p:sp>
      <p:pic>
        <p:nvPicPr>
          <p:cNvPr id="7" name="Picture 6">
            <a:extLst>
              <a:ext uri="{FF2B5EF4-FFF2-40B4-BE49-F238E27FC236}">
                <a16:creationId xmlns:a16="http://schemas.microsoft.com/office/drawing/2014/main" id="{8A755BE7-0C29-4A42-1051-94933975B7BB}"/>
              </a:ext>
            </a:extLst>
          </p:cNvPr>
          <p:cNvPicPr>
            <a:picLocks noChangeAspect="1"/>
          </p:cNvPicPr>
          <p:nvPr/>
        </p:nvPicPr>
        <p:blipFill>
          <a:blip r:embed="rId2"/>
          <a:stretch>
            <a:fillRect/>
          </a:stretch>
        </p:blipFill>
        <p:spPr>
          <a:xfrm>
            <a:off x="1817370" y="3634740"/>
            <a:ext cx="3048000" cy="2743200"/>
          </a:xfrm>
          <a:prstGeom prst="rect">
            <a:avLst/>
          </a:prstGeom>
        </p:spPr>
      </p:pic>
      <p:sp>
        <p:nvSpPr>
          <p:cNvPr id="6" name="Ovál 5">
            <a:extLst>
              <a:ext uri="{FF2B5EF4-FFF2-40B4-BE49-F238E27FC236}">
                <a16:creationId xmlns:a16="http://schemas.microsoft.com/office/drawing/2014/main" id="{6B66EB21-E95C-23D8-F844-17B3108D13BD}"/>
              </a:ext>
            </a:extLst>
          </p:cNvPr>
          <p:cNvSpPr/>
          <p:nvPr/>
        </p:nvSpPr>
        <p:spPr>
          <a:xfrm>
            <a:off x="1817370" y="3429000"/>
            <a:ext cx="537210" cy="685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Picture 9">
            <a:extLst>
              <a:ext uri="{FF2B5EF4-FFF2-40B4-BE49-F238E27FC236}">
                <a16:creationId xmlns:a16="http://schemas.microsoft.com/office/drawing/2014/main" id="{4A0BFBB5-6627-DE94-C75B-78880BE9BB82}"/>
              </a:ext>
            </a:extLst>
          </p:cNvPr>
          <p:cNvPicPr>
            <a:picLocks noChangeAspect="1"/>
          </p:cNvPicPr>
          <p:nvPr/>
        </p:nvPicPr>
        <p:blipFill>
          <a:blip r:embed="rId3"/>
          <a:stretch>
            <a:fillRect/>
          </a:stretch>
        </p:blipFill>
        <p:spPr>
          <a:xfrm>
            <a:off x="6418262" y="3634740"/>
            <a:ext cx="3533458" cy="3033706"/>
          </a:xfrm>
          <a:prstGeom prst="rect">
            <a:avLst/>
          </a:prstGeom>
        </p:spPr>
      </p:pic>
    </p:spTree>
    <p:extLst>
      <p:ext uri="{BB962C8B-B14F-4D97-AF65-F5344CB8AC3E}">
        <p14:creationId xmlns:p14="http://schemas.microsoft.com/office/powerpoint/2010/main" val="347291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84CB8-C18B-7438-C64E-F658C8BB894A}"/>
              </a:ext>
            </a:extLst>
          </p:cNvPr>
          <p:cNvSpPr>
            <a:spLocks noGrp="1"/>
          </p:cNvSpPr>
          <p:nvPr>
            <p:ph type="title"/>
          </p:nvPr>
        </p:nvSpPr>
        <p:spPr>
          <a:xfrm>
            <a:off x="2592925" y="624110"/>
            <a:ext cx="8911687" cy="804640"/>
          </a:xfrm>
        </p:spPr>
        <p:txBody>
          <a:bodyPr/>
          <a:lstStyle/>
          <a:p>
            <a:r>
              <a:rPr lang="en-GB" b="1"/>
              <a:t>Data validation</a:t>
            </a:r>
          </a:p>
        </p:txBody>
      </p:sp>
      <p:sp>
        <p:nvSpPr>
          <p:cNvPr id="3" name="Zástupný objekt pre obsah 2">
            <a:extLst>
              <a:ext uri="{FF2B5EF4-FFF2-40B4-BE49-F238E27FC236}">
                <a16:creationId xmlns:a16="http://schemas.microsoft.com/office/drawing/2014/main" id="{6F9B4FAC-292A-B3B5-D43A-7A7D120DF573}"/>
              </a:ext>
            </a:extLst>
          </p:cNvPr>
          <p:cNvSpPr>
            <a:spLocks noGrp="1"/>
          </p:cNvSpPr>
          <p:nvPr>
            <p:ph idx="1"/>
          </p:nvPr>
        </p:nvSpPr>
        <p:spPr>
          <a:xfrm>
            <a:off x="2760662" y="1337310"/>
            <a:ext cx="8915400" cy="2251710"/>
          </a:xfrm>
        </p:spPr>
        <p:txBody>
          <a:bodyPr>
            <a:normAutofit/>
          </a:bodyPr>
          <a:lstStyle/>
          <a:p>
            <a:r>
              <a:rPr lang="en-US" sz="2400" dirty="0"/>
              <a:t>Use data validation to restrict the type of data or the values that users enter to a cell.</a:t>
            </a:r>
            <a:endParaRPr lang="sk-SK" sz="2400" dirty="0"/>
          </a:p>
          <a:p>
            <a:r>
              <a:rPr lang="en-US" sz="2400" dirty="0"/>
              <a:t>One of the most common data validation uses is to create a drop-down list.</a:t>
            </a:r>
            <a:endParaRPr lang="sk-SK" sz="2400" dirty="0"/>
          </a:p>
        </p:txBody>
      </p:sp>
      <p:pic>
        <p:nvPicPr>
          <p:cNvPr id="5" name="Picture 4">
            <a:extLst>
              <a:ext uri="{FF2B5EF4-FFF2-40B4-BE49-F238E27FC236}">
                <a16:creationId xmlns:a16="http://schemas.microsoft.com/office/drawing/2014/main" id="{522E49E2-F90B-FEA8-17E4-AF57D6D1AED2}"/>
              </a:ext>
            </a:extLst>
          </p:cNvPr>
          <p:cNvPicPr>
            <a:picLocks noChangeAspect="1"/>
          </p:cNvPicPr>
          <p:nvPr/>
        </p:nvPicPr>
        <p:blipFill>
          <a:blip r:embed="rId2"/>
          <a:stretch>
            <a:fillRect/>
          </a:stretch>
        </p:blipFill>
        <p:spPr>
          <a:xfrm>
            <a:off x="4936807" y="3234690"/>
            <a:ext cx="4732973" cy="3277682"/>
          </a:xfrm>
          <a:prstGeom prst="rect">
            <a:avLst/>
          </a:prstGeom>
        </p:spPr>
      </p:pic>
    </p:spTree>
    <p:extLst>
      <p:ext uri="{BB962C8B-B14F-4D97-AF65-F5344CB8AC3E}">
        <p14:creationId xmlns:p14="http://schemas.microsoft.com/office/powerpoint/2010/main" val="253044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40AF6-6B2C-458D-A168-B6409C445A10}"/>
              </a:ext>
            </a:extLst>
          </p:cNvPr>
          <p:cNvSpPr>
            <a:spLocks noGrp="1"/>
          </p:cNvSpPr>
          <p:nvPr>
            <p:ph type="title"/>
          </p:nvPr>
        </p:nvSpPr>
        <p:spPr>
          <a:xfrm>
            <a:off x="2589212" y="418370"/>
            <a:ext cx="8911687" cy="781780"/>
          </a:xfrm>
        </p:spPr>
        <p:txBody>
          <a:bodyPr/>
          <a:lstStyle/>
          <a:p>
            <a:r>
              <a:rPr lang="en-US" b="1"/>
              <a:t>Marking duplicates</a:t>
            </a:r>
          </a:p>
        </p:txBody>
      </p:sp>
      <p:sp>
        <p:nvSpPr>
          <p:cNvPr id="3" name="Zástupný objekt pre obsah 2">
            <a:extLst>
              <a:ext uri="{FF2B5EF4-FFF2-40B4-BE49-F238E27FC236}">
                <a16:creationId xmlns:a16="http://schemas.microsoft.com/office/drawing/2014/main" id="{EC5A11E6-7455-76F6-A7D2-B97F34EFD723}"/>
              </a:ext>
            </a:extLst>
          </p:cNvPr>
          <p:cNvSpPr>
            <a:spLocks noGrp="1"/>
          </p:cNvSpPr>
          <p:nvPr>
            <p:ph idx="1"/>
          </p:nvPr>
        </p:nvSpPr>
        <p:spPr>
          <a:xfrm>
            <a:off x="466248" y="1303020"/>
            <a:ext cx="4245928" cy="5239480"/>
          </a:xfrm>
        </p:spPr>
        <p:txBody>
          <a:bodyPr>
            <a:normAutofit fontScale="92500"/>
          </a:bodyPr>
          <a:lstStyle/>
          <a:p>
            <a:pPr marL="0" indent="0">
              <a:buNone/>
            </a:pPr>
            <a:r>
              <a:rPr lang="en-US" sz="2800" b="1"/>
              <a:t>Conditional formatting</a:t>
            </a:r>
          </a:p>
          <a:p>
            <a:pPr lvl="1">
              <a:buFont typeface="Wingdings" panose="05000000000000000000" pitchFamily="2" charset="2"/>
              <a:buChar char="§"/>
            </a:pPr>
            <a:r>
              <a:rPr lang="en-US" sz="2400"/>
              <a:t>Using conditional formatting, you can color duplicate data. Suitable to use when you want to know which ones are repeated.</a:t>
            </a:r>
          </a:p>
          <a:p>
            <a:pPr lvl="1">
              <a:buFont typeface="Wingdings" panose="05000000000000000000" pitchFamily="2" charset="2"/>
              <a:buChar char="§"/>
            </a:pPr>
            <a:r>
              <a:rPr lang="en-US" sz="2400"/>
              <a:t>However, it is necessary to have some column that should contain unique items, for example, identification number, code, etc.</a:t>
            </a:r>
          </a:p>
        </p:txBody>
      </p:sp>
      <p:pic>
        <p:nvPicPr>
          <p:cNvPr id="5" name="Picture 4">
            <a:extLst>
              <a:ext uri="{FF2B5EF4-FFF2-40B4-BE49-F238E27FC236}">
                <a16:creationId xmlns:a16="http://schemas.microsoft.com/office/drawing/2014/main" id="{F9A5F982-F89B-5CCB-8DFC-3A6742C0D658}"/>
              </a:ext>
            </a:extLst>
          </p:cNvPr>
          <p:cNvPicPr>
            <a:picLocks noChangeAspect="1"/>
          </p:cNvPicPr>
          <p:nvPr/>
        </p:nvPicPr>
        <p:blipFill>
          <a:blip r:embed="rId2"/>
          <a:stretch>
            <a:fillRect/>
          </a:stretch>
        </p:blipFill>
        <p:spPr>
          <a:xfrm>
            <a:off x="5638800" y="1200150"/>
            <a:ext cx="4945380" cy="5056994"/>
          </a:xfrm>
          <a:prstGeom prst="rect">
            <a:avLst/>
          </a:prstGeom>
        </p:spPr>
      </p:pic>
      <p:sp>
        <p:nvSpPr>
          <p:cNvPr id="9" name="Ovál 8">
            <a:extLst>
              <a:ext uri="{FF2B5EF4-FFF2-40B4-BE49-F238E27FC236}">
                <a16:creationId xmlns:a16="http://schemas.microsoft.com/office/drawing/2014/main" id="{6528CFE3-9C03-D7AF-CCEC-D3C0CA7BA90F}"/>
              </a:ext>
            </a:extLst>
          </p:cNvPr>
          <p:cNvSpPr/>
          <p:nvPr/>
        </p:nvSpPr>
        <p:spPr>
          <a:xfrm>
            <a:off x="7941531" y="5200650"/>
            <a:ext cx="2642649" cy="685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415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A4DDC-808E-6901-03ED-5EFD32C04245}"/>
              </a:ext>
            </a:extLst>
          </p:cNvPr>
          <p:cNvSpPr>
            <a:spLocks noGrp="1"/>
          </p:cNvSpPr>
          <p:nvPr>
            <p:ph type="title"/>
          </p:nvPr>
        </p:nvSpPr>
        <p:spPr>
          <a:xfrm>
            <a:off x="2589212" y="349790"/>
            <a:ext cx="8911687" cy="850360"/>
          </a:xfrm>
        </p:spPr>
        <p:txBody>
          <a:bodyPr/>
          <a:lstStyle/>
          <a:p>
            <a:r>
              <a:rPr lang="en-US" b="1"/>
              <a:t>Data sorting</a:t>
            </a:r>
          </a:p>
        </p:txBody>
      </p:sp>
      <p:sp>
        <p:nvSpPr>
          <p:cNvPr id="3" name="Zástupný objekt pre obsah 2">
            <a:extLst>
              <a:ext uri="{FF2B5EF4-FFF2-40B4-BE49-F238E27FC236}">
                <a16:creationId xmlns:a16="http://schemas.microsoft.com/office/drawing/2014/main" id="{F9DFECA0-D799-BE70-D97B-7C1C75C3D32D}"/>
              </a:ext>
            </a:extLst>
          </p:cNvPr>
          <p:cNvSpPr>
            <a:spLocks noGrp="1"/>
          </p:cNvSpPr>
          <p:nvPr>
            <p:ph idx="1"/>
          </p:nvPr>
        </p:nvSpPr>
        <p:spPr>
          <a:xfrm>
            <a:off x="2589212" y="1200150"/>
            <a:ext cx="8915400" cy="5200650"/>
          </a:xfrm>
        </p:spPr>
        <p:txBody>
          <a:bodyPr>
            <a:normAutofit lnSpcReduction="10000"/>
          </a:bodyPr>
          <a:lstStyle/>
          <a:p>
            <a:r>
              <a:rPr lang="en-US" sz="2400"/>
              <a:t>Sorting data is an integral part of data analysis.</a:t>
            </a:r>
          </a:p>
          <a:p>
            <a:r>
              <a:rPr lang="en-US" sz="2400"/>
              <a:t>Sorting enables quick visualization and better understanding of data, organization and search of required data, and ultimately making more effective decisions.</a:t>
            </a:r>
          </a:p>
          <a:p>
            <a:r>
              <a:rPr lang="en-US" sz="2400"/>
              <a:t>We can sort data by text (A to Z or Z to A), numbers (smallest to largest or largest to smallest), or date and time (oldest to newest or newest to oldest) in one or more columns.</a:t>
            </a:r>
          </a:p>
          <a:p>
            <a:r>
              <a:rPr lang="en-US" sz="2400"/>
              <a:t>We can also sort according to our own list that we have created.</a:t>
            </a:r>
          </a:p>
          <a:p>
            <a:r>
              <a:rPr lang="en-US" sz="2400"/>
              <a:t>You can also sort by format, including cell color, font color, or icon set.</a:t>
            </a:r>
          </a:p>
        </p:txBody>
      </p:sp>
    </p:spTree>
    <p:extLst>
      <p:ext uri="{BB962C8B-B14F-4D97-AF65-F5344CB8AC3E}">
        <p14:creationId xmlns:p14="http://schemas.microsoft.com/office/powerpoint/2010/main" val="284414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DB181-B759-8D19-7EFB-919516599E5C}"/>
              </a:ext>
            </a:extLst>
          </p:cNvPr>
          <p:cNvSpPr>
            <a:spLocks noGrp="1"/>
          </p:cNvSpPr>
          <p:nvPr>
            <p:ph type="title"/>
          </p:nvPr>
        </p:nvSpPr>
        <p:spPr>
          <a:xfrm>
            <a:off x="2592925" y="624110"/>
            <a:ext cx="8911687" cy="781780"/>
          </a:xfrm>
        </p:spPr>
        <p:txBody>
          <a:bodyPr/>
          <a:lstStyle/>
          <a:p>
            <a:r>
              <a:rPr lang="en-US" b="1"/>
              <a:t>Data sorting – cont.</a:t>
            </a:r>
            <a:endParaRPr lang="en-US"/>
          </a:p>
        </p:txBody>
      </p:sp>
      <p:sp>
        <p:nvSpPr>
          <p:cNvPr id="3" name="Zástupný objekt pre obsah 2">
            <a:extLst>
              <a:ext uri="{FF2B5EF4-FFF2-40B4-BE49-F238E27FC236}">
                <a16:creationId xmlns:a16="http://schemas.microsoft.com/office/drawing/2014/main" id="{CD9FC20C-1229-C3F9-3965-FE7268CA0C5F}"/>
              </a:ext>
            </a:extLst>
          </p:cNvPr>
          <p:cNvSpPr>
            <a:spLocks noGrp="1"/>
          </p:cNvSpPr>
          <p:nvPr>
            <p:ph idx="1"/>
          </p:nvPr>
        </p:nvSpPr>
        <p:spPr>
          <a:xfrm>
            <a:off x="2592925" y="1405890"/>
            <a:ext cx="8915400" cy="2731770"/>
          </a:xfrm>
        </p:spPr>
        <p:txBody>
          <a:bodyPr>
            <a:normAutofit/>
          </a:bodyPr>
          <a:lstStyle/>
          <a:p>
            <a:r>
              <a:rPr lang="en-GB" sz="2400" dirty="0"/>
              <a:t>To sort by a single column, just click on one cell in that column and use either the right mouse button and select Sort or Tools on the Home tab in the Editing group or Tools on the Data tab in the Sort and Filter group.</a:t>
            </a:r>
            <a:endParaRPr lang="sk-SK" sz="2400" dirty="0"/>
          </a:p>
          <a:p>
            <a:r>
              <a:rPr lang="en-GB" sz="2400" dirty="0"/>
              <a:t>You can also sort by more than one column.</a:t>
            </a:r>
            <a:endParaRPr lang="sk-SK" sz="2400" dirty="0"/>
          </a:p>
        </p:txBody>
      </p:sp>
      <p:pic>
        <p:nvPicPr>
          <p:cNvPr id="6" name="Picture 5">
            <a:extLst>
              <a:ext uri="{FF2B5EF4-FFF2-40B4-BE49-F238E27FC236}">
                <a16:creationId xmlns:a16="http://schemas.microsoft.com/office/drawing/2014/main" id="{86E6DB90-D7A1-644B-488E-DEA73E6C340B}"/>
              </a:ext>
            </a:extLst>
          </p:cNvPr>
          <p:cNvPicPr>
            <a:picLocks noChangeAspect="1"/>
          </p:cNvPicPr>
          <p:nvPr/>
        </p:nvPicPr>
        <p:blipFill>
          <a:blip r:embed="rId2"/>
          <a:stretch>
            <a:fillRect/>
          </a:stretch>
        </p:blipFill>
        <p:spPr>
          <a:xfrm>
            <a:off x="3385185" y="3649028"/>
            <a:ext cx="6558915" cy="2949260"/>
          </a:xfrm>
          <a:prstGeom prst="rect">
            <a:avLst/>
          </a:prstGeom>
        </p:spPr>
      </p:pic>
    </p:spTree>
    <p:extLst>
      <p:ext uri="{BB962C8B-B14F-4D97-AF65-F5344CB8AC3E}">
        <p14:creationId xmlns:p14="http://schemas.microsoft.com/office/powerpoint/2010/main" val="174596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C3BA1B-A187-4985-8957-73DE705C9DE3}"/>
              </a:ext>
            </a:extLst>
          </p:cNvPr>
          <p:cNvSpPr>
            <a:spLocks noGrp="1"/>
          </p:cNvSpPr>
          <p:nvPr>
            <p:ph type="title"/>
          </p:nvPr>
        </p:nvSpPr>
        <p:spPr>
          <a:xfrm>
            <a:off x="2592925" y="624110"/>
            <a:ext cx="8911687" cy="736060"/>
          </a:xfrm>
        </p:spPr>
        <p:txBody>
          <a:bodyPr/>
          <a:lstStyle/>
          <a:p>
            <a:r>
              <a:rPr lang="en-GB" b="1" dirty="0"/>
              <a:t>Data filtering in the database</a:t>
            </a:r>
            <a:endParaRPr lang="sk-SK" b="1" dirty="0"/>
          </a:p>
        </p:txBody>
      </p:sp>
      <p:sp>
        <p:nvSpPr>
          <p:cNvPr id="3" name="Zástupný objekt pre obsah 2">
            <a:extLst>
              <a:ext uri="{FF2B5EF4-FFF2-40B4-BE49-F238E27FC236}">
                <a16:creationId xmlns:a16="http://schemas.microsoft.com/office/drawing/2014/main" id="{C9079B7F-E632-F3F7-4F6D-ABAE799FF47D}"/>
              </a:ext>
            </a:extLst>
          </p:cNvPr>
          <p:cNvSpPr>
            <a:spLocks noGrp="1"/>
          </p:cNvSpPr>
          <p:nvPr>
            <p:ph idx="1"/>
          </p:nvPr>
        </p:nvSpPr>
        <p:spPr>
          <a:xfrm>
            <a:off x="2585499" y="1737360"/>
            <a:ext cx="8915400" cy="4413892"/>
          </a:xfrm>
        </p:spPr>
        <p:txBody>
          <a:bodyPr>
            <a:normAutofit/>
          </a:bodyPr>
          <a:lstStyle/>
          <a:p>
            <a:r>
              <a:rPr lang="en-GB" sz="3600" dirty="0"/>
              <a:t>Filtering means that Excel temporarily hides records (rows) that do not meet the criteria we specified.</a:t>
            </a:r>
            <a:endParaRPr lang="sk-SK" sz="3600" dirty="0"/>
          </a:p>
          <a:p>
            <a:r>
              <a:rPr lang="en-GB" sz="3600" dirty="0"/>
              <a:t>Excel​​ offers 5 types of filters​​ Automatic filter​​, Advanced filter, Quick filter (Slicer), Time line and filtering via the =FILTER() function.</a:t>
            </a:r>
            <a:endParaRPr lang="sk-SK" sz="3600" dirty="0"/>
          </a:p>
        </p:txBody>
      </p:sp>
    </p:spTree>
    <p:extLst>
      <p:ext uri="{BB962C8B-B14F-4D97-AF65-F5344CB8AC3E}">
        <p14:creationId xmlns:p14="http://schemas.microsoft.com/office/powerpoint/2010/main" val="84053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0F8A6-BEC7-7364-1D95-4D1EF28E2CE0}"/>
              </a:ext>
            </a:extLst>
          </p:cNvPr>
          <p:cNvSpPr>
            <a:spLocks noGrp="1"/>
          </p:cNvSpPr>
          <p:nvPr>
            <p:ph type="title"/>
          </p:nvPr>
        </p:nvSpPr>
        <p:spPr>
          <a:xfrm>
            <a:off x="2592925" y="624110"/>
            <a:ext cx="8911687" cy="747490"/>
          </a:xfrm>
        </p:spPr>
        <p:txBody>
          <a:bodyPr/>
          <a:lstStyle/>
          <a:p>
            <a:r>
              <a:rPr lang="en-US" b="1"/>
              <a:t>Automatic filter</a:t>
            </a:r>
          </a:p>
        </p:txBody>
      </p:sp>
      <p:sp>
        <p:nvSpPr>
          <p:cNvPr id="3" name="Zástupný objekt pre obsah 2">
            <a:extLst>
              <a:ext uri="{FF2B5EF4-FFF2-40B4-BE49-F238E27FC236}">
                <a16:creationId xmlns:a16="http://schemas.microsoft.com/office/drawing/2014/main" id="{E7E1A28D-E2A3-8855-EE44-AB4D76193E55}"/>
              </a:ext>
            </a:extLst>
          </p:cNvPr>
          <p:cNvSpPr>
            <a:spLocks noGrp="1"/>
          </p:cNvSpPr>
          <p:nvPr>
            <p:ph idx="1"/>
          </p:nvPr>
        </p:nvSpPr>
        <p:spPr>
          <a:xfrm>
            <a:off x="2589212" y="1611630"/>
            <a:ext cx="8915400" cy="4937760"/>
          </a:xfrm>
        </p:spPr>
        <p:txBody>
          <a:bodyPr>
            <a:normAutofit/>
          </a:bodyPr>
          <a:lstStyle/>
          <a:p>
            <a:r>
              <a:rPr lang="en-US" sz="3200"/>
              <a:t>The automatic filter​​ is the simplest and also the most used method of filtering by most users.</a:t>
            </a:r>
          </a:p>
          <a:p>
            <a:r>
              <a:rPr lang="en-US" sz="3200"/>
              <a:t>With the automatic filter, there are 3 filtering options:</a:t>
            </a:r>
          </a:p>
          <a:p>
            <a:pPr lvl="1">
              <a:buFont typeface="Wingdings" panose="05000000000000000000" pitchFamily="2" charset="2"/>
              <a:buChar char="Ø"/>
            </a:pPr>
            <a:r>
              <a:rPr lang="en-US" sz="2800"/>
              <a:t>text</a:t>
            </a:r>
          </a:p>
          <a:p>
            <a:pPr lvl="1">
              <a:buFont typeface="Wingdings" panose="05000000000000000000" pitchFamily="2" charset="2"/>
              <a:buChar char="Ø"/>
            </a:pPr>
            <a:r>
              <a:rPr lang="en-US" sz="2800"/>
              <a:t>number</a:t>
            </a:r>
          </a:p>
          <a:p>
            <a:pPr lvl="1">
              <a:buFont typeface="Wingdings" panose="05000000000000000000" pitchFamily="2" charset="2"/>
              <a:buChar char="Ø"/>
            </a:pPr>
            <a:r>
              <a:rPr lang="en-US" sz="2800"/>
              <a:t>date</a:t>
            </a:r>
          </a:p>
        </p:txBody>
      </p:sp>
      <p:pic>
        <p:nvPicPr>
          <p:cNvPr id="5" name="Obrázok 4">
            <a:extLst>
              <a:ext uri="{FF2B5EF4-FFF2-40B4-BE49-F238E27FC236}">
                <a16:creationId xmlns:a16="http://schemas.microsoft.com/office/drawing/2014/main" id="{BBA08BF3-A053-4E62-0E0A-CD8D1AD375E9}"/>
              </a:ext>
            </a:extLst>
          </p:cNvPr>
          <p:cNvPicPr>
            <a:picLocks noChangeAspect="1"/>
          </p:cNvPicPr>
          <p:nvPr/>
        </p:nvPicPr>
        <p:blipFill>
          <a:blip r:embed="rId2"/>
          <a:stretch>
            <a:fillRect/>
          </a:stretch>
        </p:blipFill>
        <p:spPr>
          <a:xfrm>
            <a:off x="9889807" y="384080"/>
            <a:ext cx="733425" cy="876300"/>
          </a:xfrm>
          <a:prstGeom prst="rect">
            <a:avLst/>
          </a:prstGeom>
        </p:spPr>
      </p:pic>
    </p:spTree>
    <p:extLst>
      <p:ext uri="{BB962C8B-B14F-4D97-AF65-F5344CB8AC3E}">
        <p14:creationId xmlns:p14="http://schemas.microsoft.com/office/powerpoint/2010/main" val="191015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345DE1-18AF-FCCB-9669-8FFC68C9AF67}"/>
              </a:ext>
            </a:extLst>
          </p:cNvPr>
          <p:cNvPicPr>
            <a:picLocks noChangeAspect="1"/>
          </p:cNvPicPr>
          <p:nvPr/>
        </p:nvPicPr>
        <p:blipFill>
          <a:blip r:embed="rId2"/>
          <a:stretch>
            <a:fillRect/>
          </a:stretch>
        </p:blipFill>
        <p:spPr>
          <a:xfrm>
            <a:off x="869632" y="271462"/>
            <a:ext cx="3457575" cy="371475"/>
          </a:xfrm>
          <a:prstGeom prst="rect">
            <a:avLst/>
          </a:prstGeom>
        </p:spPr>
      </p:pic>
      <p:pic>
        <p:nvPicPr>
          <p:cNvPr id="5" name="Picture 4">
            <a:extLst>
              <a:ext uri="{FF2B5EF4-FFF2-40B4-BE49-F238E27FC236}">
                <a16:creationId xmlns:a16="http://schemas.microsoft.com/office/drawing/2014/main" id="{89DF884E-58AA-1E30-886A-7B407A28818B}"/>
              </a:ext>
            </a:extLst>
          </p:cNvPr>
          <p:cNvPicPr>
            <a:picLocks noChangeAspect="1"/>
          </p:cNvPicPr>
          <p:nvPr/>
        </p:nvPicPr>
        <p:blipFill>
          <a:blip r:embed="rId3"/>
          <a:stretch>
            <a:fillRect/>
          </a:stretch>
        </p:blipFill>
        <p:spPr>
          <a:xfrm>
            <a:off x="883919" y="647700"/>
            <a:ext cx="1714500" cy="5562600"/>
          </a:xfrm>
          <a:prstGeom prst="rect">
            <a:avLst/>
          </a:prstGeom>
        </p:spPr>
      </p:pic>
      <p:pic>
        <p:nvPicPr>
          <p:cNvPr id="8" name="Picture 7">
            <a:extLst>
              <a:ext uri="{FF2B5EF4-FFF2-40B4-BE49-F238E27FC236}">
                <a16:creationId xmlns:a16="http://schemas.microsoft.com/office/drawing/2014/main" id="{C4549963-47A8-299F-02A1-6B2B7ED4C893}"/>
              </a:ext>
            </a:extLst>
          </p:cNvPr>
          <p:cNvPicPr>
            <a:picLocks noChangeAspect="1"/>
          </p:cNvPicPr>
          <p:nvPr/>
        </p:nvPicPr>
        <p:blipFill>
          <a:blip r:embed="rId4"/>
          <a:stretch>
            <a:fillRect/>
          </a:stretch>
        </p:blipFill>
        <p:spPr>
          <a:xfrm>
            <a:off x="2598419" y="642937"/>
            <a:ext cx="2038350" cy="3829050"/>
          </a:xfrm>
          <a:prstGeom prst="rect">
            <a:avLst/>
          </a:prstGeom>
        </p:spPr>
      </p:pic>
      <p:pic>
        <p:nvPicPr>
          <p:cNvPr id="12" name="Picture 11">
            <a:extLst>
              <a:ext uri="{FF2B5EF4-FFF2-40B4-BE49-F238E27FC236}">
                <a16:creationId xmlns:a16="http://schemas.microsoft.com/office/drawing/2014/main" id="{E5521A3F-6ED8-B503-E8E0-F1C51A6BC266}"/>
              </a:ext>
            </a:extLst>
          </p:cNvPr>
          <p:cNvPicPr>
            <a:picLocks noChangeAspect="1"/>
          </p:cNvPicPr>
          <p:nvPr/>
        </p:nvPicPr>
        <p:blipFill>
          <a:blip r:embed="rId5"/>
          <a:stretch>
            <a:fillRect/>
          </a:stretch>
        </p:blipFill>
        <p:spPr>
          <a:xfrm>
            <a:off x="4848225" y="1245870"/>
            <a:ext cx="3409950" cy="342900"/>
          </a:xfrm>
          <a:prstGeom prst="rect">
            <a:avLst/>
          </a:prstGeom>
        </p:spPr>
      </p:pic>
      <p:pic>
        <p:nvPicPr>
          <p:cNvPr id="14" name="Picture 13">
            <a:extLst>
              <a:ext uri="{FF2B5EF4-FFF2-40B4-BE49-F238E27FC236}">
                <a16:creationId xmlns:a16="http://schemas.microsoft.com/office/drawing/2014/main" id="{CC23C132-A84F-E545-D217-B88C69549061}"/>
              </a:ext>
            </a:extLst>
          </p:cNvPr>
          <p:cNvPicPr>
            <a:picLocks noChangeAspect="1"/>
          </p:cNvPicPr>
          <p:nvPr/>
        </p:nvPicPr>
        <p:blipFill>
          <a:blip r:embed="rId6"/>
          <a:stretch>
            <a:fillRect/>
          </a:stretch>
        </p:blipFill>
        <p:spPr>
          <a:xfrm>
            <a:off x="4848225" y="1685925"/>
            <a:ext cx="2190750" cy="4524375"/>
          </a:xfrm>
          <a:prstGeom prst="rect">
            <a:avLst/>
          </a:prstGeom>
        </p:spPr>
      </p:pic>
      <p:pic>
        <p:nvPicPr>
          <p:cNvPr id="17" name="Picture 16">
            <a:extLst>
              <a:ext uri="{FF2B5EF4-FFF2-40B4-BE49-F238E27FC236}">
                <a16:creationId xmlns:a16="http://schemas.microsoft.com/office/drawing/2014/main" id="{2CE3D1AE-3121-FA3A-3769-CCE05A27FC4C}"/>
              </a:ext>
            </a:extLst>
          </p:cNvPr>
          <p:cNvPicPr>
            <a:picLocks noChangeAspect="1"/>
          </p:cNvPicPr>
          <p:nvPr/>
        </p:nvPicPr>
        <p:blipFill>
          <a:blip r:embed="rId7"/>
          <a:stretch>
            <a:fillRect/>
          </a:stretch>
        </p:blipFill>
        <p:spPr>
          <a:xfrm>
            <a:off x="8127682" y="2534601"/>
            <a:ext cx="3343275" cy="352425"/>
          </a:xfrm>
          <a:prstGeom prst="rect">
            <a:avLst/>
          </a:prstGeom>
        </p:spPr>
      </p:pic>
      <p:pic>
        <p:nvPicPr>
          <p:cNvPr id="20" name="Picture 19">
            <a:extLst>
              <a:ext uri="{FF2B5EF4-FFF2-40B4-BE49-F238E27FC236}">
                <a16:creationId xmlns:a16="http://schemas.microsoft.com/office/drawing/2014/main" id="{45027F2E-88DF-4844-9D71-CB3BAB877FC6}"/>
              </a:ext>
            </a:extLst>
          </p:cNvPr>
          <p:cNvPicPr>
            <a:picLocks noChangeAspect="1"/>
          </p:cNvPicPr>
          <p:nvPr/>
        </p:nvPicPr>
        <p:blipFill>
          <a:blip r:embed="rId8"/>
          <a:stretch>
            <a:fillRect/>
          </a:stretch>
        </p:blipFill>
        <p:spPr>
          <a:xfrm>
            <a:off x="8777287" y="3101340"/>
            <a:ext cx="1838325" cy="3009900"/>
          </a:xfrm>
          <a:prstGeom prst="rect">
            <a:avLst/>
          </a:prstGeom>
        </p:spPr>
      </p:pic>
    </p:spTree>
    <p:extLst>
      <p:ext uri="{BB962C8B-B14F-4D97-AF65-F5344CB8AC3E}">
        <p14:creationId xmlns:p14="http://schemas.microsoft.com/office/powerpoint/2010/main" val="38922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D828C-3BB3-8B87-8DFB-31725F4634DE}"/>
              </a:ext>
            </a:extLst>
          </p:cNvPr>
          <p:cNvSpPr>
            <a:spLocks noGrp="1"/>
          </p:cNvSpPr>
          <p:nvPr>
            <p:ph type="title"/>
          </p:nvPr>
        </p:nvSpPr>
        <p:spPr>
          <a:xfrm>
            <a:off x="2592925" y="624110"/>
            <a:ext cx="8911687" cy="701770"/>
          </a:xfrm>
        </p:spPr>
        <p:txBody>
          <a:bodyPr/>
          <a:lstStyle/>
          <a:p>
            <a:r>
              <a:rPr lang="en-US" b="1"/>
              <a:t>Advanced filter</a:t>
            </a:r>
          </a:p>
        </p:txBody>
      </p:sp>
      <p:sp>
        <p:nvSpPr>
          <p:cNvPr id="3" name="Zástupný objekt pre obsah 2">
            <a:extLst>
              <a:ext uri="{FF2B5EF4-FFF2-40B4-BE49-F238E27FC236}">
                <a16:creationId xmlns:a16="http://schemas.microsoft.com/office/drawing/2014/main" id="{D0BC8565-6ECB-51A1-4F5B-B3AFB2C1714F}"/>
              </a:ext>
            </a:extLst>
          </p:cNvPr>
          <p:cNvSpPr>
            <a:spLocks noGrp="1"/>
          </p:cNvSpPr>
          <p:nvPr>
            <p:ph idx="1"/>
          </p:nvPr>
        </p:nvSpPr>
        <p:spPr>
          <a:xfrm>
            <a:off x="1291590" y="1554480"/>
            <a:ext cx="10213022" cy="4960620"/>
          </a:xfrm>
        </p:spPr>
        <p:txBody>
          <a:bodyPr>
            <a:normAutofit/>
          </a:bodyPr>
          <a:lstStyle/>
          <a:p>
            <a:r>
              <a:rPr lang="en-US" sz="2800"/>
              <a:t>The advanced filter is an extended version of the automatic filter.</a:t>
            </a:r>
          </a:p>
          <a:p>
            <a:r>
              <a:rPr lang="en-US" sz="2800"/>
              <a:t>Differences between automatic filter and advanced filter:</a:t>
            </a:r>
          </a:p>
          <a:p>
            <a:pPr lvl="1">
              <a:buFont typeface="Wingdings" panose="05000000000000000000" pitchFamily="2" charset="2"/>
              <a:buChar char="Ø"/>
            </a:pPr>
            <a:r>
              <a:rPr lang="en-US" sz="2200"/>
              <a:t>Although the automatic data filter will filter the existing data set, we can also extract the data set to another location using the advanced filter.</a:t>
            </a:r>
          </a:p>
          <a:p>
            <a:pPr lvl="1">
              <a:buFont typeface="Wingdings" panose="05000000000000000000" pitchFamily="2" charset="2"/>
              <a:buChar char="Ø"/>
            </a:pPr>
            <a:r>
              <a:rPr lang="en-US" sz="2400"/>
              <a:t>Advanced filter allows you to use complex criteria - more than two criteria within one column.</a:t>
            </a:r>
          </a:p>
          <a:p>
            <a:pPr lvl="1">
              <a:buFont typeface="Wingdings" panose="05000000000000000000" pitchFamily="2" charset="2"/>
              <a:buChar char="Ø"/>
            </a:pPr>
            <a:r>
              <a:rPr lang="en-US" sz="2400"/>
              <a:t>The advanced filter can also be used to extract unique records from the data.</a:t>
            </a:r>
          </a:p>
        </p:txBody>
      </p:sp>
      <p:pic>
        <p:nvPicPr>
          <p:cNvPr id="6" name="Picture 5">
            <a:extLst>
              <a:ext uri="{FF2B5EF4-FFF2-40B4-BE49-F238E27FC236}">
                <a16:creationId xmlns:a16="http://schemas.microsoft.com/office/drawing/2014/main" id="{DE1135C7-670C-0E0C-AF3E-A67F491639A7}"/>
              </a:ext>
            </a:extLst>
          </p:cNvPr>
          <p:cNvPicPr>
            <a:picLocks noChangeAspect="1"/>
          </p:cNvPicPr>
          <p:nvPr/>
        </p:nvPicPr>
        <p:blipFill>
          <a:blip r:embed="rId2"/>
          <a:stretch>
            <a:fillRect/>
          </a:stretch>
        </p:blipFill>
        <p:spPr>
          <a:xfrm>
            <a:off x="9023032" y="654368"/>
            <a:ext cx="1895475" cy="523875"/>
          </a:xfrm>
          <a:prstGeom prst="rect">
            <a:avLst/>
          </a:prstGeom>
        </p:spPr>
      </p:pic>
    </p:spTree>
    <p:extLst>
      <p:ext uri="{BB962C8B-B14F-4D97-AF65-F5344CB8AC3E}">
        <p14:creationId xmlns:p14="http://schemas.microsoft.com/office/powerpoint/2010/main" val="2886828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D828C-3BB3-8B87-8DFB-31725F4634DE}"/>
              </a:ext>
            </a:extLst>
          </p:cNvPr>
          <p:cNvSpPr>
            <a:spLocks noGrp="1"/>
          </p:cNvSpPr>
          <p:nvPr>
            <p:ph type="title"/>
          </p:nvPr>
        </p:nvSpPr>
        <p:spPr>
          <a:xfrm>
            <a:off x="2592925" y="624110"/>
            <a:ext cx="8911687" cy="701770"/>
          </a:xfrm>
        </p:spPr>
        <p:txBody>
          <a:bodyPr/>
          <a:lstStyle/>
          <a:p>
            <a:r>
              <a:rPr lang="en-US" b="1" dirty="0"/>
              <a:t>Advanced filter – cont.</a:t>
            </a:r>
          </a:p>
        </p:txBody>
      </p:sp>
      <p:sp>
        <p:nvSpPr>
          <p:cNvPr id="3" name="Zástupný objekt pre obsah 2">
            <a:extLst>
              <a:ext uri="{FF2B5EF4-FFF2-40B4-BE49-F238E27FC236}">
                <a16:creationId xmlns:a16="http://schemas.microsoft.com/office/drawing/2014/main" id="{D0BC8565-6ECB-51A1-4F5B-B3AFB2C1714F}"/>
              </a:ext>
            </a:extLst>
          </p:cNvPr>
          <p:cNvSpPr>
            <a:spLocks noGrp="1"/>
          </p:cNvSpPr>
          <p:nvPr>
            <p:ph idx="1"/>
          </p:nvPr>
        </p:nvSpPr>
        <p:spPr>
          <a:xfrm>
            <a:off x="1291590" y="1554480"/>
            <a:ext cx="10213022" cy="4960620"/>
          </a:xfrm>
        </p:spPr>
        <p:txBody>
          <a:bodyPr>
            <a:normAutofit lnSpcReduction="10000"/>
          </a:bodyPr>
          <a:lstStyle/>
          <a:p>
            <a:r>
              <a:rPr lang="en-GB" sz="3200" dirty="0"/>
              <a:t>Before use, a criteria table is created - a table outside the main database</a:t>
            </a:r>
            <a:r>
              <a:rPr lang="sk-SK" sz="3200" dirty="0"/>
              <a:t>.</a:t>
            </a:r>
          </a:p>
          <a:p>
            <a:r>
              <a:rPr lang="en-GB" sz="3200" dirty="0"/>
              <a:t>The criteria table header must contain identical names from the main table</a:t>
            </a:r>
            <a:r>
              <a:rPr lang="sk-SK" sz="3200" dirty="0"/>
              <a:t>.</a:t>
            </a:r>
          </a:p>
          <a:p>
            <a:r>
              <a:rPr lang="en-GB" sz="3200" dirty="0"/>
              <a:t>Criteria entered in one line - apply </a:t>
            </a:r>
            <a:r>
              <a:rPr lang="en-GB" sz="3200" b="1" dirty="0"/>
              <a:t>simultaneously</a:t>
            </a:r>
            <a:r>
              <a:rPr lang="sk-SK" sz="3200" dirty="0"/>
              <a:t>.</a:t>
            </a:r>
          </a:p>
          <a:p>
            <a:r>
              <a:rPr lang="en-GB" sz="3200" dirty="0"/>
              <a:t>Criteria specified one line below - one </a:t>
            </a:r>
            <a:r>
              <a:rPr lang="en-GB" sz="3200" b="1" dirty="0"/>
              <a:t>or</a:t>
            </a:r>
            <a:r>
              <a:rPr lang="en-GB" sz="3200" dirty="0"/>
              <a:t> the other criteria applies.</a:t>
            </a:r>
            <a:endParaRPr lang="sk-SK" sz="3200" dirty="0"/>
          </a:p>
          <a:p>
            <a:r>
              <a:rPr lang="en-GB" sz="3200" dirty="0"/>
              <a:t>The criteria are not case sensitive</a:t>
            </a:r>
            <a:r>
              <a:rPr lang="sk-SK" sz="3200" dirty="0"/>
              <a:t>. </a:t>
            </a:r>
          </a:p>
        </p:txBody>
      </p:sp>
    </p:spTree>
    <p:extLst>
      <p:ext uri="{BB962C8B-B14F-4D97-AF65-F5344CB8AC3E}">
        <p14:creationId xmlns:p14="http://schemas.microsoft.com/office/powerpoint/2010/main" val="310921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D828C-3BB3-8B87-8DFB-31725F4634DE}"/>
              </a:ext>
            </a:extLst>
          </p:cNvPr>
          <p:cNvSpPr>
            <a:spLocks noGrp="1"/>
          </p:cNvSpPr>
          <p:nvPr>
            <p:ph type="title"/>
          </p:nvPr>
        </p:nvSpPr>
        <p:spPr>
          <a:xfrm>
            <a:off x="2592925" y="624110"/>
            <a:ext cx="8911687" cy="701770"/>
          </a:xfrm>
        </p:spPr>
        <p:txBody>
          <a:bodyPr/>
          <a:lstStyle/>
          <a:p>
            <a:r>
              <a:rPr lang="en-US" b="1" dirty="0"/>
              <a:t>Advanced filter – cont.</a:t>
            </a:r>
            <a:endParaRPr lang="sk-SK" b="1" dirty="0"/>
          </a:p>
        </p:txBody>
      </p:sp>
      <p:sp>
        <p:nvSpPr>
          <p:cNvPr id="3" name="Zástupný objekt pre obsah 2">
            <a:extLst>
              <a:ext uri="{FF2B5EF4-FFF2-40B4-BE49-F238E27FC236}">
                <a16:creationId xmlns:a16="http://schemas.microsoft.com/office/drawing/2014/main" id="{D0BC8565-6ECB-51A1-4F5B-B3AFB2C1714F}"/>
              </a:ext>
            </a:extLst>
          </p:cNvPr>
          <p:cNvSpPr>
            <a:spLocks noGrp="1"/>
          </p:cNvSpPr>
          <p:nvPr>
            <p:ph idx="1"/>
          </p:nvPr>
        </p:nvSpPr>
        <p:spPr>
          <a:xfrm>
            <a:off x="1291590" y="1554480"/>
            <a:ext cx="5486400" cy="4823460"/>
          </a:xfrm>
        </p:spPr>
        <p:txBody>
          <a:bodyPr>
            <a:normAutofit/>
          </a:bodyPr>
          <a:lstStyle/>
          <a:p>
            <a:r>
              <a:rPr lang="en-US" sz="3200"/>
              <a:t>Method of use:</a:t>
            </a:r>
          </a:p>
          <a:p>
            <a:pPr marL="914400" lvl="1" indent="-514350">
              <a:buFont typeface="+mj-lt"/>
              <a:buAutoNum type="arabicParenR"/>
            </a:pPr>
            <a:r>
              <a:rPr lang="en-US" sz="3000"/>
              <a:t>Click into the main database in any cell.</a:t>
            </a:r>
          </a:p>
          <a:p>
            <a:pPr marL="914400" lvl="1" indent="-514350">
              <a:buFont typeface="+mj-lt"/>
              <a:buAutoNum type="arabicParenR"/>
            </a:pPr>
            <a:r>
              <a:rPr lang="en-US" sz="3000"/>
              <a:t>On the Data tab, in the Sort and filter group, select Advanced.</a:t>
            </a:r>
          </a:p>
          <a:p>
            <a:pPr marL="914400" lvl="1" indent="-514350">
              <a:buFont typeface="+mj-lt"/>
              <a:buAutoNum type="arabicParenR"/>
            </a:pPr>
            <a:r>
              <a:rPr lang="en-US" sz="3000"/>
              <a:t>In the dialog window, set the conditions. </a:t>
            </a:r>
          </a:p>
        </p:txBody>
      </p:sp>
      <p:pic>
        <p:nvPicPr>
          <p:cNvPr id="6" name="Picture 5">
            <a:extLst>
              <a:ext uri="{FF2B5EF4-FFF2-40B4-BE49-F238E27FC236}">
                <a16:creationId xmlns:a16="http://schemas.microsoft.com/office/drawing/2014/main" id="{3E752884-02CB-8335-31A3-05D0F7CF31B9}"/>
              </a:ext>
            </a:extLst>
          </p:cNvPr>
          <p:cNvPicPr>
            <a:picLocks noChangeAspect="1"/>
          </p:cNvPicPr>
          <p:nvPr/>
        </p:nvPicPr>
        <p:blipFill>
          <a:blip r:embed="rId2"/>
          <a:stretch>
            <a:fillRect/>
          </a:stretch>
        </p:blipFill>
        <p:spPr>
          <a:xfrm>
            <a:off x="7157670" y="1554480"/>
            <a:ext cx="4346942" cy="4620961"/>
          </a:xfrm>
          <a:prstGeom prst="rect">
            <a:avLst/>
          </a:prstGeom>
        </p:spPr>
      </p:pic>
    </p:spTree>
    <p:extLst>
      <p:ext uri="{BB962C8B-B14F-4D97-AF65-F5344CB8AC3E}">
        <p14:creationId xmlns:p14="http://schemas.microsoft.com/office/powerpoint/2010/main" val="2253851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E6CE-8E1E-0F84-0E5E-FAA686CD2C6D}"/>
              </a:ext>
            </a:extLst>
          </p:cNvPr>
          <p:cNvSpPr>
            <a:spLocks noGrp="1"/>
          </p:cNvSpPr>
          <p:nvPr>
            <p:ph type="title"/>
          </p:nvPr>
        </p:nvSpPr>
        <p:spPr>
          <a:xfrm>
            <a:off x="2592925" y="624110"/>
            <a:ext cx="5088035" cy="633190"/>
          </a:xfrm>
        </p:spPr>
        <p:txBody>
          <a:bodyPr>
            <a:normAutofit fontScale="90000"/>
          </a:bodyPr>
          <a:lstStyle/>
          <a:p>
            <a:r>
              <a:rPr lang="en-US" b="1"/>
              <a:t>Tool Subtotal</a:t>
            </a:r>
          </a:p>
        </p:txBody>
      </p:sp>
      <p:sp>
        <p:nvSpPr>
          <p:cNvPr id="3" name="Zástupný objekt pre obsah 2">
            <a:extLst>
              <a:ext uri="{FF2B5EF4-FFF2-40B4-BE49-F238E27FC236}">
                <a16:creationId xmlns:a16="http://schemas.microsoft.com/office/drawing/2014/main" id="{0971D985-97D9-72B7-B86A-C6EEAF20ED55}"/>
              </a:ext>
            </a:extLst>
          </p:cNvPr>
          <p:cNvSpPr>
            <a:spLocks noGrp="1"/>
          </p:cNvSpPr>
          <p:nvPr>
            <p:ph idx="1"/>
          </p:nvPr>
        </p:nvSpPr>
        <p:spPr>
          <a:xfrm>
            <a:off x="1206182" y="1565910"/>
            <a:ext cx="4668838" cy="4972050"/>
          </a:xfrm>
        </p:spPr>
        <p:txBody>
          <a:bodyPr>
            <a:normAutofit fontScale="92500"/>
          </a:bodyPr>
          <a:lstStyle/>
          <a:p>
            <a:r>
              <a:rPr lang="en-US" sz="2400"/>
              <a:t>Using the Subtotal tool, we can automatically calculate subtotals and grand totals in a table for a column.</a:t>
            </a:r>
          </a:p>
          <a:p>
            <a:r>
              <a:rPr lang="en-US" sz="2400"/>
              <a:t>Important condition - row in the dialog box At each change in a column - the used column must be sorted. </a:t>
            </a:r>
          </a:p>
          <a:p>
            <a:r>
              <a:rPr lang="en-US" sz="2400"/>
              <a:t>We then select the desired function from the list and check the column in which the result should be displayed. </a:t>
            </a:r>
          </a:p>
        </p:txBody>
      </p:sp>
      <p:pic>
        <p:nvPicPr>
          <p:cNvPr id="5" name="Picture 4">
            <a:extLst>
              <a:ext uri="{FF2B5EF4-FFF2-40B4-BE49-F238E27FC236}">
                <a16:creationId xmlns:a16="http://schemas.microsoft.com/office/drawing/2014/main" id="{EABD3481-E737-6260-EFE1-605B3B9D815A}"/>
              </a:ext>
            </a:extLst>
          </p:cNvPr>
          <p:cNvPicPr>
            <a:picLocks noChangeAspect="1"/>
          </p:cNvPicPr>
          <p:nvPr/>
        </p:nvPicPr>
        <p:blipFill>
          <a:blip r:embed="rId3"/>
          <a:stretch>
            <a:fillRect/>
          </a:stretch>
        </p:blipFill>
        <p:spPr>
          <a:xfrm>
            <a:off x="10704194" y="270087"/>
            <a:ext cx="1285875" cy="1226067"/>
          </a:xfrm>
          <a:prstGeom prst="rect">
            <a:avLst/>
          </a:prstGeom>
        </p:spPr>
      </p:pic>
      <p:pic>
        <p:nvPicPr>
          <p:cNvPr id="8" name="Picture 7">
            <a:extLst>
              <a:ext uri="{FF2B5EF4-FFF2-40B4-BE49-F238E27FC236}">
                <a16:creationId xmlns:a16="http://schemas.microsoft.com/office/drawing/2014/main" id="{39979292-9C98-9EE4-D0D4-D253A30E827C}"/>
              </a:ext>
            </a:extLst>
          </p:cNvPr>
          <p:cNvPicPr>
            <a:picLocks noChangeAspect="1"/>
          </p:cNvPicPr>
          <p:nvPr/>
        </p:nvPicPr>
        <p:blipFill>
          <a:blip r:embed="rId4"/>
          <a:stretch>
            <a:fillRect/>
          </a:stretch>
        </p:blipFill>
        <p:spPr>
          <a:xfrm>
            <a:off x="6096000" y="940705"/>
            <a:ext cx="4477702" cy="5482246"/>
          </a:xfrm>
          <a:prstGeom prst="rect">
            <a:avLst/>
          </a:prstGeom>
        </p:spPr>
      </p:pic>
    </p:spTree>
    <p:extLst>
      <p:ext uri="{BB962C8B-B14F-4D97-AF65-F5344CB8AC3E}">
        <p14:creationId xmlns:p14="http://schemas.microsoft.com/office/powerpoint/2010/main" val="391763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6C693-C7DA-E5B1-3718-3632DACAC4C1}"/>
              </a:ext>
            </a:extLst>
          </p:cNvPr>
          <p:cNvSpPr>
            <a:spLocks noGrp="1"/>
          </p:cNvSpPr>
          <p:nvPr>
            <p:ph type="title"/>
          </p:nvPr>
        </p:nvSpPr>
        <p:spPr>
          <a:xfrm>
            <a:off x="2592925" y="624110"/>
            <a:ext cx="8911687" cy="747490"/>
          </a:xfrm>
        </p:spPr>
        <p:txBody>
          <a:bodyPr/>
          <a:lstStyle/>
          <a:p>
            <a:r>
              <a:rPr lang="en-US" b="1" dirty="0"/>
              <a:t>Use of data validation</a:t>
            </a:r>
          </a:p>
        </p:txBody>
      </p:sp>
      <p:sp>
        <p:nvSpPr>
          <p:cNvPr id="3" name="Zástupný objekt pre obsah 2">
            <a:extLst>
              <a:ext uri="{FF2B5EF4-FFF2-40B4-BE49-F238E27FC236}">
                <a16:creationId xmlns:a16="http://schemas.microsoft.com/office/drawing/2014/main" id="{8C20C2E1-C853-1C54-2E2D-EC5E59BF2E20}"/>
              </a:ext>
            </a:extLst>
          </p:cNvPr>
          <p:cNvSpPr>
            <a:spLocks noGrp="1"/>
          </p:cNvSpPr>
          <p:nvPr>
            <p:ph idx="1"/>
          </p:nvPr>
        </p:nvSpPr>
        <p:spPr>
          <a:xfrm>
            <a:off x="2589212" y="1485900"/>
            <a:ext cx="8915400" cy="5017770"/>
          </a:xfrm>
        </p:spPr>
        <p:txBody>
          <a:bodyPr>
            <a:normAutofit/>
          </a:bodyPr>
          <a:lstStyle/>
          <a:p>
            <a:pPr>
              <a:buFont typeface="+mj-lt"/>
              <a:buAutoNum type="arabicPeriod"/>
            </a:pPr>
            <a:r>
              <a:rPr lang="en-US" sz="2400"/>
              <a:t>Select the cell(s) you want to create a rule for.</a:t>
            </a:r>
          </a:p>
          <a:p>
            <a:pPr>
              <a:buFont typeface="+mj-lt"/>
              <a:buAutoNum type="arabicPeriod"/>
            </a:pPr>
            <a:r>
              <a:rPr lang="en-US" sz="2400"/>
              <a:t>Select Data &gt;Data Validation.</a:t>
            </a:r>
          </a:p>
          <a:p>
            <a:pPr>
              <a:buFont typeface="+mj-lt"/>
              <a:buAutoNum type="arabicPeriod"/>
            </a:pPr>
            <a:r>
              <a:rPr lang="en-US" sz="2400"/>
              <a:t>On the Settings tab, under Allow, select an option:</a:t>
            </a:r>
          </a:p>
          <a:p>
            <a:pPr lvl="1">
              <a:buFont typeface="+mj-lt"/>
              <a:buAutoNum type="alphaLcParenR"/>
            </a:pPr>
            <a:r>
              <a:rPr lang="en-US" sz="2000" b="1"/>
              <a:t>Whole Number </a:t>
            </a:r>
            <a:r>
              <a:rPr lang="en-US" sz="2000"/>
              <a:t>- to restrict the cell to accept only whole numbers.</a:t>
            </a:r>
          </a:p>
          <a:p>
            <a:pPr lvl="1">
              <a:buFont typeface="+mj-lt"/>
              <a:buAutoNum type="alphaLcParenR"/>
            </a:pPr>
            <a:r>
              <a:rPr lang="en-US" sz="2000" b="1"/>
              <a:t>Decimal - </a:t>
            </a:r>
            <a:r>
              <a:rPr lang="en-US" sz="2000"/>
              <a:t>to restrict the cell to accept only decimal numbers.</a:t>
            </a:r>
          </a:p>
          <a:p>
            <a:pPr lvl="1">
              <a:buFont typeface="+mj-lt"/>
              <a:buAutoNum type="alphaLcParenR"/>
            </a:pPr>
            <a:r>
              <a:rPr lang="en-US" sz="2000" b="1"/>
              <a:t>List - </a:t>
            </a:r>
            <a:r>
              <a:rPr lang="en-US" sz="2000"/>
              <a:t>to pick data from the drop-down list.</a:t>
            </a:r>
          </a:p>
          <a:p>
            <a:pPr lvl="1">
              <a:buFont typeface="+mj-lt"/>
              <a:buAutoNum type="alphaLcParenR"/>
            </a:pPr>
            <a:r>
              <a:rPr lang="en-US" sz="2000" b="1"/>
              <a:t>Date </a:t>
            </a:r>
            <a:r>
              <a:rPr lang="en-US" sz="2000"/>
              <a:t>- to restrict the cell to accept only date.</a:t>
            </a:r>
          </a:p>
          <a:p>
            <a:pPr lvl="1">
              <a:buFont typeface="+mj-lt"/>
              <a:buAutoNum type="alphaLcParenR"/>
            </a:pPr>
            <a:r>
              <a:rPr lang="en-US" sz="2000" b="1"/>
              <a:t>Time - </a:t>
            </a:r>
            <a:r>
              <a:rPr lang="en-US" sz="2000"/>
              <a:t>to restrict the cell to accept only time.</a:t>
            </a:r>
          </a:p>
          <a:p>
            <a:pPr lvl="1">
              <a:buFont typeface="+mj-lt"/>
              <a:buAutoNum type="alphaLcParenR"/>
            </a:pPr>
            <a:r>
              <a:rPr lang="en-US" sz="2000" b="1"/>
              <a:t>Text Length - </a:t>
            </a:r>
            <a:r>
              <a:rPr lang="en-US" sz="2000"/>
              <a:t>to restrict the length of the text.</a:t>
            </a:r>
          </a:p>
          <a:p>
            <a:pPr lvl="1">
              <a:buFont typeface="+mj-lt"/>
              <a:buAutoNum type="alphaLcParenR"/>
            </a:pPr>
            <a:r>
              <a:rPr lang="en-US" sz="2000" b="1"/>
              <a:t>Custom – </a:t>
            </a:r>
            <a:r>
              <a:rPr lang="en-US" sz="2000"/>
              <a:t>for custom formula.</a:t>
            </a:r>
          </a:p>
        </p:txBody>
      </p:sp>
    </p:spTree>
    <p:extLst>
      <p:ext uri="{BB962C8B-B14F-4D97-AF65-F5344CB8AC3E}">
        <p14:creationId xmlns:p14="http://schemas.microsoft.com/office/powerpoint/2010/main" val="20957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BF693-FD38-6EC9-ED74-2A6AC7B14A30}"/>
              </a:ext>
            </a:extLst>
          </p:cNvPr>
          <p:cNvPicPr>
            <a:picLocks noChangeAspect="1"/>
          </p:cNvPicPr>
          <p:nvPr/>
        </p:nvPicPr>
        <p:blipFill>
          <a:blip r:embed="rId2"/>
          <a:stretch>
            <a:fillRect/>
          </a:stretch>
        </p:blipFill>
        <p:spPr>
          <a:xfrm>
            <a:off x="337830" y="784967"/>
            <a:ext cx="11516339" cy="4644283"/>
          </a:xfrm>
          <a:prstGeom prst="rect">
            <a:avLst/>
          </a:prstGeom>
        </p:spPr>
      </p:pic>
    </p:spTree>
    <p:extLst>
      <p:ext uri="{BB962C8B-B14F-4D97-AF65-F5344CB8AC3E}">
        <p14:creationId xmlns:p14="http://schemas.microsoft.com/office/powerpoint/2010/main" val="402461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2DB0F-FCB5-ADE4-5E7B-BC13116CA4E6}"/>
              </a:ext>
            </a:extLst>
          </p:cNvPr>
          <p:cNvSpPr>
            <a:spLocks noGrp="1"/>
          </p:cNvSpPr>
          <p:nvPr>
            <p:ph type="title"/>
          </p:nvPr>
        </p:nvSpPr>
        <p:spPr>
          <a:xfrm>
            <a:off x="2592925" y="624110"/>
            <a:ext cx="8911687" cy="713200"/>
          </a:xfrm>
        </p:spPr>
        <p:txBody>
          <a:bodyPr/>
          <a:lstStyle/>
          <a:p>
            <a:r>
              <a:rPr lang="en-US" b="1"/>
              <a:t>Conditional formatting</a:t>
            </a:r>
          </a:p>
        </p:txBody>
      </p:sp>
      <p:sp>
        <p:nvSpPr>
          <p:cNvPr id="3" name="Zástupný objekt pre obsah 2">
            <a:extLst>
              <a:ext uri="{FF2B5EF4-FFF2-40B4-BE49-F238E27FC236}">
                <a16:creationId xmlns:a16="http://schemas.microsoft.com/office/drawing/2014/main" id="{8176B4A3-BDDA-AC4D-7F86-D39D516A7DEB}"/>
              </a:ext>
            </a:extLst>
          </p:cNvPr>
          <p:cNvSpPr>
            <a:spLocks noGrp="1"/>
          </p:cNvSpPr>
          <p:nvPr>
            <p:ph idx="1"/>
          </p:nvPr>
        </p:nvSpPr>
        <p:spPr>
          <a:xfrm>
            <a:off x="2589212" y="1428750"/>
            <a:ext cx="8915400" cy="5177790"/>
          </a:xfrm>
        </p:spPr>
        <p:txBody>
          <a:bodyPr>
            <a:normAutofit/>
          </a:bodyPr>
          <a:lstStyle/>
          <a:p>
            <a:r>
              <a:rPr lang="en-US" sz="2800" dirty="0"/>
              <a:t>Conditional formatting​​ in Excel is a very useful tool that can be used to format cells when they meet a condition we specify.</a:t>
            </a:r>
          </a:p>
          <a:p>
            <a:r>
              <a:rPr lang="en-US" sz="2800" dirty="0"/>
              <a:t>This is where the name itself came from -​​ Conditional formatting, in other words formatting (i.e. setting certain colors and properties to cells and fonts) based on a condition.</a:t>
            </a:r>
          </a:p>
          <a:p>
            <a:r>
              <a:rPr lang="en-US" sz="2800" dirty="0"/>
              <a:t>You can format the color of the text, shading, bordering or the cell format itself - euros, number of decimal places, etc..</a:t>
            </a:r>
          </a:p>
        </p:txBody>
      </p:sp>
    </p:spTree>
    <p:extLst>
      <p:ext uri="{BB962C8B-B14F-4D97-AF65-F5344CB8AC3E}">
        <p14:creationId xmlns:p14="http://schemas.microsoft.com/office/powerpoint/2010/main" val="203452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123ED-60E8-6B1A-083C-678338675849}"/>
              </a:ext>
            </a:extLst>
          </p:cNvPr>
          <p:cNvPicPr>
            <a:picLocks noChangeAspect="1"/>
          </p:cNvPicPr>
          <p:nvPr/>
        </p:nvPicPr>
        <p:blipFill>
          <a:blip r:embed="rId2"/>
          <a:stretch>
            <a:fillRect/>
          </a:stretch>
        </p:blipFill>
        <p:spPr>
          <a:xfrm>
            <a:off x="754380" y="674370"/>
            <a:ext cx="2705100" cy="685800"/>
          </a:xfrm>
          <a:prstGeom prst="rect">
            <a:avLst/>
          </a:prstGeom>
        </p:spPr>
      </p:pic>
      <p:pic>
        <p:nvPicPr>
          <p:cNvPr id="6" name="Picture 5">
            <a:extLst>
              <a:ext uri="{FF2B5EF4-FFF2-40B4-BE49-F238E27FC236}">
                <a16:creationId xmlns:a16="http://schemas.microsoft.com/office/drawing/2014/main" id="{4458FADE-96CD-8D8B-814E-D0DCE36986D2}"/>
              </a:ext>
            </a:extLst>
          </p:cNvPr>
          <p:cNvPicPr>
            <a:picLocks noChangeAspect="1"/>
          </p:cNvPicPr>
          <p:nvPr/>
        </p:nvPicPr>
        <p:blipFill>
          <a:blip r:embed="rId3"/>
          <a:stretch>
            <a:fillRect/>
          </a:stretch>
        </p:blipFill>
        <p:spPr>
          <a:xfrm>
            <a:off x="993457" y="1360170"/>
            <a:ext cx="2638425" cy="5305425"/>
          </a:xfrm>
          <a:prstGeom prst="rect">
            <a:avLst/>
          </a:prstGeom>
        </p:spPr>
      </p:pic>
      <p:pic>
        <p:nvPicPr>
          <p:cNvPr id="10" name="Picture 9">
            <a:extLst>
              <a:ext uri="{FF2B5EF4-FFF2-40B4-BE49-F238E27FC236}">
                <a16:creationId xmlns:a16="http://schemas.microsoft.com/office/drawing/2014/main" id="{1F882B3C-A39F-FE8A-574C-690946DBF62A}"/>
              </a:ext>
            </a:extLst>
          </p:cNvPr>
          <p:cNvPicPr>
            <a:picLocks noChangeAspect="1"/>
          </p:cNvPicPr>
          <p:nvPr/>
        </p:nvPicPr>
        <p:blipFill>
          <a:blip r:embed="rId4"/>
          <a:stretch>
            <a:fillRect/>
          </a:stretch>
        </p:blipFill>
        <p:spPr>
          <a:xfrm>
            <a:off x="4139565" y="720089"/>
            <a:ext cx="2724150" cy="714375"/>
          </a:xfrm>
          <a:prstGeom prst="rect">
            <a:avLst/>
          </a:prstGeom>
        </p:spPr>
      </p:pic>
      <p:pic>
        <p:nvPicPr>
          <p:cNvPr id="13" name="Picture 12">
            <a:extLst>
              <a:ext uri="{FF2B5EF4-FFF2-40B4-BE49-F238E27FC236}">
                <a16:creationId xmlns:a16="http://schemas.microsoft.com/office/drawing/2014/main" id="{EA765113-1877-597D-28CB-F5508DBCDA49}"/>
              </a:ext>
            </a:extLst>
          </p:cNvPr>
          <p:cNvPicPr>
            <a:picLocks noChangeAspect="1"/>
          </p:cNvPicPr>
          <p:nvPr/>
        </p:nvPicPr>
        <p:blipFill>
          <a:blip r:embed="rId5"/>
          <a:stretch>
            <a:fillRect/>
          </a:stretch>
        </p:blipFill>
        <p:spPr>
          <a:xfrm>
            <a:off x="4598670" y="1546861"/>
            <a:ext cx="2562225" cy="4591050"/>
          </a:xfrm>
          <a:prstGeom prst="rect">
            <a:avLst/>
          </a:prstGeom>
        </p:spPr>
      </p:pic>
      <p:pic>
        <p:nvPicPr>
          <p:cNvPr id="15" name="Picture 14">
            <a:extLst>
              <a:ext uri="{FF2B5EF4-FFF2-40B4-BE49-F238E27FC236}">
                <a16:creationId xmlns:a16="http://schemas.microsoft.com/office/drawing/2014/main" id="{D907058E-3A67-4C55-D11D-B5380B80F66B}"/>
              </a:ext>
            </a:extLst>
          </p:cNvPr>
          <p:cNvPicPr>
            <a:picLocks noChangeAspect="1"/>
          </p:cNvPicPr>
          <p:nvPr/>
        </p:nvPicPr>
        <p:blipFill>
          <a:blip r:embed="rId6"/>
          <a:stretch>
            <a:fillRect/>
          </a:stretch>
        </p:blipFill>
        <p:spPr>
          <a:xfrm>
            <a:off x="8127683" y="2400300"/>
            <a:ext cx="2686050" cy="2057400"/>
          </a:xfrm>
          <a:prstGeom prst="rect">
            <a:avLst/>
          </a:prstGeom>
        </p:spPr>
      </p:pic>
    </p:spTree>
    <p:extLst>
      <p:ext uri="{BB962C8B-B14F-4D97-AF65-F5344CB8AC3E}">
        <p14:creationId xmlns:p14="http://schemas.microsoft.com/office/powerpoint/2010/main" val="368115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6D837-6FB8-A993-E1A5-E59023538BC3}"/>
              </a:ext>
            </a:extLst>
          </p:cNvPr>
          <p:cNvSpPr>
            <a:spLocks noGrp="1"/>
          </p:cNvSpPr>
          <p:nvPr>
            <p:ph type="title"/>
          </p:nvPr>
        </p:nvSpPr>
        <p:spPr>
          <a:xfrm>
            <a:off x="2592925" y="624110"/>
            <a:ext cx="8911687" cy="713200"/>
          </a:xfrm>
        </p:spPr>
        <p:txBody>
          <a:bodyPr/>
          <a:lstStyle/>
          <a:p>
            <a:r>
              <a:rPr lang="en-US" b="1"/>
              <a:t>Conditional formatting - method</a:t>
            </a:r>
            <a:endParaRPr lang="en-US"/>
          </a:p>
        </p:txBody>
      </p:sp>
      <p:sp>
        <p:nvSpPr>
          <p:cNvPr id="3" name="Zástupný objekt pre obsah 2">
            <a:extLst>
              <a:ext uri="{FF2B5EF4-FFF2-40B4-BE49-F238E27FC236}">
                <a16:creationId xmlns:a16="http://schemas.microsoft.com/office/drawing/2014/main" id="{584BEE37-176D-E22A-BF6D-36AB9F57EC83}"/>
              </a:ext>
            </a:extLst>
          </p:cNvPr>
          <p:cNvSpPr>
            <a:spLocks noGrp="1"/>
          </p:cNvSpPr>
          <p:nvPr>
            <p:ph idx="1"/>
          </p:nvPr>
        </p:nvSpPr>
        <p:spPr>
          <a:xfrm>
            <a:off x="2589212" y="1565910"/>
            <a:ext cx="8915400" cy="4834890"/>
          </a:xfrm>
        </p:spPr>
        <p:txBody>
          <a:bodyPr>
            <a:normAutofit/>
          </a:bodyPr>
          <a:lstStyle/>
          <a:p>
            <a:pPr>
              <a:buFont typeface="+mj-lt"/>
              <a:buAutoNum type="arabicPeriod"/>
            </a:pPr>
            <a:r>
              <a:rPr lang="en-US" sz="3200"/>
              <a:t>Highlight the area / cells where the values that we want to format are located.</a:t>
            </a:r>
          </a:p>
          <a:p>
            <a:pPr>
              <a:buFont typeface="+mj-lt"/>
              <a:buAutoNum type="arabicPeriod"/>
            </a:pPr>
            <a:r>
              <a:rPr lang="en-US" sz="3200"/>
              <a:t>Click on the Conditional Formatting tool on the Home tab</a:t>
            </a:r>
            <a:r>
              <a:rPr lang="en-US" sz="3200" b="1"/>
              <a:t>.</a:t>
            </a:r>
          </a:p>
          <a:p>
            <a:pPr>
              <a:buFont typeface="+mj-lt"/>
              <a:buAutoNum type="arabicPeriod"/>
            </a:pPr>
            <a:r>
              <a:rPr lang="en-US" sz="3200"/>
              <a:t>Select the option we need from the menu</a:t>
            </a:r>
            <a:r>
              <a:rPr lang="en-US" sz="3200" b="1"/>
              <a:t>.</a:t>
            </a:r>
          </a:p>
          <a:p>
            <a:pPr>
              <a:buFont typeface="+mj-lt"/>
              <a:buAutoNum type="arabicPeriod"/>
            </a:pPr>
            <a:r>
              <a:rPr lang="en-US" sz="3200"/>
              <a:t>Set the condition and choose the format.</a:t>
            </a:r>
          </a:p>
          <a:p>
            <a:pPr>
              <a:buFont typeface="+mj-lt"/>
              <a:buAutoNum type="arabicPeriod"/>
            </a:pPr>
            <a:r>
              <a:rPr lang="en-US" sz="3200"/>
              <a:t>Confirm with the OK button.</a:t>
            </a:r>
          </a:p>
          <a:p>
            <a:pPr>
              <a:buFont typeface="+mj-lt"/>
              <a:buAutoNum type="arabicPeriod"/>
            </a:pPr>
            <a:endParaRPr lang="en-US" sz="3200" b="1"/>
          </a:p>
        </p:txBody>
      </p:sp>
    </p:spTree>
    <p:extLst>
      <p:ext uri="{BB962C8B-B14F-4D97-AF65-F5344CB8AC3E}">
        <p14:creationId xmlns:p14="http://schemas.microsoft.com/office/powerpoint/2010/main" val="377448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0A664-0D76-786F-D54A-75D926F09B75}"/>
              </a:ext>
            </a:extLst>
          </p:cNvPr>
          <p:cNvPicPr>
            <a:picLocks noChangeAspect="1"/>
          </p:cNvPicPr>
          <p:nvPr/>
        </p:nvPicPr>
        <p:blipFill>
          <a:blip r:embed="rId2"/>
          <a:stretch>
            <a:fillRect/>
          </a:stretch>
        </p:blipFill>
        <p:spPr>
          <a:xfrm>
            <a:off x="2278380" y="258551"/>
            <a:ext cx="7871460" cy="6340898"/>
          </a:xfrm>
          <a:prstGeom prst="rect">
            <a:avLst/>
          </a:prstGeom>
        </p:spPr>
      </p:pic>
    </p:spTree>
    <p:extLst>
      <p:ext uri="{BB962C8B-B14F-4D97-AF65-F5344CB8AC3E}">
        <p14:creationId xmlns:p14="http://schemas.microsoft.com/office/powerpoint/2010/main" val="297704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a:extLst>
              <a:ext uri="{FF2B5EF4-FFF2-40B4-BE49-F238E27FC236}">
                <a16:creationId xmlns:a16="http://schemas.microsoft.com/office/drawing/2014/main" id="{6A84ABFF-2034-1655-7E9B-4AC3B1041D41}"/>
              </a:ext>
            </a:extLst>
          </p:cNvPr>
          <p:cNvSpPr/>
          <p:nvPr/>
        </p:nvSpPr>
        <p:spPr>
          <a:xfrm rot="20561114">
            <a:off x="1243559" y="2967335"/>
            <a:ext cx="970490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Thank you for your attention!</a:t>
            </a:r>
          </a:p>
        </p:txBody>
      </p:sp>
    </p:spTree>
    <p:extLst>
      <p:ext uri="{BB962C8B-B14F-4D97-AF65-F5344CB8AC3E}">
        <p14:creationId xmlns:p14="http://schemas.microsoft.com/office/powerpoint/2010/main" val="180405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E04FA-C7A9-424F-6E7F-7B30B08A5A27}"/>
              </a:ext>
            </a:extLst>
          </p:cNvPr>
          <p:cNvSpPr>
            <a:spLocks noGrp="1"/>
          </p:cNvSpPr>
          <p:nvPr>
            <p:ph type="title"/>
          </p:nvPr>
        </p:nvSpPr>
        <p:spPr>
          <a:xfrm>
            <a:off x="2585499" y="434340"/>
            <a:ext cx="8911687" cy="758920"/>
          </a:xfrm>
        </p:spPr>
        <p:txBody>
          <a:bodyPr>
            <a:normAutofit/>
          </a:bodyPr>
          <a:lstStyle/>
          <a:p>
            <a:r>
              <a:rPr lang="en-US" b="1" dirty="0"/>
              <a:t>Use of data validation</a:t>
            </a:r>
            <a:r>
              <a:rPr lang="sk-SK" b="1" dirty="0"/>
              <a:t> – </a:t>
            </a:r>
            <a:r>
              <a:rPr lang="sk-SK" b="1" dirty="0" err="1"/>
              <a:t>cont</a:t>
            </a:r>
            <a:r>
              <a:rPr lang="sk-SK" b="1" dirty="0"/>
              <a:t>.</a:t>
            </a:r>
            <a:endParaRPr lang="sk-SK" dirty="0"/>
          </a:p>
        </p:txBody>
      </p:sp>
      <p:sp>
        <p:nvSpPr>
          <p:cNvPr id="3" name="Zástupný objekt pre obsah 2">
            <a:extLst>
              <a:ext uri="{FF2B5EF4-FFF2-40B4-BE49-F238E27FC236}">
                <a16:creationId xmlns:a16="http://schemas.microsoft.com/office/drawing/2014/main" id="{D584773D-29FA-9150-6DB8-31E2D3E5144A}"/>
              </a:ext>
            </a:extLst>
          </p:cNvPr>
          <p:cNvSpPr>
            <a:spLocks noGrp="1"/>
          </p:cNvSpPr>
          <p:nvPr>
            <p:ph idx="1"/>
          </p:nvPr>
        </p:nvSpPr>
        <p:spPr>
          <a:xfrm>
            <a:off x="2585499" y="1383030"/>
            <a:ext cx="8915400" cy="4994910"/>
          </a:xfrm>
        </p:spPr>
        <p:txBody>
          <a:bodyPr>
            <a:normAutofit fontScale="92500" lnSpcReduction="10000"/>
          </a:bodyPr>
          <a:lstStyle/>
          <a:p>
            <a:pPr>
              <a:buFont typeface="+mj-lt"/>
              <a:buAutoNum type="arabicPeriod" startAt="4"/>
            </a:pPr>
            <a:r>
              <a:rPr lang="en-GB" sz="2800" dirty="0"/>
              <a:t> Under Data, select a condition.</a:t>
            </a:r>
            <a:endParaRPr lang="sk-SK" sz="2800" dirty="0"/>
          </a:p>
          <a:p>
            <a:pPr>
              <a:buFont typeface="+mj-lt"/>
              <a:buAutoNum type="arabicPeriod" startAt="4"/>
            </a:pPr>
            <a:r>
              <a:rPr lang="en-GB" sz="2800" dirty="0"/>
              <a:t>Set the other required values based on what you chose for Allow and Data.</a:t>
            </a:r>
            <a:endParaRPr lang="sk-SK" sz="2800" dirty="0"/>
          </a:p>
          <a:p>
            <a:pPr>
              <a:buFont typeface="+mj-lt"/>
              <a:buAutoNum type="arabicPeriod" startAt="4"/>
            </a:pPr>
            <a:r>
              <a:rPr lang="en-GB" sz="2800" dirty="0"/>
              <a:t>Select the Input Message tab and customize a message users will see when entering data.</a:t>
            </a:r>
            <a:endParaRPr lang="sk-SK" sz="2800" dirty="0"/>
          </a:p>
          <a:p>
            <a:pPr>
              <a:buFont typeface="+mj-lt"/>
              <a:buAutoNum type="arabicPeriod" startAt="4"/>
            </a:pPr>
            <a:r>
              <a:rPr lang="en-GB" sz="2800" dirty="0"/>
              <a:t>Select the Show input message when cell is selected checkbox to display the message when the user selects or hovers over the selected cell(s).</a:t>
            </a:r>
            <a:endParaRPr lang="sk-SK" sz="2800" dirty="0"/>
          </a:p>
          <a:p>
            <a:pPr>
              <a:buFont typeface="+mj-lt"/>
              <a:buAutoNum type="arabicPeriod" startAt="4"/>
            </a:pPr>
            <a:r>
              <a:rPr lang="en-GB" sz="2800" dirty="0"/>
              <a:t>Select the Error Alert tab to customize the error message and to choose a Style.</a:t>
            </a:r>
            <a:endParaRPr lang="sk-SK" sz="2800" dirty="0"/>
          </a:p>
          <a:p>
            <a:pPr>
              <a:buFont typeface="+mj-lt"/>
              <a:buAutoNum type="arabicPeriod" startAt="4"/>
            </a:pPr>
            <a:r>
              <a:rPr lang="sk-SK" sz="2800" dirty="0" err="1"/>
              <a:t>Select</a:t>
            </a:r>
            <a:r>
              <a:rPr lang="sk-SK" sz="2800" dirty="0"/>
              <a:t> OK.</a:t>
            </a:r>
          </a:p>
        </p:txBody>
      </p:sp>
    </p:spTree>
    <p:extLst>
      <p:ext uri="{BB962C8B-B14F-4D97-AF65-F5344CB8AC3E}">
        <p14:creationId xmlns:p14="http://schemas.microsoft.com/office/powerpoint/2010/main" val="404836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1BFAE-EAC8-1C32-60C3-6CF54A45393A}"/>
              </a:ext>
            </a:extLst>
          </p:cNvPr>
          <p:cNvPicPr>
            <a:picLocks noChangeAspect="1"/>
          </p:cNvPicPr>
          <p:nvPr/>
        </p:nvPicPr>
        <p:blipFill>
          <a:blip r:embed="rId2"/>
          <a:stretch>
            <a:fillRect/>
          </a:stretch>
        </p:blipFill>
        <p:spPr>
          <a:xfrm>
            <a:off x="792480" y="1299210"/>
            <a:ext cx="6008370" cy="4636088"/>
          </a:xfrm>
          <a:prstGeom prst="rect">
            <a:avLst/>
          </a:prstGeom>
        </p:spPr>
      </p:pic>
      <p:pic>
        <p:nvPicPr>
          <p:cNvPr id="6" name="Picture 5">
            <a:extLst>
              <a:ext uri="{FF2B5EF4-FFF2-40B4-BE49-F238E27FC236}">
                <a16:creationId xmlns:a16="http://schemas.microsoft.com/office/drawing/2014/main" id="{901AC58B-C5EC-B852-8CE4-747B6FD46E1F}"/>
              </a:ext>
            </a:extLst>
          </p:cNvPr>
          <p:cNvPicPr>
            <a:picLocks noChangeAspect="1"/>
          </p:cNvPicPr>
          <p:nvPr/>
        </p:nvPicPr>
        <p:blipFill>
          <a:blip r:embed="rId3"/>
          <a:stretch>
            <a:fillRect/>
          </a:stretch>
        </p:blipFill>
        <p:spPr>
          <a:xfrm>
            <a:off x="7148512" y="389572"/>
            <a:ext cx="2466975" cy="1819275"/>
          </a:xfrm>
          <a:prstGeom prst="rect">
            <a:avLst/>
          </a:prstGeom>
        </p:spPr>
      </p:pic>
      <p:pic>
        <p:nvPicPr>
          <p:cNvPr id="10" name="Picture 9">
            <a:extLst>
              <a:ext uri="{FF2B5EF4-FFF2-40B4-BE49-F238E27FC236}">
                <a16:creationId xmlns:a16="http://schemas.microsoft.com/office/drawing/2014/main" id="{BE3C0A66-7D40-5BC8-5E6B-4D0A8CB39804}"/>
              </a:ext>
            </a:extLst>
          </p:cNvPr>
          <p:cNvPicPr>
            <a:picLocks noChangeAspect="1"/>
          </p:cNvPicPr>
          <p:nvPr/>
        </p:nvPicPr>
        <p:blipFill>
          <a:blip r:embed="rId4"/>
          <a:stretch>
            <a:fillRect/>
          </a:stretch>
        </p:blipFill>
        <p:spPr>
          <a:xfrm>
            <a:off x="8840152" y="2486025"/>
            <a:ext cx="2466975" cy="1885950"/>
          </a:xfrm>
          <a:prstGeom prst="rect">
            <a:avLst/>
          </a:prstGeom>
        </p:spPr>
      </p:pic>
      <p:pic>
        <p:nvPicPr>
          <p:cNvPr id="13" name="Picture 12">
            <a:extLst>
              <a:ext uri="{FF2B5EF4-FFF2-40B4-BE49-F238E27FC236}">
                <a16:creationId xmlns:a16="http://schemas.microsoft.com/office/drawing/2014/main" id="{2928A59B-AA78-F68A-C915-94B3E9965894}"/>
              </a:ext>
            </a:extLst>
          </p:cNvPr>
          <p:cNvPicPr>
            <a:picLocks noChangeAspect="1"/>
          </p:cNvPicPr>
          <p:nvPr/>
        </p:nvPicPr>
        <p:blipFill>
          <a:blip r:embed="rId5"/>
          <a:stretch>
            <a:fillRect/>
          </a:stretch>
        </p:blipFill>
        <p:spPr>
          <a:xfrm>
            <a:off x="7440930" y="4597377"/>
            <a:ext cx="2476500" cy="1771650"/>
          </a:xfrm>
          <a:prstGeom prst="rect">
            <a:avLst/>
          </a:prstGeom>
        </p:spPr>
      </p:pic>
    </p:spTree>
    <p:extLst>
      <p:ext uri="{BB962C8B-B14F-4D97-AF65-F5344CB8AC3E}">
        <p14:creationId xmlns:p14="http://schemas.microsoft.com/office/powerpoint/2010/main" val="189354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1853B-573F-2D58-7F6F-3C8C37F4D3C7}"/>
              </a:ext>
            </a:extLst>
          </p:cNvPr>
          <p:cNvSpPr>
            <a:spLocks noGrp="1"/>
          </p:cNvSpPr>
          <p:nvPr>
            <p:ph type="title"/>
          </p:nvPr>
        </p:nvSpPr>
        <p:spPr>
          <a:xfrm>
            <a:off x="2592925" y="624110"/>
            <a:ext cx="8911687" cy="701770"/>
          </a:xfrm>
        </p:spPr>
        <p:txBody>
          <a:bodyPr/>
          <a:lstStyle/>
          <a:p>
            <a:r>
              <a:rPr lang="en-US" b="1"/>
              <a:t>What is database?</a:t>
            </a:r>
          </a:p>
        </p:txBody>
      </p:sp>
      <p:sp>
        <p:nvSpPr>
          <p:cNvPr id="3" name="Zástupný objekt pre obsah 2">
            <a:extLst>
              <a:ext uri="{FF2B5EF4-FFF2-40B4-BE49-F238E27FC236}">
                <a16:creationId xmlns:a16="http://schemas.microsoft.com/office/drawing/2014/main" id="{6BCD0FDB-5E9E-78C4-68E3-75F120EEC42C}"/>
              </a:ext>
            </a:extLst>
          </p:cNvPr>
          <p:cNvSpPr>
            <a:spLocks noGrp="1"/>
          </p:cNvSpPr>
          <p:nvPr>
            <p:ph idx="1"/>
          </p:nvPr>
        </p:nvSpPr>
        <p:spPr>
          <a:xfrm>
            <a:off x="2589212" y="1634490"/>
            <a:ext cx="8915400" cy="4457700"/>
          </a:xfrm>
        </p:spPr>
        <p:txBody>
          <a:bodyPr>
            <a:normAutofit/>
          </a:bodyPr>
          <a:lstStyle/>
          <a:p>
            <a:r>
              <a:rPr lang="en-US" sz="3200" dirty="0"/>
              <a:t>A database is a collection of data that has its own structure.</a:t>
            </a:r>
          </a:p>
          <a:p>
            <a:r>
              <a:rPr lang="en-US" sz="3200" dirty="0"/>
              <a:t>Thanks to this structure, users can obtain the necessary information from the database with simple as well as more complex tools.</a:t>
            </a:r>
          </a:p>
          <a:p>
            <a:r>
              <a:rPr lang="en-US" sz="3200" dirty="0"/>
              <a:t>In Excel, these tools include, for example, functions, filtering, pivot tables, etc.</a:t>
            </a:r>
          </a:p>
        </p:txBody>
      </p:sp>
    </p:spTree>
    <p:extLst>
      <p:ext uri="{BB962C8B-B14F-4D97-AF65-F5344CB8AC3E}">
        <p14:creationId xmlns:p14="http://schemas.microsoft.com/office/powerpoint/2010/main" val="232445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49224" y="645106"/>
            <a:ext cx="3650279" cy="1640894"/>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649225" y="2133600"/>
            <a:ext cx="3650278" cy="3759253"/>
          </a:xfrm>
        </p:spPr>
        <p:txBody>
          <a:bodyPr>
            <a:normAutofit/>
          </a:bodyPr>
          <a:lstStyle/>
          <a:p>
            <a:pPr marL="0" indent="0">
              <a:buNone/>
            </a:pPr>
            <a:r>
              <a:rPr lang="en-GB" sz="3600" dirty="0">
                <a:solidFill>
                  <a:srgbClr val="FF0000"/>
                </a:solidFill>
              </a:rPr>
              <a:t>A row database is the best</a:t>
            </a:r>
            <a:r>
              <a:rPr lang="pl-PL" sz="3600" dirty="0"/>
              <a:t>:  one row = one record.</a:t>
            </a:r>
          </a:p>
          <a:p>
            <a:pPr marL="0" indent="0">
              <a:buNone/>
            </a:pPr>
            <a:r>
              <a:rPr lang="pl-PL" sz="3600" dirty="0"/>
              <a:t>Do not merge cells!</a:t>
            </a:r>
            <a:endParaRPr lang="sk-SK" sz="3600" dirty="0"/>
          </a:p>
        </p:txBody>
      </p:sp>
      <p:pic>
        <p:nvPicPr>
          <p:cNvPr id="5" name="Obrázok 4" descr="Obrázok, na ktorom je stôl&#10;&#10;Automaticky generovaný popis">
            <a:extLst>
              <a:ext uri="{FF2B5EF4-FFF2-40B4-BE49-F238E27FC236}">
                <a16:creationId xmlns:a16="http://schemas.microsoft.com/office/drawing/2014/main" id="{76E4F59B-7099-EA6C-1E23-CC6F78F040EA}"/>
              </a:ext>
            </a:extLst>
          </p:cNvPr>
          <p:cNvPicPr>
            <a:picLocks noChangeAspect="1"/>
          </p:cNvPicPr>
          <p:nvPr/>
        </p:nvPicPr>
        <p:blipFill>
          <a:blip r:embed="rId2"/>
          <a:stretch>
            <a:fillRect/>
          </a:stretch>
        </p:blipFill>
        <p:spPr>
          <a:xfrm>
            <a:off x="4299503" y="824022"/>
            <a:ext cx="7273617" cy="5109716"/>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42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649224" y="645106"/>
            <a:ext cx="3650279" cy="1595174"/>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519017" y="2297222"/>
            <a:ext cx="3650278" cy="3759253"/>
          </a:xfrm>
        </p:spPr>
        <p:txBody>
          <a:bodyPr>
            <a:normAutofit lnSpcReduction="10000"/>
          </a:bodyPr>
          <a:lstStyle/>
          <a:p>
            <a:pPr marL="0" indent="0">
              <a:buNone/>
            </a:pPr>
            <a:r>
              <a:rPr lang="pl-PL" sz="3600" dirty="0">
                <a:solidFill>
                  <a:srgbClr val="FF0000"/>
                </a:solidFill>
              </a:rPr>
              <a:t>Header in one row</a:t>
            </a:r>
            <a:r>
              <a:rPr lang="pl-PL" sz="3600" dirty="0"/>
              <a:t>: </a:t>
            </a:r>
            <a:r>
              <a:rPr lang="en-GB" sz="3600" dirty="0"/>
              <a:t>One row should mainly be the one that is directly above the data.</a:t>
            </a:r>
            <a:endParaRPr lang="sk-SK"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ok 5">
            <a:extLst>
              <a:ext uri="{FF2B5EF4-FFF2-40B4-BE49-F238E27FC236}">
                <a16:creationId xmlns:a16="http://schemas.microsoft.com/office/drawing/2014/main" id="{DE04AA35-FFE8-A681-667E-9A6AB89C21B9}"/>
              </a:ext>
            </a:extLst>
          </p:cNvPr>
          <p:cNvPicPr>
            <a:picLocks noChangeAspect="1"/>
          </p:cNvPicPr>
          <p:nvPr/>
        </p:nvPicPr>
        <p:blipFill>
          <a:blip r:embed="rId2"/>
          <a:stretch>
            <a:fillRect/>
          </a:stretch>
        </p:blipFill>
        <p:spPr>
          <a:xfrm>
            <a:off x="4299503" y="713686"/>
            <a:ext cx="7651855" cy="5048250"/>
          </a:xfrm>
          <a:prstGeom prst="rect">
            <a:avLst/>
          </a:prstGeom>
        </p:spPr>
      </p:pic>
    </p:spTree>
    <p:extLst>
      <p:ext uri="{BB962C8B-B14F-4D97-AF65-F5344CB8AC3E}">
        <p14:creationId xmlns:p14="http://schemas.microsoft.com/office/powerpoint/2010/main" val="322120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45D7A-5D75-67DC-45BD-214E55380813}"/>
              </a:ext>
            </a:extLst>
          </p:cNvPr>
          <p:cNvSpPr>
            <a:spLocks noGrp="1"/>
          </p:cNvSpPr>
          <p:nvPr>
            <p:ph type="title"/>
          </p:nvPr>
        </p:nvSpPr>
        <p:spPr>
          <a:xfrm>
            <a:off x="563064" y="513480"/>
            <a:ext cx="3650279" cy="1259894"/>
          </a:xfrm>
        </p:spPr>
        <p:txBody>
          <a:bodyPr>
            <a:noAutofit/>
          </a:bodyPr>
          <a:lstStyle/>
          <a:p>
            <a:pPr>
              <a:lnSpc>
                <a:spcPct val="90000"/>
              </a:lnSpc>
            </a:pPr>
            <a:r>
              <a:rPr lang="en-GB" sz="2800" b="1" dirty="0"/>
              <a:t>Rules and recommendations for creating databases</a:t>
            </a:r>
            <a:endParaRPr lang="sk-SK" sz="2800" b="1"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jekt pre obsah 2">
            <a:extLst>
              <a:ext uri="{FF2B5EF4-FFF2-40B4-BE49-F238E27FC236}">
                <a16:creationId xmlns:a16="http://schemas.microsoft.com/office/drawing/2014/main" id="{99A4C7B5-BD4A-B0CB-DDED-FEE84166889A}"/>
              </a:ext>
            </a:extLst>
          </p:cNvPr>
          <p:cNvSpPr>
            <a:spLocks noGrp="1"/>
          </p:cNvSpPr>
          <p:nvPr>
            <p:ph idx="1"/>
          </p:nvPr>
        </p:nvSpPr>
        <p:spPr>
          <a:xfrm>
            <a:off x="649225" y="2133600"/>
            <a:ext cx="3477957" cy="4359426"/>
          </a:xfrm>
        </p:spPr>
        <p:txBody>
          <a:bodyPr>
            <a:normAutofit fontScale="85000" lnSpcReduction="10000"/>
          </a:bodyPr>
          <a:lstStyle/>
          <a:p>
            <a:pPr marL="0" indent="0">
              <a:buNone/>
            </a:pPr>
            <a:r>
              <a:rPr lang="en-US" sz="3600" dirty="0">
                <a:solidFill>
                  <a:srgbClr val="FF0000"/>
                </a:solidFill>
                <a:latin typeface="Open Sans" panose="020B0606030504020204" pitchFamily="34" charset="0"/>
              </a:rPr>
              <a:t>It is always easier to merge than to split</a:t>
            </a:r>
            <a:r>
              <a:rPr lang="en-US" sz="3600" dirty="0">
                <a:solidFill>
                  <a:srgbClr val="111111"/>
                </a:solidFill>
                <a:latin typeface="Open Sans" panose="020B0606030504020204" pitchFamily="34" charset="0"/>
              </a:rPr>
              <a:t>: </a:t>
            </a:r>
            <a:br>
              <a:rPr lang="sk-SK" sz="3600" dirty="0">
                <a:solidFill>
                  <a:srgbClr val="111111"/>
                </a:solidFill>
                <a:latin typeface="Open Sans" panose="020B0606030504020204" pitchFamily="34" charset="0"/>
              </a:rPr>
            </a:br>
            <a:r>
              <a:rPr lang="en-US" sz="3600" b="0" i="0" dirty="0">
                <a:solidFill>
                  <a:srgbClr val="111111"/>
                </a:solidFill>
                <a:effectLst/>
                <a:latin typeface="Open Sans" panose="020B0606030504020204" pitchFamily="34" charset="0"/>
              </a:rPr>
              <a:t>if there is any data that can be split into multiple columns, then split it into multiple columns.</a:t>
            </a:r>
            <a:endParaRPr lang="en-US" sz="3600" dirty="0"/>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a:extLst>
              <a:ext uri="{FF2B5EF4-FFF2-40B4-BE49-F238E27FC236}">
                <a16:creationId xmlns:a16="http://schemas.microsoft.com/office/drawing/2014/main" id="{B26795D5-C765-C456-DB64-C19649DB5D47}"/>
              </a:ext>
            </a:extLst>
          </p:cNvPr>
          <p:cNvPicPr>
            <a:picLocks noChangeAspect="1"/>
          </p:cNvPicPr>
          <p:nvPr/>
        </p:nvPicPr>
        <p:blipFill>
          <a:blip r:embed="rId2"/>
          <a:stretch>
            <a:fillRect/>
          </a:stretch>
        </p:blipFill>
        <p:spPr>
          <a:xfrm>
            <a:off x="4127182" y="941070"/>
            <a:ext cx="7800975" cy="4610100"/>
          </a:xfrm>
          <a:prstGeom prst="rect">
            <a:avLst/>
          </a:prstGeom>
        </p:spPr>
      </p:pic>
    </p:spTree>
    <p:extLst>
      <p:ext uri="{BB962C8B-B14F-4D97-AF65-F5344CB8AC3E}">
        <p14:creationId xmlns:p14="http://schemas.microsoft.com/office/powerpoint/2010/main" val="20786906"/>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354</TotalTime>
  <Words>1777</Words>
  <Application>Microsoft Office PowerPoint</Application>
  <PresentationFormat>Widescreen</PresentationFormat>
  <Paragraphs>133</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Open Sans</vt:lpstr>
      <vt:lpstr>Wingdings</vt:lpstr>
      <vt:lpstr>Wingdings 3</vt:lpstr>
      <vt:lpstr>Dym</vt:lpstr>
      <vt:lpstr>Data validation and database</vt:lpstr>
      <vt:lpstr>Data validation</vt:lpstr>
      <vt:lpstr>Use of data validation</vt:lpstr>
      <vt:lpstr>Use of data validation – cont.</vt:lpstr>
      <vt:lpstr>PowerPoint Presentation</vt:lpstr>
      <vt:lpstr>What is database?</vt:lpstr>
      <vt:lpstr>Rules and recommendations for creating databases</vt:lpstr>
      <vt:lpstr>Rules and recommendations for creating databases</vt:lpstr>
      <vt:lpstr>Rules and recommendations for creating databases</vt:lpstr>
      <vt:lpstr>Rules and recommendations for creating databases</vt:lpstr>
      <vt:lpstr>Rules and recommendations for creating databases</vt:lpstr>
      <vt:lpstr>A. One row = one item for the entire period </vt:lpstr>
      <vt:lpstr>B. One row = one item in one time period  </vt:lpstr>
      <vt:lpstr>C. One row = one time period  </vt:lpstr>
      <vt:lpstr>Rules and recommendations for creating databases</vt:lpstr>
      <vt:lpstr>Rules and recommendations for creating databases</vt:lpstr>
      <vt:lpstr>Tips for routine data recording</vt:lpstr>
      <vt:lpstr>Useful keyboard shortcuts</vt:lpstr>
      <vt:lpstr>Duplicate removal</vt:lpstr>
      <vt:lpstr>Marking duplicates</vt:lpstr>
      <vt:lpstr>Data sorting</vt:lpstr>
      <vt:lpstr>Data sorting – cont.</vt:lpstr>
      <vt:lpstr>Data filtering in the database</vt:lpstr>
      <vt:lpstr>Automatic filter</vt:lpstr>
      <vt:lpstr>PowerPoint Presentation</vt:lpstr>
      <vt:lpstr>Advanced filter</vt:lpstr>
      <vt:lpstr>Advanced filter – cont.</vt:lpstr>
      <vt:lpstr>Advanced filter – cont.</vt:lpstr>
      <vt:lpstr>Tool Subtotal</vt:lpstr>
      <vt:lpstr>PowerPoint Presentation</vt:lpstr>
      <vt:lpstr>Conditional formatting</vt:lpstr>
      <vt:lpstr>PowerPoint Presentation</vt:lpstr>
      <vt:lpstr>Conditional formatting - method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Overovanie údajov a práca s databázou</dc:title>
  <dc:creator>Marcela Hallová</dc:creator>
  <cp:lastModifiedBy>Marcela Hallová</cp:lastModifiedBy>
  <cp:revision>53</cp:revision>
  <dcterms:created xsi:type="dcterms:W3CDTF">2022-09-30T18:13:15Z</dcterms:created>
  <dcterms:modified xsi:type="dcterms:W3CDTF">2022-10-02T12:06:12Z</dcterms:modified>
</cp:coreProperties>
</file>