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662" autoAdjust="0"/>
  </p:normalViewPr>
  <p:slideViewPr>
    <p:cSldViewPr snapToGrid="0">
      <p:cViewPr varScale="1">
        <p:scale>
          <a:sx n="50" d="100"/>
          <a:sy n="50" d="100"/>
        </p:scale>
        <p:origin x="1188"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DC8F14-A1CA-4AEF-BE1B-BD84E682FED9}" type="datetimeFigureOut">
              <a:rPr lang="sk-SK" smtClean="0"/>
              <a:t>20. 11. 2022</a:t>
            </a:fld>
            <a:endParaRPr lang="sk-SK"/>
          </a:p>
        </p:txBody>
      </p:sp>
      <p:sp>
        <p:nvSpPr>
          <p:cNvPr id="4" name="Zástupný symbol obrazu snímk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7D57A1-4D21-4C84-BA6E-06F574A431EC}" type="slidenum">
              <a:rPr lang="sk-SK" smtClean="0"/>
              <a:t>‹#›</a:t>
            </a:fld>
            <a:endParaRPr lang="sk-SK"/>
          </a:p>
        </p:txBody>
      </p:sp>
    </p:spTree>
    <p:extLst>
      <p:ext uri="{BB962C8B-B14F-4D97-AF65-F5344CB8AC3E}">
        <p14:creationId xmlns:p14="http://schemas.microsoft.com/office/powerpoint/2010/main" val="441139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467D57A1-4D21-4C84-BA6E-06F574A431EC}" type="slidenum">
              <a:rPr lang="sk-SK" smtClean="0"/>
              <a:t>1</a:t>
            </a:fld>
            <a:endParaRPr lang="sk-SK"/>
          </a:p>
        </p:txBody>
      </p:sp>
    </p:spTree>
    <p:extLst>
      <p:ext uri="{BB962C8B-B14F-4D97-AF65-F5344CB8AC3E}">
        <p14:creationId xmlns:p14="http://schemas.microsoft.com/office/powerpoint/2010/main" val="21535005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sz="1200" kern="1200" dirty="0">
                <a:solidFill>
                  <a:schemeClr val="tx1"/>
                </a:solidFill>
                <a:effectLst/>
                <a:latin typeface="+mn-lt"/>
                <a:ea typeface="+mn-ea"/>
                <a:cs typeface="+mn-cs"/>
              </a:rPr>
              <a:t>Na automatizáciu jednoduchých aplikácií by bolo možné použiť aj </a:t>
            </a:r>
            <a:r>
              <a:rPr lang="sk-SK" sz="1200" kern="1200" dirty="0" err="1">
                <a:solidFill>
                  <a:schemeClr val="tx1"/>
                </a:solidFill>
                <a:effectLst/>
                <a:latin typeface="+mn-lt"/>
                <a:ea typeface="+mn-ea"/>
                <a:cs typeface="+mn-cs"/>
              </a:rPr>
              <a:t>makrá</a:t>
            </a:r>
            <a:r>
              <a:rPr lang="sk-SK" sz="1200" kern="1200" dirty="0">
                <a:solidFill>
                  <a:schemeClr val="tx1"/>
                </a:solidFill>
                <a:effectLst/>
                <a:latin typeface="+mn-lt"/>
                <a:ea typeface="+mn-ea"/>
                <a:cs typeface="+mn-cs"/>
              </a:rPr>
              <a:t>, avšak existujú určité obmedzenia. Veľa udalostí vyžaduje alebo vracia parametre, ktoré môžu prechádzať procedúrou VB, nie však </a:t>
            </a:r>
            <a:r>
              <a:rPr lang="sk-SK" sz="1200" kern="1200" dirty="0" err="1">
                <a:solidFill>
                  <a:schemeClr val="tx1"/>
                </a:solidFill>
                <a:effectLst/>
                <a:latin typeface="+mn-lt"/>
                <a:ea typeface="+mn-ea"/>
                <a:cs typeface="+mn-cs"/>
              </a:rPr>
              <a:t>makrom</a:t>
            </a:r>
            <a:r>
              <a:rPr lang="sk-SK" sz="1200" kern="1200" dirty="0">
                <a:solidFill>
                  <a:schemeClr val="tx1"/>
                </a:solidFill>
                <a:effectLst/>
                <a:latin typeface="+mn-lt"/>
                <a:ea typeface="+mn-ea"/>
                <a:cs typeface="+mn-cs"/>
              </a:rPr>
              <a:t>. </a:t>
            </a:r>
          </a:p>
        </p:txBody>
      </p:sp>
      <p:sp>
        <p:nvSpPr>
          <p:cNvPr id="4" name="Zástupný symbol čísla snímky 3"/>
          <p:cNvSpPr>
            <a:spLocks noGrp="1"/>
          </p:cNvSpPr>
          <p:nvPr>
            <p:ph type="sldNum" sz="quarter" idx="10"/>
          </p:nvPr>
        </p:nvSpPr>
        <p:spPr/>
        <p:txBody>
          <a:bodyPr/>
          <a:lstStyle/>
          <a:p>
            <a:fld id="{467D57A1-4D21-4C84-BA6E-06F574A431EC}" type="slidenum">
              <a:rPr lang="sk-SK" smtClean="0"/>
              <a:t>13</a:t>
            </a:fld>
            <a:endParaRPr lang="sk-SK"/>
          </a:p>
        </p:txBody>
      </p:sp>
    </p:spTree>
    <p:extLst>
      <p:ext uri="{BB962C8B-B14F-4D97-AF65-F5344CB8AC3E}">
        <p14:creationId xmlns:p14="http://schemas.microsoft.com/office/powerpoint/2010/main" val="34145984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sz="1200" kern="1200" dirty="0">
                <a:solidFill>
                  <a:schemeClr val="tx1"/>
                </a:solidFill>
                <a:effectLst/>
                <a:latin typeface="+mn-lt"/>
                <a:ea typeface="+mn-ea"/>
                <a:cs typeface="+mn-cs"/>
              </a:rPr>
              <a:t>Na automatizáciu jednoduchých aplikácií by bolo možné použiť aj </a:t>
            </a:r>
            <a:r>
              <a:rPr lang="sk-SK" sz="1200" kern="1200" dirty="0" err="1">
                <a:solidFill>
                  <a:schemeClr val="tx1"/>
                </a:solidFill>
                <a:effectLst/>
                <a:latin typeface="+mn-lt"/>
                <a:ea typeface="+mn-ea"/>
                <a:cs typeface="+mn-cs"/>
              </a:rPr>
              <a:t>makrá</a:t>
            </a:r>
            <a:r>
              <a:rPr lang="sk-SK" sz="1200" kern="1200" dirty="0">
                <a:solidFill>
                  <a:schemeClr val="tx1"/>
                </a:solidFill>
                <a:effectLst/>
                <a:latin typeface="+mn-lt"/>
                <a:ea typeface="+mn-ea"/>
                <a:cs typeface="+mn-cs"/>
              </a:rPr>
              <a:t>, avšak existujú určité obmedzenia. Veľa udalostí vyžaduje alebo vracia parametre, ktoré môžu prechádzať procedúrou VB, nie však </a:t>
            </a:r>
            <a:r>
              <a:rPr lang="sk-SK" sz="1200" kern="1200" dirty="0" err="1">
                <a:solidFill>
                  <a:schemeClr val="tx1"/>
                </a:solidFill>
                <a:effectLst/>
                <a:latin typeface="+mn-lt"/>
                <a:ea typeface="+mn-ea"/>
                <a:cs typeface="+mn-cs"/>
              </a:rPr>
              <a:t>makrom</a:t>
            </a:r>
            <a:r>
              <a:rPr lang="sk-SK" sz="1200" kern="1200">
                <a:solidFill>
                  <a:schemeClr val="tx1"/>
                </a:solidFill>
                <a:effectLst/>
                <a:latin typeface="+mn-lt"/>
                <a:ea typeface="+mn-ea"/>
                <a:cs typeface="+mn-cs"/>
              </a:rPr>
              <a:t>. </a:t>
            </a:r>
          </a:p>
        </p:txBody>
      </p:sp>
      <p:sp>
        <p:nvSpPr>
          <p:cNvPr id="4" name="Zástupný symbol čísla snímky 3"/>
          <p:cNvSpPr>
            <a:spLocks noGrp="1"/>
          </p:cNvSpPr>
          <p:nvPr>
            <p:ph type="sldNum" sz="quarter" idx="10"/>
          </p:nvPr>
        </p:nvSpPr>
        <p:spPr/>
        <p:txBody>
          <a:bodyPr/>
          <a:lstStyle/>
          <a:p>
            <a:fld id="{467D57A1-4D21-4C84-BA6E-06F574A431EC}" type="slidenum">
              <a:rPr lang="sk-SK" smtClean="0"/>
              <a:t>14</a:t>
            </a:fld>
            <a:endParaRPr lang="sk-SK"/>
          </a:p>
        </p:txBody>
      </p:sp>
    </p:spTree>
    <p:extLst>
      <p:ext uri="{BB962C8B-B14F-4D97-AF65-F5344CB8AC3E}">
        <p14:creationId xmlns:p14="http://schemas.microsoft.com/office/powerpoint/2010/main" val="8397486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200" kern="1200" dirty="0">
                <a:solidFill>
                  <a:schemeClr val="tx1"/>
                </a:solidFill>
                <a:effectLst/>
                <a:latin typeface="+mn-lt"/>
                <a:ea typeface="+mn-ea"/>
                <a:cs typeface="+mn-cs"/>
              </a:rPr>
              <a:t>Všetky knihy väčšinou začínajú prácu na jednoduchom programe, ktorý zobrazuje text „Ahoj svet“. Ani táto kniha nebude výnimkou. Na zobrazenie tohto pozdravu použijeme príkaz </a:t>
            </a:r>
            <a:r>
              <a:rPr lang="sk-SK" sz="1200" b="1" i="1" kern="1200" dirty="0" err="1">
                <a:solidFill>
                  <a:schemeClr val="tx1"/>
                </a:solidFill>
                <a:effectLst/>
                <a:latin typeface="+mn-lt"/>
                <a:ea typeface="+mn-ea"/>
                <a:cs typeface="+mn-cs"/>
              </a:rPr>
              <a:t>MsgBox</a:t>
            </a:r>
            <a:r>
              <a:rPr lang="sk-SK" sz="1200" kern="1200" dirty="0">
                <a:solidFill>
                  <a:schemeClr val="tx1"/>
                </a:solidFill>
                <a:effectLst/>
                <a:latin typeface="+mn-lt"/>
                <a:ea typeface="+mn-ea"/>
                <a:cs typeface="+mn-cs"/>
              </a:rPr>
              <a:t>. Tento príkaz zobrazuje jednoduchú správu s textom a tlačidlom OK. </a:t>
            </a:r>
          </a:p>
          <a:p>
            <a:pPr marL="0" marR="0" indent="0" algn="l" defTabSz="914400" rtl="0" eaLnBrk="1" fontAlgn="auto" latinLnBrk="0" hangingPunct="1">
              <a:lnSpc>
                <a:spcPct val="100000"/>
              </a:lnSpc>
              <a:spcBef>
                <a:spcPts val="0"/>
              </a:spcBef>
              <a:spcAft>
                <a:spcPts val="0"/>
              </a:spcAft>
              <a:buClrTx/>
              <a:buSzTx/>
              <a:buFontTx/>
              <a:buNone/>
              <a:tabLst/>
              <a:defRPr/>
            </a:pPr>
            <a:endParaRPr lang="sk-SK"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sk-SK" sz="1200" kern="1200" dirty="0">
                <a:solidFill>
                  <a:schemeClr val="tx1"/>
                </a:solidFill>
                <a:effectLst/>
                <a:latin typeface="+mn-lt"/>
                <a:ea typeface="+mn-ea"/>
                <a:cs typeface="+mn-cs"/>
              </a:rPr>
              <a:t>Jednoducho zapíšete kdekoľvek v okne modulu text </a:t>
            </a:r>
            <a:r>
              <a:rPr lang="sk-SK" sz="1200" b="1" i="1" kern="1200" dirty="0" err="1">
                <a:solidFill>
                  <a:schemeClr val="tx1"/>
                </a:solidFill>
                <a:effectLst/>
                <a:latin typeface="+mn-lt"/>
                <a:ea typeface="+mn-ea"/>
                <a:cs typeface="+mn-cs"/>
              </a:rPr>
              <a:t>Sub</a:t>
            </a:r>
            <a:r>
              <a:rPr lang="sk-SK" sz="1200" b="1" i="1" kern="1200" dirty="0">
                <a:solidFill>
                  <a:schemeClr val="tx1"/>
                </a:solidFill>
                <a:effectLst/>
                <a:latin typeface="+mn-lt"/>
                <a:ea typeface="+mn-ea"/>
                <a:cs typeface="+mn-cs"/>
              </a:rPr>
              <a:t> </a:t>
            </a:r>
            <a:r>
              <a:rPr lang="sk-SK" sz="1200" b="1" i="1" kern="1200" dirty="0" err="1">
                <a:solidFill>
                  <a:schemeClr val="tx1"/>
                </a:solidFill>
                <a:effectLst/>
                <a:latin typeface="+mn-lt"/>
                <a:ea typeface="+mn-ea"/>
                <a:cs typeface="+mn-cs"/>
              </a:rPr>
              <a:t>MojKod</a:t>
            </a:r>
            <a:r>
              <a:rPr lang="sk-SK" sz="1200" kern="1200" dirty="0">
                <a:solidFill>
                  <a:schemeClr val="tx1"/>
                </a:solidFill>
                <a:effectLst/>
                <a:latin typeface="+mn-lt"/>
                <a:ea typeface="+mn-ea"/>
                <a:cs typeface="+mn-cs"/>
              </a:rPr>
              <a:t> a stlačíte kláves </a:t>
            </a:r>
            <a:r>
              <a:rPr lang="sk-SK" sz="1200" kern="1200" dirty="0" err="1">
                <a:solidFill>
                  <a:schemeClr val="tx1"/>
                </a:solidFill>
                <a:effectLst/>
                <a:latin typeface="+mn-lt"/>
                <a:ea typeface="+mn-ea"/>
                <a:cs typeface="+mn-cs"/>
              </a:rPr>
              <a:t>Enter</a:t>
            </a:r>
            <a:r>
              <a:rPr lang="sk-SK" sz="1200" kern="120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sk-SK"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sk-SK" sz="1200" kern="1200" dirty="0">
                <a:solidFill>
                  <a:schemeClr val="tx1"/>
                </a:solidFill>
                <a:effectLst/>
                <a:latin typeface="+mn-lt"/>
                <a:ea typeface="+mn-ea"/>
                <a:cs typeface="+mn-cs"/>
              </a:rPr>
              <a:t>Nie je nutné zadávať text malými alebo veľkými písmenami, pretože ide o kľúčové slovo jazyka VBA. Musíte však toto kľúčové slovo napísať správne, chyba spôsobí chybu kompilácie.</a:t>
            </a:r>
          </a:p>
          <a:p>
            <a:endParaRPr lang="sk-SK" dirty="0"/>
          </a:p>
        </p:txBody>
      </p:sp>
      <p:sp>
        <p:nvSpPr>
          <p:cNvPr id="4" name="Zástupný symbol čísla snímky 3"/>
          <p:cNvSpPr>
            <a:spLocks noGrp="1"/>
          </p:cNvSpPr>
          <p:nvPr>
            <p:ph type="sldNum" sz="quarter" idx="10"/>
          </p:nvPr>
        </p:nvSpPr>
        <p:spPr/>
        <p:txBody>
          <a:bodyPr/>
          <a:lstStyle/>
          <a:p>
            <a:fld id="{467D57A1-4D21-4C84-BA6E-06F574A431EC}" type="slidenum">
              <a:rPr lang="sk-SK" smtClean="0"/>
              <a:t>15</a:t>
            </a:fld>
            <a:endParaRPr lang="sk-SK"/>
          </a:p>
        </p:txBody>
      </p:sp>
    </p:spTree>
    <p:extLst>
      <p:ext uri="{BB962C8B-B14F-4D97-AF65-F5344CB8AC3E}">
        <p14:creationId xmlns:p14="http://schemas.microsoft.com/office/powerpoint/2010/main" val="6919385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sz="1200" kern="1200" dirty="0">
                <a:solidFill>
                  <a:schemeClr val="tx1"/>
                </a:solidFill>
                <a:effectLst/>
                <a:latin typeface="+mn-lt"/>
                <a:ea typeface="+mn-ea"/>
                <a:cs typeface="+mn-cs"/>
              </a:rPr>
              <a:t>Bez cyklov by boli programy veľmi zložité a veľmi ťažko by sa udržiavali.</a:t>
            </a:r>
          </a:p>
          <a:p>
            <a:endParaRPr lang="sk-SK"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sk-SK" sz="1200" kern="1200" dirty="0">
                <a:solidFill>
                  <a:schemeClr val="tx1"/>
                </a:solidFill>
                <a:effectLst/>
                <a:latin typeface="+mn-lt"/>
                <a:ea typeface="+mn-ea"/>
                <a:cs typeface="+mn-cs"/>
              </a:rPr>
              <a:t>Ak chceme napríklad zobraziť čísla od 1 do 5, môžeme vytvoriť nasledovný cyklus:</a:t>
            </a:r>
          </a:p>
          <a:p>
            <a:pPr marL="0" marR="0" indent="0" algn="l" defTabSz="914400" rtl="0" eaLnBrk="1" fontAlgn="auto" latinLnBrk="0" hangingPunct="1">
              <a:lnSpc>
                <a:spcPct val="100000"/>
              </a:lnSpc>
              <a:spcBef>
                <a:spcPts val="0"/>
              </a:spcBef>
              <a:spcAft>
                <a:spcPts val="0"/>
              </a:spcAft>
              <a:buClrTx/>
              <a:buSzTx/>
              <a:buFontTx/>
              <a:buNone/>
              <a:tabLst/>
              <a:defRPr/>
            </a:pPr>
            <a:endParaRPr lang="sk-SK"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sk-SK" sz="1200" kern="1200" dirty="0">
                <a:solidFill>
                  <a:schemeClr val="tx1"/>
                </a:solidFill>
                <a:effectLst/>
                <a:latin typeface="+mn-lt"/>
                <a:ea typeface="+mn-ea"/>
                <a:cs typeface="+mn-cs"/>
              </a:rPr>
              <a:t>Tento zdrojový kód päťkrát zobrazí okno so správou s aktuálnou hodnotou premennej </a:t>
            </a:r>
            <a:r>
              <a:rPr lang="sk-SK" sz="1200" b="1" kern="1200" dirty="0">
                <a:solidFill>
                  <a:schemeClr val="tx1"/>
                </a:solidFill>
                <a:effectLst/>
                <a:latin typeface="+mn-lt"/>
                <a:ea typeface="+mn-ea"/>
                <a:cs typeface="+mn-cs"/>
              </a:rPr>
              <a:t>n</a:t>
            </a:r>
            <a:r>
              <a:rPr lang="sk-SK" sz="1200" kern="1200" dirty="0">
                <a:solidFill>
                  <a:schemeClr val="tx1"/>
                </a:solidFill>
                <a:effectLst/>
                <a:latin typeface="+mn-lt"/>
                <a:ea typeface="+mn-ea"/>
                <a:cs typeface="+mn-cs"/>
              </a:rPr>
              <a:t>, od </a:t>
            </a:r>
            <a:r>
              <a:rPr lang="sk-SK" sz="1200" b="1" kern="1200" dirty="0">
                <a:solidFill>
                  <a:schemeClr val="tx1"/>
                </a:solidFill>
                <a:effectLst/>
                <a:latin typeface="+mn-lt"/>
                <a:ea typeface="+mn-ea"/>
                <a:cs typeface="+mn-cs"/>
              </a:rPr>
              <a:t>1</a:t>
            </a:r>
            <a:r>
              <a:rPr lang="sk-SK" sz="1200" kern="1200" dirty="0">
                <a:solidFill>
                  <a:schemeClr val="tx1"/>
                </a:solidFill>
                <a:effectLst/>
                <a:latin typeface="+mn-lt"/>
                <a:ea typeface="+mn-ea"/>
                <a:cs typeface="+mn-cs"/>
              </a:rPr>
              <a:t> do </a:t>
            </a:r>
            <a:r>
              <a:rPr lang="sk-SK" sz="1200" b="1" kern="1200" dirty="0">
                <a:solidFill>
                  <a:schemeClr val="tx1"/>
                </a:solidFill>
                <a:effectLst/>
                <a:latin typeface="+mn-lt"/>
                <a:ea typeface="+mn-ea"/>
                <a:cs typeface="+mn-cs"/>
              </a:rPr>
              <a:t>5</a:t>
            </a:r>
            <a:r>
              <a:rPr lang="sk-SK" sz="1200" kern="1200" dirty="0">
                <a:solidFill>
                  <a:schemeClr val="tx1"/>
                </a:solidFill>
                <a:effectLst/>
                <a:latin typeface="+mn-lt"/>
                <a:ea typeface="+mn-ea"/>
                <a:cs typeface="+mn-cs"/>
              </a:rPr>
              <a:t>. Označenie premennej môže byť akékoľvek. Ďalšiu funkcionalitu do cyklu pridáva kľúčové slovo </a:t>
            </a:r>
            <a:r>
              <a:rPr lang="sk-SK" sz="1200" b="1" i="1" kern="1200" dirty="0">
                <a:solidFill>
                  <a:schemeClr val="tx1"/>
                </a:solidFill>
                <a:effectLst/>
                <a:latin typeface="+mn-lt"/>
                <a:ea typeface="+mn-ea"/>
                <a:cs typeface="+mn-cs"/>
              </a:rPr>
              <a:t>Step</a:t>
            </a:r>
            <a:r>
              <a:rPr lang="sk-SK" sz="1200" kern="1200" dirty="0">
                <a:solidFill>
                  <a:schemeClr val="tx1"/>
                </a:solidFill>
                <a:effectLst/>
                <a:latin typeface="+mn-lt"/>
                <a:ea typeface="+mn-ea"/>
                <a:cs typeface="+mn-cs"/>
              </a:rPr>
              <a:t>. Hodnotu, o ktorú riadiaca premenná narastá, môžeme zmeniť práve pomocou slova </a:t>
            </a:r>
            <a:r>
              <a:rPr lang="sk-SK" sz="1200" b="1" i="1" kern="1200" dirty="0">
                <a:solidFill>
                  <a:schemeClr val="tx1"/>
                </a:solidFill>
                <a:effectLst/>
                <a:latin typeface="+mn-lt"/>
                <a:ea typeface="+mn-ea"/>
                <a:cs typeface="+mn-cs"/>
              </a:rPr>
              <a:t>Step</a:t>
            </a:r>
            <a:r>
              <a:rPr lang="sk-SK" sz="1200" kern="1200" dirty="0">
                <a:solidFill>
                  <a:schemeClr val="tx1"/>
                </a:solidFill>
                <a:effectLst/>
                <a:latin typeface="+mn-lt"/>
                <a:ea typeface="+mn-ea"/>
                <a:cs typeface="+mn-cs"/>
              </a:rPr>
              <a:t>. Kľúčové slovo </a:t>
            </a:r>
            <a:r>
              <a:rPr lang="sk-SK" sz="1200" b="1" i="1" kern="1200" dirty="0">
                <a:solidFill>
                  <a:schemeClr val="tx1"/>
                </a:solidFill>
                <a:effectLst/>
                <a:latin typeface="+mn-lt"/>
                <a:ea typeface="+mn-ea"/>
                <a:cs typeface="+mn-cs"/>
              </a:rPr>
              <a:t>Step</a:t>
            </a:r>
            <a:r>
              <a:rPr lang="sk-SK" sz="1200" kern="1200" dirty="0">
                <a:solidFill>
                  <a:schemeClr val="tx1"/>
                </a:solidFill>
                <a:effectLst/>
                <a:latin typeface="+mn-lt"/>
                <a:ea typeface="+mn-ea"/>
                <a:cs typeface="+mn-cs"/>
              </a:rPr>
              <a:t> umožňuje špecifikovať veľkosť prírastku a tiež jeho znamienko:</a:t>
            </a:r>
          </a:p>
          <a:p>
            <a:pPr marL="0" marR="0" indent="0" algn="l" defTabSz="914400" rtl="0" eaLnBrk="1" fontAlgn="auto" latinLnBrk="0" hangingPunct="1">
              <a:lnSpc>
                <a:spcPct val="100000"/>
              </a:lnSpc>
              <a:spcBef>
                <a:spcPts val="0"/>
              </a:spcBef>
              <a:spcAft>
                <a:spcPts val="0"/>
              </a:spcAft>
              <a:buClrTx/>
              <a:buSzTx/>
              <a:buFontTx/>
              <a:buNone/>
              <a:tabLst/>
              <a:defRPr/>
            </a:pPr>
            <a:endParaRPr lang="sk-SK"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sk-SK" sz="1200" kern="1200" dirty="0">
                <a:solidFill>
                  <a:schemeClr val="tx1"/>
                </a:solidFill>
                <a:effectLst/>
                <a:latin typeface="+mn-lt"/>
                <a:ea typeface="+mn-ea"/>
                <a:cs typeface="+mn-cs"/>
              </a:rPr>
              <a:t>Tento podmienkový výraz v okne správy postupne zobrazí hodnoty 3,6,9 a 12, pretože hodnota premennej n sa pri každom prechode cyklom zvýši o 3. </a:t>
            </a:r>
          </a:p>
          <a:p>
            <a:pPr marL="0" marR="0" indent="0" algn="l" defTabSz="914400" rtl="0" eaLnBrk="1" fontAlgn="auto" latinLnBrk="0" hangingPunct="1">
              <a:lnSpc>
                <a:spcPct val="100000"/>
              </a:lnSpc>
              <a:spcBef>
                <a:spcPts val="0"/>
              </a:spcBef>
              <a:spcAft>
                <a:spcPts val="0"/>
              </a:spcAft>
              <a:buClrTx/>
              <a:buSzTx/>
              <a:buFontTx/>
              <a:buNone/>
              <a:tabLst/>
              <a:defRPr/>
            </a:pPr>
            <a:endParaRPr lang="sk-SK" sz="1200" kern="1200" dirty="0">
              <a:solidFill>
                <a:schemeClr val="tx1"/>
              </a:solidFill>
              <a:effectLst/>
              <a:latin typeface="+mn-lt"/>
              <a:ea typeface="+mn-ea"/>
              <a:cs typeface="+mn-cs"/>
            </a:endParaRPr>
          </a:p>
          <a:p>
            <a:endParaRPr lang="sk-SK" dirty="0"/>
          </a:p>
        </p:txBody>
      </p:sp>
      <p:sp>
        <p:nvSpPr>
          <p:cNvPr id="4" name="Zástupný symbol čísla snímky 3"/>
          <p:cNvSpPr>
            <a:spLocks noGrp="1"/>
          </p:cNvSpPr>
          <p:nvPr>
            <p:ph type="sldNum" sz="quarter" idx="10"/>
          </p:nvPr>
        </p:nvSpPr>
        <p:spPr/>
        <p:txBody>
          <a:bodyPr/>
          <a:lstStyle/>
          <a:p>
            <a:fld id="{467D57A1-4D21-4C84-BA6E-06F574A431EC}" type="slidenum">
              <a:rPr lang="sk-SK" smtClean="0"/>
              <a:t>19</a:t>
            </a:fld>
            <a:endParaRPr lang="sk-SK"/>
          </a:p>
        </p:txBody>
      </p:sp>
    </p:spTree>
    <p:extLst>
      <p:ext uri="{BB962C8B-B14F-4D97-AF65-F5344CB8AC3E}">
        <p14:creationId xmlns:p14="http://schemas.microsoft.com/office/powerpoint/2010/main" val="3023001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200" kern="1200" dirty="0">
                <a:solidFill>
                  <a:schemeClr val="tx1"/>
                </a:solidFill>
                <a:effectLst/>
                <a:latin typeface="+mn-lt"/>
                <a:ea typeface="+mn-ea"/>
                <a:cs typeface="+mn-cs"/>
              </a:rPr>
              <a:t>Na najvyššej úrovni hierarchie objektov je objekt </a:t>
            </a:r>
            <a:r>
              <a:rPr lang="sk-SK" sz="1200" b="1" kern="1200" dirty="0" err="1">
                <a:solidFill>
                  <a:schemeClr val="tx1"/>
                </a:solidFill>
                <a:effectLst/>
                <a:latin typeface="+mn-lt"/>
                <a:ea typeface="+mn-ea"/>
                <a:cs typeface="+mn-cs"/>
              </a:rPr>
              <a:t>Application</a:t>
            </a:r>
            <a:r>
              <a:rPr lang="sk-SK" sz="1200" kern="1200" dirty="0">
                <a:solidFill>
                  <a:schemeClr val="tx1"/>
                </a:solidFill>
                <a:effectLst/>
                <a:latin typeface="+mn-lt"/>
                <a:ea typeface="+mn-ea"/>
                <a:cs typeface="+mn-cs"/>
              </a:rPr>
              <a:t>, ktorý reprezentuje samotnú aplikáciu Access. Na ďalšej úrovni pod objektom </a:t>
            </a:r>
            <a:r>
              <a:rPr lang="sk-SK" sz="1200" b="1" kern="1200" dirty="0" err="1">
                <a:solidFill>
                  <a:schemeClr val="tx1"/>
                </a:solidFill>
                <a:effectLst/>
                <a:latin typeface="+mn-lt"/>
                <a:ea typeface="+mn-ea"/>
                <a:cs typeface="+mn-cs"/>
              </a:rPr>
              <a:t>Application</a:t>
            </a:r>
            <a:r>
              <a:rPr lang="sk-SK" sz="1200" kern="1200" dirty="0">
                <a:solidFill>
                  <a:schemeClr val="tx1"/>
                </a:solidFill>
                <a:effectLst/>
                <a:latin typeface="+mn-lt"/>
                <a:ea typeface="+mn-ea"/>
                <a:cs typeface="+mn-cs"/>
              </a:rPr>
              <a:t> je napríklad objekt </a:t>
            </a:r>
            <a:r>
              <a:rPr lang="sk-SK" sz="1200" b="1" kern="1200" dirty="0" err="1">
                <a:solidFill>
                  <a:schemeClr val="tx1"/>
                </a:solidFill>
                <a:effectLst/>
                <a:latin typeface="+mn-lt"/>
                <a:ea typeface="+mn-ea"/>
                <a:cs typeface="+mn-cs"/>
              </a:rPr>
              <a:t>CurrentDB</a:t>
            </a:r>
            <a:r>
              <a:rPr lang="sk-SK" sz="1200" kern="1200" dirty="0">
                <a:solidFill>
                  <a:schemeClr val="tx1"/>
                </a:solidFill>
                <a:effectLst/>
                <a:latin typeface="+mn-lt"/>
                <a:ea typeface="+mn-ea"/>
                <a:cs typeface="+mn-cs"/>
              </a:rPr>
              <a:t> (aktuálna databáza), ktorý obsahuje objekty </a:t>
            </a:r>
            <a:r>
              <a:rPr lang="sk-SK" sz="1200" b="1" kern="1200" dirty="0" err="1">
                <a:solidFill>
                  <a:schemeClr val="tx1"/>
                </a:solidFill>
                <a:effectLst/>
                <a:latin typeface="+mn-lt"/>
                <a:ea typeface="+mn-ea"/>
                <a:cs typeface="+mn-cs"/>
              </a:rPr>
              <a:t>TableDef</a:t>
            </a:r>
            <a:r>
              <a:rPr lang="sk-SK" sz="1200" kern="1200" dirty="0">
                <a:solidFill>
                  <a:schemeClr val="tx1"/>
                </a:solidFill>
                <a:effectLst/>
                <a:latin typeface="+mn-lt"/>
                <a:ea typeface="+mn-ea"/>
                <a:cs typeface="+mn-cs"/>
              </a:rPr>
              <a:t> (definícia tabuľky). Každý objekt </a:t>
            </a:r>
            <a:r>
              <a:rPr lang="sk-SK" sz="1200" b="1" kern="1200" dirty="0" err="1">
                <a:solidFill>
                  <a:schemeClr val="tx1"/>
                </a:solidFill>
                <a:effectLst/>
                <a:latin typeface="+mn-lt"/>
                <a:ea typeface="+mn-ea"/>
                <a:cs typeface="+mn-cs"/>
              </a:rPr>
              <a:t>TableDef</a:t>
            </a:r>
            <a:r>
              <a:rPr lang="sk-SK" sz="1200" kern="1200" dirty="0">
                <a:solidFill>
                  <a:schemeClr val="tx1"/>
                </a:solidFill>
                <a:effectLst/>
                <a:latin typeface="+mn-lt"/>
                <a:ea typeface="+mn-ea"/>
                <a:cs typeface="+mn-cs"/>
              </a:rPr>
              <a:t> potom obsahuje objekty </a:t>
            </a:r>
            <a:r>
              <a:rPr lang="sk-SK" sz="1200" b="1" kern="1200" dirty="0" err="1">
                <a:solidFill>
                  <a:schemeClr val="tx1"/>
                </a:solidFill>
                <a:effectLst/>
                <a:latin typeface="+mn-lt"/>
                <a:ea typeface="+mn-ea"/>
                <a:cs typeface="+mn-cs"/>
              </a:rPr>
              <a:t>Field</a:t>
            </a:r>
            <a:r>
              <a:rPr lang="sk-SK" sz="1200" kern="1200" dirty="0">
                <a:solidFill>
                  <a:schemeClr val="tx1"/>
                </a:solidFill>
                <a:effectLst/>
                <a:latin typeface="+mn-lt"/>
                <a:ea typeface="+mn-ea"/>
                <a:cs typeface="+mn-cs"/>
              </a:rPr>
              <a:t> (pole) atď.</a:t>
            </a:r>
          </a:p>
          <a:p>
            <a:pPr marL="0" marR="0" indent="0" algn="l" defTabSz="914400" rtl="0" eaLnBrk="1" fontAlgn="auto" latinLnBrk="0" hangingPunct="1">
              <a:lnSpc>
                <a:spcPct val="100000"/>
              </a:lnSpc>
              <a:spcBef>
                <a:spcPts val="0"/>
              </a:spcBef>
              <a:spcAft>
                <a:spcPts val="0"/>
              </a:spcAft>
              <a:buClrTx/>
              <a:buSzTx/>
              <a:buFontTx/>
              <a:buNone/>
              <a:tabLst/>
              <a:defRPr/>
            </a:pPr>
            <a:r>
              <a:rPr lang="sk-SK" sz="1200" kern="1200" dirty="0">
                <a:solidFill>
                  <a:schemeClr val="tx1"/>
                </a:solidFill>
                <a:effectLst/>
                <a:latin typeface="+mn-lt"/>
                <a:ea typeface="+mn-ea"/>
                <a:cs typeface="+mn-cs"/>
              </a:rPr>
              <a:t>Každý objekt obsahuje vlastné nastavenie, </a:t>
            </a:r>
            <a:r>
              <a:rPr lang="sk-SK" sz="1200" i="1" kern="1200" dirty="0">
                <a:solidFill>
                  <a:schemeClr val="tx1"/>
                </a:solidFill>
                <a:effectLst/>
                <a:latin typeface="+mn-lt"/>
                <a:ea typeface="+mn-ea"/>
                <a:cs typeface="+mn-cs"/>
              </a:rPr>
              <a:t>tzv. vlastnosti</a:t>
            </a:r>
            <a:r>
              <a:rPr lang="sk-SK" sz="1200" kern="1200" dirty="0">
                <a:solidFill>
                  <a:schemeClr val="tx1"/>
                </a:solidFill>
                <a:effectLst/>
                <a:latin typeface="+mn-lt"/>
                <a:ea typeface="+mn-ea"/>
                <a:cs typeface="+mn-cs"/>
              </a:rPr>
              <a:t>, a akcie, ktoré s ním je možné prevádzať – ide o takzvané </a:t>
            </a:r>
            <a:r>
              <a:rPr lang="sk-SK" sz="1200" i="1" kern="1200" dirty="0">
                <a:solidFill>
                  <a:schemeClr val="tx1"/>
                </a:solidFill>
                <a:effectLst/>
                <a:latin typeface="+mn-lt"/>
                <a:ea typeface="+mn-ea"/>
                <a:cs typeface="+mn-cs"/>
              </a:rPr>
              <a:t>metódy</a:t>
            </a:r>
            <a:r>
              <a:rPr lang="sk-SK" sz="1200" kern="1200" dirty="0">
                <a:solidFill>
                  <a:schemeClr val="tx1"/>
                </a:solidFill>
                <a:effectLst/>
                <a:latin typeface="+mn-lt"/>
                <a:ea typeface="+mn-ea"/>
                <a:cs typeface="+mn-cs"/>
              </a:rPr>
              <a:t>. </a:t>
            </a:r>
          </a:p>
          <a:p>
            <a:endParaRPr lang="sk-SK" dirty="0"/>
          </a:p>
        </p:txBody>
      </p:sp>
      <p:sp>
        <p:nvSpPr>
          <p:cNvPr id="4" name="Zástupný symbol čísla snímky 3"/>
          <p:cNvSpPr>
            <a:spLocks noGrp="1"/>
          </p:cNvSpPr>
          <p:nvPr>
            <p:ph type="sldNum" sz="quarter" idx="10"/>
          </p:nvPr>
        </p:nvSpPr>
        <p:spPr/>
        <p:txBody>
          <a:bodyPr/>
          <a:lstStyle/>
          <a:p>
            <a:fld id="{467D57A1-4D21-4C84-BA6E-06F574A431EC}" type="slidenum">
              <a:rPr lang="sk-SK" smtClean="0"/>
              <a:t>21</a:t>
            </a:fld>
            <a:endParaRPr lang="sk-SK"/>
          </a:p>
        </p:txBody>
      </p:sp>
    </p:spTree>
    <p:extLst>
      <p:ext uri="{BB962C8B-B14F-4D97-AF65-F5344CB8AC3E}">
        <p14:creationId xmlns:p14="http://schemas.microsoft.com/office/powerpoint/2010/main" val="16732417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200" kern="1200" dirty="0">
                <a:solidFill>
                  <a:schemeClr val="tx1"/>
                </a:solidFill>
                <a:effectLst/>
                <a:latin typeface="+mn-lt"/>
                <a:ea typeface="+mn-ea"/>
                <a:cs typeface="+mn-cs"/>
              </a:rPr>
              <a:t>Objekt </a:t>
            </a:r>
            <a:r>
              <a:rPr lang="sk-SK" sz="1200" b="1" kern="1200" dirty="0" err="1">
                <a:solidFill>
                  <a:schemeClr val="tx1"/>
                </a:solidFill>
                <a:effectLst/>
                <a:latin typeface="+mn-lt"/>
                <a:ea typeface="+mn-ea"/>
                <a:cs typeface="+mn-cs"/>
              </a:rPr>
              <a:t>Application</a:t>
            </a:r>
            <a:r>
              <a:rPr lang="sk-SK" sz="1200" kern="1200" dirty="0">
                <a:solidFill>
                  <a:schemeClr val="tx1"/>
                </a:solidFill>
                <a:effectLst/>
                <a:latin typeface="+mn-lt"/>
                <a:ea typeface="+mn-ea"/>
                <a:cs typeface="+mn-cs"/>
              </a:rPr>
              <a:t> je v hierarchii objektových modelov na najvyššej úrovni a reprezentuje samotnú aplikáciu Access, vrátane objektov modelu DAO. Tento objekt tiež ponúka niekoľko užitočných funkcií na návrat údajov z tabuliek a dopytov, fungujúcich podobne ako filtre, ktoré by ste použili za normálnych okolností. Objekt </a:t>
            </a:r>
            <a:r>
              <a:rPr lang="sk-SK" sz="1200" b="1" kern="1200" dirty="0" err="1">
                <a:solidFill>
                  <a:schemeClr val="tx1"/>
                </a:solidFill>
                <a:effectLst/>
                <a:latin typeface="+mn-lt"/>
                <a:ea typeface="+mn-ea"/>
                <a:cs typeface="+mn-cs"/>
              </a:rPr>
              <a:t>Application</a:t>
            </a:r>
            <a:r>
              <a:rPr lang="sk-SK" sz="1200" kern="1200" dirty="0">
                <a:solidFill>
                  <a:schemeClr val="tx1"/>
                </a:solidFill>
                <a:effectLst/>
                <a:latin typeface="+mn-lt"/>
                <a:ea typeface="+mn-ea"/>
                <a:cs typeface="+mn-cs"/>
              </a:rPr>
              <a:t> je vstupným objektom, a v syntaxi príkazov ho nie je nutné nijak konkrétne špecifikovať. </a:t>
            </a:r>
          </a:p>
          <a:p>
            <a:pPr marL="0" marR="0" indent="0" algn="l" defTabSz="914400" rtl="0" eaLnBrk="1" fontAlgn="auto" latinLnBrk="0" hangingPunct="1">
              <a:lnSpc>
                <a:spcPct val="100000"/>
              </a:lnSpc>
              <a:spcBef>
                <a:spcPts val="0"/>
              </a:spcBef>
              <a:spcAft>
                <a:spcPts val="0"/>
              </a:spcAft>
              <a:buClrTx/>
              <a:buSzTx/>
              <a:buFontTx/>
              <a:buNone/>
              <a:tabLst/>
              <a:defRPr/>
            </a:pPr>
            <a:r>
              <a:rPr lang="sk-SK" sz="1200" kern="1200" dirty="0">
                <a:solidFill>
                  <a:schemeClr val="tx1"/>
                </a:solidFill>
                <a:effectLst/>
                <a:latin typeface="+mn-lt"/>
                <a:ea typeface="+mn-ea"/>
                <a:cs typeface="+mn-cs"/>
              </a:rPr>
              <a:t>Objekt </a:t>
            </a:r>
            <a:r>
              <a:rPr lang="sk-SK" sz="1200" b="1" kern="1200" dirty="0" err="1">
                <a:solidFill>
                  <a:schemeClr val="tx1"/>
                </a:solidFill>
                <a:effectLst/>
                <a:latin typeface="+mn-lt"/>
                <a:ea typeface="+mn-ea"/>
                <a:cs typeface="+mn-cs"/>
              </a:rPr>
              <a:t>Me</a:t>
            </a:r>
            <a:r>
              <a:rPr lang="sk-SK" sz="1200" kern="1200" dirty="0">
                <a:solidFill>
                  <a:schemeClr val="tx1"/>
                </a:solidFill>
                <a:effectLst/>
                <a:latin typeface="+mn-lt"/>
                <a:ea typeface="+mn-ea"/>
                <a:cs typeface="+mn-cs"/>
              </a:rPr>
              <a:t> je špeciálny objekt reprezentujúci aktívnu zostavu alebo formulár. Z tohto dôvodu ho tiež nie je možné použiť vo vloženom module.</a:t>
            </a:r>
          </a:p>
          <a:p>
            <a:pPr marL="0" marR="0" indent="0" algn="l" defTabSz="914400" rtl="0" eaLnBrk="1" fontAlgn="auto" latinLnBrk="0" hangingPunct="1">
              <a:lnSpc>
                <a:spcPct val="100000"/>
              </a:lnSpc>
              <a:spcBef>
                <a:spcPts val="0"/>
              </a:spcBef>
              <a:spcAft>
                <a:spcPts val="0"/>
              </a:spcAft>
              <a:buClrTx/>
              <a:buSzTx/>
              <a:buFontTx/>
              <a:buNone/>
              <a:tabLst/>
              <a:defRPr/>
            </a:pPr>
            <a:r>
              <a:rPr lang="sk-SK" sz="1200" kern="1200" dirty="0">
                <a:solidFill>
                  <a:schemeClr val="tx1"/>
                </a:solidFill>
                <a:effectLst/>
                <a:latin typeface="+mn-lt"/>
                <a:ea typeface="+mn-ea"/>
                <a:cs typeface="+mn-cs"/>
              </a:rPr>
              <a:t>Objekt </a:t>
            </a:r>
            <a:r>
              <a:rPr lang="sk-SK" sz="1200" b="1" kern="1200" dirty="0" err="1">
                <a:solidFill>
                  <a:schemeClr val="tx1"/>
                </a:solidFill>
                <a:effectLst/>
                <a:latin typeface="+mn-lt"/>
                <a:ea typeface="+mn-ea"/>
                <a:cs typeface="+mn-cs"/>
              </a:rPr>
              <a:t>CurrentDb</a:t>
            </a:r>
            <a:r>
              <a:rPr lang="sk-SK" sz="1200" kern="1200" dirty="0">
                <a:solidFill>
                  <a:schemeClr val="tx1"/>
                </a:solidFill>
                <a:effectLst/>
                <a:latin typeface="+mn-lt"/>
                <a:ea typeface="+mn-ea"/>
                <a:cs typeface="+mn-cs"/>
              </a:rPr>
              <a:t> reprezentuje aktuálnu databázu v zmysle tabuliek, dopytov a </a:t>
            </a:r>
            <a:r>
              <a:rPr lang="sk-SK" sz="1200" kern="1200" dirty="0" err="1">
                <a:solidFill>
                  <a:schemeClr val="tx1"/>
                </a:solidFill>
                <a:effectLst/>
                <a:latin typeface="+mn-lt"/>
                <a:ea typeface="+mn-ea"/>
                <a:cs typeface="+mn-cs"/>
              </a:rPr>
              <a:t>sád</a:t>
            </a:r>
            <a:r>
              <a:rPr lang="sk-SK" sz="1200" kern="1200" dirty="0">
                <a:solidFill>
                  <a:schemeClr val="tx1"/>
                </a:solidFill>
                <a:effectLst/>
                <a:latin typeface="+mn-lt"/>
                <a:ea typeface="+mn-ea"/>
                <a:cs typeface="+mn-cs"/>
              </a:rPr>
              <a:t> záznamov. V jazyku VBA sa pomocou neho komunikuje s tabuľkami a dopytmi. </a:t>
            </a:r>
          </a:p>
          <a:p>
            <a:pPr marL="0" marR="0" indent="0" algn="l" defTabSz="914400" rtl="0" eaLnBrk="1" fontAlgn="auto" latinLnBrk="0" hangingPunct="1">
              <a:lnSpc>
                <a:spcPct val="100000"/>
              </a:lnSpc>
              <a:spcBef>
                <a:spcPts val="0"/>
              </a:spcBef>
              <a:spcAft>
                <a:spcPts val="0"/>
              </a:spcAft>
              <a:buClrTx/>
              <a:buSzTx/>
              <a:buFontTx/>
              <a:buNone/>
              <a:tabLst/>
              <a:defRPr/>
            </a:pPr>
            <a:r>
              <a:rPr lang="sk-SK" sz="1200" kern="1200" dirty="0">
                <a:solidFill>
                  <a:schemeClr val="tx1"/>
                </a:solidFill>
                <a:effectLst/>
                <a:latin typeface="+mn-lt"/>
                <a:ea typeface="+mn-ea"/>
                <a:cs typeface="+mn-cs"/>
              </a:rPr>
              <a:t>Objekt </a:t>
            </a:r>
            <a:r>
              <a:rPr lang="sk-SK" sz="1200" b="1" kern="1200" dirty="0" err="1">
                <a:solidFill>
                  <a:schemeClr val="tx1"/>
                </a:solidFill>
                <a:effectLst/>
                <a:latin typeface="+mn-lt"/>
                <a:ea typeface="+mn-ea"/>
                <a:cs typeface="+mn-cs"/>
              </a:rPr>
              <a:t>Recordset</a:t>
            </a:r>
            <a:r>
              <a:rPr lang="sk-SK" sz="1200" b="1" kern="1200" dirty="0">
                <a:solidFill>
                  <a:schemeClr val="tx1"/>
                </a:solidFill>
                <a:effectLst/>
                <a:latin typeface="+mn-lt"/>
                <a:ea typeface="+mn-ea"/>
                <a:cs typeface="+mn-cs"/>
              </a:rPr>
              <a:t> </a:t>
            </a:r>
            <a:r>
              <a:rPr lang="sk-SK" sz="1200" kern="1200" dirty="0">
                <a:solidFill>
                  <a:schemeClr val="tx1"/>
                </a:solidFill>
                <a:effectLst/>
                <a:latin typeface="+mn-lt"/>
                <a:ea typeface="+mn-ea"/>
                <a:cs typeface="+mn-cs"/>
              </a:rPr>
              <a:t>reprezentuje otvorenú sadu záznamov založenú na tabuľke alebo dopyte. Objekt sa používa na odstraňovanie, úpravy a aktualizáciu záznamov. Zvyčajne sa používa v spojení s metódou </a:t>
            </a:r>
            <a:r>
              <a:rPr lang="sk-SK" sz="1200" b="1" kern="1200" dirty="0" err="1">
                <a:solidFill>
                  <a:schemeClr val="tx1"/>
                </a:solidFill>
                <a:effectLst/>
                <a:latin typeface="+mn-lt"/>
                <a:ea typeface="+mn-ea"/>
                <a:cs typeface="+mn-cs"/>
              </a:rPr>
              <a:t>CurrentDb.OpenRecordset</a:t>
            </a:r>
            <a:r>
              <a:rPr lang="sk-SK" sz="1200" kern="1200" dirty="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sk-SK" sz="1200" kern="1200" dirty="0">
                <a:solidFill>
                  <a:schemeClr val="tx1"/>
                </a:solidFill>
                <a:effectLst/>
                <a:latin typeface="+mn-lt"/>
                <a:ea typeface="+mn-ea"/>
                <a:cs typeface="+mn-cs"/>
              </a:rPr>
              <a:t>Objekt </a:t>
            </a:r>
            <a:r>
              <a:rPr lang="sk-SK" sz="1200" b="1" kern="1200" dirty="0" err="1">
                <a:solidFill>
                  <a:schemeClr val="tx1"/>
                </a:solidFill>
                <a:effectLst/>
                <a:latin typeface="+mn-lt"/>
                <a:ea typeface="+mn-ea"/>
                <a:cs typeface="+mn-cs"/>
              </a:rPr>
              <a:t>DoCmd</a:t>
            </a:r>
            <a:r>
              <a:rPr lang="sk-SK" sz="1200" kern="1200" dirty="0">
                <a:solidFill>
                  <a:schemeClr val="tx1"/>
                </a:solidFill>
                <a:effectLst/>
                <a:latin typeface="+mn-lt"/>
                <a:ea typeface="+mn-ea"/>
                <a:cs typeface="+mn-cs"/>
              </a:rPr>
              <a:t> reprezentuje v jazyku VBA pre aplikáciu Access špeciálny objektový model. Jeho štruktúra je pomerne jednoduchá, ale ponúka množstvo veľmi užitočných metód. Metódy objektu </a:t>
            </a:r>
            <a:r>
              <a:rPr lang="sk-SK" sz="1200" b="1" kern="1200" dirty="0" err="1">
                <a:solidFill>
                  <a:schemeClr val="tx1"/>
                </a:solidFill>
                <a:effectLst/>
                <a:latin typeface="+mn-lt"/>
                <a:ea typeface="+mn-ea"/>
                <a:cs typeface="+mn-cs"/>
              </a:rPr>
              <a:t>DoCmd</a:t>
            </a:r>
            <a:r>
              <a:rPr lang="sk-SK" sz="1200" kern="1200" dirty="0">
                <a:solidFill>
                  <a:schemeClr val="tx1"/>
                </a:solidFill>
                <a:effectLst/>
                <a:latin typeface="+mn-lt"/>
                <a:ea typeface="+mn-ea"/>
                <a:cs typeface="+mn-cs"/>
              </a:rPr>
              <a:t> umožňujú používať v programe všetky akcie, ktoré má vývojár k dispozícii na listoch </a:t>
            </a:r>
            <a:r>
              <a:rPr lang="sk-SK" sz="1200" kern="1200" dirty="0" err="1">
                <a:solidFill>
                  <a:schemeClr val="tx1"/>
                </a:solidFill>
                <a:effectLst/>
                <a:latin typeface="+mn-lt"/>
                <a:ea typeface="+mn-ea"/>
                <a:cs typeface="+mn-cs"/>
              </a:rPr>
              <a:t>makier</a:t>
            </a:r>
            <a:r>
              <a:rPr lang="sk-SK" sz="1200" kern="1200" dirty="0">
                <a:solidFill>
                  <a:schemeClr val="tx1"/>
                </a:solidFill>
                <a:effectLst/>
                <a:latin typeface="+mn-lt"/>
                <a:ea typeface="+mn-ea"/>
                <a:cs typeface="+mn-cs"/>
              </a:rPr>
              <a:t>, takže môžete v programe efektívne používať akúkoľvek vstavanú funkcionalitu.</a:t>
            </a:r>
          </a:p>
          <a:p>
            <a:pPr marL="0" marR="0" indent="0" algn="l" defTabSz="914400" rtl="0" eaLnBrk="1" fontAlgn="auto" latinLnBrk="0" hangingPunct="1">
              <a:lnSpc>
                <a:spcPct val="100000"/>
              </a:lnSpc>
              <a:spcBef>
                <a:spcPts val="0"/>
              </a:spcBef>
              <a:spcAft>
                <a:spcPts val="0"/>
              </a:spcAft>
              <a:buClrTx/>
              <a:buSzTx/>
              <a:buFontTx/>
              <a:buNone/>
              <a:tabLst/>
              <a:defRPr/>
            </a:pPr>
            <a:endParaRPr lang="sk-SK" sz="1200" kern="1200" dirty="0">
              <a:solidFill>
                <a:schemeClr val="tx1"/>
              </a:solidFill>
              <a:effectLst/>
              <a:latin typeface="+mn-lt"/>
              <a:ea typeface="+mn-ea"/>
              <a:cs typeface="+mn-cs"/>
            </a:endParaRPr>
          </a:p>
          <a:p>
            <a:endParaRPr lang="sk-SK" dirty="0"/>
          </a:p>
        </p:txBody>
      </p:sp>
      <p:sp>
        <p:nvSpPr>
          <p:cNvPr id="4" name="Zástupný symbol čísla snímky 3"/>
          <p:cNvSpPr>
            <a:spLocks noGrp="1"/>
          </p:cNvSpPr>
          <p:nvPr>
            <p:ph type="sldNum" sz="quarter" idx="10"/>
          </p:nvPr>
        </p:nvSpPr>
        <p:spPr/>
        <p:txBody>
          <a:bodyPr/>
          <a:lstStyle/>
          <a:p>
            <a:fld id="{467D57A1-4D21-4C84-BA6E-06F574A431EC}" type="slidenum">
              <a:rPr lang="sk-SK" smtClean="0"/>
              <a:t>22</a:t>
            </a:fld>
            <a:endParaRPr lang="sk-SK"/>
          </a:p>
        </p:txBody>
      </p:sp>
    </p:spTree>
    <p:extLst>
      <p:ext uri="{BB962C8B-B14F-4D97-AF65-F5344CB8AC3E}">
        <p14:creationId xmlns:p14="http://schemas.microsoft.com/office/powerpoint/2010/main" val="1274407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sz="1200" i="1" kern="1200" dirty="0">
                <a:solidFill>
                  <a:schemeClr val="tx1"/>
                </a:solidFill>
                <a:effectLst/>
                <a:latin typeface="+mn-lt"/>
                <a:ea typeface="+mn-ea"/>
                <a:cs typeface="+mn-cs"/>
              </a:rPr>
              <a:t>Objekty s modulmi</a:t>
            </a:r>
            <a:endParaRPr lang="sk-SK" sz="1200" kern="1200" dirty="0">
              <a:solidFill>
                <a:schemeClr val="tx1"/>
              </a:solidFill>
              <a:effectLst/>
              <a:latin typeface="+mn-lt"/>
              <a:ea typeface="+mn-ea"/>
              <a:cs typeface="+mn-cs"/>
            </a:endParaRPr>
          </a:p>
          <a:p>
            <a:r>
              <a:rPr lang="sk-SK" sz="1200" kern="1200" dirty="0">
                <a:solidFill>
                  <a:schemeClr val="tx1"/>
                </a:solidFill>
                <a:effectLst/>
                <a:latin typeface="+mn-lt"/>
                <a:ea typeface="+mn-ea"/>
                <a:cs typeface="+mn-cs"/>
              </a:rPr>
              <a:t>Objekty s modulmi sa zobrazujú v databáze tak, že v </a:t>
            </a:r>
            <a:r>
              <a:rPr lang="sk-SK" sz="1200" b="1" kern="1200" dirty="0">
                <a:solidFill>
                  <a:schemeClr val="tx1"/>
                </a:solidFill>
                <a:effectLst/>
                <a:latin typeface="+mn-lt"/>
                <a:ea typeface="+mn-ea"/>
                <a:cs typeface="+mn-cs"/>
              </a:rPr>
              <a:t>Navigačnom </a:t>
            </a:r>
            <a:r>
              <a:rPr lang="sk-SK" sz="1200" b="1" kern="1200" dirty="0" err="1">
                <a:solidFill>
                  <a:schemeClr val="tx1"/>
                </a:solidFill>
                <a:effectLst/>
                <a:latin typeface="+mn-lt"/>
                <a:ea typeface="+mn-ea"/>
                <a:cs typeface="+mn-cs"/>
              </a:rPr>
              <a:t>podokne</a:t>
            </a:r>
            <a:r>
              <a:rPr lang="sk-SK" sz="1200" kern="1200" dirty="0">
                <a:solidFill>
                  <a:schemeClr val="tx1"/>
                </a:solidFill>
                <a:effectLst/>
                <a:latin typeface="+mn-lt"/>
                <a:ea typeface="+mn-ea"/>
                <a:cs typeface="+mn-cs"/>
              </a:rPr>
              <a:t> klikneme na </a:t>
            </a:r>
            <a:r>
              <a:rPr lang="sk-SK" sz="1200" i="1" kern="1200" dirty="0">
                <a:solidFill>
                  <a:schemeClr val="tx1"/>
                </a:solidFill>
                <a:effectLst/>
                <a:latin typeface="+mn-lt"/>
                <a:ea typeface="+mn-ea"/>
                <a:cs typeface="+mn-cs"/>
              </a:rPr>
              <a:t>Typ objektu</a:t>
            </a:r>
            <a:r>
              <a:rPr lang="sk-SK" sz="1200" kern="1200" dirty="0">
                <a:solidFill>
                  <a:schemeClr val="tx1"/>
                </a:solidFill>
                <a:effectLst/>
                <a:latin typeface="+mn-lt"/>
                <a:ea typeface="+mn-ea"/>
                <a:cs typeface="+mn-cs"/>
              </a:rPr>
              <a:t>. Znovu klikneme na ponuku </a:t>
            </a:r>
            <a:r>
              <a:rPr lang="sk-SK" sz="1200" b="1" kern="1200" dirty="0">
                <a:solidFill>
                  <a:schemeClr val="tx1"/>
                </a:solidFill>
                <a:effectLst/>
                <a:latin typeface="+mn-lt"/>
                <a:ea typeface="+mn-ea"/>
                <a:cs typeface="+mn-cs"/>
              </a:rPr>
              <a:t>Navigačného </a:t>
            </a:r>
            <a:r>
              <a:rPr lang="sk-SK" sz="1200" b="1" kern="1200" dirty="0" err="1">
                <a:solidFill>
                  <a:schemeClr val="tx1"/>
                </a:solidFill>
                <a:effectLst/>
                <a:latin typeface="+mn-lt"/>
                <a:ea typeface="+mn-ea"/>
                <a:cs typeface="+mn-cs"/>
              </a:rPr>
              <a:t>podokna</a:t>
            </a:r>
            <a:r>
              <a:rPr lang="sk-SK" sz="1200" kern="1200" dirty="0">
                <a:solidFill>
                  <a:schemeClr val="tx1"/>
                </a:solidFill>
                <a:effectLst/>
                <a:latin typeface="+mn-lt"/>
                <a:ea typeface="+mn-ea"/>
                <a:cs typeface="+mn-cs"/>
              </a:rPr>
              <a:t> a klikneme na </a:t>
            </a:r>
            <a:r>
              <a:rPr lang="sk-SK" sz="1200" i="1" kern="1200" dirty="0">
                <a:solidFill>
                  <a:schemeClr val="tx1"/>
                </a:solidFill>
                <a:effectLst/>
                <a:latin typeface="+mn-lt"/>
                <a:ea typeface="+mn-ea"/>
                <a:cs typeface="+mn-cs"/>
              </a:rPr>
              <a:t>Moduly.</a:t>
            </a:r>
            <a:r>
              <a:rPr lang="sk-SK" sz="1200" kern="1200" dirty="0">
                <a:solidFill>
                  <a:schemeClr val="tx1"/>
                </a:solidFill>
                <a:effectLst/>
                <a:latin typeface="+mn-lt"/>
                <a:ea typeface="+mn-ea"/>
                <a:cs typeface="+mn-cs"/>
              </a:rPr>
              <a:t> Objekty s modulmi by sa mali používať na definovanie procedúr, ktoré môžu byť vo vašej aplikácii využívané z dopytov alebo z niekoľko formulárov či zostáv. Moduly je vhodné pomenovávať podľa ich účelu. </a:t>
            </a:r>
          </a:p>
          <a:p>
            <a:r>
              <a:rPr lang="sk-SK" sz="1200" i="1" kern="1200" dirty="0">
                <a:solidFill>
                  <a:schemeClr val="tx1"/>
                </a:solidFill>
                <a:effectLst/>
                <a:latin typeface="+mn-lt"/>
                <a:ea typeface="+mn-ea"/>
                <a:cs typeface="+mn-cs"/>
              </a:rPr>
              <a:t>Moduly formulárov a zostáv</a:t>
            </a:r>
            <a:endParaRPr lang="sk-SK" sz="1200" kern="1200" dirty="0">
              <a:solidFill>
                <a:schemeClr val="tx1"/>
              </a:solidFill>
              <a:effectLst/>
              <a:latin typeface="+mn-lt"/>
              <a:ea typeface="+mn-ea"/>
              <a:cs typeface="+mn-cs"/>
            </a:endParaRPr>
          </a:p>
          <a:p>
            <a:r>
              <a:rPr lang="sk-SK" sz="1200" kern="1200" dirty="0">
                <a:solidFill>
                  <a:schemeClr val="tx1"/>
                </a:solidFill>
                <a:effectLst/>
                <a:latin typeface="+mn-lt"/>
                <a:ea typeface="+mn-ea"/>
                <a:cs typeface="+mn-cs"/>
              </a:rPr>
              <a:t>Aby bolo jednoduchšie vytvárať procedúry vo VB, ktoré odpovedajú na udalosti vo formulároch alebo zostavách, ponúka Access ku každému formuláru alebo zostave pridružený modul. V rámci modulu formulára alebo zostavy môžete vytvárať tiež špeciálne procedúry, ktoré budú využívané iba týmto formulárom alebo zostavou. </a:t>
            </a:r>
            <a:endParaRPr lang="sk-SK" dirty="0"/>
          </a:p>
        </p:txBody>
      </p:sp>
      <p:sp>
        <p:nvSpPr>
          <p:cNvPr id="4" name="Zástupný symbol čísla snímky 3"/>
          <p:cNvSpPr>
            <a:spLocks noGrp="1"/>
          </p:cNvSpPr>
          <p:nvPr>
            <p:ph type="sldNum" sz="quarter" idx="10"/>
          </p:nvPr>
        </p:nvSpPr>
        <p:spPr/>
        <p:txBody>
          <a:bodyPr/>
          <a:lstStyle/>
          <a:p>
            <a:fld id="{467D57A1-4D21-4C84-BA6E-06F574A431EC}" type="slidenum">
              <a:rPr lang="sk-SK" smtClean="0"/>
              <a:t>2</a:t>
            </a:fld>
            <a:endParaRPr lang="sk-SK"/>
          </a:p>
        </p:txBody>
      </p:sp>
    </p:spTree>
    <p:extLst>
      <p:ext uri="{BB962C8B-B14F-4D97-AF65-F5344CB8AC3E}">
        <p14:creationId xmlns:p14="http://schemas.microsoft.com/office/powerpoint/2010/main" val="1970647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sz="1200" kern="1200" dirty="0">
                <a:solidFill>
                  <a:schemeClr val="tx1"/>
                </a:solidFill>
                <a:effectLst/>
                <a:latin typeface="+mn-lt"/>
                <a:ea typeface="+mn-ea"/>
                <a:cs typeface="+mn-cs"/>
              </a:rPr>
              <a:t>V hornej časti Okna kódu, priamo pod jeho záhlavím, sú dva zoznamy:</a:t>
            </a:r>
          </a:p>
          <a:p>
            <a:pPr lvl="0"/>
            <a:r>
              <a:rPr lang="sk-SK" sz="1200" b="1" kern="1200" dirty="0">
                <a:solidFill>
                  <a:schemeClr val="tx1"/>
                </a:solidFill>
                <a:effectLst/>
                <a:latin typeface="+mn-lt"/>
                <a:ea typeface="+mn-ea"/>
                <a:cs typeface="+mn-cs"/>
              </a:rPr>
              <a:t>Zoznam objektov:</a:t>
            </a:r>
            <a:r>
              <a:rPr lang="sk-SK" sz="1200" kern="1200" dirty="0">
                <a:solidFill>
                  <a:schemeClr val="tx1"/>
                </a:solidFill>
                <a:effectLst/>
                <a:latin typeface="+mn-lt"/>
                <a:ea typeface="+mn-ea"/>
                <a:cs typeface="+mn-cs"/>
              </a:rPr>
              <a:t> Keď upravujete nejaký modul formulára alebo zostavy, otvorením tohto zoznamu vyberiete príslušný formulár či zostavu, oddiel  vo formulári alebo zostave, alebo ľubovoľný ovládací prvok, ktorý môže generovať udalosti. V zozname Procedúr sa potom pre tento vybraný objekt zobrazia všetky dostupné udalosti procedúry. Zvolením položky (General) vyberiete sekciu </a:t>
            </a:r>
            <a:r>
              <a:rPr lang="sk-SK" sz="1200" kern="1200" dirty="0" err="1">
                <a:solidFill>
                  <a:schemeClr val="tx1"/>
                </a:solidFill>
                <a:effectLst/>
                <a:latin typeface="+mn-lt"/>
                <a:ea typeface="+mn-ea"/>
                <a:cs typeface="+mn-cs"/>
              </a:rPr>
              <a:t>Declarations</a:t>
            </a:r>
            <a:r>
              <a:rPr lang="sk-SK" sz="1200" kern="1200" dirty="0">
                <a:solidFill>
                  <a:schemeClr val="tx1"/>
                </a:solidFill>
                <a:effectLst/>
                <a:latin typeface="+mn-lt"/>
                <a:ea typeface="+mn-ea"/>
                <a:cs typeface="+mn-cs"/>
              </a:rPr>
              <a:t>, kde je možné nastaviť možnosti alebo deklarovať premenné zdieľané viacerými procedúrami. V module triedy formulára alebo zostavy je General tiež tam, kde uvidíte akúkoľvek procedúru, ktorú ste naprogramovali, a ktorá nezodpovedá udalosti. Keď upravujete objekt modulu, zoznam zobrazí iba možnosť General. V objekte modulu triedy môžete zvoliť General alebo </a:t>
            </a:r>
            <a:r>
              <a:rPr lang="sk-SK" sz="1200" kern="1200" dirty="0" err="1">
                <a:solidFill>
                  <a:schemeClr val="tx1"/>
                </a:solidFill>
                <a:effectLst/>
                <a:latin typeface="+mn-lt"/>
                <a:ea typeface="+mn-ea"/>
                <a:cs typeface="+mn-cs"/>
              </a:rPr>
              <a:t>Class</a:t>
            </a:r>
            <a:r>
              <a:rPr lang="sk-SK" sz="1200" kern="1200" dirty="0">
                <a:solidFill>
                  <a:schemeClr val="tx1"/>
                </a:solidFill>
                <a:effectLst/>
                <a:latin typeface="+mn-lt"/>
                <a:ea typeface="+mn-ea"/>
                <a:cs typeface="+mn-cs"/>
              </a:rPr>
              <a:t>.</a:t>
            </a:r>
          </a:p>
          <a:p>
            <a:pPr lvl="0"/>
            <a:r>
              <a:rPr lang="sk-SK" sz="1200" b="1" kern="1200" dirty="0">
                <a:solidFill>
                  <a:schemeClr val="tx1"/>
                </a:solidFill>
                <a:effectLst/>
                <a:latin typeface="+mn-lt"/>
                <a:ea typeface="+mn-ea"/>
                <a:cs typeface="+mn-cs"/>
              </a:rPr>
              <a:t>Zoznam procedúr:</a:t>
            </a:r>
            <a:r>
              <a:rPr lang="sk-SK" sz="1200" kern="1200" dirty="0">
                <a:solidFill>
                  <a:schemeClr val="tx1"/>
                </a:solidFill>
                <a:effectLst/>
                <a:latin typeface="+mn-lt"/>
                <a:ea typeface="+mn-ea"/>
                <a:cs typeface="+mn-cs"/>
              </a:rPr>
              <a:t> Otvorením tohto zoznamu vyberáte v module procedúry a zobrazíte ich v okne Modul. Ak upravujete modul formulára alebo zostavy, sú v tomto zozname zobrazené pre vybraný objekt dostupné udalosti procedúry, pričom tučným písmom sú zobrazené tie procedúry udalosti, ktoré ste už naprogramovali a priradili k formuláru alebo zostave. Ak upravujete objekt s modulom, sú v tomto zozname v abecednom poradí zobrazené všetky procedúry, ktoré ste v tomto module naprogramovali.</a:t>
            </a:r>
          </a:p>
          <a:p>
            <a:endParaRPr lang="sk-SK" dirty="0"/>
          </a:p>
        </p:txBody>
      </p:sp>
      <p:sp>
        <p:nvSpPr>
          <p:cNvPr id="4" name="Zástupný symbol čísla snímky 3"/>
          <p:cNvSpPr>
            <a:spLocks noGrp="1"/>
          </p:cNvSpPr>
          <p:nvPr>
            <p:ph type="sldNum" sz="quarter" idx="10"/>
          </p:nvPr>
        </p:nvSpPr>
        <p:spPr/>
        <p:txBody>
          <a:bodyPr/>
          <a:lstStyle/>
          <a:p>
            <a:fld id="{467D57A1-4D21-4C84-BA6E-06F574A431EC}" type="slidenum">
              <a:rPr lang="sk-SK" smtClean="0"/>
              <a:t>3</a:t>
            </a:fld>
            <a:endParaRPr lang="sk-SK"/>
          </a:p>
        </p:txBody>
      </p:sp>
    </p:spTree>
    <p:extLst>
      <p:ext uri="{BB962C8B-B14F-4D97-AF65-F5344CB8AC3E}">
        <p14:creationId xmlns:p14="http://schemas.microsoft.com/office/powerpoint/2010/main" val="819935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sz="1200" kern="1200" dirty="0">
                <a:solidFill>
                  <a:schemeClr val="tx1"/>
                </a:solidFill>
                <a:effectLst/>
                <a:latin typeface="+mn-lt"/>
                <a:ea typeface="+mn-ea"/>
                <a:cs typeface="+mn-cs"/>
              </a:rPr>
              <a:t>Okrem toho, že pomocou programov vo VB môžete pracovať s ovládacími prvkami v ľubovoľných otvorených formulároch alebo zostavách, môžete v programoch vo VB deklarovať a používať pomenované premenné a konštanty.</a:t>
            </a:r>
            <a:endParaRPr lang="sk-SK" dirty="0"/>
          </a:p>
        </p:txBody>
      </p:sp>
      <p:sp>
        <p:nvSpPr>
          <p:cNvPr id="4" name="Zástupný symbol čísla snímky 3"/>
          <p:cNvSpPr>
            <a:spLocks noGrp="1"/>
          </p:cNvSpPr>
          <p:nvPr>
            <p:ph type="sldNum" sz="quarter" idx="10"/>
          </p:nvPr>
        </p:nvSpPr>
        <p:spPr/>
        <p:txBody>
          <a:bodyPr/>
          <a:lstStyle/>
          <a:p>
            <a:fld id="{467D57A1-4D21-4C84-BA6E-06F574A431EC}" type="slidenum">
              <a:rPr lang="sk-SK" smtClean="0"/>
              <a:t>4</a:t>
            </a:fld>
            <a:endParaRPr lang="sk-SK"/>
          </a:p>
        </p:txBody>
      </p:sp>
    </p:spTree>
    <p:extLst>
      <p:ext uri="{BB962C8B-B14F-4D97-AF65-F5344CB8AC3E}">
        <p14:creationId xmlns:p14="http://schemas.microsoft.com/office/powerpoint/2010/main" val="1636685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sz="1200" kern="1200" dirty="0">
                <a:solidFill>
                  <a:schemeClr val="tx1"/>
                </a:solidFill>
                <a:effectLst/>
                <a:latin typeface="+mn-lt"/>
                <a:ea typeface="+mn-ea"/>
                <a:cs typeface="+mn-cs"/>
              </a:rPr>
              <a:t>Access umožňuje používať rovnaké názvy pre premenné, alebo konštanty v rôznych objektoch s modulmi alebo na rôznych úrovniach rozsahu platnosti. Ak chcete použiť rovnaký názov pre verejné premenné, či konštanty v rôznych moduloch s objektmi alebo moduloch formulárov či zostáv, pri odkazovaní na túto premennú či konštantu jednoducho špecifikujete názov príslušného modulu, ku ktorému táto premenná alebo konštanta patrí. Všeobecne ale platí, že je vhodnejšie verejné premenné a konštanty uchovávať v objektoch s modulmi, a snažiť sa dávať verejným premenným a konštantám jednoznačné názvy. </a:t>
            </a:r>
            <a:endParaRPr lang="sk-SK" dirty="0"/>
          </a:p>
        </p:txBody>
      </p:sp>
      <p:sp>
        <p:nvSpPr>
          <p:cNvPr id="4" name="Zástupný symbol čísla snímky 3"/>
          <p:cNvSpPr>
            <a:spLocks noGrp="1"/>
          </p:cNvSpPr>
          <p:nvPr>
            <p:ph type="sldNum" sz="quarter" idx="10"/>
          </p:nvPr>
        </p:nvSpPr>
        <p:spPr/>
        <p:txBody>
          <a:bodyPr/>
          <a:lstStyle/>
          <a:p>
            <a:fld id="{467D57A1-4D21-4C84-BA6E-06F574A431EC}" type="slidenum">
              <a:rPr lang="sk-SK" smtClean="0"/>
              <a:t>7</a:t>
            </a:fld>
            <a:endParaRPr lang="sk-SK"/>
          </a:p>
        </p:txBody>
      </p:sp>
    </p:spTree>
    <p:extLst>
      <p:ext uri="{BB962C8B-B14F-4D97-AF65-F5344CB8AC3E}">
        <p14:creationId xmlns:p14="http://schemas.microsoft.com/office/powerpoint/2010/main" val="200650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200" b="1" kern="1200" dirty="0">
                <a:solidFill>
                  <a:schemeClr val="tx1"/>
                </a:solidFill>
                <a:effectLst/>
                <a:latin typeface="+mn-lt"/>
                <a:ea typeface="+mn-ea"/>
                <a:cs typeface="+mn-cs"/>
              </a:rPr>
              <a:t>Príkaz CONST</a:t>
            </a:r>
            <a:endParaRPr lang="sk-SK" sz="1200" kern="1200" dirty="0">
              <a:solidFill>
                <a:schemeClr val="tx1"/>
              </a:solidFill>
              <a:effectLst/>
              <a:latin typeface="+mn-lt"/>
              <a:ea typeface="+mn-ea"/>
              <a:cs typeface="+mn-cs"/>
            </a:endParaRPr>
          </a:p>
          <a:p>
            <a:r>
              <a:rPr lang="sk-SK" sz="1200" kern="1200" dirty="0">
                <a:solidFill>
                  <a:schemeClr val="tx1"/>
                </a:solidFill>
                <a:effectLst/>
                <a:latin typeface="+mn-lt"/>
                <a:ea typeface="+mn-ea"/>
                <a:cs typeface="+mn-cs"/>
              </a:rPr>
              <a:t>Príkaz </a:t>
            </a:r>
            <a:r>
              <a:rPr lang="sk-SK" sz="1200" i="1" kern="1200" dirty="0" err="1">
                <a:solidFill>
                  <a:schemeClr val="tx1"/>
                </a:solidFill>
                <a:effectLst/>
                <a:latin typeface="+mn-lt"/>
                <a:ea typeface="+mn-ea"/>
                <a:cs typeface="+mn-cs"/>
              </a:rPr>
              <a:t>Const</a:t>
            </a:r>
            <a:r>
              <a:rPr lang="sk-SK" sz="1200" kern="1200" dirty="0">
                <a:solidFill>
                  <a:schemeClr val="tx1"/>
                </a:solidFill>
                <a:effectLst/>
                <a:latin typeface="+mn-lt"/>
                <a:ea typeface="+mn-ea"/>
                <a:cs typeface="+mn-cs"/>
              </a:rPr>
              <a:t> sa používa na definovanie konštanty. </a:t>
            </a:r>
          </a:p>
          <a:p>
            <a:pPr marL="0" marR="0" indent="0" algn="l" defTabSz="914400" rtl="0" eaLnBrk="1" fontAlgn="auto" latinLnBrk="0" hangingPunct="1">
              <a:lnSpc>
                <a:spcPct val="100000"/>
              </a:lnSpc>
              <a:spcBef>
                <a:spcPts val="0"/>
              </a:spcBef>
              <a:spcAft>
                <a:spcPts val="0"/>
              </a:spcAft>
              <a:buClrTx/>
              <a:buSzTx/>
              <a:buFontTx/>
              <a:buNone/>
              <a:tabLst/>
              <a:defRPr/>
            </a:pPr>
            <a:r>
              <a:rPr lang="sk-SK" sz="1200" kern="1200" dirty="0">
                <a:solidFill>
                  <a:schemeClr val="tx1"/>
                </a:solidFill>
                <a:effectLst/>
                <a:latin typeface="+mn-lt"/>
                <a:ea typeface="+mn-ea"/>
                <a:cs typeface="+mn-cs"/>
              </a:rPr>
              <a:t>Ak uvediete v sekcii </a:t>
            </a:r>
            <a:r>
              <a:rPr lang="sk-SK" sz="1200" b="1" kern="1200" dirty="0" err="1">
                <a:solidFill>
                  <a:schemeClr val="tx1"/>
                </a:solidFill>
                <a:effectLst/>
                <a:latin typeface="+mn-lt"/>
                <a:ea typeface="+mn-ea"/>
                <a:cs typeface="+mn-cs"/>
              </a:rPr>
              <a:t>Deklaration</a:t>
            </a:r>
            <a:r>
              <a:rPr lang="sk-SK" sz="1200" kern="1200" dirty="0">
                <a:solidFill>
                  <a:schemeClr val="tx1"/>
                </a:solidFill>
                <a:effectLst/>
                <a:latin typeface="+mn-lt"/>
                <a:ea typeface="+mn-ea"/>
                <a:cs typeface="+mn-cs"/>
              </a:rPr>
              <a:t> štandardného modulu kľúčové slovo </a:t>
            </a:r>
            <a:r>
              <a:rPr lang="sk-SK" sz="1200" b="1" i="1" kern="1200" dirty="0" err="1">
                <a:solidFill>
                  <a:schemeClr val="tx1"/>
                </a:solidFill>
                <a:effectLst/>
                <a:latin typeface="+mn-lt"/>
                <a:ea typeface="+mn-ea"/>
                <a:cs typeface="+mn-cs"/>
              </a:rPr>
              <a:t>Public</a:t>
            </a:r>
            <a:r>
              <a:rPr lang="sk-SK" sz="1200" kern="1200" dirty="0">
                <a:solidFill>
                  <a:schemeClr val="tx1"/>
                </a:solidFill>
                <a:effectLst/>
                <a:latin typeface="+mn-lt"/>
                <a:ea typeface="+mn-ea"/>
                <a:cs typeface="+mn-cs"/>
              </a:rPr>
              <a:t>, definujete tak konštantu, ktorá bude k dispozícii všetkým procedúram vo všetkých moduloch v databáze. Ak uvediete kľúčové slovo </a:t>
            </a:r>
            <a:r>
              <a:rPr lang="sk-SK" sz="1200" b="1" i="1" kern="1200" dirty="0" err="1">
                <a:solidFill>
                  <a:schemeClr val="tx1"/>
                </a:solidFill>
                <a:effectLst/>
                <a:latin typeface="+mn-lt"/>
                <a:ea typeface="+mn-ea"/>
                <a:cs typeface="+mn-cs"/>
              </a:rPr>
              <a:t>Private</a:t>
            </a:r>
            <a:r>
              <a:rPr lang="sk-SK" sz="1200" b="1" i="1" kern="1200" dirty="0">
                <a:solidFill>
                  <a:schemeClr val="tx1"/>
                </a:solidFill>
                <a:effectLst/>
                <a:latin typeface="+mn-lt"/>
                <a:ea typeface="+mn-ea"/>
                <a:cs typeface="+mn-cs"/>
              </a:rPr>
              <a:t>,</a:t>
            </a:r>
            <a:r>
              <a:rPr lang="sk-SK" sz="1200" kern="1200" dirty="0">
                <a:solidFill>
                  <a:schemeClr val="tx1"/>
                </a:solidFill>
                <a:effectLst/>
                <a:latin typeface="+mn-lt"/>
                <a:ea typeface="+mn-ea"/>
                <a:cs typeface="+mn-cs"/>
              </a:rPr>
              <a:t> deklarujete konštanty, ktoré budú prístupné iba v rámci modulu, kde je urobená deklarácia. Konštanty sú implicitne súkromné (</a:t>
            </a:r>
            <a:r>
              <a:rPr lang="sk-SK" sz="1200" kern="1200" dirty="0" err="1">
                <a:solidFill>
                  <a:schemeClr val="tx1"/>
                </a:solidFill>
                <a:effectLst/>
                <a:latin typeface="+mn-lt"/>
                <a:ea typeface="+mn-ea"/>
                <a:cs typeface="+mn-cs"/>
              </a:rPr>
              <a:t>Private</a:t>
            </a:r>
            <a:r>
              <a:rPr lang="sk-SK"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sk-SK" sz="1200" b="1" kern="1200" dirty="0">
                <a:solidFill>
                  <a:schemeClr val="tx1"/>
                </a:solidFill>
                <a:effectLst/>
                <a:latin typeface="+mn-lt"/>
                <a:ea typeface="+mn-ea"/>
                <a:cs typeface="+mn-cs"/>
              </a:rPr>
              <a:t>Príkaz DIM</a:t>
            </a:r>
            <a:endParaRPr lang="sk-SK"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sk-SK" sz="1200" kern="1200" dirty="0">
                <a:solidFill>
                  <a:schemeClr val="tx1"/>
                </a:solidFill>
                <a:effectLst/>
                <a:latin typeface="+mn-lt"/>
                <a:ea typeface="+mn-ea"/>
                <a:cs typeface="+mn-cs"/>
              </a:rPr>
              <a:t>Pomocou tohto príkazu je možné deklarovať premennú alebo pole premenných, ktoré sa dajú použiť vo všetkých procedúrach v danom module. Ak príkaz </a:t>
            </a:r>
            <a:r>
              <a:rPr lang="sk-SK" sz="1200" b="1" i="1" kern="1200" dirty="0" err="1">
                <a:solidFill>
                  <a:schemeClr val="tx1"/>
                </a:solidFill>
                <a:effectLst/>
                <a:latin typeface="+mn-lt"/>
                <a:ea typeface="+mn-ea"/>
                <a:cs typeface="+mn-cs"/>
              </a:rPr>
              <a:t>Dim</a:t>
            </a:r>
            <a:r>
              <a:rPr lang="sk-SK" sz="1200" b="1" kern="1200" dirty="0">
                <a:solidFill>
                  <a:schemeClr val="tx1"/>
                </a:solidFill>
                <a:effectLst/>
                <a:latin typeface="+mn-lt"/>
                <a:ea typeface="+mn-ea"/>
                <a:cs typeface="+mn-cs"/>
              </a:rPr>
              <a:t> </a:t>
            </a:r>
            <a:r>
              <a:rPr lang="sk-SK" sz="1200" kern="1200" dirty="0">
                <a:solidFill>
                  <a:schemeClr val="tx1"/>
                </a:solidFill>
                <a:effectLst/>
                <a:latin typeface="+mn-lt"/>
                <a:ea typeface="+mn-ea"/>
                <a:cs typeface="+mn-cs"/>
              </a:rPr>
              <a:t>použijete v rámci nejakej procedúry, deklarujete premennú, ktorú bude možné použiť iba v tejto procedúre. </a:t>
            </a:r>
          </a:p>
          <a:p>
            <a:endParaRPr lang="sk-SK" dirty="0"/>
          </a:p>
        </p:txBody>
      </p:sp>
      <p:sp>
        <p:nvSpPr>
          <p:cNvPr id="4" name="Zástupný symbol čísla snímky 3"/>
          <p:cNvSpPr>
            <a:spLocks noGrp="1"/>
          </p:cNvSpPr>
          <p:nvPr>
            <p:ph type="sldNum" sz="quarter" idx="10"/>
          </p:nvPr>
        </p:nvSpPr>
        <p:spPr/>
        <p:txBody>
          <a:bodyPr/>
          <a:lstStyle/>
          <a:p>
            <a:fld id="{467D57A1-4D21-4C84-BA6E-06F574A431EC}" type="slidenum">
              <a:rPr lang="sk-SK" smtClean="0"/>
              <a:t>8</a:t>
            </a:fld>
            <a:endParaRPr lang="sk-SK"/>
          </a:p>
        </p:txBody>
      </p:sp>
    </p:spTree>
    <p:extLst>
      <p:ext uri="{BB962C8B-B14F-4D97-AF65-F5344CB8AC3E}">
        <p14:creationId xmlns:p14="http://schemas.microsoft.com/office/powerpoint/2010/main" val="2715136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200" kern="1200" dirty="0">
                <a:solidFill>
                  <a:schemeClr val="tx1"/>
                </a:solidFill>
                <a:effectLst/>
                <a:latin typeface="+mn-lt"/>
                <a:ea typeface="+mn-ea"/>
                <a:cs typeface="+mn-cs"/>
              </a:rPr>
              <a:t>Na prevádzku väčšiny aplikačných úloh nepotrebujete podrobne rozumieť všetkým kolekciám, objektom, vlastnostiam a metódam. Je však užitočné poznať, ako Access a VB tieto položky organizuje, aby ste mohli lepšie pochopiť spôsob, akým Access pracuje. </a:t>
            </a:r>
          </a:p>
          <a:p>
            <a:endParaRPr lang="sk-SK" dirty="0"/>
          </a:p>
          <a:p>
            <a:r>
              <a:rPr lang="sk-SK" sz="1200" kern="1200" dirty="0">
                <a:solidFill>
                  <a:schemeClr val="tx1"/>
                </a:solidFill>
                <a:effectLst/>
                <a:latin typeface="+mn-lt"/>
                <a:ea typeface="+mn-ea"/>
                <a:cs typeface="+mn-cs"/>
              </a:rPr>
              <a:t>Keď otvoríte databázu, aplikačný stroj pomocou databázového stroja určí názvy všetkých tabuliek, dopytov, zobrazení, databázových diagramov, uložených procedúr, formulárov, zostáv, údajových stránok, </a:t>
            </a:r>
            <a:r>
              <a:rPr lang="sk-SK" sz="1200" kern="1200" dirty="0" err="1">
                <a:solidFill>
                  <a:schemeClr val="tx1"/>
                </a:solidFill>
                <a:effectLst/>
                <a:latin typeface="+mn-lt"/>
                <a:ea typeface="+mn-ea"/>
                <a:cs typeface="+mn-cs"/>
              </a:rPr>
              <a:t>makier</a:t>
            </a:r>
            <a:r>
              <a:rPr lang="sk-SK" sz="1200" kern="1200" dirty="0">
                <a:solidFill>
                  <a:schemeClr val="tx1"/>
                </a:solidFill>
                <a:effectLst/>
                <a:latin typeface="+mn-lt"/>
                <a:ea typeface="+mn-ea"/>
                <a:cs typeface="+mn-cs"/>
              </a:rPr>
              <a:t> a modulov, ktoré má zobraziť v Navigačnom </a:t>
            </a:r>
            <a:r>
              <a:rPr lang="sk-SK" sz="1200" kern="1200" dirty="0" err="1">
                <a:solidFill>
                  <a:schemeClr val="tx1"/>
                </a:solidFill>
                <a:effectLst/>
                <a:latin typeface="+mn-lt"/>
                <a:ea typeface="+mn-ea"/>
                <a:cs typeface="+mn-cs"/>
              </a:rPr>
              <a:t>podokne</a:t>
            </a:r>
            <a:r>
              <a:rPr lang="sk-SK" sz="1200" kern="1200" dirty="0">
                <a:solidFill>
                  <a:schemeClr val="tx1"/>
                </a:solidFill>
                <a:effectLst/>
                <a:latin typeface="+mn-lt"/>
                <a:ea typeface="+mn-ea"/>
                <a:cs typeface="+mn-cs"/>
              </a:rPr>
              <a:t>.</a:t>
            </a:r>
            <a:endParaRPr lang="sk-SK" dirty="0"/>
          </a:p>
        </p:txBody>
      </p:sp>
      <p:sp>
        <p:nvSpPr>
          <p:cNvPr id="4" name="Zástupný symbol čísla snímky 3"/>
          <p:cNvSpPr>
            <a:spLocks noGrp="1"/>
          </p:cNvSpPr>
          <p:nvPr>
            <p:ph type="sldNum" sz="quarter" idx="10"/>
          </p:nvPr>
        </p:nvSpPr>
        <p:spPr/>
        <p:txBody>
          <a:bodyPr/>
          <a:lstStyle/>
          <a:p>
            <a:fld id="{467D57A1-4D21-4C84-BA6E-06F574A431EC}" type="slidenum">
              <a:rPr lang="sk-SK" smtClean="0"/>
              <a:t>9</a:t>
            </a:fld>
            <a:endParaRPr lang="sk-SK"/>
          </a:p>
        </p:txBody>
      </p:sp>
    </p:spTree>
    <p:extLst>
      <p:ext uri="{BB962C8B-B14F-4D97-AF65-F5344CB8AC3E}">
        <p14:creationId xmlns:p14="http://schemas.microsoft.com/office/powerpoint/2010/main" val="1080199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sz="1200" kern="1200" dirty="0">
                <a:solidFill>
                  <a:schemeClr val="tx1"/>
                </a:solidFill>
                <a:effectLst/>
                <a:latin typeface="+mn-lt"/>
                <a:ea typeface="+mn-ea"/>
                <a:cs typeface="+mn-cs"/>
              </a:rPr>
              <a:t>Pomocou príkazu </a:t>
            </a:r>
            <a:r>
              <a:rPr lang="sk-SK" sz="1200" b="1" i="1" kern="1200" dirty="0" err="1">
                <a:solidFill>
                  <a:schemeClr val="tx1"/>
                </a:solidFill>
                <a:effectLst/>
                <a:latin typeface="+mn-lt"/>
                <a:ea typeface="+mn-ea"/>
                <a:cs typeface="+mn-cs"/>
              </a:rPr>
              <a:t>Function</a:t>
            </a:r>
            <a:r>
              <a:rPr lang="sk-SK" sz="1200" kern="1200" dirty="0">
                <a:solidFill>
                  <a:schemeClr val="tx1"/>
                </a:solidFill>
                <a:effectLst/>
                <a:latin typeface="+mn-lt"/>
                <a:ea typeface="+mn-ea"/>
                <a:cs typeface="+mn-cs"/>
              </a:rPr>
              <a:t> deklarujete novú funkciu vrátane parametrov, ktoré funkcia prijíma, vrátane typu premennej, ktorú  funkcia vracia, a vrátane programu, ktorý vykonáva túto funkčnú procedúru.</a:t>
            </a:r>
          </a:p>
          <a:p>
            <a:endParaRPr lang="sk-SK" sz="1200" kern="1200" dirty="0">
              <a:solidFill>
                <a:schemeClr val="tx1"/>
              </a:solidFill>
              <a:effectLst/>
              <a:latin typeface="+mn-lt"/>
              <a:ea typeface="+mn-ea"/>
              <a:cs typeface="+mn-cs"/>
            </a:endParaRPr>
          </a:p>
          <a:p>
            <a:r>
              <a:rPr lang="sk-SK" sz="1200" kern="1200" dirty="0">
                <a:solidFill>
                  <a:schemeClr val="tx1"/>
                </a:solidFill>
                <a:effectLst/>
                <a:latin typeface="+mn-lt"/>
                <a:ea typeface="+mn-ea"/>
                <a:cs typeface="+mn-cs"/>
              </a:rPr>
              <a:t>Ak použijete kľúčové slovo </a:t>
            </a:r>
            <a:r>
              <a:rPr lang="sk-SK" sz="1200" b="1" i="1" kern="1200" dirty="0" err="1">
                <a:solidFill>
                  <a:schemeClr val="tx1"/>
                </a:solidFill>
                <a:effectLst/>
                <a:latin typeface="+mn-lt"/>
                <a:ea typeface="+mn-ea"/>
                <a:cs typeface="+mn-cs"/>
              </a:rPr>
              <a:t>Public</a:t>
            </a:r>
            <a:r>
              <a:rPr lang="sk-SK" sz="1200" kern="1200" dirty="0">
                <a:solidFill>
                  <a:schemeClr val="tx1"/>
                </a:solidFill>
                <a:effectLst/>
                <a:latin typeface="+mn-lt"/>
                <a:ea typeface="+mn-ea"/>
                <a:cs typeface="+mn-cs"/>
              </a:rPr>
              <a:t>, bude táto funkcia prístupná všetkým ďalším procedúram vo všetkých moduloch. Ak použijete kľúčové slovo </a:t>
            </a:r>
            <a:r>
              <a:rPr lang="sk-SK" sz="1200" b="1" i="1" kern="1200" dirty="0" err="1">
                <a:solidFill>
                  <a:schemeClr val="tx1"/>
                </a:solidFill>
                <a:effectLst/>
                <a:latin typeface="+mn-lt"/>
                <a:ea typeface="+mn-ea"/>
                <a:cs typeface="+mn-cs"/>
              </a:rPr>
              <a:t>Private</a:t>
            </a:r>
            <a:r>
              <a:rPr lang="sk-SK" sz="1200" kern="1200" dirty="0">
                <a:solidFill>
                  <a:schemeClr val="tx1"/>
                </a:solidFill>
                <a:effectLst/>
                <a:latin typeface="+mn-lt"/>
                <a:ea typeface="+mn-ea"/>
                <a:cs typeface="+mn-cs"/>
              </a:rPr>
              <a:t>, bude funkcia prístupná iba ďalším procedúram v rovnakom module. Kľúčové slovo </a:t>
            </a:r>
            <a:r>
              <a:rPr lang="sk-SK" sz="1200" b="1" i="1" kern="1200" dirty="0" err="1">
                <a:solidFill>
                  <a:schemeClr val="tx1"/>
                </a:solidFill>
                <a:effectLst/>
                <a:latin typeface="+mn-lt"/>
                <a:ea typeface="+mn-ea"/>
                <a:cs typeface="+mn-cs"/>
              </a:rPr>
              <a:t>Friend</a:t>
            </a:r>
            <a:r>
              <a:rPr lang="sk-SK" sz="1200" kern="1200" dirty="0">
                <a:solidFill>
                  <a:schemeClr val="tx1"/>
                </a:solidFill>
                <a:effectLst/>
                <a:latin typeface="+mn-lt"/>
                <a:ea typeface="+mn-ea"/>
                <a:cs typeface="+mn-cs"/>
              </a:rPr>
              <a:t> sa používa v module triedy na deklarovanie funkcie, ktorá je verejná všetkým ostatným kódom vo vašej aplikácii, avšak nie je viditeľná mimo kód, ktorý automaticky aktivuje projekt. Ak uvediete kľúčové slovo </a:t>
            </a:r>
            <a:r>
              <a:rPr lang="sk-SK" sz="1200" b="1" i="1" kern="1200" dirty="0" err="1">
                <a:solidFill>
                  <a:schemeClr val="tx1"/>
                </a:solidFill>
                <a:effectLst/>
                <a:latin typeface="+mn-lt"/>
                <a:ea typeface="+mn-ea"/>
                <a:cs typeface="+mn-cs"/>
              </a:rPr>
              <a:t>Static</a:t>
            </a:r>
            <a:r>
              <a:rPr lang="sk-SK" sz="1200" kern="1200" dirty="0">
                <a:solidFill>
                  <a:schemeClr val="tx1"/>
                </a:solidFill>
                <a:effectLst/>
                <a:latin typeface="+mn-lt"/>
                <a:ea typeface="+mn-ea"/>
                <a:cs typeface="+mn-cs"/>
              </a:rPr>
              <a:t>, budú uchované hodnoty všetkých premenných deklarovaných v rámci tejto procedúry počas celej doby otvárania modulu, ktorý obsahuje túto procedúru. </a:t>
            </a:r>
          </a:p>
          <a:p>
            <a:r>
              <a:rPr lang="sk-SK" sz="1200" kern="1200" dirty="0">
                <a:solidFill>
                  <a:schemeClr val="tx1"/>
                </a:solidFill>
                <a:effectLst/>
                <a:latin typeface="+mn-lt"/>
                <a:ea typeface="+mn-ea"/>
                <a:cs typeface="+mn-cs"/>
              </a:rPr>
              <a:t>V zozname argumentov funkcie by ste mali deklarovať údajové typy všetkých argumentov, ktoré funkcia prijíma. Kdekoľvek vo funkcii môžete použiť príkaz </a:t>
            </a:r>
            <a:r>
              <a:rPr lang="sk-SK" sz="1200" b="1" i="1" kern="1200" dirty="0" err="1">
                <a:solidFill>
                  <a:schemeClr val="tx1"/>
                </a:solidFill>
                <a:effectLst/>
                <a:latin typeface="+mn-lt"/>
                <a:ea typeface="+mn-ea"/>
                <a:cs typeface="+mn-cs"/>
              </a:rPr>
              <a:t>Exit</a:t>
            </a:r>
            <a:r>
              <a:rPr lang="sk-SK" sz="1200" b="1" i="1" kern="1200" dirty="0">
                <a:solidFill>
                  <a:schemeClr val="tx1"/>
                </a:solidFill>
                <a:effectLst/>
                <a:latin typeface="+mn-lt"/>
                <a:ea typeface="+mn-ea"/>
                <a:cs typeface="+mn-cs"/>
              </a:rPr>
              <a:t> </a:t>
            </a:r>
            <a:r>
              <a:rPr lang="sk-SK" sz="1200" b="1" i="1" kern="1200" dirty="0" err="1">
                <a:solidFill>
                  <a:schemeClr val="tx1"/>
                </a:solidFill>
                <a:effectLst/>
                <a:latin typeface="+mn-lt"/>
                <a:ea typeface="+mn-ea"/>
                <a:cs typeface="+mn-cs"/>
              </a:rPr>
              <a:t>Function</a:t>
            </a:r>
            <a:r>
              <a:rPr lang="sk-SK" sz="1200" kern="1200" dirty="0">
                <a:solidFill>
                  <a:schemeClr val="tx1"/>
                </a:solidFill>
                <a:effectLst/>
                <a:latin typeface="+mn-lt"/>
                <a:ea typeface="+mn-ea"/>
                <a:cs typeface="+mn-cs"/>
              </a:rPr>
              <a:t>, ktorým zrušíte všetky chybové podmienky a funkciu normálne ukončíte, pričom sa vrátite do volajúcej procedúry. Ak program prebehne celý až k príkazu </a:t>
            </a:r>
            <a:r>
              <a:rPr lang="sk-SK" sz="1200" b="1" i="1" kern="1200" dirty="0">
                <a:solidFill>
                  <a:schemeClr val="tx1"/>
                </a:solidFill>
                <a:effectLst/>
                <a:latin typeface="+mn-lt"/>
                <a:ea typeface="+mn-ea"/>
                <a:cs typeface="+mn-cs"/>
              </a:rPr>
              <a:t>End </a:t>
            </a:r>
            <a:r>
              <a:rPr lang="sk-SK" sz="1200" b="1" i="1" kern="1200" dirty="0" err="1">
                <a:solidFill>
                  <a:schemeClr val="tx1"/>
                </a:solidFill>
                <a:effectLst/>
                <a:latin typeface="+mn-lt"/>
                <a:ea typeface="+mn-ea"/>
                <a:cs typeface="+mn-cs"/>
              </a:rPr>
              <a:t>Function</a:t>
            </a:r>
            <a:r>
              <a:rPr lang="sk-SK" sz="1200" kern="1200" dirty="0">
                <a:solidFill>
                  <a:schemeClr val="tx1"/>
                </a:solidFill>
                <a:effectLst/>
                <a:latin typeface="+mn-lt"/>
                <a:ea typeface="+mn-ea"/>
                <a:cs typeface="+mn-cs"/>
              </a:rPr>
              <a:t>, je riadenie predané volajúcej procedúre, ale nie sú zrušené žiadne chyby. Ak funkcia spôsobí nejakú chybu a ukončí sa príkazom </a:t>
            </a:r>
            <a:r>
              <a:rPr lang="sk-SK" sz="1200" b="1" i="1" kern="1200" dirty="0">
                <a:solidFill>
                  <a:schemeClr val="tx1"/>
                </a:solidFill>
                <a:effectLst/>
                <a:latin typeface="+mn-lt"/>
                <a:ea typeface="+mn-ea"/>
                <a:cs typeface="+mn-cs"/>
              </a:rPr>
              <a:t>End </a:t>
            </a:r>
            <a:r>
              <a:rPr lang="sk-SK" sz="1200" b="1" i="1" kern="1200" dirty="0" err="1">
                <a:solidFill>
                  <a:schemeClr val="tx1"/>
                </a:solidFill>
                <a:effectLst/>
                <a:latin typeface="+mn-lt"/>
                <a:ea typeface="+mn-ea"/>
                <a:cs typeface="+mn-cs"/>
              </a:rPr>
              <a:t>Function</a:t>
            </a:r>
            <a:r>
              <a:rPr lang="sk-SK" sz="1200" kern="1200" dirty="0">
                <a:solidFill>
                  <a:schemeClr val="tx1"/>
                </a:solidFill>
                <a:effectLst/>
                <a:latin typeface="+mn-lt"/>
                <a:ea typeface="+mn-ea"/>
                <a:cs typeface="+mn-cs"/>
              </a:rPr>
              <a:t>, VB podá chybu volajúcej procedúre. </a:t>
            </a:r>
          </a:p>
          <a:p>
            <a:r>
              <a:rPr lang="sk-SK" sz="1200" kern="1200" dirty="0">
                <a:solidFill>
                  <a:schemeClr val="tx1"/>
                </a:solidFill>
                <a:effectLst/>
                <a:latin typeface="+mn-lt"/>
                <a:ea typeface="+mn-ea"/>
                <a:cs typeface="+mn-cs"/>
              </a:rPr>
              <a:t> </a:t>
            </a:r>
            <a:endParaRPr lang="sk-SK" dirty="0"/>
          </a:p>
        </p:txBody>
      </p:sp>
      <p:sp>
        <p:nvSpPr>
          <p:cNvPr id="4" name="Zástupný symbol čísla snímky 3"/>
          <p:cNvSpPr>
            <a:spLocks noGrp="1"/>
          </p:cNvSpPr>
          <p:nvPr>
            <p:ph type="sldNum" sz="quarter" idx="10"/>
          </p:nvPr>
        </p:nvSpPr>
        <p:spPr/>
        <p:txBody>
          <a:bodyPr/>
          <a:lstStyle/>
          <a:p>
            <a:fld id="{467D57A1-4D21-4C84-BA6E-06F574A431EC}" type="slidenum">
              <a:rPr lang="sk-SK" smtClean="0"/>
              <a:t>11</a:t>
            </a:fld>
            <a:endParaRPr lang="sk-SK"/>
          </a:p>
        </p:txBody>
      </p:sp>
    </p:spTree>
    <p:extLst>
      <p:ext uri="{BB962C8B-B14F-4D97-AF65-F5344CB8AC3E}">
        <p14:creationId xmlns:p14="http://schemas.microsoft.com/office/powerpoint/2010/main" val="40067172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sz="1200" kern="1200" dirty="0">
                <a:solidFill>
                  <a:schemeClr val="tx1"/>
                </a:solidFill>
                <a:effectLst/>
                <a:latin typeface="+mn-lt"/>
                <a:ea typeface="+mn-ea"/>
                <a:cs typeface="+mn-cs"/>
              </a:rPr>
              <a:t>Pomocou príkazu </a:t>
            </a:r>
            <a:r>
              <a:rPr lang="sk-SK" sz="1200" b="1" i="1" kern="1200" dirty="0" err="1">
                <a:solidFill>
                  <a:schemeClr val="tx1"/>
                </a:solidFill>
                <a:effectLst/>
                <a:latin typeface="+mn-lt"/>
                <a:ea typeface="+mn-ea"/>
                <a:cs typeface="+mn-cs"/>
              </a:rPr>
              <a:t>Sub</a:t>
            </a:r>
            <a:r>
              <a:rPr lang="sk-SK" sz="1200" kern="1200" dirty="0">
                <a:solidFill>
                  <a:schemeClr val="tx1"/>
                </a:solidFill>
                <a:effectLst/>
                <a:latin typeface="+mn-lt"/>
                <a:ea typeface="+mn-ea"/>
                <a:cs typeface="+mn-cs"/>
              </a:rPr>
              <a:t> deklarujete nový podprogram vrátane parametrov, ktoré prijíma, a príkazov v tomto podprograme. </a:t>
            </a:r>
          </a:p>
          <a:p>
            <a:endParaRPr lang="sk-SK" sz="1200" kern="1200" dirty="0">
              <a:solidFill>
                <a:schemeClr val="tx1"/>
              </a:solidFill>
              <a:effectLst/>
              <a:latin typeface="+mn-lt"/>
              <a:ea typeface="+mn-ea"/>
              <a:cs typeface="+mn-cs"/>
            </a:endParaRPr>
          </a:p>
          <a:p>
            <a:r>
              <a:rPr lang="sk-SK" sz="1200" kern="1200" dirty="0">
                <a:solidFill>
                  <a:schemeClr val="tx1"/>
                </a:solidFill>
                <a:effectLst/>
                <a:latin typeface="+mn-lt"/>
                <a:ea typeface="+mn-ea"/>
                <a:cs typeface="+mn-cs"/>
              </a:rPr>
              <a:t>Ak použijete kľúčové slovo </a:t>
            </a:r>
            <a:r>
              <a:rPr lang="sk-SK" sz="1200" b="1" i="1" kern="1200" dirty="0" err="1">
                <a:solidFill>
                  <a:schemeClr val="tx1"/>
                </a:solidFill>
                <a:effectLst/>
                <a:latin typeface="+mn-lt"/>
                <a:ea typeface="+mn-ea"/>
                <a:cs typeface="+mn-cs"/>
              </a:rPr>
              <a:t>Public</a:t>
            </a:r>
            <a:r>
              <a:rPr lang="sk-SK" sz="1200" kern="1200" dirty="0">
                <a:solidFill>
                  <a:schemeClr val="tx1"/>
                </a:solidFill>
                <a:effectLst/>
                <a:latin typeface="+mn-lt"/>
                <a:ea typeface="+mn-ea"/>
                <a:cs typeface="+mn-cs"/>
              </a:rPr>
              <a:t>, bude táto funkcia prístupná všetkým ďalším procedúram vo všetkých moduloch. Ak použijete kľúčové slovo </a:t>
            </a:r>
            <a:r>
              <a:rPr lang="sk-SK" sz="1200" b="1" i="1" kern="1200" dirty="0" err="1">
                <a:solidFill>
                  <a:schemeClr val="tx1"/>
                </a:solidFill>
                <a:effectLst/>
                <a:latin typeface="+mn-lt"/>
                <a:ea typeface="+mn-ea"/>
                <a:cs typeface="+mn-cs"/>
              </a:rPr>
              <a:t>Private</a:t>
            </a:r>
            <a:r>
              <a:rPr lang="sk-SK" sz="1200" kern="1200" dirty="0">
                <a:solidFill>
                  <a:schemeClr val="tx1"/>
                </a:solidFill>
                <a:effectLst/>
                <a:latin typeface="+mn-lt"/>
                <a:ea typeface="+mn-ea"/>
                <a:cs typeface="+mn-cs"/>
              </a:rPr>
              <a:t>, bude funkcia prístupná iba ďalším procedúram v rovnakom module. Ak uvediete kľúčové slovo </a:t>
            </a:r>
            <a:r>
              <a:rPr lang="sk-SK" sz="1200" b="1" i="1" kern="1200" dirty="0" err="1">
                <a:solidFill>
                  <a:schemeClr val="tx1"/>
                </a:solidFill>
                <a:effectLst/>
                <a:latin typeface="+mn-lt"/>
                <a:ea typeface="+mn-ea"/>
                <a:cs typeface="+mn-cs"/>
              </a:rPr>
              <a:t>Static</a:t>
            </a:r>
            <a:r>
              <a:rPr lang="sk-SK" sz="1200" kern="1200" dirty="0">
                <a:solidFill>
                  <a:schemeClr val="tx1"/>
                </a:solidFill>
                <a:effectLst/>
                <a:latin typeface="+mn-lt"/>
                <a:ea typeface="+mn-ea"/>
                <a:cs typeface="+mn-cs"/>
              </a:rPr>
              <a:t>, budú uchované hodnoty všetkých premenných deklarovaných v rámci tejto procedúry počas celej doby otvárania modulu, ktorý obsahuje túto procedúru. Pomocou kľúčového slova </a:t>
            </a:r>
            <a:r>
              <a:rPr lang="sk-SK" sz="1200" b="1" i="1" kern="1200" dirty="0" err="1">
                <a:solidFill>
                  <a:schemeClr val="tx1"/>
                </a:solidFill>
                <a:effectLst/>
                <a:latin typeface="+mn-lt"/>
                <a:ea typeface="+mn-ea"/>
                <a:cs typeface="+mn-cs"/>
              </a:rPr>
              <a:t>Optional</a:t>
            </a:r>
            <a:r>
              <a:rPr lang="sk-SK" sz="1200" kern="1200" dirty="0">
                <a:solidFill>
                  <a:schemeClr val="tx1"/>
                </a:solidFill>
                <a:effectLst/>
                <a:latin typeface="+mn-lt"/>
                <a:ea typeface="+mn-ea"/>
                <a:cs typeface="+mn-cs"/>
              </a:rPr>
              <a:t> môžete deklarovať argument údajového typu Variant, ktorý nie je povinný. Všetky nepovinné argumenty musia mať údajový typ Variant. Ak však deklarujete nejaký nepovinný argument, všetky argumenty, ktoré za ním nasledujú v zozname argumentov, musia byť tiež deklarované ako nepovinné. Môžete tiež použiť argument </a:t>
            </a:r>
            <a:r>
              <a:rPr lang="sk-SK" sz="1200" b="1" i="1" kern="1200" dirty="0" err="1">
                <a:solidFill>
                  <a:schemeClr val="tx1"/>
                </a:solidFill>
                <a:effectLst/>
                <a:latin typeface="+mn-lt"/>
                <a:ea typeface="+mn-ea"/>
                <a:cs typeface="+mn-cs"/>
              </a:rPr>
              <a:t>ParamArray</a:t>
            </a:r>
            <a:r>
              <a:rPr lang="sk-SK" sz="1200" kern="1200" dirty="0">
                <a:solidFill>
                  <a:schemeClr val="tx1"/>
                </a:solidFill>
                <a:effectLst/>
                <a:latin typeface="+mn-lt"/>
                <a:ea typeface="+mn-ea"/>
                <a:cs typeface="+mn-cs"/>
              </a:rPr>
              <a:t>, ktorým deklarujete pole nepovinných prvkov údajového typu Variant. Argument </a:t>
            </a:r>
            <a:r>
              <a:rPr lang="sk-SK" sz="1200" b="1" i="1" kern="1200" dirty="0" err="1">
                <a:solidFill>
                  <a:schemeClr val="tx1"/>
                </a:solidFill>
                <a:effectLst/>
                <a:latin typeface="+mn-lt"/>
                <a:ea typeface="+mn-ea"/>
                <a:cs typeface="+mn-cs"/>
              </a:rPr>
              <a:t>ParamArray</a:t>
            </a:r>
            <a:r>
              <a:rPr lang="sk-SK" sz="1200" kern="1200" dirty="0">
                <a:solidFill>
                  <a:schemeClr val="tx1"/>
                </a:solidFill>
                <a:effectLst/>
                <a:latin typeface="+mn-lt"/>
                <a:ea typeface="+mn-ea"/>
                <a:cs typeface="+mn-cs"/>
              </a:rPr>
              <a:t> musí byť v zozname argumentov posledným argumentom. </a:t>
            </a:r>
          </a:p>
          <a:p>
            <a:r>
              <a:rPr lang="sk-SK" sz="1200" kern="1200" dirty="0">
                <a:solidFill>
                  <a:schemeClr val="tx1"/>
                </a:solidFill>
                <a:effectLst/>
                <a:latin typeface="+mn-lt"/>
                <a:ea typeface="+mn-ea"/>
                <a:cs typeface="+mn-cs"/>
              </a:rPr>
              <a:t>Kdekoľvek v podprograme môžete použiť príkaz </a:t>
            </a:r>
            <a:r>
              <a:rPr lang="sk-SK" sz="1200" b="1" i="1" kern="1200" dirty="0" err="1">
                <a:solidFill>
                  <a:schemeClr val="tx1"/>
                </a:solidFill>
                <a:effectLst/>
                <a:latin typeface="+mn-lt"/>
                <a:ea typeface="+mn-ea"/>
                <a:cs typeface="+mn-cs"/>
              </a:rPr>
              <a:t>Exit</a:t>
            </a:r>
            <a:r>
              <a:rPr lang="sk-SK" sz="1200" b="1" i="1" kern="1200" dirty="0">
                <a:solidFill>
                  <a:schemeClr val="tx1"/>
                </a:solidFill>
                <a:effectLst/>
                <a:latin typeface="+mn-lt"/>
                <a:ea typeface="+mn-ea"/>
                <a:cs typeface="+mn-cs"/>
              </a:rPr>
              <a:t> </a:t>
            </a:r>
            <a:r>
              <a:rPr lang="sk-SK" sz="1200" b="1" i="1" kern="1200" dirty="0" err="1">
                <a:solidFill>
                  <a:schemeClr val="tx1"/>
                </a:solidFill>
                <a:effectLst/>
                <a:latin typeface="+mn-lt"/>
                <a:ea typeface="+mn-ea"/>
                <a:cs typeface="+mn-cs"/>
              </a:rPr>
              <a:t>Sub</a:t>
            </a:r>
            <a:r>
              <a:rPr lang="sk-SK" sz="1200" kern="1200" dirty="0">
                <a:solidFill>
                  <a:schemeClr val="tx1"/>
                </a:solidFill>
                <a:effectLst/>
                <a:latin typeface="+mn-lt"/>
                <a:ea typeface="+mn-ea"/>
                <a:cs typeface="+mn-cs"/>
              </a:rPr>
              <a:t>, ktorým zrušíte všetky chybové podmienky a funkciu normálne ukončíte, pričom sa vrátite do volajúcej procedúry. Ak program prebehne celý až k príkazu </a:t>
            </a:r>
            <a:r>
              <a:rPr lang="sk-SK" sz="1200" b="1" i="1" kern="1200" dirty="0">
                <a:solidFill>
                  <a:schemeClr val="tx1"/>
                </a:solidFill>
                <a:effectLst/>
                <a:latin typeface="+mn-lt"/>
                <a:ea typeface="+mn-ea"/>
                <a:cs typeface="+mn-cs"/>
              </a:rPr>
              <a:t>End </a:t>
            </a:r>
            <a:r>
              <a:rPr lang="sk-SK" sz="1200" b="1" i="1" kern="1200" dirty="0" err="1">
                <a:solidFill>
                  <a:schemeClr val="tx1"/>
                </a:solidFill>
                <a:effectLst/>
                <a:latin typeface="+mn-lt"/>
                <a:ea typeface="+mn-ea"/>
                <a:cs typeface="+mn-cs"/>
              </a:rPr>
              <a:t>Sub</a:t>
            </a:r>
            <a:r>
              <a:rPr lang="sk-SK" sz="1200" kern="1200" dirty="0">
                <a:solidFill>
                  <a:schemeClr val="tx1"/>
                </a:solidFill>
                <a:effectLst/>
                <a:latin typeface="+mn-lt"/>
                <a:ea typeface="+mn-ea"/>
                <a:cs typeface="+mn-cs"/>
              </a:rPr>
              <a:t>, je riadenie predané volajúcej procedúre, ale nie sú zrušené žiadne chyby. Ak podprogram spôsobí nejakú chybu a ukončí sa príkazom </a:t>
            </a:r>
            <a:r>
              <a:rPr lang="sk-SK" sz="1200" b="1" i="1" kern="1200" dirty="0">
                <a:solidFill>
                  <a:schemeClr val="tx1"/>
                </a:solidFill>
                <a:effectLst/>
                <a:latin typeface="+mn-lt"/>
                <a:ea typeface="+mn-ea"/>
                <a:cs typeface="+mn-cs"/>
              </a:rPr>
              <a:t>End </a:t>
            </a:r>
            <a:r>
              <a:rPr lang="sk-SK" sz="1200" b="1" i="1" kern="1200" dirty="0" err="1">
                <a:solidFill>
                  <a:schemeClr val="tx1"/>
                </a:solidFill>
                <a:effectLst/>
                <a:latin typeface="+mn-lt"/>
                <a:ea typeface="+mn-ea"/>
                <a:cs typeface="+mn-cs"/>
              </a:rPr>
              <a:t>Sub</a:t>
            </a:r>
            <a:r>
              <a:rPr lang="sk-SK" sz="1200" kern="1200" dirty="0">
                <a:solidFill>
                  <a:schemeClr val="tx1"/>
                </a:solidFill>
                <a:effectLst/>
                <a:latin typeface="+mn-lt"/>
                <a:ea typeface="+mn-ea"/>
                <a:cs typeface="+mn-cs"/>
              </a:rPr>
              <a:t>, VB podá chybu volajúcej procedúre.</a:t>
            </a:r>
          </a:p>
          <a:p>
            <a:endParaRPr lang="sk-SK" dirty="0"/>
          </a:p>
        </p:txBody>
      </p:sp>
      <p:sp>
        <p:nvSpPr>
          <p:cNvPr id="4" name="Zástupný symbol čísla snímky 3"/>
          <p:cNvSpPr>
            <a:spLocks noGrp="1"/>
          </p:cNvSpPr>
          <p:nvPr>
            <p:ph type="sldNum" sz="quarter" idx="10"/>
          </p:nvPr>
        </p:nvSpPr>
        <p:spPr/>
        <p:txBody>
          <a:bodyPr/>
          <a:lstStyle/>
          <a:p>
            <a:fld id="{467D57A1-4D21-4C84-BA6E-06F574A431EC}" type="slidenum">
              <a:rPr lang="sk-SK" smtClean="0"/>
              <a:t>12</a:t>
            </a:fld>
            <a:endParaRPr lang="sk-SK"/>
          </a:p>
        </p:txBody>
      </p:sp>
    </p:spTree>
    <p:extLst>
      <p:ext uri="{BB962C8B-B14F-4D97-AF65-F5344CB8AC3E}">
        <p14:creationId xmlns:p14="http://schemas.microsoft.com/office/powerpoint/2010/main" val="3598033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sk-SK"/>
              <a:t>Upravte štýly predlohy textu</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Upravte štýl predlohy podnadpisov</a:t>
            </a:r>
            <a:endParaRPr lang="en-US" dirty="0"/>
          </a:p>
        </p:txBody>
      </p:sp>
      <p:sp>
        <p:nvSpPr>
          <p:cNvPr id="4" name="Date Placeholder 3"/>
          <p:cNvSpPr>
            <a:spLocks noGrp="1"/>
          </p:cNvSpPr>
          <p:nvPr>
            <p:ph type="dt" sz="half" idx="10"/>
          </p:nvPr>
        </p:nvSpPr>
        <p:spPr/>
        <p:txBody>
          <a:bodyPr/>
          <a:lstStyle/>
          <a:p>
            <a:fld id="{B55A0D9B-27BD-435C-B596-DC1CE2DADAD3}" type="datetimeFigureOut">
              <a:rPr lang="sk-SK" smtClean="0"/>
              <a:t>20. 11. 2022</a:t>
            </a:fld>
            <a:endParaRPr lang="sk-SK"/>
          </a:p>
        </p:txBody>
      </p:sp>
      <p:sp>
        <p:nvSpPr>
          <p:cNvPr id="5" name="Footer Placeholder 4"/>
          <p:cNvSpPr>
            <a:spLocks noGrp="1"/>
          </p:cNvSpPr>
          <p:nvPr>
            <p:ph type="ftr" sz="quarter" idx="11"/>
          </p:nvPr>
        </p:nvSpPr>
        <p:spPr/>
        <p:txBody>
          <a:bodyPr/>
          <a:lstStyle/>
          <a:p>
            <a:endParaRPr lang="sk-SK"/>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791EEF7-485D-4203-86ED-3426B98702AD}" type="slidenum">
              <a:rPr lang="sk-SK" smtClean="0"/>
              <a:t>‹#›</a:t>
            </a:fld>
            <a:endParaRPr lang="sk-SK"/>
          </a:p>
        </p:txBody>
      </p:sp>
    </p:spTree>
    <p:extLst>
      <p:ext uri="{BB962C8B-B14F-4D97-AF65-F5344CB8AC3E}">
        <p14:creationId xmlns:p14="http://schemas.microsoft.com/office/powerpoint/2010/main" val="38713454"/>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sk-SK"/>
              <a:t>Upravte štýly predlohy textu</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Upravte štýl predlohy textu.</a:t>
            </a:r>
          </a:p>
        </p:txBody>
      </p:sp>
      <p:sp>
        <p:nvSpPr>
          <p:cNvPr id="4" name="Date Placeholder 3"/>
          <p:cNvSpPr>
            <a:spLocks noGrp="1"/>
          </p:cNvSpPr>
          <p:nvPr>
            <p:ph type="dt" sz="half" idx="10"/>
          </p:nvPr>
        </p:nvSpPr>
        <p:spPr/>
        <p:txBody>
          <a:bodyPr/>
          <a:lstStyle/>
          <a:p>
            <a:fld id="{B55A0D9B-27BD-435C-B596-DC1CE2DADAD3}" type="datetimeFigureOut">
              <a:rPr lang="sk-SK" smtClean="0"/>
              <a:t>20. 11. 2022</a:t>
            </a:fld>
            <a:endParaRPr lang="sk-SK"/>
          </a:p>
        </p:txBody>
      </p:sp>
      <p:sp>
        <p:nvSpPr>
          <p:cNvPr id="5" name="Footer Placeholder 4"/>
          <p:cNvSpPr>
            <a:spLocks noGrp="1"/>
          </p:cNvSpPr>
          <p:nvPr>
            <p:ph type="ftr" sz="quarter" idx="11"/>
          </p:nvPr>
        </p:nvSpPr>
        <p:spPr/>
        <p:txBody>
          <a:bodyPr/>
          <a:lstStyle/>
          <a:p>
            <a:endParaRPr lang="sk-SK"/>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91EEF7-485D-4203-86ED-3426B98702AD}" type="slidenum">
              <a:rPr lang="sk-SK" smtClean="0"/>
              <a:t>‹#›</a:t>
            </a:fld>
            <a:endParaRPr lang="sk-SK"/>
          </a:p>
        </p:txBody>
      </p:sp>
    </p:spTree>
    <p:extLst>
      <p:ext uri="{BB962C8B-B14F-4D97-AF65-F5344CB8AC3E}">
        <p14:creationId xmlns:p14="http://schemas.microsoft.com/office/powerpoint/2010/main" val="4156416262"/>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k-SK"/>
              <a:t>Upravte štýly predlohy textu</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Upravte štýl predlohy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Upravte štýl predlohy textu.</a:t>
            </a:r>
          </a:p>
        </p:txBody>
      </p:sp>
      <p:sp>
        <p:nvSpPr>
          <p:cNvPr id="4" name="Date Placeholder 3"/>
          <p:cNvSpPr>
            <a:spLocks noGrp="1"/>
          </p:cNvSpPr>
          <p:nvPr>
            <p:ph type="dt" sz="half" idx="10"/>
          </p:nvPr>
        </p:nvSpPr>
        <p:spPr/>
        <p:txBody>
          <a:bodyPr/>
          <a:lstStyle/>
          <a:p>
            <a:fld id="{B55A0D9B-27BD-435C-B596-DC1CE2DADAD3}" type="datetimeFigureOut">
              <a:rPr lang="sk-SK" smtClean="0"/>
              <a:t>20. 11. 2022</a:t>
            </a:fld>
            <a:endParaRPr lang="sk-SK"/>
          </a:p>
        </p:txBody>
      </p:sp>
      <p:sp>
        <p:nvSpPr>
          <p:cNvPr id="5" name="Footer Placeholder 4"/>
          <p:cNvSpPr>
            <a:spLocks noGrp="1"/>
          </p:cNvSpPr>
          <p:nvPr>
            <p:ph type="ftr" sz="quarter" idx="11"/>
          </p:nvPr>
        </p:nvSpPr>
        <p:spPr/>
        <p:txBody>
          <a:bodyPr/>
          <a:lstStyle/>
          <a:p>
            <a:endParaRPr lang="sk-SK"/>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91EEF7-485D-4203-86ED-3426B98702AD}" type="slidenum">
              <a:rPr lang="sk-SK" smtClean="0"/>
              <a:t>‹#›</a:t>
            </a:fld>
            <a:endParaRPr lang="sk-SK"/>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21052545"/>
      </p:ext>
    </p:extLst>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sk-SK"/>
              <a:t>Upravte štýly predlohy textu</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a:t>Upravte štýl predlohy textu.</a:t>
            </a:r>
          </a:p>
        </p:txBody>
      </p:sp>
      <p:sp>
        <p:nvSpPr>
          <p:cNvPr id="5" name="Date Placeholder 4"/>
          <p:cNvSpPr>
            <a:spLocks noGrp="1"/>
          </p:cNvSpPr>
          <p:nvPr>
            <p:ph type="dt" sz="half" idx="10"/>
          </p:nvPr>
        </p:nvSpPr>
        <p:spPr/>
        <p:txBody>
          <a:bodyPr/>
          <a:lstStyle/>
          <a:p>
            <a:fld id="{B55A0D9B-27BD-435C-B596-DC1CE2DADAD3}" type="datetimeFigureOut">
              <a:rPr lang="sk-SK" smtClean="0"/>
              <a:t>20. 11. 2022</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91EEF7-485D-4203-86ED-3426B98702AD}" type="slidenum">
              <a:rPr lang="sk-SK" smtClean="0"/>
              <a:t>‹#›</a:t>
            </a:fld>
            <a:endParaRPr lang="sk-SK"/>
          </a:p>
        </p:txBody>
      </p:sp>
    </p:spTree>
    <p:extLst>
      <p:ext uri="{BB962C8B-B14F-4D97-AF65-F5344CB8AC3E}">
        <p14:creationId xmlns:p14="http://schemas.microsoft.com/office/powerpoint/2010/main" val="3007200085"/>
      </p:ext>
    </p:extLst>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onuky">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k-SK"/>
              <a:t>Upravte štýly predlohy textu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Upravte štýl predlohy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a:t>Upravte štýl predlohy textu.</a:t>
            </a:r>
          </a:p>
        </p:txBody>
      </p:sp>
      <p:sp>
        <p:nvSpPr>
          <p:cNvPr id="5" name="Date Placeholder 4"/>
          <p:cNvSpPr>
            <a:spLocks noGrp="1"/>
          </p:cNvSpPr>
          <p:nvPr>
            <p:ph type="dt" sz="half" idx="10"/>
          </p:nvPr>
        </p:nvSpPr>
        <p:spPr/>
        <p:txBody>
          <a:bodyPr/>
          <a:lstStyle/>
          <a:p>
            <a:fld id="{B55A0D9B-27BD-435C-B596-DC1CE2DADAD3}" type="datetimeFigureOut">
              <a:rPr lang="sk-SK" smtClean="0"/>
              <a:t>20. 11. 2022</a:t>
            </a:fld>
            <a:endParaRPr lang="sk-SK"/>
          </a:p>
        </p:txBody>
      </p:sp>
      <p:sp>
        <p:nvSpPr>
          <p:cNvPr id="6" name="Footer Placeholder 5"/>
          <p:cNvSpPr>
            <a:spLocks noGrp="1"/>
          </p:cNvSpPr>
          <p:nvPr>
            <p:ph type="ftr" sz="quarter" idx="11"/>
          </p:nvPr>
        </p:nvSpPr>
        <p:spPr/>
        <p:txBody>
          <a:bodyPr/>
          <a:lstStyle/>
          <a:p>
            <a:endParaRPr lang="sk-SK"/>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91EEF7-485D-4203-86ED-3426B98702AD}" type="slidenum">
              <a:rPr lang="sk-SK" smtClean="0"/>
              <a:t>‹#›</a:t>
            </a:fld>
            <a:endParaRPr lang="sk-SK"/>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32795399"/>
      </p:ext>
    </p:extLst>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lebo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sk-SK"/>
              <a:t>Upravte štýly predlohy textu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Upravte štýl predlohy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a:t>Upravte štýl predlohy textu.</a:t>
            </a:r>
          </a:p>
        </p:txBody>
      </p:sp>
      <p:sp>
        <p:nvSpPr>
          <p:cNvPr id="5" name="Date Placeholder 4"/>
          <p:cNvSpPr>
            <a:spLocks noGrp="1"/>
          </p:cNvSpPr>
          <p:nvPr>
            <p:ph type="dt" sz="half" idx="10"/>
          </p:nvPr>
        </p:nvSpPr>
        <p:spPr/>
        <p:txBody>
          <a:bodyPr/>
          <a:lstStyle/>
          <a:p>
            <a:fld id="{B55A0D9B-27BD-435C-B596-DC1CE2DADAD3}" type="datetimeFigureOut">
              <a:rPr lang="sk-SK" smtClean="0"/>
              <a:t>20. 11. 2022</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91EEF7-485D-4203-86ED-3426B98702AD}" type="slidenum">
              <a:rPr lang="sk-SK" smtClean="0"/>
              <a:t>‹#›</a:t>
            </a:fld>
            <a:endParaRPr lang="sk-SK"/>
          </a:p>
        </p:txBody>
      </p:sp>
    </p:spTree>
    <p:extLst>
      <p:ext uri="{BB962C8B-B14F-4D97-AF65-F5344CB8AC3E}">
        <p14:creationId xmlns:p14="http://schemas.microsoft.com/office/powerpoint/2010/main" val="612337950"/>
      </p:ext>
    </p:extLst>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Upravte štýly predlohy textu</a:t>
            </a:r>
            <a:endParaRPr lang="en-US" dirty="0"/>
          </a:p>
        </p:txBody>
      </p:sp>
      <p:sp>
        <p:nvSpPr>
          <p:cNvPr id="3" name="Vertical Text Placeholder 2"/>
          <p:cNvSpPr>
            <a:spLocks noGrp="1"/>
          </p:cNvSpPr>
          <p:nvPr>
            <p:ph type="body" orient="vert" idx="1"/>
          </p:nvPr>
        </p:nvSpPr>
        <p:spPr/>
        <p:txBody>
          <a:bodyPr vert="eaVert" anchor="t"/>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B55A0D9B-27BD-435C-B596-DC1CE2DADAD3}" type="datetimeFigureOut">
              <a:rPr lang="sk-SK" smtClean="0"/>
              <a:t>20. 11. 2022</a:t>
            </a:fld>
            <a:endParaRPr lang="sk-SK"/>
          </a:p>
        </p:txBody>
      </p:sp>
      <p:sp>
        <p:nvSpPr>
          <p:cNvPr id="5" name="Footer Placeholder 4"/>
          <p:cNvSpPr>
            <a:spLocks noGrp="1"/>
          </p:cNvSpPr>
          <p:nvPr>
            <p:ph type="ftr" sz="quarter" idx="11"/>
          </p:nvPr>
        </p:nvSpPr>
        <p:spPr/>
        <p:txBody>
          <a:bodyPr/>
          <a:lstStyle/>
          <a:p>
            <a:endParaRPr lang="sk-S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91EEF7-485D-4203-86ED-3426B98702AD}" type="slidenum">
              <a:rPr lang="sk-SK" smtClean="0"/>
              <a:t>‹#›</a:t>
            </a:fld>
            <a:endParaRPr lang="sk-SK"/>
          </a:p>
        </p:txBody>
      </p:sp>
    </p:spTree>
    <p:extLst>
      <p:ext uri="{BB962C8B-B14F-4D97-AF65-F5344CB8AC3E}">
        <p14:creationId xmlns:p14="http://schemas.microsoft.com/office/powerpoint/2010/main" val="798027504"/>
      </p:ext>
    </p:extLst>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sk-SK"/>
              <a:t>Upravte štýly predlohy textu</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B55A0D9B-27BD-435C-B596-DC1CE2DADAD3}" type="datetimeFigureOut">
              <a:rPr lang="sk-SK" smtClean="0"/>
              <a:t>20. 11. 2022</a:t>
            </a:fld>
            <a:endParaRPr lang="sk-SK"/>
          </a:p>
        </p:txBody>
      </p:sp>
      <p:sp>
        <p:nvSpPr>
          <p:cNvPr id="5" name="Footer Placeholder 4"/>
          <p:cNvSpPr>
            <a:spLocks noGrp="1"/>
          </p:cNvSpPr>
          <p:nvPr>
            <p:ph type="ftr" sz="quarter" idx="11"/>
          </p:nvPr>
        </p:nvSpPr>
        <p:spPr/>
        <p:txBody>
          <a:bodyPr/>
          <a:lstStyle/>
          <a:p>
            <a:endParaRPr lang="sk-S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91EEF7-485D-4203-86ED-3426B98702AD}" type="slidenum">
              <a:rPr lang="sk-SK" smtClean="0"/>
              <a:t>‹#›</a:t>
            </a:fld>
            <a:endParaRPr lang="sk-SK"/>
          </a:p>
        </p:txBody>
      </p:sp>
    </p:spTree>
    <p:extLst>
      <p:ext uri="{BB962C8B-B14F-4D97-AF65-F5344CB8AC3E}">
        <p14:creationId xmlns:p14="http://schemas.microsoft.com/office/powerpoint/2010/main" val="1006055432"/>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sk-SK"/>
              <a:t>Upravte štýly predlohy textu</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B55A0D9B-27BD-435C-B596-DC1CE2DADAD3}" type="datetimeFigureOut">
              <a:rPr lang="sk-SK" smtClean="0"/>
              <a:t>20. 11. 2022</a:t>
            </a:fld>
            <a:endParaRPr lang="sk-SK"/>
          </a:p>
        </p:txBody>
      </p:sp>
      <p:sp>
        <p:nvSpPr>
          <p:cNvPr id="5" name="Footer Placeholder 4"/>
          <p:cNvSpPr>
            <a:spLocks noGrp="1"/>
          </p:cNvSpPr>
          <p:nvPr>
            <p:ph type="ftr" sz="quarter" idx="11"/>
          </p:nvPr>
        </p:nvSpPr>
        <p:spPr/>
        <p:txBody>
          <a:bodyPr/>
          <a:lstStyle/>
          <a:p>
            <a:endParaRPr lang="sk-S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91EEF7-485D-4203-86ED-3426B98702AD}" type="slidenum">
              <a:rPr lang="sk-SK" smtClean="0"/>
              <a:t>‹#›</a:t>
            </a:fld>
            <a:endParaRPr lang="sk-SK"/>
          </a:p>
        </p:txBody>
      </p:sp>
    </p:spTree>
    <p:extLst>
      <p:ext uri="{BB962C8B-B14F-4D97-AF65-F5344CB8AC3E}">
        <p14:creationId xmlns:p14="http://schemas.microsoft.com/office/powerpoint/2010/main" val="3986626018"/>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sk-SK"/>
              <a:t>Upravte štýly predlohy textu</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Upravte štýl predlohy textu.</a:t>
            </a:r>
          </a:p>
        </p:txBody>
      </p:sp>
      <p:sp>
        <p:nvSpPr>
          <p:cNvPr id="4" name="Date Placeholder 3"/>
          <p:cNvSpPr>
            <a:spLocks noGrp="1"/>
          </p:cNvSpPr>
          <p:nvPr>
            <p:ph type="dt" sz="half" idx="10"/>
          </p:nvPr>
        </p:nvSpPr>
        <p:spPr/>
        <p:txBody>
          <a:bodyPr/>
          <a:lstStyle/>
          <a:p>
            <a:fld id="{B55A0D9B-27BD-435C-B596-DC1CE2DADAD3}" type="datetimeFigureOut">
              <a:rPr lang="sk-SK" smtClean="0"/>
              <a:t>20. 11. 2022</a:t>
            </a:fld>
            <a:endParaRPr lang="sk-SK"/>
          </a:p>
        </p:txBody>
      </p:sp>
      <p:sp>
        <p:nvSpPr>
          <p:cNvPr id="5" name="Footer Placeholder 4"/>
          <p:cNvSpPr>
            <a:spLocks noGrp="1"/>
          </p:cNvSpPr>
          <p:nvPr>
            <p:ph type="ftr" sz="quarter" idx="11"/>
          </p:nvPr>
        </p:nvSpPr>
        <p:spPr/>
        <p:txBody>
          <a:bodyPr/>
          <a:lstStyle/>
          <a:p>
            <a:endParaRPr lang="sk-SK"/>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791EEF7-485D-4203-86ED-3426B98702AD}" type="slidenum">
              <a:rPr lang="sk-SK" smtClean="0"/>
              <a:t>‹#›</a:t>
            </a:fld>
            <a:endParaRPr lang="sk-SK"/>
          </a:p>
        </p:txBody>
      </p:sp>
    </p:spTree>
    <p:extLst>
      <p:ext uri="{BB962C8B-B14F-4D97-AF65-F5344CB8AC3E}">
        <p14:creationId xmlns:p14="http://schemas.microsoft.com/office/powerpoint/2010/main" val="3376405914"/>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k-SK"/>
              <a:t>Upravte štýly predlohy textu</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B55A0D9B-27BD-435C-B596-DC1CE2DADAD3}" type="datetimeFigureOut">
              <a:rPr lang="sk-SK" smtClean="0"/>
              <a:t>20. 11. 2022</a:t>
            </a:fld>
            <a:endParaRPr lang="sk-SK"/>
          </a:p>
        </p:txBody>
      </p:sp>
      <p:sp>
        <p:nvSpPr>
          <p:cNvPr id="6" name="Footer Placeholder 5"/>
          <p:cNvSpPr>
            <a:spLocks noGrp="1"/>
          </p:cNvSpPr>
          <p:nvPr>
            <p:ph type="ftr" sz="quarter" idx="11"/>
          </p:nvPr>
        </p:nvSpPr>
        <p:spPr/>
        <p:txBody>
          <a:bodyPr/>
          <a:lstStyle/>
          <a:p>
            <a:endParaRPr lang="sk-SK"/>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791EEF7-485D-4203-86ED-3426B98702AD}" type="slidenum">
              <a:rPr lang="sk-SK" smtClean="0"/>
              <a:t>‹#›</a:t>
            </a:fld>
            <a:endParaRPr lang="sk-SK"/>
          </a:p>
        </p:txBody>
      </p:sp>
    </p:spTree>
    <p:extLst>
      <p:ext uri="{BB962C8B-B14F-4D97-AF65-F5344CB8AC3E}">
        <p14:creationId xmlns:p14="http://schemas.microsoft.com/office/powerpoint/2010/main" val="927343968"/>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k-SK"/>
              <a:t>Upravte štýly predlohy textu</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Upravte štýl predlohy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Upravte štýl predlohy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B55A0D9B-27BD-435C-B596-DC1CE2DADAD3}" type="datetimeFigureOut">
              <a:rPr lang="sk-SK" smtClean="0"/>
              <a:t>20. 11. 2022</a:t>
            </a:fld>
            <a:endParaRPr lang="sk-SK"/>
          </a:p>
        </p:txBody>
      </p:sp>
      <p:sp>
        <p:nvSpPr>
          <p:cNvPr id="8" name="Footer Placeholder 7"/>
          <p:cNvSpPr>
            <a:spLocks noGrp="1"/>
          </p:cNvSpPr>
          <p:nvPr>
            <p:ph type="ftr" sz="quarter" idx="11"/>
          </p:nvPr>
        </p:nvSpPr>
        <p:spPr/>
        <p:txBody>
          <a:bodyPr/>
          <a:lstStyle/>
          <a:p>
            <a:endParaRPr lang="sk-SK"/>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791EEF7-485D-4203-86ED-3426B98702AD}" type="slidenum">
              <a:rPr lang="sk-SK" smtClean="0"/>
              <a:t>‹#›</a:t>
            </a:fld>
            <a:endParaRPr lang="sk-SK"/>
          </a:p>
        </p:txBody>
      </p:sp>
    </p:spTree>
    <p:extLst>
      <p:ext uri="{BB962C8B-B14F-4D97-AF65-F5344CB8AC3E}">
        <p14:creationId xmlns:p14="http://schemas.microsoft.com/office/powerpoint/2010/main" val="1787276401"/>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Upravte štýly predlohy textu</a:t>
            </a:r>
            <a:endParaRPr lang="en-US" dirty="0"/>
          </a:p>
        </p:txBody>
      </p:sp>
      <p:sp>
        <p:nvSpPr>
          <p:cNvPr id="3" name="Date Placeholder 2"/>
          <p:cNvSpPr>
            <a:spLocks noGrp="1"/>
          </p:cNvSpPr>
          <p:nvPr>
            <p:ph type="dt" sz="half" idx="10"/>
          </p:nvPr>
        </p:nvSpPr>
        <p:spPr/>
        <p:txBody>
          <a:bodyPr/>
          <a:lstStyle/>
          <a:p>
            <a:fld id="{B55A0D9B-27BD-435C-B596-DC1CE2DADAD3}" type="datetimeFigureOut">
              <a:rPr lang="sk-SK" smtClean="0"/>
              <a:t>20. 11. 2022</a:t>
            </a:fld>
            <a:endParaRPr lang="sk-SK"/>
          </a:p>
        </p:txBody>
      </p:sp>
      <p:sp>
        <p:nvSpPr>
          <p:cNvPr id="4" name="Footer Placeholder 3"/>
          <p:cNvSpPr>
            <a:spLocks noGrp="1"/>
          </p:cNvSpPr>
          <p:nvPr>
            <p:ph type="ftr" sz="quarter" idx="11"/>
          </p:nvPr>
        </p:nvSpPr>
        <p:spPr/>
        <p:txBody>
          <a:bodyPr/>
          <a:lstStyle/>
          <a:p>
            <a:endParaRPr lang="sk-SK"/>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791EEF7-485D-4203-86ED-3426B98702AD}" type="slidenum">
              <a:rPr lang="sk-SK" smtClean="0"/>
              <a:t>‹#›</a:t>
            </a:fld>
            <a:endParaRPr lang="sk-SK"/>
          </a:p>
        </p:txBody>
      </p:sp>
    </p:spTree>
    <p:extLst>
      <p:ext uri="{BB962C8B-B14F-4D97-AF65-F5344CB8AC3E}">
        <p14:creationId xmlns:p14="http://schemas.microsoft.com/office/powerpoint/2010/main" val="2788214424"/>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5A0D9B-27BD-435C-B596-DC1CE2DADAD3}" type="datetimeFigureOut">
              <a:rPr lang="sk-SK" smtClean="0"/>
              <a:t>20. 11. 2022</a:t>
            </a:fld>
            <a:endParaRPr lang="sk-SK"/>
          </a:p>
        </p:txBody>
      </p:sp>
      <p:sp>
        <p:nvSpPr>
          <p:cNvPr id="3" name="Footer Placeholder 2"/>
          <p:cNvSpPr>
            <a:spLocks noGrp="1"/>
          </p:cNvSpPr>
          <p:nvPr>
            <p:ph type="ftr" sz="quarter" idx="11"/>
          </p:nvPr>
        </p:nvSpPr>
        <p:spPr/>
        <p:txBody>
          <a:bodyPr/>
          <a:lstStyle/>
          <a:p>
            <a:endParaRPr lang="sk-SK"/>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791EEF7-485D-4203-86ED-3426B98702AD}" type="slidenum">
              <a:rPr lang="sk-SK" smtClean="0"/>
              <a:t>‹#›</a:t>
            </a:fld>
            <a:endParaRPr lang="sk-SK"/>
          </a:p>
        </p:txBody>
      </p:sp>
    </p:spTree>
    <p:extLst>
      <p:ext uri="{BB962C8B-B14F-4D97-AF65-F5344CB8AC3E}">
        <p14:creationId xmlns:p14="http://schemas.microsoft.com/office/powerpoint/2010/main" val="1255666439"/>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sk-SK"/>
              <a:t>Upravte štýly predlohy textu</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Upravte štýl predlohy textu.</a:t>
            </a:r>
          </a:p>
        </p:txBody>
      </p:sp>
      <p:sp>
        <p:nvSpPr>
          <p:cNvPr id="5" name="Date Placeholder 4"/>
          <p:cNvSpPr>
            <a:spLocks noGrp="1"/>
          </p:cNvSpPr>
          <p:nvPr>
            <p:ph type="dt" sz="half" idx="10"/>
          </p:nvPr>
        </p:nvSpPr>
        <p:spPr/>
        <p:txBody>
          <a:bodyPr/>
          <a:lstStyle/>
          <a:p>
            <a:fld id="{B55A0D9B-27BD-435C-B596-DC1CE2DADAD3}" type="datetimeFigureOut">
              <a:rPr lang="sk-SK" smtClean="0"/>
              <a:t>20. 11. 2022</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791EEF7-485D-4203-86ED-3426B98702AD}" type="slidenum">
              <a:rPr lang="sk-SK" smtClean="0"/>
              <a:t>‹#›</a:t>
            </a:fld>
            <a:endParaRPr lang="sk-SK"/>
          </a:p>
        </p:txBody>
      </p:sp>
    </p:spTree>
    <p:extLst>
      <p:ext uri="{BB962C8B-B14F-4D97-AF65-F5344CB8AC3E}">
        <p14:creationId xmlns:p14="http://schemas.microsoft.com/office/powerpoint/2010/main" val="101635394"/>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sk-SK"/>
              <a:t>Upravte štýly predlohy textu</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Ak chcete pridať obrázok, kliknite na ikonu</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Upravte štýl predlohy textu.</a:t>
            </a:r>
          </a:p>
        </p:txBody>
      </p:sp>
      <p:sp>
        <p:nvSpPr>
          <p:cNvPr id="5" name="Date Placeholder 4"/>
          <p:cNvSpPr>
            <a:spLocks noGrp="1"/>
          </p:cNvSpPr>
          <p:nvPr>
            <p:ph type="dt" sz="half" idx="10"/>
          </p:nvPr>
        </p:nvSpPr>
        <p:spPr/>
        <p:txBody>
          <a:bodyPr/>
          <a:lstStyle/>
          <a:p>
            <a:fld id="{B55A0D9B-27BD-435C-B596-DC1CE2DADAD3}" type="datetimeFigureOut">
              <a:rPr lang="sk-SK" smtClean="0"/>
              <a:t>20. 11. 2022</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791EEF7-485D-4203-86ED-3426B98702AD}" type="slidenum">
              <a:rPr lang="sk-SK" smtClean="0"/>
              <a:t>‹#›</a:t>
            </a:fld>
            <a:endParaRPr lang="sk-SK"/>
          </a:p>
        </p:txBody>
      </p:sp>
    </p:spTree>
    <p:extLst>
      <p:ext uri="{BB962C8B-B14F-4D97-AF65-F5344CB8AC3E}">
        <p14:creationId xmlns:p14="http://schemas.microsoft.com/office/powerpoint/2010/main" val="2302079401"/>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sk-SK"/>
              <a:t>Upravte štýly predlohy textu</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55A0D9B-27BD-435C-B596-DC1CE2DADAD3}" type="datetimeFigureOut">
              <a:rPr lang="sk-SK" smtClean="0"/>
              <a:t>20. 11. 2022</a:t>
            </a:fld>
            <a:endParaRPr lang="sk-SK"/>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k-SK"/>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791EEF7-485D-4203-86ED-3426B98702AD}" type="slidenum">
              <a:rPr lang="sk-SK" smtClean="0"/>
              <a:t>‹#›</a:t>
            </a:fld>
            <a:endParaRPr lang="sk-SK"/>
          </a:p>
        </p:txBody>
      </p:sp>
    </p:spTree>
    <p:extLst>
      <p:ext uri="{BB962C8B-B14F-4D97-AF65-F5344CB8AC3E}">
        <p14:creationId xmlns:p14="http://schemas.microsoft.com/office/powerpoint/2010/main" val="23497056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spd="slow">
    <p:wipe/>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234371" y="1514901"/>
            <a:ext cx="8915399" cy="1433679"/>
          </a:xfrm>
        </p:spPr>
        <p:txBody>
          <a:bodyPr>
            <a:normAutofit/>
          </a:bodyPr>
          <a:lstStyle/>
          <a:p>
            <a:r>
              <a:rPr lang="sk-SK" sz="8000" b="1" dirty="0"/>
              <a:t>Základy</a:t>
            </a:r>
            <a:r>
              <a:rPr lang="sk-SK" sz="6600" b="1" dirty="0"/>
              <a:t> </a:t>
            </a:r>
            <a:r>
              <a:rPr lang="sk-SK" sz="8000" b="1" dirty="0"/>
              <a:t>VBA</a:t>
            </a:r>
            <a:endParaRPr lang="sk-SK" sz="6600" b="1" dirty="0"/>
          </a:p>
        </p:txBody>
      </p:sp>
    </p:spTree>
    <p:extLst>
      <p:ext uri="{BB962C8B-B14F-4D97-AF65-F5344CB8AC3E}">
        <p14:creationId xmlns:p14="http://schemas.microsoft.com/office/powerpoint/2010/main" val="3439758127"/>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624110"/>
            <a:ext cx="8911687" cy="677748"/>
          </a:xfrm>
        </p:spPr>
        <p:txBody>
          <a:bodyPr/>
          <a:lstStyle/>
          <a:p>
            <a:r>
              <a:rPr lang="sk-SK" b="1" dirty="0"/>
              <a:t>Funkcie a podprogramy</a:t>
            </a:r>
            <a:endParaRPr lang="sk-SK" dirty="0"/>
          </a:p>
        </p:txBody>
      </p:sp>
      <p:sp>
        <p:nvSpPr>
          <p:cNvPr id="3" name="Zástupný symbol obsahu 2"/>
          <p:cNvSpPr>
            <a:spLocks noGrp="1"/>
          </p:cNvSpPr>
          <p:nvPr>
            <p:ph idx="1"/>
          </p:nvPr>
        </p:nvSpPr>
        <p:spPr>
          <a:xfrm>
            <a:off x="2589212" y="1301858"/>
            <a:ext cx="8915400" cy="4609364"/>
          </a:xfrm>
        </p:spPr>
        <p:txBody>
          <a:bodyPr>
            <a:normAutofit/>
          </a:bodyPr>
          <a:lstStyle/>
          <a:p>
            <a:r>
              <a:rPr lang="sk-SK" sz="2800" dirty="0"/>
              <a:t>V aplikácii VB je možné vytvárať dva typy procedúr – funkcie a podprogramy. </a:t>
            </a:r>
          </a:p>
          <a:p>
            <a:r>
              <a:rPr lang="sk-SK" sz="2800" dirty="0"/>
              <a:t>Oba tieto typy procedúr môžu prijímať parametre – premenné s údajmi, ktoré procedúre predávame a pomocou ktorých môžeme určiť, ako bude procedúra pracovať.</a:t>
            </a:r>
          </a:p>
          <a:p>
            <a:r>
              <a:rPr lang="sk-SK" sz="2800" dirty="0"/>
              <a:t>Funkcie môžu vracať jednu údajovú hodnotu, podprogramy nie.</a:t>
            </a:r>
          </a:p>
          <a:p>
            <a:pPr marL="0" indent="0">
              <a:buNone/>
            </a:pPr>
            <a:endParaRPr lang="sk-SK" sz="2800" dirty="0"/>
          </a:p>
        </p:txBody>
      </p:sp>
    </p:spTree>
    <p:extLst>
      <p:ext uri="{BB962C8B-B14F-4D97-AF65-F5344CB8AC3E}">
        <p14:creationId xmlns:p14="http://schemas.microsoft.com/office/powerpoint/2010/main" val="3176764200"/>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624110"/>
            <a:ext cx="8911687" cy="569259"/>
          </a:xfrm>
        </p:spPr>
        <p:txBody>
          <a:bodyPr>
            <a:normAutofit fontScale="90000"/>
          </a:bodyPr>
          <a:lstStyle/>
          <a:p>
            <a:pPr lvl="0"/>
            <a:r>
              <a:rPr lang="sk-SK" b="1" dirty="0"/>
              <a:t>Príkaz FUNCTION</a:t>
            </a:r>
            <a:br>
              <a:rPr lang="sk-SK" dirty="0"/>
            </a:br>
            <a:endParaRPr lang="sk-SK" dirty="0"/>
          </a:p>
        </p:txBody>
      </p:sp>
      <p:sp>
        <p:nvSpPr>
          <p:cNvPr id="3" name="Zástupný symbol obsahu 2"/>
          <p:cNvSpPr>
            <a:spLocks noGrp="1"/>
          </p:cNvSpPr>
          <p:nvPr>
            <p:ph idx="1"/>
          </p:nvPr>
        </p:nvSpPr>
        <p:spPr>
          <a:xfrm>
            <a:off x="2589212" y="1317356"/>
            <a:ext cx="8915400" cy="5160936"/>
          </a:xfrm>
        </p:spPr>
        <p:txBody>
          <a:bodyPr>
            <a:noAutofit/>
          </a:bodyPr>
          <a:lstStyle/>
          <a:p>
            <a:pPr marL="0" indent="0">
              <a:buNone/>
            </a:pPr>
            <a:r>
              <a:rPr lang="sk-SK" sz="2000" dirty="0"/>
              <a:t>[</a:t>
            </a:r>
            <a:r>
              <a:rPr lang="sk-SK" sz="2000" b="1" dirty="0" err="1"/>
              <a:t>Public</a:t>
            </a:r>
            <a:r>
              <a:rPr lang="sk-SK" sz="2000" dirty="0"/>
              <a:t> | </a:t>
            </a:r>
            <a:r>
              <a:rPr lang="sk-SK" sz="2000" b="1" dirty="0" err="1"/>
              <a:t>Private</a:t>
            </a:r>
            <a:r>
              <a:rPr lang="sk-SK" sz="2000" dirty="0"/>
              <a:t> | </a:t>
            </a:r>
            <a:r>
              <a:rPr lang="sk-SK" sz="2000" dirty="0" err="1"/>
              <a:t>Friend</a:t>
            </a:r>
            <a:r>
              <a:rPr lang="sk-SK" sz="2000" dirty="0"/>
              <a:t>] [</a:t>
            </a:r>
            <a:r>
              <a:rPr lang="sk-SK" sz="2000" b="1" dirty="0" err="1"/>
              <a:t>Static</a:t>
            </a:r>
            <a:r>
              <a:rPr lang="sk-SK" sz="2000" dirty="0"/>
              <a:t>] </a:t>
            </a:r>
            <a:r>
              <a:rPr lang="sk-SK" sz="2000" b="1" dirty="0" err="1"/>
              <a:t>Function</a:t>
            </a:r>
            <a:r>
              <a:rPr lang="sk-SK" sz="2000" dirty="0"/>
              <a:t> </a:t>
            </a:r>
            <a:r>
              <a:rPr lang="sk-SK" sz="2000" dirty="0" err="1"/>
              <a:t>názovfunkcie</a:t>
            </a:r>
            <a:r>
              <a:rPr lang="sk-SK" sz="2000" dirty="0"/>
              <a:t> ([&lt;argumenty&gt;])</a:t>
            </a:r>
          </a:p>
          <a:p>
            <a:pPr marL="0" indent="0">
              <a:buNone/>
            </a:pPr>
            <a:r>
              <a:rPr lang="sk-SK" sz="2000" dirty="0"/>
              <a:t>[</a:t>
            </a:r>
            <a:r>
              <a:rPr lang="sk-SK" sz="2000" b="1" dirty="0"/>
              <a:t>As</a:t>
            </a:r>
            <a:r>
              <a:rPr lang="sk-SK" sz="2000" dirty="0"/>
              <a:t> </a:t>
            </a:r>
            <a:r>
              <a:rPr lang="sk-SK" sz="2000" dirty="0" err="1"/>
              <a:t>údajovýtyp</a:t>
            </a:r>
            <a:r>
              <a:rPr lang="sk-SK" sz="2000" dirty="0"/>
              <a:t>]</a:t>
            </a:r>
          </a:p>
          <a:p>
            <a:pPr marL="0" indent="0">
              <a:buNone/>
            </a:pPr>
            <a:r>
              <a:rPr lang="sk-SK" sz="2000" dirty="0"/>
              <a:t>     [&lt;</a:t>
            </a:r>
            <a:r>
              <a:rPr lang="sk-SK" sz="2000" dirty="0" err="1"/>
              <a:t>príkazyfunkcie</a:t>
            </a:r>
            <a:r>
              <a:rPr lang="sk-SK" sz="2000" dirty="0"/>
              <a:t>&gt;]</a:t>
            </a:r>
          </a:p>
          <a:p>
            <a:pPr marL="0" indent="0">
              <a:buNone/>
            </a:pPr>
            <a:r>
              <a:rPr lang="sk-SK" sz="2000" dirty="0"/>
              <a:t>     [</a:t>
            </a:r>
            <a:r>
              <a:rPr lang="sk-SK" sz="2000" dirty="0" err="1"/>
              <a:t>názovfunkcie</a:t>
            </a:r>
            <a:r>
              <a:rPr lang="sk-SK" sz="2000" dirty="0"/>
              <a:t> = &lt;výraz&gt;]</a:t>
            </a:r>
          </a:p>
          <a:p>
            <a:pPr marL="0" indent="0">
              <a:buNone/>
            </a:pPr>
            <a:r>
              <a:rPr lang="sk-SK" sz="2000" dirty="0"/>
              <a:t>     [</a:t>
            </a:r>
            <a:r>
              <a:rPr lang="sk-SK" sz="2000" b="1" dirty="0" err="1"/>
              <a:t>Exit</a:t>
            </a:r>
            <a:r>
              <a:rPr lang="sk-SK" sz="2000" b="1" dirty="0"/>
              <a:t> </a:t>
            </a:r>
            <a:r>
              <a:rPr lang="sk-SK" sz="2000" b="1" dirty="0" err="1"/>
              <a:t>Function</a:t>
            </a:r>
            <a:r>
              <a:rPr lang="sk-SK" sz="2000" dirty="0"/>
              <a:t>]</a:t>
            </a:r>
          </a:p>
          <a:p>
            <a:pPr marL="0" indent="0">
              <a:buNone/>
            </a:pPr>
            <a:r>
              <a:rPr lang="sk-SK" sz="2000" dirty="0"/>
              <a:t>     [&lt;</a:t>
            </a:r>
            <a:r>
              <a:rPr lang="sk-SK" sz="2000" dirty="0" err="1"/>
              <a:t>príkazyfunkcie</a:t>
            </a:r>
            <a:r>
              <a:rPr lang="sk-SK" sz="2000" dirty="0"/>
              <a:t>&gt;]</a:t>
            </a:r>
          </a:p>
          <a:p>
            <a:pPr marL="0" indent="0">
              <a:buNone/>
            </a:pPr>
            <a:r>
              <a:rPr lang="sk-SK" sz="2000" dirty="0"/>
              <a:t>     [</a:t>
            </a:r>
            <a:r>
              <a:rPr lang="sk-SK" sz="2000" dirty="0" err="1"/>
              <a:t>názovfunkcie</a:t>
            </a:r>
            <a:r>
              <a:rPr lang="sk-SK" sz="2000" dirty="0"/>
              <a:t> = &lt;výraz&gt;]</a:t>
            </a:r>
          </a:p>
          <a:p>
            <a:pPr marL="0" indent="0">
              <a:buNone/>
            </a:pPr>
            <a:r>
              <a:rPr lang="en-US" sz="2000" dirty="0"/>
              <a:t>End Function</a:t>
            </a:r>
            <a:endParaRPr lang="sk-SK" sz="2000" dirty="0"/>
          </a:p>
          <a:p>
            <a:pPr marL="0" indent="0">
              <a:buNone/>
            </a:pPr>
            <a:r>
              <a:rPr lang="sk-SK" sz="2000" dirty="0"/>
              <a:t>kde</a:t>
            </a:r>
            <a:r>
              <a:rPr lang="en-US" sz="2000" dirty="0"/>
              <a:t> &lt;</a:t>
            </a:r>
            <a:r>
              <a:rPr lang="en-US" sz="2000" dirty="0" err="1"/>
              <a:t>argumenty</a:t>
            </a:r>
            <a:r>
              <a:rPr lang="en-US" sz="2000" dirty="0"/>
              <a:t>&gt; </a:t>
            </a:r>
            <a:r>
              <a:rPr lang="sk-SK" sz="2000" dirty="0"/>
              <a:t>je</a:t>
            </a:r>
          </a:p>
          <a:p>
            <a:pPr marL="0" indent="0">
              <a:buNone/>
            </a:pPr>
            <a:r>
              <a:rPr lang="en-US" sz="2000" dirty="0"/>
              <a:t>{[</a:t>
            </a:r>
            <a:r>
              <a:rPr lang="en-US" sz="2000" b="1" dirty="0"/>
              <a:t>Optional</a:t>
            </a:r>
            <a:r>
              <a:rPr lang="en-US" sz="2000" dirty="0"/>
              <a:t>] [</a:t>
            </a:r>
            <a:r>
              <a:rPr lang="en-US" sz="2000" b="1" dirty="0" err="1"/>
              <a:t>ByVal</a:t>
            </a:r>
            <a:r>
              <a:rPr lang="en-US" sz="2000" dirty="0"/>
              <a:t> | </a:t>
            </a:r>
            <a:r>
              <a:rPr lang="en-US" sz="2000" b="1" dirty="0" err="1"/>
              <a:t>ByRef</a:t>
            </a:r>
            <a:r>
              <a:rPr lang="en-US" sz="2000" dirty="0"/>
              <a:t>] [</a:t>
            </a:r>
            <a:r>
              <a:rPr lang="en-US" sz="2000" b="1" dirty="0" err="1"/>
              <a:t>ParamArray</a:t>
            </a:r>
            <a:r>
              <a:rPr lang="en-US" sz="2000" dirty="0"/>
              <a:t>] </a:t>
            </a:r>
            <a:r>
              <a:rPr lang="sk-SK" sz="2000" dirty="0" err="1"/>
              <a:t>názovargumentu</a:t>
            </a:r>
            <a:endParaRPr lang="sk-SK" sz="2000" dirty="0"/>
          </a:p>
          <a:p>
            <a:pPr marL="0" indent="0">
              <a:buNone/>
            </a:pPr>
            <a:r>
              <a:rPr lang="sk-SK" sz="2000" dirty="0"/>
              <a:t>[</a:t>
            </a:r>
            <a:r>
              <a:rPr lang="sk-SK" sz="2000" b="1" dirty="0"/>
              <a:t>As </a:t>
            </a:r>
            <a:r>
              <a:rPr lang="sk-SK" sz="2000" dirty="0" err="1"/>
              <a:t>údajovýtyp</a:t>
            </a:r>
            <a:r>
              <a:rPr lang="sk-SK" sz="2000" dirty="0"/>
              <a:t>][= default]} , . . .</a:t>
            </a:r>
          </a:p>
          <a:p>
            <a:endParaRPr lang="sk-SK" sz="2000" dirty="0"/>
          </a:p>
        </p:txBody>
      </p:sp>
    </p:spTree>
    <p:extLst>
      <p:ext uri="{BB962C8B-B14F-4D97-AF65-F5344CB8AC3E}">
        <p14:creationId xmlns:p14="http://schemas.microsoft.com/office/powerpoint/2010/main" val="1599715946"/>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624110"/>
            <a:ext cx="8911687" cy="693246"/>
          </a:xfrm>
        </p:spPr>
        <p:txBody>
          <a:bodyPr>
            <a:normAutofit fontScale="90000"/>
          </a:bodyPr>
          <a:lstStyle/>
          <a:p>
            <a:pPr lvl="0"/>
            <a:r>
              <a:rPr lang="sk-SK" b="1" dirty="0"/>
              <a:t>Príkaz SUB</a:t>
            </a:r>
            <a:br>
              <a:rPr lang="sk-SK" dirty="0"/>
            </a:br>
            <a:endParaRPr lang="sk-SK" dirty="0"/>
          </a:p>
        </p:txBody>
      </p:sp>
      <p:sp>
        <p:nvSpPr>
          <p:cNvPr id="3" name="Zástupný symbol obsahu 2"/>
          <p:cNvSpPr>
            <a:spLocks noGrp="1"/>
          </p:cNvSpPr>
          <p:nvPr>
            <p:ph idx="1"/>
          </p:nvPr>
        </p:nvSpPr>
        <p:spPr>
          <a:xfrm>
            <a:off x="2589212" y="1317356"/>
            <a:ext cx="8915400" cy="4593866"/>
          </a:xfrm>
        </p:spPr>
        <p:txBody>
          <a:bodyPr>
            <a:noAutofit/>
          </a:bodyPr>
          <a:lstStyle/>
          <a:p>
            <a:pPr marL="0" indent="0">
              <a:buNone/>
            </a:pPr>
            <a:r>
              <a:rPr lang="sk-SK" sz="2000" dirty="0"/>
              <a:t>[</a:t>
            </a:r>
            <a:r>
              <a:rPr lang="sk-SK" sz="2000" b="1" dirty="0" err="1"/>
              <a:t>Public</a:t>
            </a:r>
            <a:r>
              <a:rPr lang="sk-SK" sz="2000" dirty="0"/>
              <a:t> | </a:t>
            </a:r>
            <a:r>
              <a:rPr lang="sk-SK" sz="2000" b="1" dirty="0" err="1"/>
              <a:t>Private</a:t>
            </a:r>
            <a:r>
              <a:rPr lang="sk-SK" sz="2000" dirty="0"/>
              <a:t>] [</a:t>
            </a:r>
            <a:r>
              <a:rPr lang="sk-SK" sz="2000" b="1" dirty="0" err="1"/>
              <a:t>Static</a:t>
            </a:r>
            <a:r>
              <a:rPr lang="sk-SK" sz="2000" dirty="0"/>
              <a:t>] </a:t>
            </a:r>
            <a:r>
              <a:rPr lang="sk-SK" sz="2000" b="1" dirty="0" err="1"/>
              <a:t>Sub</a:t>
            </a:r>
            <a:r>
              <a:rPr lang="sk-SK" sz="2000" dirty="0"/>
              <a:t> </a:t>
            </a:r>
            <a:r>
              <a:rPr lang="sk-SK" sz="2000" dirty="0" err="1"/>
              <a:t>názovprogramu</a:t>
            </a:r>
            <a:r>
              <a:rPr lang="sk-SK" sz="2000" dirty="0"/>
              <a:t> ([&lt;argumenty&gt;]) </a:t>
            </a:r>
          </a:p>
          <a:p>
            <a:pPr marL="0" indent="0">
              <a:buNone/>
            </a:pPr>
            <a:r>
              <a:rPr lang="sk-SK" sz="2000" dirty="0"/>
              <a:t>   [</a:t>
            </a:r>
            <a:r>
              <a:rPr lang="sk-SK" sz="2000" b="1" dirty="0"/>
              <a:t>As</a:t>
            </a:r>
            <a:r>
              <a:rPr lang="sk-SK" sz="2000" dirty="0"/>
              <a:t> </a:t>
            </a:r>
            <a:r>
              <a:rPr lang="sk-SK" sz="2000" dirty="0" err="1"/>
              <a:t>údajovýtyp</a:t>
            </a:r>
            <a:r>
              <a:rPr lang="sk-SK" sz="2000" dirty="0"/>
              <a:t>]</a:t>
            </a:r>
          </a:p>
          <a:p>
            <a:pPr marL="0" indent="0">
              <a:buNone/>
            </a:pPr>
            <a:r>
              <a:rPr lang="sk-SK" sz="2000" dirty="0"/>
              <a:t>      [ &lt;</a:t>
            </a:r>
            <a:r>
              <a:rPr lang="sk-SK" sz="2000" dirty="0" err="1"/>
              <a:t>príkazypodprogramu</a:t>
            </a:r>
            <a:r>
              <a:rPr lang="sk-SK" sz="2000" dirty="0"/>
              <a:t>&gt; ]</a:t>
            </a:r>
          </a:p>
          <a:p>
            <a:pPr marL="0" indent="0">
              <a:buNone/>
            </a:pPr>
            <a:r>
              <a:rPr lang="sk-SK" sz="2000" dirty="0"/>
              <a:t>      [</a:t>
            </a:r>
            <a:r>
              <a:rPr lang="sk-SK" sz="2000" b="1" dirty="0" err="1"/>
              <a:t>Exit</a:t>
            </a:r>
            <a:r>
              <a:rPr lang="sk-SK" sz="2000" b="1" dirty="0"/>
              <a:t> </a:t>
            </a:r>
            <a:r>
              <a:rPr lang="sk-SK" sz="2000" b="1" dirty="0" err="1"/>
              <a:t>Sub</a:t>
            </a:r>
            <a:r>
              <a:rPr lang="sk-SK" sz="2000" dirty="0"/>
              <a:t>]</a:t>
            </a:r>
          </a:p>
          <a:p>
            <a:pPr marL="0" indent="0">
              <a:buNone/>
            </a:pPr>
            <a:r>
              <a:rPr lang="sk-SK" sz="2000" dirty="0"/>
              <a:t>      [ &lt;</a:t>
            </a:r>
            <a:r>
              <a:rPr lang="sk-SK" sz="2000" dirty="0" err="1"/>
              <a:t>príkazypodprogramu</a:t>
            </a:r>
            <a:r>
              <a:rPr lang="sk-SK" sz="2000" dirty="0"/>
              <a:t>&gt; ]</a:t>
            </a:r>
          </a:p>
          <a:p>
            <a:pPr marL="0" indent="0">
              <a:buNone/>
            </a:pPr>
            <a:r>
              <a:rPr lang="en-US" sz="2000" dirty="0"/>
              <a:t>End Sub</a:t>
            </a:r>
            <a:endParaRPr lang="sk-SK" sz="2000" dirty="0"/>
          </a:p>
          <a:p>
            <a:pPr marL="0" indent="0">
              <a:buNone/>
            </a:pPr>
            <a:r>
              <a:rPr lang="en-US" sz="2000" dirty="0" err="1"/>
              <a:t>kde</a:t>
            </a:r>
            <a:r>
              <a:rPr lang="en-US" sz="2000" dirty="0"/>
              <a:t> &lt;</a:t>
            </a:r>
            <a:r>
              <a:rPr lang="en-US" sz="2000" dirty="0" err="1"/>
              <a:t>argumenty</a:t>
            </a:r>
            <a:r>
              <a:rPr lang="en-US" sz="2000" dirty="0"/>
              <a:t>&gt; je</a:t>
            </a:r>
            <a:endParaRPr lang="sk-SK" sz="2000" dirty="0"/>
          </a:p>
          <a:p>
            <a:pPr marL="0" indent="0">
              <a:buNone/>
            </a:pPr>
            <a:r>
              <a:rPr lang="en-US" sz="2000" dirty="0"/>
              <a:t>{[</a:t>
            </a:r>
            <a:r>
              <a:rPr lang="en-US" sz="2000" b="1" dirty="0"/>
              <a:t>Optional</a:t>
            </a:r>
            <a:r>
              <a:rPr lang="en-US" sz="2000" dirty="0"/>
              <a:t>][</a:t>
            </a:r>
            <a:r>
              <a:rPr lang="en-US" sz="2000" b="1" dirty="0" err="1"/>
              <a:t>ByVal</a:t>
            </a:r>
            <a:r>
              <a:rPr lang="en-US" sz="2000" dirty="0"/>
              <a:t> | </a:t>
            </a:r>
            <a:r>
              <a:rPr lang="en-US" sz="2000" b="1" dirty="0" err="1"/>
              <a:t>ByRef</a:t>
            </a:r>
            <a:r>
              <a:rPr lang="en-US" sz="2000" dirty="0"/>
              <a:t>][</a:t>
            </a:r>
            <a:r>
              <a:rPr lang="en-US" sz="2000" b="1" dirty="0" err="1"/>
              <a:t>ParamArray</a:t>
            </a:r>
            <a:r>
              <a:rPr lang="en-US" sz="2000" dirty="0"/>
              <a:t>]</a:t>
            </a:r>
            <a:endParaRPr lang="sk-SK" sz="2000" dirty="0"/>
          </a:p>
          <a:p>
            <a:pPr marL="0" indent="0">
              <a:buNone/>
            </a:pPr>
            <a:r>
              <a:rPr lang="sk-SK" sz="2000" dirty="0" err="1"/>
              <a:t>Názovargumentu</a:t>
            </a:r>
            <a:r>
              <a:rPr lang="sk-SK" sz="2000" dirty="0"/>
              <a:t> </a:t>
            </a:r>
            <a:r>
              <a:rPr lang="en-US" sz="2000" dirty="0"/>
              <a:t>[</a:t>
            </a:r>
            <a:r>
              <a:rPr lang="en-US" sz="2000" b="1" dirty="0"/>
              <a:t>As</a:t>
            </a:r>
            <a:r>
              <a:rPr lang="en-US" sz="2000" dirty="0"/>
              <a:t> </a:t>
            </a:r>
            <a:r>
              <a:rPr lang="sk-SK" sz="2000" dirty="0" err="1"/>
              <a:t>údajovýtyp</a:t>
            </a:r>
            <a:r>
              <a:rPr lang="en-US" sz="2000" dirty="0"/>
              <a:t>][ = default} , . . .</a:t>
            </a:r>
            <a:endParaRPr lang="sk-SK" sz="2000" dirty="0"/>
          </a:p>
          <a:p>
            <a:pPr marL="0" indent="0">
              <a:buNone/>
            </a:pPr>
            <a:endParaRPr lang="sk-SK" sz="2000" dirty="0"/>
          </a:p>
        </p:txBody>
      </p:sp>
    </p:spTree>
    <p:extLst>
      <p:ext uri="{BB962C8B-B14F-4D97-AF65-F5344CB8AC3E}">
        <p14:creationId xmlns:p14="http://schemas.microsoft.com/office/powerpoint/2010/main" val="2018970023"/>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90793" y="624110"/>
            <a:ext cx="9613819" cy="770737"/>
          </a:xfrm>
        </p:spPr>
        <p:txBody>
          <a:bodyPr>
            <a:normAutofit fontScale="90000"/>
          </a:bodyPr>
          <a:lstStyle/>
          <a:p>
            <a:r>
              <a:rPr lang="sk-SK" b="1" dirty="0"/>
              <a:t>Automatizácia aplikácií pomocou </a:t>
            </a:r>
            <a:r>
              <a:rPr lang="sk-SK" b="1" dirty="0" err="1"/>
              <a:t>Visual</a:t>
            </a:r>
            <a:r>
              <a:rPr lang="sk-SK" b="1" dirty="0"/>
              <a:t> </a:t>
            </a:r>
            <a:r>
              <a:rPr lang="sk-SK" b="1" dirty="0" err="1"/>
              <a:t>Basicu</a:t>
            </a:r>
            <a:br>
              <a:rPr lang="sk-SK" dirty="0"/>
            </a:br>
            <a:endParaRPr lang="sk-SK" dirty="0"/>
          </a:p>
        </p:txBody>
      </p:sp>
      <p:sp>
        <p:nvSpPr>
          <p:cNvPr id="3" name="Zástupný symbol obsahu 2"/>
          <p:cNvSpPr>
            <a:spLocks noGrp="1"/>
          </p:cNvSpPr>
          <p:nvPr>
            <p:ph idx="1"/>
          </p:nvPr>
        </p:nvSpPr>
        <p:spPr>
          <a:xfrm>
            <a:off x="2589212" y="1394847"/>
            <a:ext cx="8915400" cy="4516375"/>
          </a:xfrm>
        </p:spPr>
        <p:txBody>
          <a:bodyPr>
            <a:normAutofit/>
          </a:bodyPr>
          <a:lstStyle/>
          <a:p>
            <a:pPr marL="0" indent="0">
              <a:buNone/>
            </a:pPr>
            <a:r>
              <a:rPr lang="sk-SK" sz="2000" b="1" i="1" dirty="0"/>
              <a:t>Kedy používať </a:t>
            </a:r>
            <a:r>
              <a:rPr lang="sk-SK" sz="2000" b="1" i="1" dirty="0" err="1"/>
              <a:t>makrá</a:t>
            </a:r>
            <a:endParaRPr lang="sk-SK" sz="2000" b="1" i="1" dirty="0"/>
          </a:p>
          <a:p>
            <a:pPr lvl="0"/>
            <a:r>
              <a:rPr lang="sk-SK" sz="2000" dirty="0"/>
              <a:t>Aplikácia sa skladá iba z niekoľkých formulárov a zostáv.</a:t>
            </a:r>
          </a:p>
          <a:p>
            <a:pPr lvl="0"/>
            <a:r>
              <a:rPr lang="sk-SK" sz="2000" dirty="0"/>
              <a:t>Chcete vytvoriť jednoduchú aplikáciu, ktorá používa iba akcie dôveryhodných </a:t>
            </a:r>
            <a:r>
              <a:rPr lang="sk-SK" sz="2000" dirty="0" err="1"/>
              <a:t>makier</a:t>
            </a:r>
            <a:r>
              <a:rPr lang="sk-SK" sz="2000" dirty="0"/>
              <a:t>, takže aplikácia môže bežať, aj keď databáza nie je dôveryhodná.</a:t>
            </a:r>
          </a:p>
          <a:p>
            <a:pPr lvl="0"/>
            <a:r>
              <a:rPr lang="sk-SK" sz="2000" dirty="0"/>
              <a:t>Aplikácie môžu používať užívatelia, ktorí nevedia pracovať s jazykom VB, a budú chcieť vedieť, ako je aplikácia vytvorená, prípadne ju budú chcieť upravovať alebo zdokonaľovať.</a:t>
            </a:r>
          </a:p>
          <a:p>
            <a:pPr lvl="0"/>
            <a:r>
              <a:rPr lang="sk-SK" sz="2000" dirty="0"/>
              <a:t>Vyvíjate prototyp </a:t>
            </a:r>
            <a:r>
              <a:rPr lang="sk-SK" sz="2400" dirty="0"/>
              <a:t>aplikácie</a:t>
            </a:r>
            <a:r>
              <a:rPr lang="sk-SK" sz="2000" dirty="0"/>
              <a:t> a chcete rýchlo automatizovať niekoľko funkcií, aby ste mohli návrh prezentovať. </a:t>
            </a:r>
          </a:p>
          <a:p>
            <a:pPr lvl="0"/>
            <a:r>
              <a:rPr lang="sk-SK" sz="2000" dirty="0"/>
              <a:t>Nepotrebujete zachytávať chyby.</a:t>
            </a:r>
          </a:p>
          <a:p>
            <a:pPr marL="0" indent="0">
              <a:buNone/>
            </a:pPr>
            <a:endParaRPr lang="sk-SK" sz="2000" dirty="0"/>
          </a:p>
        </p:txBody>
      </p:sp>
    </p:spTree>
    <p:extLst>
      <p:ext uri="{BB962C8B-B14F-4D97-AF65-F5344CB8AC3E}">
        <p14:creationId xmlns:p14="http://schemas.microsoft.com/office/powerpoint/2010/main" val="2523088154"/>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90793" y="624110"/>
            <a:ext cx="9613819" cy="770737"/>
          </a:xfrm>
        </p:spPr>
        <p:txBody>
          <a:bodyPr>
            <a:normAutofit fontScale="90000"/>
          </a:bodyPr>
          <a:lstStyle/>
          <a:p>
            <a:r>
              <a:rPr lang="sk-SK" b="1" dirty="0"/>
              <a:t>Automatizácia aplikácií pomocou </a:t>
            </a:r>
            <a:r>
              <a:rPr lang="sk-SK" b="1" dirty="0" err="1"/>
              <a:t>Visual</a:t>
            </a:r>
            <a:r>
              <a:rPr lang="sk-SK" b="1" dirty="0"/>
              <a:t> </a:t>
            </a:r>
            <a:r>
              <a:rPr lang="sk-SK" b="1" dirty="0" err="1"/>
              <a:t>Basicu</a:t>
            </a:r>
            <a:br>
              <a:rPr lang="sk-SK" dirty="0"/>
            </a:br>
            <a:endParaRPr lang="sk-SK" dirty="0"/>
          </a:p>
        </p:txBody>
      </p:sp>
      <p:sp>
        <p:nvSpPr>
          <p:cNvPr id="3" name="Zástupný symbol obsahu 2"/>
          <p:cNvSpPr>
            <a:spLocks noGrp="1"/>
          </p:cNvSpPr>
          <p:nvPr>
            <p:ph idx="1"/>
          </p:nvPr>
        </p:nvSpPr>
        <p:spPr>
          <a:xfrm>
            <a:off x="2589212" y="1394847"/>
            <a:ext cx="8915400" cy="4897465"/>
          </a:xfrm>
        </p:spPr>
        <p:txBody>
          <a:bodyPr>
            <a:noAutofit/>
          </a:bodyPr>
          <a:lstStyle/>
          <a:p>
            <a:pPr marL="0" indent="0">
              <a:buNone/>
            </a:pPr>
            <a:r>
              <a:rPr lang="sk-SK" sz="2000" b="1" i="1" dirty="0"/>
              <a:t>Kedy používať VB</a:t>
            </a:r>
          </a:p>
          <a:p>
            <a:pPr lvl="0"/>
            <a:r>
              <a:rPr lang="sk-SK" sz="2000" dirty="0"/>
              <a:t>Potrebujete samostatné spracovanie chýb v aplikácii.</a:t>
            </a:r>
          </a:p>
          <a:p>
            <a:pPr lvl="0"/>
            <a:r>
              <a:rPr lang="sk-SK" sz="2000" dirty="0"/>
              <a:t>Chcete definovať novú funkciu.</a:t>
            </a:r>
          </a:p>
          <a:p>
            <a:pPr lvl="0"/>
            <a:r>
              <a:rPr lang="sk-SK" sz="2000" dirty="0"/>
              <a:t>Potrebujete spracovať udalosti, ktoré predávajú parametre alebo prijímajú vrátené hodnoty.</a:t>
            </a:r>
          </a:p>
          <a:p>
            <a:pPr lvl="0"/>
            <a:r>
              <a:rPr lang="sk-SK" sz="2000" dirty="0"/>
              <a:t>Potrebujete vo svojej databáze vytvoriť nové objekty (tabuľky, dopyty, formuláre alebo zostavy) z aplikačného kódu.</a:t>
            </a:r>
          </a:p>
          <a:p>
            <a:pPr lvl="0"/>
            <a:r>
              <a:rPr lang="sk-SK" sz="2000" dirty="0"/>
              <a:t>Chcete byť schopní otvoriť a pracovať s údajmi v množine záznamov.</a:t>
            </a:r>
          </a:p>
          <a:p>
            <a:pPr lvl="0"/>
            <a:r>
              <a:rPr lang="sk-SK" sz="2000" dirty="0"/>
              <a:t>Požadujete maximálny výkon aplikácie. </a:t>
            </a:r>
          </a:p>
          <a:p>
            <a:pPr lvl="0"/>
            <a:r>
              <a:rPr lang="sk-SK" sz="2000" dirty="0"/>
              <a:t>Vytvárate zložitú aplikáciu, ktorej ladenie bude náročné.</a:t>
            </a:r>
          </a:p>
          <a:p>
            <a:pPr marL="0" indent="0">
              <a:buNone/>
            </a:pPr>
            <a:endParaRPr lang="sk-SK" sz="2000" dirty="0"/>
          </a:p>
        </p:txBody>
      </p:sp>
    </p:spTree>
    <p:extLst>
      <p:ext uri="{BB962C8B-B14F-4D97-AF65-F5344CB8AC3E}">
        <p14:creationId xmlns:p14="http://schemas.microsoft.com/office/powerpoint/2010/main" val="2099625899"/>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624110"/>
            <a:ext cx="8911687" cy="600256"/>
          </a:xfrm>
        </p:spPr>
        <p:txBody>
          <a:bodyPr>
            <a:normAutofit fontScale="90000"/>
          </a:bodyPr>
          <a:lstStyle/>
          <a:p>
            <a:pPr lvl="0"/>
            <a:r>
              <a:rPr lang="sk-SK" b="1" dirty="0"/>
              <a:t>Prvé kroky vo VBA</a:t>
            </a:r>
            <a:br>
              <a:rPr lang="sk-SK" dirty="0"/>
            </a:br>
            <a:endParaRPr lang="sk-SK" dirty="0"/>
          </a:p>
        </p:txBody>
      </p:sp>
      <p:sp>
        <p:nvSpPr>
          <p:cNvPr id="3" name="Zástupný symbol obsahu 2"/>
          <p:cNvSpPr>
            <a:spLocks noGrp="1"/>
          </p:cNvSpPr>
          <p:nvPr>
            <p:ph idx="1"/>
          </p:nvPr>
        </p:nvSpPr>
        <p:spPr>
          <a:xfrm>
            <a:off x="2589212" y="1363851"/>
            <a:ext cx="8915400" cy="4881966"/>
          </a:xfrm>
        </p:spPr>
        <p:txBody>
          <a:bodyPr>
            <a:noAutofit/>
          </a:bodyPr>
          <a:lstStyle/>
          <a:p>
            <a:r>
              <a:rPr lang="sk-SK" sz="2000" dirty="0"/>
              <a:t>Prvým krokom pri písaní zdrojového kódu jazyka VBA bude vloženie </a:t>
            </a:r>
            <a:r>
              <a:rPr lang="sk-SK" sz="2000" dirty="0" err="1"/>
              <a:t>podrutiny</a:t>
            </a:r>
            <a:r>
              <a:rPr lang="sk-SK" sz="2000" dirty="0"/>
              <a:t> s názvom </a:t>
            </a:r>
            <a:r>
              <a:rPr lang="sk-SK" sz="2000" b="1" dirty="0" err="1"/>
              <a:t>MojKod</a:t>
            </a:r>
            <a:r>
              <a:rPr lang="sk-SK" sz="2000" dirty="0"/>
              <a:t>. </a:t>
            </a:r>
          </a:p>
          <a:p>
            <a:r>
              <a:rPr lang="sk-SK" sz="2000" dirty="0"/>
              <a:t>Jazyk VBA automaticky pridá za názov </a:t>
            </a:r>
            <a:r>
              <a:rPr lang="sk-SK" sz="2000" dirty="0" err="1"/>
              <a:t>podrutiny</a:t>
            </a:r>
            <a:r>
              <a:rPr lang="sk-SK" sz="2000" dirty="0"/>
              <a:t> zátvorky a príkaz </a:t>
            </a:r>
            <a:r>
              <a:rPr lang="sk-SK" sz="2000" b="1" i="1" dirty="0"/>
              <a:t>End </a:t>
            </a:r>
            <a:r>
              <a:rPr lang="sk-SK" sz="2000" b="1" i="1" dirty="0" err="1"/>
              <a:t>Sub</a:t>
            </a:r>
            <a:r>
              <a:rPr lang="sk-SK" sz="2000" dirty="0"/>
              <a:t>. </a:t>
            </a:r>
          </a:p>
          <a:p>
            <a:r>
              <a:rPr lang="sk-SK" sz="2000" dirty="0"/>
              <a:t>Medzi tieto dva príkazy zapíšeme príkaz </a:t>
            </a:r>
            <a:r>
              <a:rPr lang="sk-SK" sz="2000" b="1" dirty="0" err="1"/>
              <a:t>msgbox</a:t>
            </a:r>
            <a:r>
              <a:rPr lang="sk-SK" sz="2000" b="1" dirty="0"/>
              <a:t> „Ahoj svet“</a:t>
            </a:r>
            <a:r>
              <a:rPr lang="sk-SK" sz="2000" dirty="0"/>
              <a:t>.</a:t>
            </a:r>
          </a:p>
          <a:p>
            <a:pPr marL="0" indent="0">
              <a:buNone/>
            </a:pPr>
            <a:r>
              <a:rPr lang="sk-SK" sz="2000" dirty="0"/>
              <a:t>			</a:t>
            </a:r>
            <a:r>
              <a:rPr lang="sk-SK" sz="2000" dirty="0" err="1"/>
              <a:t>Private</a:t>
            </a:r>
            <a:r>
              <a:rPr lang="sk-SK" sz="2000" dirty="0"/>
              <a:t> </a:t>
            </a:r>
            <a:r>
              <a:rPr lang="sk-SK" sz="2000" dirty="0" err="1"/>
              <a:t>Sub</a:t>
            </a:r>
            <a:r>
              <a:rPr lang="sk-SK" sz="2000" dirty="0"/>
              <a:t> </a:t>
            </a:r>
            <a:r>
              <a:rPr lang="sk-SK" sz="2000" dirty="0" err="1"/>
              <a:t>MojKod</a:t>
            </a:r>
            <a:r>
              <a:rPr lang="sk-SK" sz="2000" dirty="0"/>
              <a:t> ()</a:t>
            </a:r>
          </a:p>
          <a:p>
            <a:pPr marL="0" indent="0">
              <a:buNone/>
            </a:pPr>
            <a:r>
              <a:rPr lang="sk-SK" sz="2000" dirty="0"/>
              <a:t>   				</a:t>
            </a:r>
            <a:r>
              <a:rPr lang="sk-SK" sz="2000" dirty="0" err="1"/>
              <a:t>MsgBox</a:t>
            </a:r>
            <a:r>
              <a:rPr lang="sk-SK" sz="2000" dirty="0"/>
              <a:t> „Ahoj svet“</a:t>
            </a:r>
          </a:p>
          <a:p>
            <a:pPr marL="0" indent="0">
              <a:buNone/>
            </a:pPr>
            <a:r>
              <a:rPr lang="sk-SK" sz="2000" dirty="0"/>
              <a:t>			End </a:t>
            </a:r>
            <a:r>
              <a:rPr lang="sk-SK" sz="2000" dirty="0" err="1"/>
              <a:t>Sub</a:t>
            </a:r>
            <a:endParaRPr lang="sk-SK" sz="2000" dirty="0"/>
          </a:p>
          <a:p>
            <a:pPr marL="0" indent="0">
              <a:buNone/>
            </a:pPr>
            <a:r>
              <a:rPr lang="sk-SK" sz="2000" dirty="0"/>
              <a:t>Príkaz </a:t>
            </a:r>
            <a:r>
              <a:rPr lang="sk-SK" sz="2000" b="1" i="1" dirty="0" err="1"/>
              <a:t>MsgBox</a:t>
            </a:r>
            <a:r>
              <a:rPr lang="sk-SK" sz="2000" b="1" i="1" dirty="0"/>
              <a:t> </a:t>
            </a:r>
            <a:r>
              <a:rPr lang="sk-SK" sz="2000" dirty="0"/>
              <a:t>predstavuje jednoduchý spôsob komunikácie s užívateľom pomocou správy a tlačidla OK.</a:t>
            </a:r>
          </a:p>
          <a:p>
            <a:pPr marL="0" indent="0">
              <a:buNone/>
            </a:pPr>
            <a:r>
              <a:rPr lang="sk-SK" sz="2000" dirty="0"/>
              <a:t>Zdrojový kód môžete spustiť kliknutím na ikonu </a:t>
            </a:r>
            <a:r>
              <a:rPr lang="sk-SK" sz="2000" i="1" dirty="0"/>
              <a:t>Run</a:t>
            </a:r>
            <a:r>
              <a:rPr lang="sk-SK" sz="2000" dirty="0"/>
              <a:t> (zelený trojuholník) alebo stlačením klávesy F5</a:t>
            </a:r>
          </a:p>
        </p:txBody>
      </p:sp>
    </p:spTree>
    <p:extLst>
      <p:ext uri="{BB962C8B-B14F-4D97-AF65-F5344CB8AC3E}">
        <p14:creationId xmlns:p14="http://schemas.microsoft.com/office/powerpoint/2010/main" val="4195608094"/>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92003" y="491260"/>
            <a:ext cx="8837257" cy="5987032"/>
          </a:xfrm>
          <a:prstGeom prst="rect">
            <a:avLst/>
          </a:prstGeom>
          <a:noFill/>
          <a:ln>
            <a:noFill/>
          </a:ln>
        </p:spPr>
      </p:pic>
    </p:spTree>
    <p:extLst>
      <p:ext uri="{BB962C8B-B14F-4D97-AF65-F5344CB8AC3E}">
        <p14:creationId xmlns:p14="http://schemas.microsoft.com/office/powerpoint/2010/main" val="2112757138"/>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376137"/>
            <a:ext cx="8911687" cy="1080704"/>
          </a:xfrm>
        </p:spPr>
        <p:txBody>
          <a:bodyPr>
            <a:normAutofit fontScale="90000"/>
          </a:bodyPr>
          <a:lstStyle/>
          <a:p>
            <a:pPr lvl="0"/>
            <a:r>
              <a:rPr lang="sk-SK" b="1" dirty="0"/>
              <a:t>Naprogramovanie jednoduchého podprogramu</a:t>
            </a:r>
            <a:br>
              <a:rPr lang="sk-SK" dirty="0"/>
            </a:br>
            <a:endParaRPr lang="sk-SK" dirty="0"/>
          </a:p>
        </p:txBody>
      </p:sp>
      <p:sp>
        <p:nvSpPr>
          <p:cNvPr id="3" name="Zástupný symbol obsahu 2"/>
          <p:cNvSpPr>
            <a:spLocks noGrp="1"/>
          </p:cNvSpPr>
          <p:nvPr>
            <p:ph idx="1"/>
          </p:nvPr>
        </p:nvSpPr>
        <p:spPr>
          <a:xfrm>
            <a:off x="2589212" y="1580827"/>
            <a:ext cx="8915400" cy="4330395"/>
          </a:xfrm>
        </p:spPr>
        <p:txBody>
          <a:bodyPr>
            <a:noAutofit/>
          </a:bodyPr>
          <a:lstStyle/>
          <a:p>
            <a:r>
              <a:rPr lang="sk-SK" sz="2400" dirty="0"/>
              <a:t>Podprogram sa od funkcie líši tým, že nič priamo nevracia, a preto ho nie je možné v kóde použiť tak priamočiaro ako funkciu.</a:t>
            </a:r>
          </a:p>
          <a:p>
            <a:r>
              <a:rPr lang="sk-SK" sz="2400" dirty="0"/>
              <a:t>Podprogramy predstavujú užitočný prostriedok, ktorý umožňuje rozloženie zdrojového kódu do menších jednotiek, s ktorými sa ľahšie pracuje, takže nemusíte programovať rozsiahle a zložité rutiny. </a:t>
            </a:r>
          </a:p>
          <a:p>
            <a:r>
              <a:rPr lang="sk-SK" sz="2400" dirty="0"/>
              <a:t>Riešenie problému je omnoho jednoduchšie, keď problém rozdelíte na menšie </a:t>
            </a:r>
            <a:r>
              <a:rPr lang="sk-SK" sz="2400" dirty="0" err="1"/>
              <a:t>podproblémy</a:t>
            </a:r>
            <a:r>
              <a:rPr lang="sk-SK" sz="2400" dirty="0"/>
              <a:t>, ktoré riešite postupne. </a:t>
            </a:r>
          </a:p>
        </p:txBody>
      </p:sp>
    </p:spTree>
    <p:extLst>
      <p:ext uri="{BB962C8B-B14F-4D97-AF65-F5344CB8AC3E}">
        <p14:creationId xmlns:p14="http://schemas.microsoft.com/office/powerpoint/2010/main" val="3339389966"/>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t>Naprogramovanie jednoduchej funkcie</a:t>
            </a:r>
            <a:endParaRPr lang="sk-SK" dirty="0"/>
          </a:p>
        </p:txBody>
      </p:sp>
      <p:sp>
        <p:nvSpPr>
          <p:cNvPr id="3" name="Zástupný symbol obsahu 2"/>
          <p:cNvSpPr>
            <a:spLocks noGrp="1"/>
          </p:cNvSpPr>
          <p:nvPr>
            <p:ph idx="1"/>
          </p:nvPr>
        </p:nvSpPr>
        <p:spPr>
          <a:xfrm>
            <a:off x="2589212" y="1905000"/>
            <a:ext cx="8915400" cy="4309820"/>
          </a:xfrm>
        </p:spPr>
        <p:txBody>
          <a:bodyPr>
            <a:normAutofit/>
          </a:bodyPr>
          <a:lstStyle/>
          <a:p>
            <a:r>
              <a:rPr lang="sk-SK" sz="2000" dirty="0"/>
              <a:t>Ukážeme si ako naprogramovať funkciu na spracovanie dvoch čísel, a funkcia dané dve čísla vynásobí a vráti výsledok. Funkcia bude mať názov </a:t>
            </a:r>
            <a:r>
              <a:rPr lang="sk-SK" sz="2000" b="1" dirty="0" err="1"/>
              <a:t>Násobit</a:t>
            </a:r>
            <a:r>
              <a:rPr lang="sk-SK" sz="2000" dirty="0"/>
              <a:t>. Operátor na násobenie je * (ďalšie základné operátory používané v jazyku VBA sú +, -, /).</a:t>
            </a:r>
          </a:p>
          <a:p>
            <a:pPr marL="0" indent="0">
              <a:buNone/>
            </a:pPr>
            <a:r>
              <a:rPr lang="sk-SK" sz="2000" dirty="0"/>
              <a:t>			</a:t>
            </a:r>
            <a:r>
              <a:rPr lang="sk-SK" sz="2000" dirty="0" err="1"/>
              <a:t>Function</a:t>
            </a:r>
            <a:r>
              <a:rPr lang="sk-SK" sz="2000" dirty="0"/>
              <a:t> </a:t>
            </a:r>
            <a:r>
              <a:rPr lang="sk-SK" sz="2000" dirty="0" err="1"/>
              <a:t>Nasobit</a:t>
            </a:r>
            <a:r>
              <a:rPr lang="sk-SK" sz="2000" dirty="0"/>
              <a:t>(</a:t>
            </a:r>
            <a:r>
              <a:rPr lang="sk-SK" sz="2000" dirty="0" err="1"/>
              <a:t>a,b</a:t>
            </a:r>
            <a:r>
              <a:rPr lang="sk-SK" sz="2000" dirty="0"/>
              <a:t>)</a:t>
            </a:r>
          </a:p>
          <a:p>
            <a:pPr marL="0" indent="0">
              <a:buNone/>
            </a:pPr>
            <a:r>
              <a:rPr lang="sk-SK" sz="2000" dirty="0"/>
              <a:t>				</a:t>
            </a:r>
            <a:r>
              <a:rPr lang="sk-SK" sz="2000" dirty="0" err="1"/>
              <a:t>Nasobit</a:t>
            </a:r>
            <a:r>
              <a:rPr lang="sk-SK" sz="2000" dirty="0"/>
              <a:t>=a*b</a:t>
            </a:r>
          </a:p>
          <a:p>
            <a:pPr marL="0" indent="0">
              <a:buNone/>
            </a:pPr>
            <a:r>
              <a:rPr lang="sk-SK" sz="2000" dirty="0"/>
              <a:t>			End </a:t>
            </a:r>
            <a:r>
              <a:rPr lang="sk-SK" sz="2000" dirty="0" err="1"/>
              <a:t>Function</a:t>
            </a:r>
            <a:endParaRPr lang="sk-SK" sz="2000" dirty="0"/>
          </a:p>
          <a:p>
            <a:pPr marL="0" indent="0">
              <a:buNone/>
            </a:pPr>
            <a:endParaRPr lang="sk-SK" sz="2000" dirty="0"/>
          </a:p>
          <a:p>
            <a:pPr marL="0" indent="0">
              <a:buNone/>
            </a:pPr>
            <a:r>
              <a:rPr lang="sk-SK" sz="2000" dirty="0"/>
              <a:t>V hlavičke sa zavádzajú dva parametre, </a:t>
            </a:r>
            <a:r>
              <a:rPr lang="sk-SK" sz="2000" b="1" dirty="0"/>
              <a:t>a</a:t>
            </a:r>
            <a:r>
              <a:rPr lang="sk-SK" sz="2000" dirty="0"/>
              <a:t> </a:t>
            </a:r>
            <a:r>
              <a:rPr lang="sk-SK" sz="2000" dirty="0" err="1"/>
              <a:t>a</a:t>
            </a:r>
            <a:r>
              <a:rPr lang="sk-SK" sz="2000" dirty="0"/>
              <a:t> </a:t>
            </a:r>
            <a:r>
              <a:rPr lang="sk-SK" sz="2000" b="1" dirty="0"/>
              <a:t>b</a:t>
            </a:r>
            <a:r>
              <a:rPr lang="sk-SK" sz="2000" dirty="0"/>
              <a:t>. Parametre sa deklarujú v zátvorke za názvom funkcie a vzájomne sa oddeľujú čiarkami. Tieto parametre reprezentujú čísla, ktoré bude funkcia násobiť.</a:t>
            </a:r>
          </a:p>
          <a:p>
            <a:pPr marL="0" indent="0">
              <a:buNone/>
            </a:pPr>
            <a:endParaRPr lang="sk-SK" sz="2000" dirty="0"/>
          </a:p>
        </p:txBody>
      </p:sp>
    </p:spTree>
    <p:extLst>
      <p:ext uri="{BB962C8B-B14F-4D97-AF65-F5344CB8AC3E}">
        <p14:creationId xmlns:p14="http://schemas.microsoft.com/office/powerpoint/2010/main" val="1955545787"/>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6" y="624110"/>
            <a:ext cx="1715604" cy="646751"/>
          </a:xfrm>
        </p:spPr>
        <p:txBody>
          <a:bodyPr>
            <a:normAutofit fontScale="90000"/>
          </a:bodyPr>
          <a:lstStyle/>
          <a:p>
            <a:pPr lvl="0"/>
            <a:r>
              <a:rPr lang="sk-SK" b="1" dirty="0"/>
              <a:t>Cykly</a:t>
            </a:r>
            <a:br>
              <a:rPr lang="sk-SK" dirty="0"/>
            </a:br>
            <a:endParaRPr lang="sk-SK" dirty="0"/>
          </a:p>
        </p:txBody>
      </p:sp>
      <p:sp>
        <p:nvSpPr>
          <p:cNvPr id="3" name="Zástupný symbol obsahu 2"/>
          <p:cNvSpPr>
            <a:spLocks noGrp="1"/>
          </p:cNvSpPr>
          <p:nvPr>
            <p:ph idx="1"/>
          </p:nvPr>
        </p:nvSpPr>
        <p:spPr>
          <a:xfrm>
            <a:off x="2589212" y="1270861"/>
            <a:ext cx="8915400" cy="4640361"/>
          </a:xfrm>
        </p:spPr>
        <p:txBody>
          <a:bodyPr/>
          <a:lstStyle/>
          <a:p>
            <a:r>
              <a:rPr lang="sk-SK" dirty="0"/>
              <a:t>Cykly umožňujú opakovanie určitého bloku zdrojového kódu tak dlho, pokiaľ nie je splnená určená podmienka alebo nie je dosiahnutá určitá hodnota.</a:t>
            </a:r>
          </a:p>
          <a:p>
            <a:pPr marL="0" indent="0">
              <a:buNone/>
            </a:pPr>
            <a:endParaRPr lang="sk-SK" dirty="0"/>
          </a:p>
          <a:p>
            <a:pPr marL="0" lvl="0" indent="0">
              <a:buNone/>
            </a:pPr>
            <a:r>
              <a:rPr lang="sk-SK" b="1" dirty="0"/>
              <a:t>		Cykly FOR...NEXT</a:t>
            </a:r>
          </a:p>
          <a:p>
            <a:pPr marL="0" indent="0">
              <a:buNone/>
            </a:pPr>
            <a:r>
              <a:rPr lang="sk-SK" dirty="0"/>
              <a:t>					</a:t>
            </a:r>
            <a:r>
              <a:rPr lang="sk-SK" dirty="0" err="1"/>
              <a:t>For</a:t>
            </a:r>
            <a:r>
              <a:rPr lang="sk-SK" dirty="0"/>
              <a:t> n=1 to 5</a:t>
            </a:r>
          </a:p>
          <a:p>
            <a:pPr marL="0" indent="0">
              <a:buNone/>
            </a:pPr>
            <a:r>
              <a:rPr lang="sk-SK" dirty="0"/>
              <a:t>     						 </a:t>
            </a:r>
            <a:r>
              <a:rPr lang="sk-SK" dirty="0" err="1"/>
              <a:t>MsgBox</a:t>
            </a:r>
            <a:r>
              <a:rPr lang="sk-SK" dirty="0"/>
              <a:t> n</a:t>
            </a:r>
          </a:p>
          <a:p>
            <a:pPr marL="0" indent="0">
              <a:buNone/>
            </a:pPr>
            <a:r>
              <a:rPr lang="sk-SK" dirty="0"/>
              <a:t>					</a:t>
            </a:r>
            <a:r>
              <a:rPr lang="sk-SK" dirty="0" err="1"/>
              <a:t>Next</a:t>
            </a:r>
            <a:r>
              <a:rPr lang="sk-SK" dirty="0"/>
              <a:t> n</a:t>
            </a:r>
          </a:p>
          <a:p>
            <a:pPr marL="0" indent="0">
              <a:buNone/>
            </a:pPr>
            <a:r>
              <a:rPr lang="sk-SK" dirty="0"/>
              <a:t>									</a:t>
            </a:r>
            <a:r>
              <a:rPr lang="sk-SK" dirty="0" err="1"/>
              <a:t>For</a:t>
            </a:r>
            <a:r>
              <a:rPr lang="sk-SK" dirty="0"/>
              <a:t> n=3 to 12 Step 3</a:t>
            </a:r>
          </a:p>
          <a:p>
            <a:pPr marL="0" indent="0">
              <a:buNone/>
            </a:pPr>
            <a:r>
              <a:rPr lang="sk-SK" dirty="0"/>
              <a:t>        									</a:t>
            </a:r>
            <a:r>
              <a:rPr lang="sk-SK" dirty="0" err="1"/>
              <a:t>MsgBox</a:t>
            </a:r>
            <a:r>
              <a:rPr lang="sk-SK" dirty="0"/>
              <a:t> n</a:t>
            </a:r>
          </a:p>
          <a:p>
            <a:pPr marL="0" indent="0">
              <a:buNone/>
            </a:pPr>
            <a:r>
              <a:rPr lang="sk-SK" dirty="0"/>
              <a:t>									</a:t>
            </a:r>
            <a:r>
              <a:rPr lang="sk-SK" dirty="0" err="1"/>
              <a:t>Next</a:t>
            </a:r>
            <a:r>
              <a:rPr lang="sk-SK" dirty="0"/>
              <a:t> n</a:t>
            </a:r>
          </a:p>
          <a:p>
            <a:pPr marL="0" lvl="0" indent="0">
              <a:buNone/>
            </a:pPr>
            <a:endParaRPr lang="sk-SK" dirty="0"/>
          </a:p>
        </p:txBody>
      </p:sp>
    </p:spTree>
    <p:extLst>
      <p:ext uri="{BB962C8B-B14F-4D97-AF65-F5344CB8AC3E}">
        <p14:creationId xmlns:p14="http://schemas.microsoft.com/office/powerpoint/2010/main" val="3137607717"/>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05469" y="453629"/>
            <a:ext cx="3094952" cy="569259"/>
          </a:xfrm>
        </p:spPr>
        <p:txBody>
          <a:bodyPr>
            <a:normAutofit fontScale="90000"/>
          </a:bodyPr>
          <a:lstStyle/>
          <a:p>
            <a:r>
              <a:rPr lang="sk-SK" b="1" dirty="0"/>
              <a:t>Základy VBA</a:t>
            </a:r>
          </a:p>
        </p:txBody>
      </p:sp>
      <p:sp>
        <p:nvSpPr>
          <p:cNvPr id="3" name="Zástupný symbol obsahu 2"/>
          <p:cNvSpPr>
            <a:spLocks noGrp="1"/>
          </p:cNvSpPr>
          <p:nvPr>
            <p:ph idx="1"/>
          </p:nvPr>
        </p:nvSpPr>
        <p:spPr>
          <a:xfrm>
            <a:off x="2589212" y="1224366"/>
            <a:ext cx="8915400" cy="4686856"/>
          </a:xfrm>
        </p:spPr>
        <p:txBody>
          <a:bodyPr>
            <a:normAutofit/>
          </a:bodyPr>
          <a:lstStyle/>
          <a:p>
            <a:r>
              <a:rPr lang="sk-SK" sz="2400" dirty="0"/>
              <a:t>Microsoft </a:t>
            </a:r>
            <a:r>
              <a:rPr lang="sk-SK" sz="2400" dirty="0" err="1"/>
              <a:t>Visual</a:t>
            </a:r>
            <a:r>
              <a:rPr lang="sk-SK" sz="2400" dirty="0"/>
              <a:t> </a:t>
            </a:r>
            <a:r>
              <a:rPr lang="sk-SK" sz="2400" dirty="0" err="1"/>
              <a:t>Basic</a:t>
            </a:r>
            <a:r>
              <a:rPr lang="sk-SK" sz="2400" dirty="0"/>
              <a:t> </a:t>
            </a:r>
            <a:r>
              <a:rPr lang="sk-SK" sz="2400" dirty="0" err="1"/>
              <a:t>for</a:t>
            </a:r>
            <a:r>
              <a:rPr lang="sk-SK" sz="2400" dirty="0"/>
              <a:t> </a:t>
            </a:r>
            <a:r>
              <a:rPr lang="sk-SK" sz="2400" dirty="0" err="1"/>
              <a:t>Applications</a:t>
            </a:r>
            <a:r>
              <a:rPr lang="sk-SK" sz="2400" dirty="0"/>
              <a:t> (VBA) editor je to prostredie, v ktorom je možné testovať, ladiť a vyvíjať programy .</a:t>
            </a:r>
          </a:p>
          <a:p>
            <a:r>
              <a:rPr lang="sk-SK" sz="2400" dirty="0"/>
              <a:t>VBA je spoločný programovací jazyk pre všetky Office aplikácie.</a:t>
            </a:r>
          </a:p>
          <a:p>
            <a:r>
              <a:rPr lang="sk-SK" sz="2400" dirty="0"/>
              <a:t>Všetky programy </a:t>
            </a:r>
            <a:r>
              <a:rPr lang="sk-SK" sz="2400" dirty="0" err="1"/>
              <a:t>Visual</a:t>
            </a:r>
            <a:r>
              <a:rPr lang="sk-SK" sz="2400" dirty="0"/>
              <a:t> </a:t>
            </a:r>
            <a:r>
              <a:rPr lang="sk-SK" sz="2400" dirty="0" err="1"/>
              <a:t>Basicu</a:t>
            </a:r>
            <a:r>
              <a:rPr lang="sk-SK" sz="2400" dirty="0"/>
              <a:t> sa ukladajú vo svojej databáze do modulov.</a:t>
            </a:r>
          </a:p>
          <a:p>
            <a:r>
              <a:rPr lang="sk-SK" sz="2400" dirty="0"/>
              <a:t>Access ponúka dva spôsoby, ako je možné modul vytvoriť: </a:t>
            </a:r>
          </a:p>
          <a:p>
            <a:pPr lvl="1"/>
            <a:r>
              <a:rPr lang="sk-SK" sz="2000" dirty="0"/>
              <a:t>buď ako objekt s modulom, </a:t>
            </a:r>
          </a:p>
          <a:p>
            <a:pPr lvl="1"/>
            <a:r>
              <a:rPr lang="sk-SK" sz="2000" dirty="0"/>
              <a:t>súčasť objektu s formulárom alebo zostavou. </a:t>
            </a:r>
          </a:p>
          <a:p>
            <a:endParaRPr lang="sk-SK" sz="2400" dirty="0"/>
          </a:p>
          <a:p>
            <a:endParaRPr lang="sk-SK" sz="2400" dirty="0"/>
          </a:p>
        </p:txBody>
      </p:sp>
    </p:spTree>
    <p:extLst>
      <p:ext uri="{BB962C8B-B14F-4D97-AF65-F5344CB8AC3E}">
        <p14:creationId xmlns:p14="http://schemas.microsoft.com/office/powerpoint/2010/main" val="1629689388"/>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6" y="624110"/>
            <a:ext cx="2320038" cy="414276"/>
          </a:xfrm>
        </p:spPr>
        <p:txBody>
          <a:bodyPr>
            <a:normAutofit fontScale="90000"/>
          </a:bodyPr>
          <a:lstStyle/>
          <a:p>
            <a:pPr lvl="0"/>
            <a:r>
              <a:rPr lang="sk-SK" sz="2400" b="1" dirty="0"/>
              <a:t>Cykly DO UNTIL</a:t>
            </a:r>
            <a:br>
              <a:rPr lang="sk-SK" sz="2400" dirty="0"/>
            </a:br>
            <a:endParaRPr lang="sk-SK" sz="2400" dirty="0"/>
          </a:p>
        </p:txBody>
      </p:sp>
      <p:sp>
        <p:nvSpPr>
          <p:cNvPr id="3" name="Zástupný symbol obsahu 2"/>
          <p:cNvSpPr>
            <a:spLocks noGrp="1"/>
          </p:cNvSpPr>
          <p:nvPr>
            <p:ph idx="1"/>
          </p:nvPr>
        </p:nvSpPr>
        <p:spPr>
          <a:xfrm>
            <a:off x="2592925" y="1046135"/>
            <a:ext cx="8915400" cy="2766448"/>
          </a:xfrm>
        </p:spPr>
        <p:txBody>
          <a:bodyPr/>
          <a:lstStyle/>
          <a:p>
            <a:r>
              <a:rPr lang="sk-SK" dirty="0"/>
              <a:t>Cyklus </a:t>
            </a:r>
            <a:r>
              <a:rPr lang="sk-SK" b="1" i="1" dirty="0"/>
              <a:t>Do </a:t>
            </a:r>
            <a:r>
              <a:rPr lang="sk-SK" b="1" i="1" dirty="0" err="1"/>
              <a:t>Until</a:t>
            </a:r>
            <a:r>
              <a:rPr lang="sk-SK" dirty="0"/>
              <a:t> sa vykonáva, kým nie je splnená špecifická podmienka.</a:t>
            </a:r>
          </a:p>
          <a:p>
            <a:r>
              <a:rPr lang="sk-SK" dirty="0"/>
              <a:t>Často ide o čakanie na to, kým nejaká premenná dosiahne určitú hodnotu. </a:t>
            </a:r>
          </a:p>
          <a:p>
            <a:r>
              <a:rPr lang="sk-SK" dirty="0"/>
              <a:t>Keď je podmienka splnená, vykonávanie cyklu sa zastaví a program pokračuje príkazom, ktorý nasleduje za telom cyklu. </a:t>
            </a:r>
          </a:p>
          <a:p>
            <a:r>
              <a:rPr lang="sk-SK" dirty="0"/>
              <a:t>Môžeme tiež použiť príkaz </a:t>
            </a:r>
            <a:r>
              <a:rPr lang="sk-SK" b="1" i="1" dirty="0" err="1"/>
              <a:t>While</a:t>
            </a:r>
            <a:r>
              <a:rPr lang="sk-SK" dirty="0"/>
              <a:t>. Pri jeho použití sa cyklus vykonáva tak dlho, kým platí nejaká podmienka.</a:t>
            </a:r>
          </a:p>
        </p:txBody>
      </p:sp>
      <p:sp>
        <p:nvSpPr>
          <p:cNvPr id="4" name="Nadpis 1"/>
          <p:cNvSpPr txBox="1">
            <a:spLocks/>
          </p:cNvSpPr>
          <p:nvPr/>
        </p:nvSpPr>
        <p:spPr>
          <a:xfrm>
            <a:off x="2592925" y="3895736"/>
            <a:ext cx="2660999" cy="414276"/>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k-SK" sz="2000" b="1" dirty="0"/>
              <a:t>Cykly WHILE...WEND</a:t>
            </a:r>
            <a:br>
              <a:rPr lang="sk-SK" sz="2000" dirty="0"/>
            </a:br>
            <a:endParaRPr lang="sk-SK" sz="2000" dirty="0"/>
          </a:p>
        </p:txBody>
      </p:sp>
      <p:sp>
        <p:nvSpPr>
          <p:cNvPr id="5" name="Zástupný symbol obsahu 2"/>
          <p:cNvSpPr txBox="1">
            <a:spLocks/>
          </p:cNvSpPr>
          <p:nvPr/>
        </p:nvSpPr>
        <p:spPr>
          <a:xfrm>
            <a:off x="2592925" y="4393165"/>
            <a:ext cx="8915400" cy="112005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sk-SK" dirty="0"/>
              <a:t>Tento cyklus sa opakuje tak dlho, pokiaľ je výsledkom vyhodnotenia určitej podmienky hodnota </a:t>
            </a:r>
            <a:r>
              <a:rPr lang="sk-SK" dirty="0" err="1"/>
              <a:t>True</a:t>
            </a:r>
            <a:r>
              <a:rPr lang="sk-SK" dirty="0"/>
              <a:t>. </a:t>
            </a:r>
          </a:p>
        </p:txBody>
      </p:sp>
    </p:spTree>
    <p:extLst>
      <p:ext uri="{BB962C8B-B14F-4D97-AF65-F5344CB8AC3E}">
        <p14:creationId xmlns:p14="http://schemas.microsoft.com/office/powerpoint/2010/main" val="453585448"/>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624110"/>
            <a:ext cx="8911687" cy="708744"/>
          </a:xfrm>
        </p:spPr>
        <p:txBody>
          <a:bodyPr/>
          <a:lstStyle/>
          <a:p>
            <a:r>
              <a:rPr lang="sk-SK" b="1" dirty="0"/>
              <a:t>Objektové modely aplikácie Access</a:t>
            </a:r>
            <a:endParaRPr lang="sk-SK" dirty="0"/>
          </a:p>
        </p:txBody>
      </p:sp>
      <p:sp>
        <p:nvSpPr>
          <p:cNvPr id="3" name="Zástupný symbol obsahu 2"/>
          <p:cNvSpPr>
            <a:spLocks noGrp="1"/>
          </p:cNvSpPr>
          <p:nvPr>
            <p:ph idx="1"/>
          </p:nvPr>
        </p:nvSpPr>
        <p:spPr>
          <a:xfrm>
            <a:off x="2589212" y="1456841"/>
            <a:ext cx="8915400" cy="4454381"/>
          </a:xfrm>
        </p:spPr>
        <p:txBody>
          <a:bodyPr>
            <a:normAutofit/>
          </a:bodyPr>
          <a:lstStyle/>
          <a:p>
            <a:r>
              <a:rPr lang="sk-SK" sz="2000" dirty="0"/>
              <a:t>Objektové modely aplikácie Access sú základom programovania pre aplikáciu Access v jazyku VBA. </a:t>
            </a:r>
          </a:p>
          <a:p>
            <a:r>
              <a:rPr lang="sk-SK" sz="2000" dirty="0"/>
              <a:t>V aplikácii Access sa používa niekoľko objektových modelov a celá aplikácia je zameraná na prácu so štruktúrou tabuliek, dopytov, formulárov a zostáv. </a:t>
            </a:r>
          </a:p>
          <a:p>
            <a:r>
              <a:rPr lang="sk-SK" sz="2000" dirty="0"/>
              <a:t>Najdôležitejšími objektovými modelmi aplikácie Access sú modely DAO (</a:t>
            </a:r>
            <a:r>
              <a:rPr lang="sk-SK" sz="2000" dirty="0" err="1"/>
              <a:t>Data</a:t>
            </a:r>
            <a:r>
              <a:rPr lang="sk-SK" sz="2000" dirty="0"/>
              <a:t> Access </a:t>
            </a:r>
            <a:r>
              <a:rPr lang="sk-SK" sz="2000" dirty="0" err="1"/>
              <a:t>Objects</a:t>
            </a:r>
            <a:r>
              <a:rPr lang="sk-SK" sz="2000" dirty="0"/>
              <a:t>) a ADO (</a:t>
            </a:r>
            <a:r>
              <a:rPr lang="sk-SK" sz="2000" dirty="0" err="1"/>
              <a:t>Active</a:t>
            </a:r>
            <a:r>
              <a:rPr lang="sk-SK" sz="2000" dirty="0"/>
              <a:t> X </a:t>
            </a:r>
            <a:r>
              <a:rPr lang="sk-SK" sz="2000" dirty="0" err="1"/>
              <a:t>Data</a:t>
            </a:r>
            <a:r>
              <a:rPr lang="sk-SK" sz="2000" dirty="0"/>
              <a:t> </a:t>
            </a:r>
            <a:r>
              <a:rPr lang="sk-SK" sz="2000" dirty="0" err="1"/>
              <a:t>Objects</a:t>
            </a:r>
            <a:r>
              <a:rPr lang="sk-SK" sz="2000" dirty="0"/>
              <a:t>). </a:t>
            </a:r>
          </a:p>
          <a:p>
            <a:r>
              <a:rPr lang="sk-SK" sz="2000" dirty="0"/>
              <a:t>Objekt je programová štruktúra, ktorá zastrešuje údaje aj funkcionalitu, a ktorá je definovaná a alokovaná ako samostatná jednotka, ku ktorej je možné verejne pristupovať iba prostredníctvom rozhrania programovej štruktúry aplikácie. </a:t>
            </a:r>
          </a:p>
        </p:txBody>
      </p:sp>
    </p:spTree>
    <p:extLst>
      <p:ext uri="{BB962C8B-B14F-4D97-AF65-F5344CB8AC3E}">
        <p14:creationId xmlns:p14="http://schemas.microsoft.com/office/powerpoint/2010/main" val="3476206466"/>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624110"/>
            <a:ext cx="8911687" cy="724243"/>
          </a:xfrm>
        </p:spPr>
        <p:txBody>
          <a:bodyPr/>
          <a:lstStyle/>
          <a:p>
            <a:r>
              <a:rPr lang="sk-SK" b="1" dirty="0"/>
              <a:t>Najdôležitejšie objekty</a:t>
            </a:r>
            <a:endParaRPr lang="sk-SK" dirty="0"/>
          </a:p>
        </p:txBody>
      </p:sp>
      <p:sp>
        <p:nvSpPr>
          <p:cNvPr id="3" name="Zástupný symbol obsahu 2"/>
          <p:cNvSpPr>
            <a:spLocks noGrp="1"/>
          </p:cNvSpPr>
          <p:nvPr>
            <p:ph idx="1"/>
          </p:nvPr>
        </p:nvSpPr>
        <p:spPr>
          <a:xfrm>
            <a:off x="2589212" y="2278251"/>
            <a:ext cx="8915400" cy="3632971"/>
          </a:xfrm>
        </p:spPr>
        <p:txBody>
          <a:bodyPr>
            <a:normAutofit/>
          </a:bodyPr>
          <a:lstStyle/>
          <a:p>
            <a:pPr lvl="0"/>
            <a:r>
              <a:rPr lang="sk-SK" sz="2800" b="1" dirty="0"/>
              <a:t>Objekt </a:t>
            </a:r>
            <a:r>
              <a:rPr lang="sk-SK" sz="2800" b="1" dirty="0" err="1"/>
              <a:t>Application</a:t>
            </a:r>
            <a:endParaRPr lang="sk-SK" sz="2800" b="1" dirty="0"/>
          </a:p>
          <a:p>
            <a:r>
              <a:rPr lang="sk-SK" sz="2800" b="1" dirty="0"/>
              <a:t>Objekt </a:t>
            </a:r>
            <a:r>
              <a:rPr lang="sk-SK" sz="2800" b="1" dirty="0" err="1"/>
              <a:t>Me</a:t>
            </a:r>
            <a:endParaRPr lang="sk-SK" sz="2800" b="1" dirty="0"/>
          </a:p>
          <a:p>
            <a:pPr lvl="0"/>
            <a:r>
              <a:rPr lang="sk-SK" sz="2800" b="1" dirty="0"/>
              <a:t>Objekt </a:t>
            </a:r>
            <a:r>
              <a:rPr lang="sk-SK" sz="2800" b="1" dirty="0" err="1"/>
              <a:t>CurrentDb</a:t>
            </a:r>
            <a:endParaRPr lang="sk-SK" sz="2800" b="1" dirty="0"/>
          </a:p>
          <a:p>
            <a:r>
              <a:rPr lang="sk-SK" sz="2800" b="1" dirty="0"/>
              <a:t>Objekt </a:t>
            </a:r>
            <a:r>
              <a:rPr lang="sk-SK" sz="2800" b="1" dirty="0" err="1"/>
              <a:t>Recordset</a:t>
            </a:r>
            <a:endParaRPr lang="sk-SK" sz="2800" b="1" dirty="0"/>
          </a:p>
          <a:p>
            <a:pPr lvl="0"/>
            <a:r>
              <a:rPr lang="sk-SK" sz="2800" b="1" dirty="0"/>
              <a:t>Objekt </a:t>
            </a:r>
            <a:r>
              <a:rPr lang="sk-SK" sz="2800" b="1" dirty="0" err="1"/>
              <a:t>DoCmd</a:t>
            </a:r>
            <a:endParaRPr lang="sk-SK" sz="2800" dirty="0"/>
          </a:p>
          <a:p>
            <a:endParaRPr lang="sk-SK" sz="2800" dirty="0"/>
          </a:p>
          <a:p>
            <a:pPr lvl="0"/>
            <a:endParaRPr lang="sk-SK" sz="2800" dirty="0"/>
          </a:p>
          <a:p>
            <a:endParaRPr lang="sk-SK" sz="2800" dirty="0"/>
          </a:p>
          <a:p>
            <a:pPr lvl="0"/>
            <a:endParaRPr lang="sk-SK" sz="2800" dirty="0"/>
          </a:p>
          <a:p>
            <a:endParaRPr lang="sk-SK" sz="2800" dirty="0"/>
          </a:p>
        </p:txBody>
      </p:sp>
    </p:spTree>
    <p:extLst>
      <p:ext uri="{BB962C8B-B14F-4D97-AF65-F5344CB8AC3E}">
        <p14:creationId xmlns:p14="http://schemas.microsoft.com/office/powerpoint/2010/main" val="290820741"/>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ĺžnik 3"/>
          <p:cNvSpPr/>
          <p:nvPr/>
        </p:nvSpPr>
        <p:spPr>
          <a:xfrm rot="20325721">
            <a:off x="1305270" y="2875003"/>
            <a:ext cx="9581470" cy="1107996"/>
          </a:xfrm>
          <a:prstGeom prst="rect">
            <a:avLst/>
          </a:prstGeom>
          <a:noFill/>
        </p:spPr>
        <p:txBody>
          <a:bodyPr wrap="none" lIns="91440" tIns="45720" rIns="91440" bIns="45720">
            <a:spAutoFit/>
          </a:bodyPr>
          <a:lstStyle/>
          <a:p>
            <a:pPr algn="ctr"/>
            <a:r>
              <a:rPr lang="sk-SK" sz="6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Ďakujem za pozornosť!</a:t>
            </a:r>
          </a:p>
        </p:txBody>
      </p:sp>
    </p:spTree>
    <p:extLst>
      <p:ext uri="{BB962C8B-B14F-4D97-AF65-F5344CB8AC3E}">
        <p14:creationId xmlns:p14="http://schemas.microsoft.com/office/powerpoint/2010/main" val="3083996468"/>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624110"/>
            <a:ext cx="8911687" cy="724243"/>
          </a:xfrm>
        </p:spPr>
        <p:txBody>
          <a:bodyPr>
            <a:normAutofit fontScale="90000"/>
          </a:bodyPr>
          <a:lstStyle/>
          <a:p>
            <a:r>
              <a:rPr lang="sk-SK" b="1" dirty="0"/>
              <a:t>Okno programu </a:t>
            </a:r>
            <a:r>
              <a:rPr lang="sk-SK" b="1" dirty="0" err="1"/>
              <a:t>Visual</a:t>
            </a:r>
            <a:r>
              <a:rPr lang="sk-SK" b="1" dirty="0"/>
              <a:t> </a:t>
            </a:r>
            <a:r>
              <a:rPr lang="sk-SK" b="1" dirty="0" err="1"/>
              <a:t>Basic</a:t>
            </a:r>
            <a:r>
              <a:rPr lang="sk-SK" b="1" dirty="0"/>
              <a:t> Editor</a:t>
            </a:r>
            <a:br>
              <a:rPr lang="sk-SK" dirty="0"/>
            </a:br>
            <a:endParaRPr lang="sk-SK" dirty="0"/>
          </a:p>
        </p:txBody>
      </p:sp>
      <p:pic>
        <p:nvPicPr>
          <p:cNvPr id="4" name="Obrázok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8307" y="1583409"/>
            <a:ext cx="7729543" cy="4538421"/>
          </a:xfrm>
          <a:prstGeom prst="rect">
            <a:avLst/>
          </a:prstGeom>
          <a:noFill/>
          <a:ln>
            <a:noFill/>
          </a:ln>
        </p:spPr>
      </p:pic>
    </p:spTree>
    <p:extLst>
      <p:ext uri="{BB962C8B-B14F-4D97-AF65-F5344CB8AC3E}">
        <p14:creationId xmlns:p14="http://schemas.microsoft.com/office/powerpoint/2010/main" val="1679544468"/>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624110"/>
            <a:ext cx="8911687" cy="615754"/>
          </a:xfrm>
        </p:spPr>
        <p:txBody>
          <a:bodyPr>
            <a:normAutofit fontScale="90000"/>
          </a:bodyPr>
          <a:lstStyle/>
          <a:p>
            <a:r>
              <a:rPr lang="sk-SK" b="1" dirty="0"/>
              <a:t>Premenné a konštanty</a:t>
            </a:r>
            <a:endParaRPr lang="sk-SK" dirty="0"/>
          </a:p>
        </p:txBody>
      </p:sp>
      <p:sp>
        <p:nvSpPr>
          <p:cNvPr id="3" name="Zástupný symbol obsahu 2"/>
          <p:cNvSpPr>
            <a:spLocks noGrp="1"/>
          </p:cNvSpPr>
          <p:nvPr>
            <p:ph idx="1"/>
          </p:nvPr>
        </p:nvSpPr>
        <p:spPr>
          <a:xfrm>
            <a:off x="2589212" y="1503335"/>
            <a:ext cx="8915400" cy="4850969"/>
          </a:xfrm>
        </p:spPr>
        <p:txBody>
          <a:bodyPr>
            <a:normAutofit/>
          </a:bodyPr>
          <a:lstStyle/>
          <a:p>
            <a:r>
              <a:rPr lang="sk-SK" sz="2400" dirty="0"/>
              <a:t>Premenné sa používajú na dočasné ukladanie hodnôt, výpočty výsledkov alebo na manipuláciu s ľubovoľnými objektmi v databáze.</a:t>
            </a:r>
          </a:p>
          <a:p>
            <a:r>
              <a:rPr lang="sk-SK" sz="2400" dirty="0"/>
              <a:t>Konštanta je údajový objekt s pevnou hodnotou, ktorú nemôžete zmeniť počas behu aplikácie.</a:t>
            </a:r>
          </a:p>
          <a:p>
            <a:r>
              <a:rPr lang="sk-SK" sz="2400" dirty="0"/>
              <a:t>V Accesse sa často stretávame s konštantami </a:t>
            </a:r>
            <a:r>
              <a:rPr lang="sk-SK" sz="2400" dirty="0" err="1"/>
              <a:t>Null</a:t>
            </a:r>
            <a:r>
              <a:rPr lang="sk-SK" sz="2400" dirty="0"/>
              <a:t>, </a:t>
            </a:r>
            <a:r>
              <a:rPr lang="sk-SK" sz="2400" dirty="0" err="1"/>
              <a:t>True</a:t>
            </a:r>
            <a:r>
              <a:rPr lang="sk-SK" sz="2400" dirty="0"/>
              <a:t> a </a:t>
            </a:r>
            <a:r>
              <a:rPr lang="sk-SK" sz="2400" dirty="0" err="1"/>
              <a:t>False</a:t>
            </a:r>
            <a:r>
              <a:rPr lang="sk-SK" sz="2400" dirty="0"/>
              <a:t>. </a:t>
            </a:r>
          </a:p>
          <a:p>
            <a:r>
              <a:rPr lang="sk-SK" sz="2400" dirty="0"/>
              <a:t>VB obsahuje tiež veľké množstvo vstavaných konštánt, pomocou ktorých môžete robiť testy na údajové typy a iné atribúty, prípadne ich môžete využiť ako pevné argumenty vo funkciách a výrazoch.</a:t>
            </a:r>
          </a:p>
        </p:txBody>
      </p:sp>
    </p:spTree>
    <p:extLst>
      <p:ext uri="{BB962C8B-B14F-4D97-AF65-F5344CB8AC3E}">
        <p14:creationId xmlns:p14="http://schemas.microsoft.com/office/powerpoint/2010/main" val="2283456033"/>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6" y="624110"/>
            <a:ext cx="3048458" cy="677748"/>
          </a:xfrm>
        </p:spPr>
        <p:txBody>
          <a:bodyPr>
            <a:normAutofit fontScale="90000"/>
          </a:bodyPr>
          <a:lstStyle/>
          <a:p>
            <a:r>
              <a:rPr lang="sk-SK" b="1" dirty="0"/>
              <a:t>Údajové typy</a:t>
            </a:r>
            <a:br>
              <a:rPr lang="sk-SK" dirty="0"/>
            </a:br>
            <a:endParaRPr lang="sk-SK" dirty="0"/>
          </a:p>
        </p:txBody>
      </p:sp>
      <p:sp>
        <p:nvSpPr>
          <p:cNvPr id="3" name="Zástupný symbol obsahu 2"/>
          <p:cNvSpPr>
            <a:spLocks noGrp="1"/>
          </p:cNvSpPr>
          <p:nvPr>
            <p:ph idx="1"/>
          </p:nvPr>
        </p:nvSpPr>
        <p:spPr>
          <a:xfrm>
            <a:off x="2589212" y="1301857"/>
            <a:ext cx="8915400" cy="4959457"/>
          </a:xfrm>
        </p:spPr>
        <p:txBody>
          <a:bodyPr>
            <a:noAutofit/>
          </a:bodyPr>
          <a:lstStyle/>
          <a:p>
            <a:r>
              <a:rPr lang="sk-SK" sz="2400" dirty="0"/>
              <a:t>VB podporuje údajové typy pre premenné a konštanty, ktoré sa podobajú údajovým typom používaných pri definícii polí v tabuľkách.</a:t>
            </a:r>
          </a:p>
          <a:p>
            <a:r>
              <a:rPr lang="sk-SK" sz="2400" dirty="0"/>
              <a:t>Údajový typ premennej môže byť definovaný implicitne tak, že sa pri prvom použití danej premennej doplní znak na označenie typu.</a:t>
            </a:r>
          </a:p>
          <a:p>
            <a:r>
              <a:rPr lang="sk-SK" sz="2400" dirty="0"/>
              <a:t>Ak údajovú premennú, na ktorú sa odkazujeme vo svojom programe, výslovne nedeklarujeme a nedoplníme znak pre označenie typu, VB takej premennej priradí údajový typ </a:t>
            </a:r>
            <a:r>
              <a:rPr lang="sk-SK" sz="2400" b="1" i="1" dirty="0"/>
              <a:t>Variant</a:t>
            </a:r>
            <a:r>
              <a:rPr lang="sk-SK" sz="2400" dirty="0"/>
              <a:t>.</a:t>
            </a:r>
          </a:p>
          <a:p>
            <a:r>
              <a:rPr lang="sk-SK" sz="2400" dirty="0"/>
              <a:t>Tento údajový typ je tiež jediný údajový typ, ktorý môže obsahovať hodnotu </a:t>
            </a:r>
            <a:r>
              <a:rPr lang="sk-SK" sz="2400" dirty="0" err="1"/>
              <a:t>Null</a:t>
            </a:r>
            <a:r>
              <a:rPr lang="sk-SK" sz="2400" dirty="0"/>
              <a:t>. </a:t>
            </a:r>
          </a:p>
        </p:txBody>
      </p:sp>
    </p:spTree>
    <p:extLst>
      <p:ext uri="{BB962C8B-B14F-4D97-AF65-F5344CB8AC3E}">
        <p14:creationId xmlns:p14="http://schemas.microsoft.com/office/powerpoint/2010/main" val="475046498"/>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ľka 3"/>
          <p:cNvGraphicFramePr>
            <a:graphicFrameLocks noGrp="1"/>
          </p:cNvGraphicFramePr>
          <p:nvPr>
            <p:extLst>
              <p:ext uri="{D42A27DB-BD31-4B8C-83A1-F6EECF244321}">
                <p14:modId xmlns:p14="http://schemas.microsoft.com/office/powerpoint/2010/main" val="3012587497"/>
              </p:ext>
            </p:extLst>
          </p:nvPr>
        </p:nvGraphicFramePr>
        <p:xfrm>
          <a:off x="2262752" y="108488"/>
          <a:ext cx="9929248" cy="6749512"/>
        </p:xfrm>
        <a:graphic>
          <a:graphicData uri="http://schemas.openxmlformats.org/drawingml/2006/table">
            <a:tbl>
              <a:tblPr firstRow="1" firstCol="1" bandRow="1" bandCol="1">
                <a:tableStyleId>{5C22544A-7EE6-4342-B048-85BDC9FD1C3A}</a:tableStyleId>
              </a:tblPr>
              <a:tblGrid>
                <a:gridCol w="1372648">
                  <a:extLst>
                    <a:ext uri="{9D8B030D-6E8A-4147-A177-3AD203B41FA5}">
                      <a16:colId xmlns:a16="http://schemas.microsoft.com/office/drawing/2014/main" val="20000"/>
                    </a:ext>
                  </a:extLst>
                </a:gridCol>
                <a:gridCol w="1646321">
                  <a:extLst>
                    <a:ext uri="{9D8B030D-6E8A-4147-A177-3AD203B41FA5}">
                      <a16:colId xmlns:a16="http://schemas.microsoft.com/office/drawing/2014/main" val="20001"/>
                    </a:ext>
                  </a:extLst>
                </a:gridCol>
                <a:gridCol w="1546903">
                  <a:extLst>
                    <a:ext uri="{9D8B030D-6E8A-4147-A177-3AD203B41FA5}">
                      <a16:colId xmlns:a16="http://schemas.microsoft.com/office/drawing/2014/main" val="20002"/>
                    </a:ext>
                  </a:extLst>
                </a:gridCol>
                <a:gridCol w="5363376">
                  <a:extLst>
                    <a:ext uri="{9D8B030D-6E8A-4147-A177-3AD203B41FA5}">
                      <a16:colId xmlns:a16="http://schemas.microsoft.com/office/drawing/2014/main" val="20003"/>
                    </a:ext>
                  </a:extLst>
                </a:gridCol>
              </a:tblGrid>
              <a:tr h="615265">
                <a:tc>
                  <a:txBody>
                    <a:bodyPr/>
                    <a:lstStyle/>
                    <a:p>
                      <a:pPr>
                        <a:spcAft>
                          <a:spcPts val="0"/>
                        </a:spcAft>
                      </a:pPr>
                      <a:r>
                        <a:rPr lang="sk-SK" sz="1050">
                          <a:effectLst/>
                        </a:rPr>
                        <a:t>Údajový typ</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Veľkosť</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Znak na označenie typu</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Môže obsahovať</a:t>
                      </a:r>
                      <a:endParaRPr lang="sk-SK" sz="1050">
                        <a:effectLst/>
                        <a:latin typeface="Times New Roman" panose="02020603050405020304" pitchFamily="18" charset="0"/>
                        <a:ea typeface="Calibri" panose="020F0502020204030204" pitchFamily="34" charset="0"/>
                      </a:endParaRPr>
                    </a:p>
                  </a:txBody>
                  <a:tcPr marL="55138" marR="55138" marT="0" marB="0" anchor="ctr"/>
                </a:tc>
                <a:extLst>
                  <a:ext uri="{0D108BD9-81ED-4DB2-BD59-A6C34878D82A}">
                    <a16:rowId xmlns:a16="http://schemas.microsoft.com/office/drawing/2014/main" val="10000"/>
                  </a:ext>
                </a:extLst>
              </a:tr>
              <a:tr h="241834">
                <a:tc>
                  <a:txBody>
                    <a:bodyPr/>
                    <a:lstStyle/>
                    <a:p>
                      <a:pPr>
                        <a:spcAft>
                          <a:spcPts val="0"/>
                        </a:spcAft>
                      </a:pPr>
                      <a:r>
                        <a:rPr lang="sk-SK" sz="1050">
                          <a:effectLst/>
                        </a:rPr>
                        <a:t>Boolean</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2 bajty</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Žiadny</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True (-1) alebo False (0)</a:t>
                      </a:r>
                      <a:endParaRPr lang="sk-SK" sz="1050">
                        <a:effectLst/>
                        <a:latin typeface="Times New Roman" panose="02020603050405020304" pitchFamily="18" charset="0"/>
                        <a:ea typeface="Calibri" panose="020F0502020204030204" pitchFamily="34" charset="0"/>
                      </a:endParaRPr>
                    </a:p>
                  </a:txBody>
                  <a:tcPr marL="55138" marR="55138" marT="0" marB="0" anchor="ctr"/>
                </a:tc>
                <a:extLst>
                  <a:ext uri="{0D108BD9-81ED-4DB2-BD59-A6C34878D82A}">
                    <a16:rowId xmlns:a16="http://schemas.microsoft.com/office/drawing/2014/main" val="10001"/>
                  </a:ext>
                </a:extLst>
              </a:tr>
              <a:tr h="241834">
                <a:tc>
                  <a:txBody>
                    <a:bodyPr/>
                    <a:lstStyle/>
                    <a:p>
                      <a:pPr>
                        <a:spcAft>
                          <a:spcPts val="0"/>
                        </a:spcAft>
                      </a:pPr>
                      <a:r>
                        <a:rPr lang="sk-SK" sz="1050">
                          <a:effectLst/>
                        </a:rPr>
                        <a:t>Byte</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1 bajt</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Žiadny</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Binárne údaje v rozsahu hodnôt od 0 do 255</a:t>
                      </a:r>
                      <a:endParaRPr lang="sk-SK" sz="1050">
                        <a:effectLst/>
                        <a:latin typeface="Times New Roman" panose="02020603050405020304" pitchFamily="18" charset="0"/>
                        <a:ea typeface="Calibri" panose="020F0502020204030204" pitchFamily="34" charset="0"/>
                      </a:endParaRPr>
                    </a:p>
                  </a:txBody>
                  <a:tcPr marL="55138" marR="55138" marT="0" marB="0" anchor="ctr"/>
                </a:tc>
                <a:extLst>
                  <a:ext uri="{0D108BD9-81ED-4DB2-BD59-A6C34878D82A}">
                    <a16:rowId xmlns:a16="http://schemas.microsoft.com/office/drawing/2014/main" val="10002"/>
                  </a:ext>
                </a:extLst>
              </a:tr>
              <a:tr h="284590">
                <a:tc>
                  <a:txBody>
                    <a:bodyPr/>
                    <a:lstStyle/>
                    <a:p>
                      <a:pPr>
                        <a:spcAft>
                          <a:spcPts val="0"/>
                        </a:spcAft>
                      </a:pPr>
                      <a:r>
                        <a:rPr lang="sk-SK" sz="1050">
                          <a:effectLst/>
                        </a:rPr>
                        <a:t>Integer</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2 bajty</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Celé čísla od -32 768 do 32 767</a:t>
                      </a:r>
                      <a:endParaRPr lang="sk-SK" sz="1050">
                        <a:effectLst/>
                        <a:latin typeface="Times New Roman" panose="02020603050405020304" pitchFamily="18" charset="0"/>
                        <a:ea typeface="Calibri" panose="020F0502020204030204" pitchFamily="34" charset="0"/>
                      </a:endParaRPr>
                    </a:p>
                  </a:txBody>
                  <a:tcPr marL="55138" marR="55138" marT="0" marB="0" anchor="ctr"/>
                </a:tc>
                <a:extLst>
                  <a:ext uri="{0D108BD9-81ED-4DB2-BD59-A6C34878D82A}">
                    <a16:rowId xmlns:a16="http://schemas.microsoft.com/office/drawing/2014/main" val="10003"/>
                  </a:ext>
                </a:extLst>
              </a:tr>
              <a:tr h="241834">
                <a:tc>
                  <a:txBody>
                    <a:bodyPr/>
                    <a:lstStyle/>
                    <a:p>
                      <a:pPr>
                        <a:spcAft>
                          <a:spcPts val="0"/>
                        </a:spcAft>
                      </a:pPr>
                      <a:r>
                        <a:rPr lang="sk-SK" sz="1050">
                          <a:effectLst/>
                        </a:rPr>
                        <a:t>Long</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4 bajty</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en-US" sz="1050">
                          <a:effectLst/>
                        </a:rPr>
                        <a:t>&amp;</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Celé čísla od -2 147 483 648 do 2 147 483 647</a:t>
                      </a:r>
                      <a:endParaRPr lang="sk-SK" sz="1050">
                        <a:effectLst/>
                        <a:latin typeface="Times New Roman" panose="02020603050405020304" pitchFamily="18" charset="0"/>
                        <a:ea typeface="Calibri" panose="020F0502020204030204" pitchFamily="34" charset="0"/>
                      </a:endParaRPr>
                    </a:p>
                  </a:txBody>
                  <a:tcPr marL="55138" marR="55138" marT="0" marB="0" anchor="ctr"/>
                </a:tc>
                <a:extLst>
                  <a:ext uri="{0D108BD9-81ED-4DB2-BD59-A6C34878D82A}">
                    <a16:rowId xmlns:a16="http://schemas.microsoft.com/office/drawing/2014/main" val="10004"/>
                  </a:ext>
                </a:extLst>
              </a:tr>
              <a:tr h="410177">
                <a:tc>
                  <a:txBody>
                    <a:bodyPr/>
                    <a:lstStyle/>
                    <a:p>
                      <a:pPr>
                        <a:spcAft>
                          <a:spcPts val="0"/>
                        </a:spcAft>
                      </a:pPr>
                      <a:r>
                        <a:rPr lang="sk-SK" sz="1050">
                          <a:effectLst/>
                        </a:rPr>
                        <a:t>Single</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4 bajty</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Čísla s pohyblivou desatinnou čiarkou približne od -3,4 * 1038 do 3,4 * 1038</a:t>
                      </a:r>
                      <a:endParaRPr lang="sk-SK" sz="1050">
                        <a:effectLst/>
                        <a:latin typeface="Times New Roman" panose="02020603050405020304" pitchFamily="18" charset="0"/>
                        <a:ea typeface="Calibri" panose="020F0502020204030204" pitchFamily="34" charset="0"/>
                      </a:endParaRPr>
                    </a:p>
                  </a:txBody>
                  <a:tcPr marL="55138" marR="55138" marT="0" marB="0" anchor="ctr"/>
                </a:tc>
                <a:extLst>
                  <a:ext uri="{0D108BD9-81ED-4DB2-BD59-A6C34878D82A}">
                    <a16:rowId xmlns:a16="http://schemas.microsoft.com/office/drawing/2014/main" val="10005"/>
                  </a:ext>
                </a:extLst>
              </a:tr>
              <a:tr h="410177">
                <a:tc>
                  <a:txBody>
                    <a:bodyPr/>
                    <a:lstStyle/>
                    <a:p>
                      <a:pPr>
                        <a:spcAft>
                          <a:spcPts val="0"/>
                        </a:spcAft>
                      </a:pPr>
                      <a:r>
                        <a:rPr lang="sk-SK" sz="1050">
                          <a:effectLst/>
                        </a:rPr>
                        <a:t>Double</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8 bajtov</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en-US" sz="1050">
                          <a:effectLst/>
                        </a:rPr>
                        <a:t>#</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Čísla s pohyblivou desatinnou čiarkou od cca -1,79 * 10 308 do 1,79 * 10 308</a:t>
                      </a:r>
                      <a:endParaRPr lang="sk-SK" sz="1050">
                        <a:effectLst/>
                        <a:latin typeface="Times New Roman" panose="02020603050405020304" pitchFamily="18" charset="0"/>
                        <a:ea typeface="Calibri" panose="020F0502020204030204" pitchFamily="34" charset="0"/>
                      </a:endParaRPr>
                    </a:p>
                  </a:txBody>
                  <a:tcPr marL="55138" marR="55138" marT="0" marB="0" anchor="ctr"/>
                </a:tc>
                <a:extLst>
                  <a:ext uri="{0D108BD9-81ED-4DB2-BD59-A6C34878D82A}">
                    <a16:rowId xmlns:a16="http://schemas.microsoft.com/office/drawing/2014/main" val="10006"/>
                  </a:ext>
                </a:extLst>
              </a:tr>
              <a:tr h="615265">
                <a:tc>
                  <a:txBody>
                    <a:bodyPr/>
                    <a:lstStyle/>
                    <a:p>
                      <a:pPr>
                        <a:spcAft>
                          <a:spcPts val="0"/>
                        </a:spcAft>
                      </a:pPr>
                      <a:r>
                        <a:rPr lang="sk-SK" sz="1050">
                          <a:effectLst/>
                        </a:rPr>
                        <a:t>Currency</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8 bajtov</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en-US" sz="1050">
                          <a:effectLst/>
                        </a:rPr>
                        <a:t>@</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Celé číslo so štyrmi desatinnými miestami od -922 337 203 685 477, 5808 do 922 337 203 685 477, 5807</a:t>
                      </a:r>
                      <a:endParaRPr lang="sk-SK" sz="1050">
                        <a:effectLst/>
                        <a:latin typeface="Times New Roman" panose="02020603050405020304" pitchFamily="18" charset="0"/>
                        <a:ea typeface="Calibri" panose="020F0502020204030204" pitchFamily="34" charset="0"/>
                      </a:endParaRPr>
                    </a:p>
                  </a:txBody>
                  <a:tcPr marL="55138" marR="55138" marT="0" marB="0" anchor="ctr"/>
                </a:tc>
                <a:extLst>
                  <a:ext uri="{0D108BD9-81ED-4DB2-BD59-A6C34878D82A}">
                    <a16:rowId xmlns:a16="http://schemas.microsoft.com/office/drawing/2014/main" val="10007"/>
                  </a:ext>
                </a:extLst>
              </a:tr>
              <a:tr h="612209">
                <a:tc>
                  <a:txBody>
                    <a:bodyPr/>
                    <a:lstStyle/>
                    <a:p>
                      <a:pPr>
                        <a:spcAft>
                          <a:spcPts val="0"/>
                        </a:spcAft>
                      </a:pPr>
                      <a:r>
                        <a:rPr lang="sk-SK" sz="1050">
                          <a:effectLst/>
                        </a:rPr>
                        <a:t>Decimal</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14 bajtov</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Žiadny</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dirty="0">
                          <a:effectLst/>
                        </a:rPr>
                        <a:t>Presné číslo, ktoré môže mať až 29 číslic a až 28 desatinných miest od -79,228 * 10</a:t>
                      </a:r>
                      <a:r>
                        <a:rPr lang="sk-SK" sz="1050" baseline="30000" dirty="0">
                          <a:effectLst/>
                        </a:rPr>
                        <a:t>27</a:t>
                      </a:r>
                      <a:r>
                        <a:rPr lang="sk-SK" sz="1050" dirty="0">
                          <a:effectLst/>
                        </a:rPr>
                        <a:t> do 79,228 * 10</a:t>
                      </a:r>
                      <a:r>
                        <a:rPr lang="sk-SK" sz="1050" baseline="30000" dirty="0">
                          <a:effectLst/>
                        </a:rPr>
                        <a:t>27</a:t>
                      </a:r>
                      <a:endParaRPr lang="sk-SK" sz="1050" dirty="0">
                        <a:effectLst/>
                        <a:latin typeface="Times New Roman" panose="02020603050405020304" pitchFamily="18" charset="0"/>
                        <a:ea typeface="Calibri" panose="020F0502020204030204" pitchFamily="34" charset="0"/>
                      </a:endParaRPr>
                    </a:p>
                  </a:txBody>
                  <a:tcPr marL="55138" marR="55138" marT="0" marB="0" anchor="ctr"/>
                </a:tc>
                <a:extLst>
                  <a:ext uri="{0D108BD9-81ED-4DB2-BD59-A6C34878D82A}">
                    <a16:rowId xmlns:a16="http://schemas.microsoft.com/office/drawing/2014/main" val="10008"/>
                  </a:ext>
                </a:extLst>
              </a:tr>
              <a:tr h="820354">
                <a:tc>
                  <a:txBody>
                    <a:bodyPr/>
                    <a:lstStyle/>
                    <a:p>
                      <a:pPr>
                        <a:spcAft>
                          <a:spcPts val="0"/>
                        </a:spcAft>
                      </a:pPr>
                      <a:r>
                        <a:rPr lang="sk-SK" sz="1050">
                          <a:effectLst/>
                        </a:rPr>
                        <a:t>String</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10 bajtov + 2 bajty v znaku</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en-US" sz="1050">
                          <a:effectLst/>
                        </a:rPr>
                        <a:t>$</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Ľubovoľný text alebo binárny reťazec až do dĺžky 2 mld. Bajtov, vrátane textu, memo údajov a blokov objektov ActiveX. Reťazec s pevnou dĺžkou môže byť až 65 400 znakov dlhý.</a:t>
                      </a:r>
                      <a:endParaRPr lang="sk-SK" sz="1050">
                        <a:effectLst/>
                        <a:latin typeface="Times New Roman" panose="02020603050405020304" pitchFamily="18" charset="0"/>
                        <a:ea typeface="Calibri" panose="020F0502020204030204" pitchFamily="34" charset="0"/>
                      </a:endParaRPr>
                    </a:p>
                  </a:txBody>
                  <a:tcPr marL="55138" marR="55138" marT="0" marB="0" anchor="ctr"/>
                </a:tc>
                <a:extLst>
                  <a:ext uri="{0D108BD9-81ED-4DB2-BD59-A6C34878D82A}">
                    <a16:rowId xmlns:a16="http://schemas.microsoft.com/office/drawing/2014/main" val="10009"/>
                  </a:ext>
                </a:extLst>
              </a:tr>
              <a:tr h="410177">
                <a:tc>
                  <a:txBody>
                    <a:bodyPr/>
                    <a:lstStyle/>
                    <a:p>
                      <a:pPr>
                        <a:spcAft>
                          <a:spcPts val="0"/>
                        </a:spcAft>
                      </a:pPr>
                      <a:r>
                        <a:rPr lang="sk-SK" sz="1050">
                          <a:effectLst/>
                        </a:rPr>
                        <a:t>Date</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8 bajtov</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Žiadny</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Hodnoty s dátumom alebo časom v rozsahu od 1.1.100 do 31.12.9999</a:t>
                      </a:r>
                      <a:endParaRPr lang="sk-SK" sz="1050">
                        <a:effectLst/>
                        <a:latin typeface="Times New Roman" panose="02020603050405020304" pitchFamily="18" charset="0"/>
                        <a:ea typeface="Calibri" panose="020F0502020204030204" pitchFamily="34" charset="0"/>
                      </a:endParaRPr>
                    </a:p>
                  </a:txBody>
                  <a:tcPr marL="55138" marR="55138" marT="0" marB="0" anchor="ctr"/>
                </a:tc>
                <a:extLst>
                  <a:ext uri="{0D108BD9-81ED-4DB2-BD59-A6C34878D82A}">
                    <a16:rowId xmlns:a16="http://schemas.microsoft.com/office/drawing/2014/main" val="10010"/>
                  </a:ext>
                </a:extLst>
              </a:tr>
              <a:tr h="410177">
                <a:tc>
                  <a:txBody>
                    <a:bodyPr/>
                    <a:lstStyle/>
                    <a:p>
                      <a:pPr>
                        <a:spcAft>
                          <a:spcPts val="0"/>
                        </a:spcAft>
                      </a:pPr>
                      <a:r>
                        <a:rPr lang="sk-SK" sz="1050">
                          <a:effectLst/>
                        </a:rPr>
                        <a:t>Object</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4 bajty</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Žiadny</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Odkaz na objekt – môžete tiež definovať premennú, ktorá obsahuje určitý typ objektu.</a:t>
                      </a:r>
                      <a:endParaRPr lang="sk-SK" sz="1050">
                        <a:effectLst/>
                        <a:latin typeface="Times New Roman" panose="02020603050405020304" pitchFamily="18" charset="0"/>
                        <a:ea typeface="Calibri" panose="020F0502020204030204" pitchFamily="34" charset="0"/>
                      </a:endParaRPr>
                    </a:p>
                  </a:txBody>
                  <a:tcPr marL="55138" marR="55138" marT="0" marB="0" anchor="ctr"/>
                </a:tc>
                <a:extLst>
                  <a:ext uri="{0D108BD9-81ED-4DB2-BD59-A6C34878D82A}">
                    <a16:rowId xmlns:a16="http://schemas.microsoft.com/office/drawing/2014/main" val="10011"/>
                  </a:ext>
                </a:extLst>
              </a:tr>
              <a:tr h="820354">
                <a:tc>
                  <a:txBody>
                    <a:bodyPr/>
                    <a:lstStyle/>
                    <a:p>
                      <a:pPr>
                        <a:spcAft>
                          <a:spcPts val="0"/>
                        </a:spcAft>
                      </a:pPr>
                      <a:r>
                        <a:rPr lang="sk-SK" sz="1050">
                          <a:effectLst/>
                        </a:rPr>
                        <a:t>Variant</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16 bajtov až cca 2 mld. bajtov</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Žiadny</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Ľubovoľné údaje, vrátane prázdnych hodnôt, Null a údajov s dátumom alebo časom (na zistenie aktuálneho údajového typu tejto premennej použijete funkciu VarType)</a:t>
                      </a:r>
                      <a:endParaRPr lang="sk-SK" sz="1050">
                        <a:effectLst/>
                        <a:latin typeface="Times New Roman" panose="02020603050405020304" pitchFamily="18" charset="0"/>
                        <a:ea typeface="Calibri" panose="020F0502020204030204" pitchFamily="34" charset="0"/>
                      </a:endParaRPr>
                    </a:p>
                  </a:txBody>
                  <a:tcPr marL="55138" marR="55138" marT="0" marB="0" anchor="ctr"/>
                </a:tc>
                <a:extLst>
                  <a:ext uri="{0D108BD9-81ED-4DB2-BD59-A6C34878D82A}">
                    <a16:rowId xmlns:a16="http://schemas.microsoft.com/office/drawing/2014/main" val="10012"/>
                  </a:ext>
                </a:extLst>
              </a:tr>
              <a:tr h="615265">
                <a:tc>
                  <a:txBody>
                    <a:bodyPr/>
                    <a:lstStyle/>
                    <a:p>
                      <a:pPr>
                        <a:spcAft>
                          <a:spcPts val="0"/>
                        </a:spcAft>
                      </a:pPr>
                      <a:r>
                        <a:rPr lang="sk-SK" sz="1050">
                          <a:effectLst/>
                        </a:rPr>
                        <a:t>User-defined</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Závisí na definovaných prvkoch</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a:effectLst/>
                        </a:rPr>
                        <a:t>Žiadny</a:t>
                      </a:r>
                      <a:endParaRPr lang="sk-SK" sz="1050">
                        <a:effectLst/>
                        <a:latin typeface="Times New Roman" panose="02020603050405020304" pitchFamily="18" charset="0"/>
                        <a:ea typeface="Calibri" panose="020F0502020204030204" pitchFamily="34" charset="0"/>
                      </a:endParaRPr>
                    </a:p>
                  </a:txBody>
                  <a:tcPr marL="55138" marR="55138" marT="0" marB="0" anchor="ctr"/>
                </a:tc>
                <a:tc>
                  <a:txBody>
                    <a:bodyPr/>
                    <a:lstStyle/>
                    <a:p>
                      <a:pPr>
                        <a:spcAft>
                          <a:spcPts val="0"/>
                        </a:spcAft>
                      </a:pPr>
                      <a:r>
                        <a:rPr lang="sk-SK" sz="1050" dirty="0">
                          <a:effectLst/>
                        </a:rPr>
                        <a:t>Akýkoľvek počet premenných ľubovoľného údajového typu z vyššie uvedených údajových typov</a:t>
                      </a:r>
                      <a:endParaRPr lang="sk-SK" sz="1050" dirty="0">
                        <a:effectLst/>
                        <a:latin typeface="Times New Roman" panose="02020603050405020304" pitchFamily="18" charset="0"/>
                        <a:ea typeface="Calibri" panose="020F0502020204030204" pitchFamily="34" charset="0"/>
                      </a:endParaRPr>
                    </a:p>
                  </a:txBody>
                  <a:tcPr marL="55138" marR="55138" marT="0" marB="0" anchor="ct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1497515093"/>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624110"/>
            <a:ext cx="8911687" cy="631253"/>
          </a:xfrm>
        </p:spPr>
        <p:txBody>
          <a:bodyPr>
            <a:normAutofit fontScale="90000"/>
          </a:bodyPr>
          <a:lstStyle/>
          <a:p>
            <a:r>
              <a:rPr lang="sk-SK" b="1" dirty="0"/>
              <a:t>Rozsah platnosti premenných a konštánt</a:t>
            </a:r>
            <a:br>
              <a:rPr lang="sk-SK" dirty="0"/>
            </a:br>
            <a:endParaRPr lang="sk-SK" dirty="0"/>
          </a:p>
        </p:txBody>
      </p:sp>
      <p:sp>
        <p:nvSpPr>
          <p:cNvPr id="3" name="Zástupný symbol obsahu 2"/>
          <p:cNvSpPr>
            <a:spLocks noGrp="1"/>
          </p:cNvSpPr>
          <p:nvPr>
            <p:ph idx="1"/>
          </p:nvPr>
        </p:nvSpPr>
        <p:spPr>
          <a:xfrm>
            <a:off x="2589212" y="1255363"/>
            <a:ext cx="8915400" cy="4974956"/>
          </a:xfrm>
        </p:spPr>
        <p:txBody>
          <a:bodyPr>
            <a:normAutofit/>
          </a:bodyPr>
          <a:lstStyle/>
          <a:p>
            <a:r>
              <a:rPr lang="sk-SK" sz="2400" dirty="0"/>
              <a:t>Rozsah platnosti premennej alebo konštanty určuje, či je táto premenná alebo konštanta známa iba v jednej procedúre, vo všetkých procedúrach v module alebo vo všetkých procedúrach v databáze.</a:t>
            </a:r>
          </a:p>
          <a:p>
            <a:r>
              <a:rPr lang="sk-SK" sz="2400" dirty="0"/>
              <a:t>Premenné a konštanty je však možné vytvárať tiež tak, že sa budú týkať iba procedúr v nejakom module alebo jedinej procedúry (súkromný rozsah platnosti). </a:t>
            </a:r>
          </a:p>
          <a:p>
            <a:r>
              <a:rPr lang="sk-SK" sz="2400" dirty="0"/>
              <a:t>Ak chcete deklarovať verejnú premennú, je treba v sekcii </a:t>
            </a:r>
            <a:r>
              <a:rPr lang="sk-SK" sz="2400" b="1" dirty="0" err="1"/>
              <a:t>Declarations</a:t>
            </a:r>
            <a:r>
              <a:rPr lang="sk-SK" sz="2400" dirty="0"/>
              <a:t> použiť príkaz </a:t>
            </a:r>
            <a:r>
              <a:rPr lang="sk-SK" sz="2400" i="1" dirty="0" err="1"/>
              <a:t>Public</a:t>
            </a:r>
            <a:r>
              <a:rPr lang="sk-SK" sz="2400" dirty="0"/>
              <a:t>.</a:t>
            </a:r>
          </a:p>
          <a:p>
            <a:r>
              <a:rPr lang="sk-SK" sz="2400" dirty="0"/>
              <a:t>Ak potrebujete deklarovať verejnú konštantu, použijete v sekcii </a:t>
            </a:r>
            <a:r>
              <a:rPr lang="sk-SK" sz="2400" b="1" dirty="0" err="1"/>
              <a:t>Declarations</a:t>
            </a:r>
            <a:r>
              <a:rPr lang="sk-SK" sz="2400" dirty="0"/>
              <a:t> kľúčové slovo </a:t>
            </a:r>
            <a:r>
              <a:rPr lang="sk-SK" sz="2400" i="1" dirty="0" err="1"/>
              <a:t>Public</a:t>
            </a:r>
            <a:r>
              <a:rPr lang="sk-SK" sz="2400" dirty="0"/>
              <a:t> spolu s príkazom </a:t>
            </a:r>
            <a:r>
              <a:rPr lang="sk-SK" sz="2400" i="1" dirty="0" err="1"/>
              <a:t>Const</a:t>
            </a:r>
            <a:r>
              <a:rPr lang="sk-SK" sz="2400" dirty="0"/>
              <a:t>. </a:t>
            </a:r>
          </a:p>
        </p:txBody>
      </p:sp>
    </p:spTree>
    <p:extLst>
      <p:ext uri="{BB962C8B-B14F-4D97-AF65-F5344CB8AC3E}">
        <p14:creationId xmlns:p14="http://schemas.microsoft.com/office/powerpoint/2010/main" val="1679734690"/>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624110"/>
            <a:ext cx="8911687" cy="708744"/>
          </a:xfrm>
        </p:spPr>
        <p:txBody>
          <a:bodyPr/>
          <a:lstStyle/>
          <a:p>
            <a:r>
              <a:rPr lang="sk-SK" b="1" dirty="0"/>
              <a:t>Deklarovanie konštánt a premenných</a:t>
            </a:r>
            <a:endParaRPr lang="sk-SK" dirty="0"/>
          </a:p>
        </p:txBody>
      </p:sp>
      <p:sp>
        <p:nvSpPr>
          <p:cNvPr id="3" name="Zástupný symbol obsahu 2"/>
          <p:cNvSpPr>
            <a:spLocks noGrp="1"/>
          </p:cNvSpPr>
          <p:nvPr>
            <p:ph idx="1"/>
          </p:nvPr>
        </p:nvSpPr>
        <p:spPr>
          <a:xfrm>
            <a:off x="2589212" y="1332854"/>
            <a:ext cx="8915400" cy="4974956"/>
          </a:xfrm>
        </p:spPr>
        <p:txBody>
          <a:bodyPr/>
          <a:lstStyle/>
          <a:p>
            <a:pPr lvl="0"/>
            <a:r>
              <a:rPr lang="sk-SK" b="1" dirty="0"/>
              <a:t>Príkaz CONST</a:t>
            </a:r>
          </a:p>
          <a:p>
            <a:pPr marL="0" indent="0">
              <a:buNone/>
            </a:pPr>
            <a:r>
              <a:rPr lang="sk-SK" dirty="0"/>
              <a:t>		[</a:t>
            </a:r>
            <a:r>
              <a:rPr lang="sk-SK" dirty="0" err="1"/>
              <a:t>Public</a:t>
            </a:r>
            <a:r>
              <a:rPr lang="sk-SK" dirty="0"/>
              <a:t> | </a:t>
            </a:r>
            <a:r>
              <a:rPr lang="sk-SK" dirty="0" err="1"/>
              <a:t>Private</a:t>
            </a:r>
            <a:r>
              <a:rPr lang="sk-SK" dirty="0"/>
              <a:t>] </a:t>
            </a:r>
            <a:r>
              <a:rPr lang="sk-SK" dirty="0" err="1"/>
              <a:t>Const</a:t>
            </a:r>
            <a:r>
              <a:rPr lang="sk-SK" dirty="0"/>
              <a:t> {</a:t>
            </a:r>
            <a:r>
              <a:rPr lang="sk-SK" dirty="0" err="1"/>
              <a:t>názovkonštanty</a:t>
            </a:r>
            <a:r>
              <a:rPr lang="sk-SK" dirty="0"/>
              <a:t> [As </a:t>
            </a:r>
            <a:r>
              <a:rPr lang="sk-SK" dirty="0" err="1"/>
              <a:t>údajovýtyp</a:t>
            </a:r>
            <a:r>
              <a:rPr lang="sk-SK" dirty="0"/>
              <a:t>]=</a:t>
            </a:r>
          </a:p>
          <a:p>
            <a:pPr marL="0" indent="0">
              <a:buNone/>
            </a:pPr>
            <a:r>
              <a:rPr lang="sk-SK" dirty="0"/>
              <a:t>		&lt;konštantný výraz&gt; } , . . .</a:t>
            </a:r>
          </a:p>
          <a:p>
            <a:pPr marL="0" indent="0">
              <a:buNone/>
            </a:pPr>
            <a:r>
              <a:rPr lang="sk-SK" dirty="0"/>
              <a:t>		Ak chceme definovať konštantu PI, ktorá má byť k dispozícii 				všetkým procedúram vo všetkých moduloch, treba zadať do sekcie 	Deklarácie ľubovoľného štandardného modulu nasledovné:</a:t>
            </a:r>
          </a:p>
          <a:p>
            <a:pPr marL="0" indent="0">
              <a:buNone/>
            </a:pPr>
            <a:r>
              <a:rPr lang="sk-SK" dirty="0"/>
              <a:t>				</a:t>
            </a:r>
            <a:r>
              <a:rPr lang="sk-SK" dirty="0" err="1"/>
              <a:t>Public</a:t>
            </a:r>
            <a:r>
              <a:rPr lang="sk-SK" dirty="0"/>
              <a:t> </a:t>
            </a:r>
            <a:r>
              <a:rPr lang="sk-SK" dirty="0" err="1"/>
              <a:t>Const</a:t>
            </a:r>
            <a:r>
              <a:rPr lang="sk-SK" dirty="0"/>
              <a:t> PI = 3.14159</a:t>
            </a:r>
          </a:p>
          <a:p>
            <a:r>
              <a:rPr lang="sk-SK" b="1" dirty="0"/>
              <a:t>Príkaz DIM</a:t>
            </a:r>
          </a:p>
          <a:p>
            <a:pPr marL="0" indent="0">
              <a:buNone/>
            </a:pPr>
            <a:r>
              <a:rPr lang="sk-SK" b="1" dirty="0"/>
              <a:t>		</a:t>
            </a:r>
            <a:r>
              <a:rPr lang="sk-SK" b="1" dirty="0" err="1"/>
              <a:t>Dim</a:t>
            </a:r>
            <a:r>
              <a:rPr lang="sk-SK" b="1" dirty="0"/>
              <a:t> </a:t>
            </a:r>
            <a:r>
              <a:rPr lang="sk-SK" dirty="0"/>
              <a:t>[</a:t>
            </a:r>
            <a:r>
              <a:rPr lang="sk-SK" b="1" dirty="0" err="1"/>
              <a:t>WithEvents</a:t>
            </a:r>
            <a:r>
              <a:rPr lang="sk-SK" dirty="0"/>
              <a:t>] {</a:t>
            </a:r>
            <a:r>
              <a:rPr lang="sk-SK" dirty="0" err="1"/>
              <a:t>názovpremennej</a:t>
            </a:r>
            <a:endParaRPr lang="sk-SK" dirty="0"/>
          </a:p>
          <a:p>
            <a:pPr marL="0" indent="0">
              <a:buNone/>
            </a:pPr>
            <a:r>
              <a:rPr lang="sk-SK" dirty="0"/>
              <a:t>		[([&lt;rozmer </a:t>
            </a:r>
            <a:r>
              <a:rPr lang="sk-SK" dirty="0" err="1"/>
              <a:t>pola</a:t>
            </a:r>
            <a:r>
              <a:rPr lang="sk-SK" dirty="0"/>
              <a:t>&gt;], . . . )] [</a:t>
            </a:r>
            <a:r>
              <a:rPr lang="sk-SK" b="1" dirty="0"/>
              <a:t>As </a:t>
            </a:r>
            <a:r>
              <a:rPr lang="sk-SK" dirty="0"/>
              <a:t>[</a:t>
            </a:r>
            <a:r>
              <a:rPr lang="sk-SK" b="1" dirty="0"/>
              <a:t>New</a:t>
            </a:r>
            <a:r>
              <a:rPr lang="sk-SK" dirty="0"/>
              <a:t>] </a:t>
            </a:r>
            <a:r>
              <a:rPr lang="sk-SK" dirty="0" err="1"/>
              <a:t>údajovýtyp</a:t>
            </a:r>
            <a:r>
              <a:rPr lang="sk-SK" dirty="0"/>
              <a:t>]} , . . .</a:t>
            </a:r>
          </a:p>
          <a:p>
            <a:pPr marL="0" indent="0">
              <a:buNone/>
            </a:pPr>
            <a:r>
              <a:rPr lang="sk-SK" dirty="0"/>
              <a:t>		kde &lt;rozmer </a:t>
            </a:r>
            <a:r>
              <a:rPr lang="sk-SK" dirty="0" err="1"/>
              <a:t>pola</a:t>
            </a:r>
            <a:r>
              <a:rPr lang="sk-SK" dirty="0"/>
              <a:t>&gt; je [</a:t>
            </a:r>
            <a:r>
              <a:rPr lang="sk-SK" dirty="0" err="1"/>
              <a:t>dolnáhranica</a:t>
            </a:r>
            <a:r>
              <a:rPr lang="sk-SK" dirty="0"/>
              <a:t> </a:t>
            </a:r>
            <a:r>
              <a:rPr lang="sk-SK" b="1" dirty="0"/>
              <a:t>To </a:t>
            </a:r>
            <a:r>
              <a:rPr lang="sk-SK" dirty="0"/>
              <a:t>] </a:t>
            </a:r>
            <a:r>
              <a:rPr lang="sk-SK" dirty="0" err="1"/>
              <a:t>hornáhranica</a:t>
            </a:r>
            <a:endParaRPr lang="sk-SK" dirty="0"/>
          </a:p>
          <a:p>
            <a:pPr marL="0" indent="0">
              <a:buNone/>
            </a:pPr>
            <a:endParaRPr lang="sk-SK" dirty="0"/>
          </a:p>
          <a:p>
            <a:pPr marL="0" lvl="0" indent="0">
              <a:buNone/>
            </a:pPr>
            <a:endParaRPr lang="sk-SK" dirty="0"/>
          </a:p>
          <a:p>
            <a:endParaRPr lang="sk-SK" dirty="0"/>
          </a:p>
        </p:txBody>
      </p:sp>
    </p:spTree>
    <p:extLst>
      <p:ext uri="{BB962C8B-B14F-4D97-AF65-F5344CB8AC3E}">
        <p14:creationId xmlns:p14="http://schemas.microsoft.com/office/powerpoint/2010/main" val="2779453110"/>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624110"/>
            <a:ext cx="8911687" cy="600256"/>
          </a:xfrm>
        </p:spPr>
        <p:txBody>
          <a:bodyPr>
            <a:normAutofit fontScale="90000"/>
          </a:bodyPr>
          <a:lstStyle/>
          <a:p>
            <a:r>
              <a:rPr lang="sk-SK" b="1" dirty="0"/>
              <a:t>Architektúra aplikácie Access</a:t>
            </a:r>
            <a:endParaRPr lang="sk-SK" dirty="0"/>
          </a:p>
        </p:txBody>
      </p:sp>
      <p:sp>
        <p:nvSpPr>
          <p:cNvPr id="3" name="Zástupný symbol obsahu 2"/>
          <p:cNvSpPr>
            <a:spLocks noGrp="1"/>
          </p:cNvSpPr>
          <p:nvPr>
            <p:ph idx="1"/>
          </p:nvPr>
        </p:nvSpPr>
        <p:spPr>
          <a:xfrm>
            <a:off x="2589212" y="1456841"/>
            <a:ext cx="8915400" cy="4454381"/>
          </a:xfrm>
        </p:spPr>
        <p:txBody>
          <a:bodyPr>
            <a:noAutofit/>
          </a:bodyPr>
          <a:lstStyle/>
          <a:p>
            <a:r>
              <a:rPr lang="sk-SK" sz="2200" dirty="0"/>
              <a:t>Aplikácia Access (.</a:t>
            </a:r>
            <a:r>
              <a:rPr lang="sk-SK" sz="2200" dirty="0" err="1"/>
              <a:t>accdb</a:t>
            </a:r>
            <a:r>
              <a:rPr lang="sk-SK" sz="2200" dirty="0"/>
              <a:t>) má dve hlavné súčasti – aplikačný stroj, ktorý riadi programovanie a rozhranie s koncovým užívateľom, a databázový nástroj Microsoft  Access </a:t>
            </a:r>
            <a:r>
              <a:rPr lang="sk-SK" sz="2200" dirty="0" err="1"/>
              <a:t>Database</a:t>
            </a:r>
            <a:r>
              <a:rPr lang="sk-SK" sz="2200" dirty="0"/>
              <a:t> </a:t>
            </a:r>
            <a:r>
              <a:rPr lang="sk-SK" sz="2200" dirty="0" err="1"/>
              <a:t>Engine</a:t>
            </a:r>
            <a:r>
              <a:rPr lang="sk-SK" sz="2200" dirty="0"/>
              <a:t> (</a:t>
            </a:r>
            <a:r>
              <a:rPr lang="sk-SK" sz="2200" dirty="0" err="1"/>
              <a:t>DBEngine</a:t>
            </a:r>
            <a:r>
              <a:rPr lang="sk-SK" sz="2200" dirty="0"/>
              <a:t>), ktorý riadi ukladanie údajov a definovanie všetkých objektov v databáze.</a:t>
            </a:r>
          </a:p>
          <a:p>
            <a:r>
              <a:rPr lang="sk-SK" sz="2200" dirty="0"/>
              <a:t>Aplikačný stroj na najvyššej úrovni rozoznáva objekt </a:t>
            </a:r>
            <a:r>
              <a:rPr lang="sk-SK" sz="2200" b="1" dirty="0" err="1"/>
              <a:t>Application</a:t>
            </a:r>
            <a:r>
              <a:rPr lang="sk-SK" sz="2200" dirty="0"/>
              <a:t>, ktorý obsahuje kolekciu </a:t>
            </a:r>
            <a:r>
              <a:rPr lang="sk-SK" sz="2200" b="1" i="1" dirty="0" err="1"/>
              <a:t>Forms</a:t>
            </a:r>
            <a:r>
              <a:rPr lang="sk-SK" sz="2200" dirty="0"/>
              <a:t> (všetky otvorené formuláre), kolekciu </a:t>
            </a:r>
            <a:r>
              <a:rPr lang="sk-SK" sz="2200" b="1" i="1" dirty="0" err="1"/>
              <a:t>References</a:t>
            </a:r>
            <a:r>
              <a:rPr lang="sk-SK" sz="2200" dirty="0"/>
              <a:t> (všetky odkazy knižnice VB) a kolekcie </a:t>
            </a:r>
            <a:r>
              <a:rPr lang="sk-SK" sz="2200" b="1" i="1" dirty="0" err="1"/>
              <a:t>Reports</a:t>
            </a:r>
            <a:r>
              <a:rPr lang="sk-SK" sz="2200" dirty="0"/>
              <a:t> (všetky otvorené zostavy). Každý formulár a každá zostava zasa obsahuje kolekciu </a:t>
            </a:r>
            <a:r>
              <a:rPr lang="sk-SK" sz="2200" b="1" i="1" dirty="0"/>
              <a:t>Controls </a:t>
            </a:r>
            <a:r>
              <a:rPr lang="sk-SK" sz="2200" dirty="0"/>
              <a:t>(všetky ovládacie prvky vo formulári alebo v zostave). </a:t>
            </a:r>
          </a:p>
        </p:txBody>
      </p:sp>
    </p:spTree>
    <p:extLst>
      <p:ext uri="{BB962C8B-B14F-4D97-AF65-F5344CB8AC3E}">
        <p14:creationId xmlns:p14="http://schemas.microsoft.com/office/powerpoint/2010/main" val="2742219565"/>
      </p:ext>
    </p:extLst>
  </p:cSld>
  <p:clrMapOvr>
    <a:masterClrMapping/>
  </p:clrMapOvr>
  <p:transition spd="slow">
    <p:wipe/>
  </p:transition>
</p:sld>
</file>

<file path=ppt/theme/theme1.xml><?xml version="1.0" encoding="utf-8"?>
<a:theme xmlns:a="http://schemas.openxmlformats.org/drawingml/2006/main" name="Dym">
  <a:themeElements>
    <a:clrScheme name="Dym">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y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ym">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229</TotalTime>
  <Words>3451</Words>
  <Application>Microsoft Office PowerPoint</Application>
  <PresentationFormat>Widescreen</PresentationFormat>
  <Paragraphs>250</Paragraphs>
  <Slides>23</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Century Gothic</vt:lpstr>
      <vt:lpstr>Times New Roman</vt:lpstr>
      <vt:lpstr>Wingdings 3</vt:lpstr>
      <vt:lpstr>Dym</vt:lpstr>
      <vt:lpstr>Základy VBA</vt:lpstr>
      <vt:lpstr>Základy VBA</vt:lpstr>
      <vt:lpstr>Okno programu Visual Basic Editor </vt:lpstr>
      <vt:lpstr>Premenné a konštanty</vt:lpstr>
      <vt:lpstr>Údajové typy </vt:lpstr>
      <vt:lpstr>PowerPoint Presentation</vt:lpstr>
      <vt:lpstr>Rozsah platnosti premenných a konštánt </vt:lpstr>
      <vt:lpstr>Deklarovanie konštánt a premenných</vt:lpstr>
      <vt:lpstr>Architektúra aplikácie Access</vt:lpstr>
      <vt:lpstr>Funkcie a podprogramy</vt:lpstr>
      <vt:lpstr>Príkaz FUNCTION </vt:lpstr>
      <vt:lpstr>Príkaz SUB </vt:lpstr>
      <vt:lpstr>Automatizácia aplikácií pomocou Visual Basicu </vt:lpstr>
      <vt:lpstr>Automatizácia aplikácií pomocou Visual Basicu </vt:lpstr>
      <vt:lpstr>Prvé kroky vo VBA </vt:lpstr>
      <vt:lpstr>PowerPoint Presentation</vt:lpstr>
      <vt:lpstr>Naprogramovanie jednoduchého podprogramu </vt:lpstr>
      <vt:lpstr>Naprogramovanie jednoduchej funkcie</vt:lpstr>
      <vt:lpstr>Cykly </vt:lpstr>
      <vt:lpstr>Cykly DO UNTIL </vt:lpstr>
      <vt:lpstr>Objektové modely aplikácie Access</vt:lpstr>
      <vt:lpstr>Najdôležitejšie objekty</vt:lpstr>
      <vt:lpstr>PowerPoint Presentation</vt:lpstr>
    </vt:vector>
  </TitlesOfParts>
  <Company>SPU Nitra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Základy VBA</dc:title>
  <dc:creator>mPriezvisko</dc:creator>
  <cp:lastModifiedBy>Marcela Hallová</cp:lastModifiedBy>
  <cp:revision>23</cp:revision>
  <dcterms:created xsi:type="dcterms:W3CDTF">2015-10-17T10:56:32Z</dcterms:created>
  <dcterms:modified xsi:type="dcterms:W3CDTF">2022-11-20T14:04:49Z</dcterms:modified>
</cp:coreProperties>
</file>