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redný štýl 1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Svetlý štýl 3 - zvýrazneni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0F8CC-6C2D-49DF-9846-2C137A15ED61}" type="datetimeFigureOut">
              <a:rPr lang="en-GB" smtClean="0"/>
              <a:t>16/11/2024</a:t>
            </a:fld>
            <a:endParaRPr lang="en-GB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980EB-CD5E-435E-BAFA-389BCF49DD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152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1980EB-CD5E-435E-BAFA-389BCF49DD1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205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F81C-1FCB-4DBA-8044-F1A0FCFD45A6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9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92B3-2D87-4CDF-B84B-C46E5F5D31F7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65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69E57-47B1-47B0-B526-3153E4B1E729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7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773D-8987-489A-A650-3D6F7D5C7C38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4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50C1-1D78-4D80-810D-E9E86F6E88AB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30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CBD8-1588-4B6B-B74D-87480DDE94C0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98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4440-721C-4D75-BD4F-4CFB3D51CDCA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2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1A64-483B-4532-94FB-D8F90CB6DEE0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31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FB39-20FB-4E2E-B861-45B709B9C3C5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8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AC19-8BD6-476C-9770-8884373BCF00}" type="datetime1">
              <a:rPr lang="en-US" smtClean="0"/>
              <a:t>11/16/2024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8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8C53-8AD1-4F09-9486-FB3406B99CFA}" type="datetime1">
              <a:rPr lang="en-US" smtClean="0"/>
              <a:t>11/16/2024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48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BA543EDD-D0D2-447F-B24F-3717AF4B109D}" type="datetime1">
              <a:rPr lang="en-US" smtClean="0"/>
              <a:pPr/>
              <a:t>11/16/2024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59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8B646C36-EEEC-4D52-8E8E-206F4CD8A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24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DAEF5A0-3D5C-305C-273D-4C6194F973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119" y="810623"/>
            <a:ext cx="5164626" cy="3570162"/>
          </a:xfrm>
        </p:spPr>
        <p:txBody>
          <a:bodyPr anchor="b">
            <a:normAutofit/>
          </a:bodyPr>
          <a:lstStyle/>
          <a:p>
            <a:pPr algn="l"/>
            <a:r>
              <a:rPr lang="en-GB" dirty="0"/>
              <a:t>Power Query </a:t>
            </a:r>
            <a:br>
              <a:rPr lang="sk-SK" dirty="0"/>
            </a:br>
            <a:r>
              <a:rPr lang="sk-SK" dirty="0"/>
              <a:t>Excel</a:t>
            </a:r>
            <a:endParaRPr lang="en-GB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1943454-AE33-3440-CE53-6A6AE34446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701" y="6047377"/>
            <a:ext cx="6218856" cy="705050"/>
          </a:xfrm>
        </p:spPr>
        <p:txBody>
          <a:bodyPr>
            <a:normAutofit/>
          </a:bodyPr>
          <a:lstStyle/>
          <a:p>
            <a:pPr algn="l"/>
            <a:r>
              <a:rPr lang="sk-SK" sz="2000" dirty="0"/>
              <a:t>Doc. Ing. Marcela Hallová, PhD.</a:t>
            </a:r>
            <a:endParaRPr lang="en-GB" sz="2000" dirty="0"/>
          </a:p>
        </p:txBody>
      </p:sp>
      <p:grpSp>
        <p:nvGrpSpPr>
          <p:cNvPr id="1033" name="Group 1032">
            <a:extLst>
              <a:ext uri="{FF2B5EF4-FFF2-40B4-BE49-F238E27FC236}">
                <a16:creationId xmlns:a16="http://schemas.microsoft.com/office/drawing/2014/main" id="{B2EBBF56-923D-48A7-9F8F-86E33CFA3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1655" y="673020"/>
            <a:ext cx="4833902" cy="5683329"/>
            <a:chOff x="1674895" y="1345036"/>
            <a:chExt cx="5428610" cy="4210939"/>
          </a:xfrm>
        </p:grpSpPr>
        <p:sp>
          <p:nvSpPr>
            <p:cNvPr id="1034" name="Rectangle 1033">
              <a:extLst>
                <a:ext uri="{FF2B5EF4-FFF2-40B4-BE49-F238E27FC236}">
                  <a16:creationId xmlns:a16="http://schemas.microsoft.com/office/drawing/2014/main" id="{A6D5794E-BC9E-4A8A-BB29-9A32C8F267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" name="Rectangle 1034">
              <a:extLst>
                <a:ext uri="{FF2B5EF4-FFF2-40B4-BE49-F238E27FC236}">
                  <a16:creationId xmlns:a16="http://schemas.microsoft.com/office/drawing/2014/main" id="{216175AF-13E0-4D14-8638-11BBE8359A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chemeClr val="accent3">
                <a:alpha val="2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 useBgFill="1">
        <p:nvSpPr>
          <p:cNvPr id="1037" name="Rectangle 1036">
            <a:extLst>
              <a:ext uri="{FF2B5EF4-FFF2-40B4-BE49-F238E27FC236}">
                <a16:creationId xmlns:a16="http://schemas.microsoft.com/office/drawing/2014/main" id="{8258443E-B333-44F4-8D49-1EAB1C1A4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50256" y="596822"/>
            <a:ext cx="4833901" cy="5653877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9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3427" y="115962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1040" name="Freeform: Shape 1039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1" name="Freeform: Shape 1040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3" name="Freeform: Shape 1042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4" name="Freeform: Shape 1043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1026" name="Picture 2" descr="Kurzy IT: Excel - Power Query - Žilina">
            <a:extLst>
              <a:ext uri="{FF2B5EF4-FFF2-40B4-BE49-F238E27FC236}">
                <a16:creationId xmlns:a16="http://schemas.microsoft.com/office/drawing/2014/main" id="{A01AEA52-8848-0C68-BFF8-A52FDDFB9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17629" y="1474182"/>
            <a:ext cx="3899155" cy="3899155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24285" y="1286612"/>
            <a:ext cx="891445" cy="89144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048" name="Graphic 212">
            <a:extLst>
              <a:ext uri="{FF2B5EF4-FFF2-40B4-BE49-F238E27FC236}">
                <a16:creationId xmlns:a16="http://schemas.microsoft.com/office/drawing/2014/main" id="{EB8560A9-B281-46EB-A304-1E4A5A00D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24285" y="1286612"/>
            <a:ext cx="891445" cy="891445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1050" name="Oval 1049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1256" y="5416520"/>
            <a:ext cx="419129" cy="419129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52" name="Oval 1051">
            <a:extLst>
              <a:ext uri="{FF2B5EF4-FFF2-40B4-BE49-F238E27FC236}">
                <a16:creationId xmlns:a16="http://schemas.microsoft.com/office/drawing/2014/main" id="{667882DD-56E8-460E-99D5-86E71982D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1256" y="5416520"/>
            <a:ext cx="419129" cy="419129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62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AB10FA-336F-7AA7-536F-F44D8CD35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912"/>
            <a:ext cx="10515600" cy="594995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Rozdeľovanie údajov</a:t>
            </a:r>
            <a:endParaRPr lang="en-GB" b="1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A906BAFE-BC1F-5194-F38D-7037CFA84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723" y="986812"/>
            <a:ext cx="9007547" cy="5485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411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id="{62546833-B983-DCAB-8E73-8FF8BFE37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871" y="228600"/>
            <a:ext cx="7424450" cy="620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28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39A8CE-EDD7-7D03-8C50-3E4F8A178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4995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Ďalšie kroky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6096FE6-495C-BC78-840D-3BA3C3FA5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1570"/>
            <a:ext cx="10515600" cy="5045393"/>
          </a:xfrm>
        </p:spPr>
        <p:txBody>
          <a:bodyPr>
            <a:normAutofit/>
          </a:bodyPr>
          <a:lstStyle/>
          <a:p>
            <a:r>
              <a:rPr lang="sk-SK" sz="4000" dirty="0"/>
              <a:t>Zlúčenie stĺpcov s dátumami do jedného stĺpca s oddeľovačom bodka.</a:t>
            </a:r>
          </a:p>
          <a:p>
            <a:r>
              <a:rPr lang="sk-SK" sz="4000" dirty="0"/>
              <a:t>Zmena formátu zlúčeného stĺpca na dátum.</a:t>
            </a:r>
          </a:p>
          <a:p>
            <a:r>
              <a:rPr lang="sk-SK" sz="4000" dirty="0"/>
              <a:t>Odstránenie chýb.</a:t>
            </a:r>
          </a:p>
          <a:p>
            <a:r>
              <a:rPr lang="sk-SK" sz="4000" dirty="0"/>
              <a:t>Úprava formátu ďalších stĺpcov.</a:t>
            </a:r>
          </a:p>
          <a:p>
            <a:r>
              <a:rPr lang="sk-SK" sz="4000" dirty="0"/>
              <a:t>Ďalšie nástroje a ich popis.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93697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B77BD3-6F03-6566-F6A8-85C9BAB82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310" y="63450"/>
            <a:ext cx="10515600" cy="697865"/>
          </a:xfrm>
        </p:spPr>
        <p:txBody>
          <a:bodyPr>
            <a:normAutofit/>
          </a:bodyPr>
          <a:lstStyle/>
          <a:p>
            <a:r>
              <a:rPr lang="sk-SK" sz="3200" b="1" dirty="0"/>
              <a:t>Zobrazenie</a:t>
            </a:r>
            <a:endParaRPr lang="en-GB" sz="3200" b="1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277B40B7-0C8F-F7B9-7EFA-3C34E56D0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470" y="653498"/>
            <a:ext cx="9121139" cy="584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4943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A27923-610B-17E5-A2AC-73D8D20C7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385"/>
            <a:ext cx="10515600" cy="709295"/>
          </a:xfrm>
        </p:spPr>
        <p:txBody>
          <a:bodyPr/>
          <a:lstStyle/>
          <a:p>
            <a:r>
              <a:rPr lang="sk-SK" b="1" dirty="0"/>
              <a:t>Zavrieť a načítať do</a:t>
            </a:r>
            <a:endParaRPr lang="en-GB" b="1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99DCB140-9202-8949-FD6E-A160AD7E08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9612" y="868680"/>
            <a:ext cx="5388578" cy="543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094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71C1A3-C98B-1E7B-D46C-CDB0809AA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6435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Vytvorená kontingenčná tabuľka</a:t>
            </a:r>
            <a:endParaRPr lang="en-GB" b="1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C29883D6-D733-6480-4211-3E21F99D7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404" y="1412245"/>
            <a:ext cx="6458851" cy="4467849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F658BBD7-3F91-4CD1-99C7-6EE3520D97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550" y="1231902"/>
            <a:ext cx="4352482" cy="4828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03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09887D-3F7A-6A0A-F1E7-06BC200F0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0725"/>
          </a:xfrm>
        </p:spPr>
        <p:txBody>
          <a:bodyPr/>
          <a:lstStyle/>
          <a:p>
            <a:r>
              <a:rPr lang="sk-SK" b="1" dirty="0"/>
              <a:t>Zmena vzťahov</a:t>
            </a:r>
            <a:endParaRPr lang="en-GB" b="1" dirty="0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18BBFE7E-057B-1E10-92EB-C8860EF77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520" y="1294935"/>
            <a:ext cx="4322674" cy="2226118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5A0F2663-DD79-6E9B-2A28-0C1DDD201D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636" y="4039465"/>
            <a:ext cx="5620534" cy="2314898"/>
          </a:xfrm>
          <a:prstGeom prst="rect">
            <a:avLst/>
          </a:prstGeom>
        </p:spPr>
      </p:pic>
      <p:pic>
        <p:nvPicPr>
          <p:cNvPr id="10" name="Obrázok 9">
            <a:extLst>
              <a:ext uri="{FF2B5EF4-FFF2-40B4-BE49-F238E27FC236}">
                <a16:creationId xmlns:a16="http://schemas.microsoft.com/office/drawing/2014/main" id="{0FD210FF-14BC-51BF-C123-10AC7B47ED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16035" y="977507"/>
            <a:ext cx="3115110" cy="5315692"/>
          </a:xfrm>
          <a:prstGeom prst="rect">
            <a:avLst/>
          </a:prstGeom>
        </p:spPr>
      </p:pic>
      <p:cxnSp>
        <p:nvCxnSpPr>
          <p:cNvPr id="12" name="Rovná spojovacia šípka 11">
            <a:extLst>
              <a:ext uri="{FF2B5EF4-FFF2-40B4-BE49-F238E27FC236}">
                <a16:creationId xmlns:a16="http://schemas.microsoft.com/office/drawing/2014/main" id="{E35D7C64-002F-28EF-7D7D-C1B2E7C0875C}"/>
              </a:ext>
            </a:extLst>
          </p:cNvPr>
          <p:cNvCxnSpPr/>
          <p:nvPr/>
        </p:nvCxnSpPr>
        <p:spPr>
          <a:xfrm>
            <a:off x="2757068" y="2142085"/>
            <a:ext cx="553517" cy="379476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ovacia šípka 12">
            <a:extLst>
              <a:ext uri="{FF2B5EF4-FFF2-40B4-BE49-F238E27FC236}">
                <a16:creationId xmlns:a16="http://schemas.microsoft.com/office/drawing/2014/main" id="{CFC2D314-276C-CF89-17DF-FCE19F105D2D}"/>
              </a:ext>
            </a:extLst>
          </p:cNvPr>
          <p:cNvCxnSpPr>
            <a:cxnSpLocks/>
          </p:cNvCxnSpPr>
          <p:nvPr/>
        </p:nvCxnSpPr>
        <p:spPr>
          <a:xfrm flipV="1">
            <a:off x="3981587" y="2142085"/>
            <a:ext cx="4011793" cy="371590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5958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BB82C2-A3B7-8A48-7F27-EF78085EF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5005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Úprava funkcií a rozšírený editor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23514F7-7BFE-1031-10DC-99B9A644E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1841"/>
            <a:ext cx="10515600" cy="708659"/>
          </a:xfrm>
        </p:spPr>
        <p:txBody>
          <a:bodyPr/>
          <a:lstStyle/>
          <a:p>
            <a:r>
              <a:rPr lang="sk-SK" dirty="0"/>
              <a:t>Rozšírený editor pre jazyk M</a:t>
            </a:r>
            <a:endParaRPr lang="en-GB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0F1E1B80-41C9-BCC1-4DF6-C2D3023A4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507" y="1181336"/>
            <a:ext cx="10702894" cy="1415046"/>
          </a:xfrm>
          <a:prstGeom prst="rect">
            <a:avLst/>
          </a:prstGeom>
        </p:spPr>
      </p:pic>
      <p:pic>
        <p:nvPicPr>
          <p:cNvPr id="9" name="Obrázok 8">
            <a:extLst>
              <a:ext uri="{FF2B5EF4-FFF2-40B4-BE49-F238E27FC236}">
                <a16:creationId xmlns:a16="http://schemas.microsoft.com/office/drawing/2014/main" id="{BBB4CC46-7991-E4BC-E996-1AE0A2054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557" y="4000500"/>
            <a:ext cx="2905273" cy="2211673"/>
          </a:xfrm>
          <a:prstGeom prst="rect">
            <a:avLst/>
          </a:prstGeom>
        </p:spPr>
      </p:pic>
      <p:sp>
        <p:nvSpPr>
          <p:cNvPr id="10" name="Ovál 9">
            <a:extLst>
              <a:ext uri="{FF2B5EF4-FFF2-40B4-BE49-F238E27FC236}">
                <a16:creationId xmlns:a16="http://schemas.microsoft.com/office/drawing/2014/main" id="{1D7B0241-5880-9AC4-08FD-EC48AB24536A}"/>
              </a:ext>
            </a:extLst>
          </p:cNvPr>
          <p:cNvSpPr/>
          <p:nvPr/>
        </p:nvSpPr>
        <p:spPr>
          <a:xfrm>
            <a:off x="4606290" y="4903469"/>
            <a:ext cx="2263140" cy="574341"/>
          </a:xfrm>
          <a:prstGeom prst="ellipse">
            <a:avLst/>
          </a:prstGeom>
          <a:solidFill>
            <a:schemeClr val="lt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589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5F8BD0-DB84-D5A0-9E9B-5C3161BC7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606425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Poznámky k </a:t>
            </a:r>
            <a:r>
              <a:rPr lang="sk-SK" b="1" dirty="0" err="1"/>
              <a:t>syntaxu</a:t>
            </a:r>
            <a:r>
              <a:rPr lang="sk-SK" b="1" dirty="0"/>
              <a:t> jazyka 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F28F280-A786-FFAC-120E-B36D9E347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5850"/>
            <a:ext cx="10694670" cy="5212080"/>
          </a:xfrm>
        </p:spPr>
        <p:txBody>
          <a:bodyPr/>
          <a:lstStyle/>
          <a:p>
            <a:r>
              <a:rPr lang="sk-SK" dirty="0"/>
              <a:t>M kód je jazyk, ktorý rozlišuje malé a veľké písmená a je založený na funkciách.</a:t>
            </a:r>
          </a:p>
          <a:p>
            <a:r>
              <a:rPr lang="sk-SK" dirty="0"/>
              <a:t>Kód začína textom (malými písmenami) „let“.</a:t>
            </a:r>
          </a:p>
          <a:p>
            <a:r>
              <a:rPr lang="sk-SK" dirty="0"/>
              <a:t>Riadky sa nazývajú transformačné kroky.</a:t>
            </a:r>
          </a:p>
          <a:p>
            <a:r>
              <a:rPr lang="sk-SK" dirty="0"/>
              <a:t>Každý krok transformácie začína názvom kroku.</a:t>
            </a:r>
          </a:p>
          <a:p>
            <a:pPr lvl="1"/>
            <a:r>
              <a:rPr lang="sk-SK" dirty="0"/>
              <a:t>Ak názov neobsahuje medzery, jednoducho zadáme názov.</a:t>
            </a:r>
          </a:p>
          <a:p>
            <a:pPr lvl="1"/>
            <a:r>
              <a:rPr lang="sk-SK" dirty="0"/>
              <a:t>Ak má názov jednu alebo viac medzier, musíme zadať znak #, otvoriť dvojité úvodzovky, požadovaný názov a potom zatvoriť dvojité úvodzovky, napríklad: #”Rozdeliť stĺpec podľa oddeľovača”.</a:t>
            </a:r>
          </a:p>
        </p:txBody>
      </p:sp>
    </p:spTree>
    <p:extLst>
      <p:ext uri="{BB962C8B-B14F-4D97-AF65-F5344CB8AC3E}">
        <p14:creationId xmlns:p14="http://schemas.microsoft.com/office/powerpoint/2010/main" val="2185897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26920-5269-A9D5-1D2F-79EF8B869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2EAF0B-D030-C2F9-42D8-863894C3E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606425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Poznámky k </a:t>
            </a:r>
            <a:r>
              <a:rPr lang="sk-SK" b="1" dirty="0" err="1"/>
              <a:t>syntaxu</a:t>
            </a:r>
            <a:r>
              <a:rPr lang="sk-SK" b="1" dirty="0"/>
              <a:t> jazyka 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689EBFC-053B-42E1-1818-0190EE2F4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5850"/>
            <a:ext cx="10694670" cy="5212080"/>
          </a:xfrm>
        </p:spPr>
        <p:txBody>
          <a:bodyPr>
            <a:normAutofit lnSpcReduction="10000"/>
          </a:bodyPr>
          <a:lstStyle/>
          <a:p>
            <a:r>
              <a:rPr lang="pl-PL" dirty="0"/>
              <a:t>Za názvom každého kroku transformácie je znamienko =.</a:t>
            </a:r>
          </a:p>
          <a:p>
            <a:r>
              <a:rPr lang="sk-SK" dirty="0"/>
              <a:t>Po znamienku rovná sa pre každý krok máme funkciu/funkcie </a:t>
            </a:r>
            <a:r>
              <a:rPr lang="sk-SK" dirty="0" err="1"/>
              <a:t>Power</a:t>
            </a:r>
            <a:r>
              <a:rPr lang="sk-SK" dirty="0"/>
              <a:t> </a:t>
            </a:r>
            <a:r>
              <a:rPr lang="sk-SK" dirty="0" err="1"/>
              <a:t>Query</a:t>
            </a:r>
            <a:r>
              <a:rPr lang="sk-SK" dirty="0"/>
              <a:t>, napríklad </a:t>
            </a:r>
            <a:r>
              <a:rPr lang="sk-SK" dirty="0" err="1"/>
              <a:t>Excel.CurrentWorkbook</a:t>
            </a:r>
            <a:r>
              <a:rPr lang="sk-SK" dirty="0"/>
              <a:t>.</a:t>
            </a:r>
          </a:p>
          <a:p>
            <a:r>
              <a:rPr lang="sk-SK" dirty="0"/>
              <a:t>Na konci každého kroku transformácie napíšeme čiarku, s výnimkou posledného kroku. Posledný krok nevyžaduje čiarku.</a:t>
            </a:r>
          </a:p>
          <a:p>
            <a:r>
              <a:rPr lang="pl-PL" dirty="0"/>
              <a:t>Po poslednom kroku sa zobrazí slovo „in“.</a:t>
            </a:r>
          </a:p>
          <a:p>
            <a:r>
              <a:rPr lang="sk-SK" dirty="0"/>
              <a:t>Po „in“ nasleduje konečný výsledok alebo výstup alebo konečná transformácia. Konečná transformácia je vždy názov posledného kroku transformácie. Táto konečná transformácia je to, čo načítame do požadovaného umiestnenia.</a:t>
            </a:r>
          </a:p>
        </p:txBody>
      </p:sp>
    </p:spTree>
    <p:extLst>
      <p:ext uri="{BB962C8B-B14F-4D97-AF65-F5344CB8AC3E}">
        <p14:creationId xmlns:p14="http://schemas.microsoft.com/office/powerpoint/2010/main" val="106080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9DC9F4-5F7B-5FB1-34DA-599BA3920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190" y="320674"/>
            <a:ext cx="10515600" cy="720725"/>
          </a:xfrm>
        </p:spPr>
        <p:txBody>
          <a:bodyPr>
            <a:normAutofit/>
          </a:bodyPr>
          <a:lstStyle/>
          <a:p>
            <a:r>
              <a:rPr lang="en-GB" sz="4000" b="1" dirty="0" err="1"/>
              <a:t>Čo</a:t>
            </a:r>
            <a:r>
              <a:rPr lang="en-GB" sz="4000" b="1" dirty="0"/>
              <a:t> je Power Query?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A33233B-B2F7-1F2E-5A2F-53E39C910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5860"/>
            <a:ext cx="10515600" cy="5371466"/>
          </a:xfrm>
        </p:spPr>
        <p:txBody>
          <a:bodyPr>
            <a:normAutofit fontScale="92500"/>
          </a:bodyPr>
          <a:lstStyle/>
          <a:p>
            <a:r>
              <a:rPr lang="pl-PL" dirty="0"/>
              <a:t>Nástroj na pokročilú prípravu a spájanie dát z rôznych zdrojov.</a:t>
            </a:r>
          </a:p>
          <a:p>
            <a:r>
              <a:rPr lang="pl-PL" dirty="0"/>
              <a:t>Často sa označuje ako ETL nástroj:</a:t>
            </a:r>
          </a:p>
          <a:p>
            <a:pPr marL="914400" lvl="1" indent="-457200">
              <a:buFont typeface="+mj-lt"/>
              <a:buAutoNum type="arabicPeriod"/>
            </a:pPr>
            <a:r>
              <a:rPr lang="pl-PL" b="1" dirty="0"/>
              <a:t>E</a:t>
            </a:r>
            <a:r>
              <a:rPr lang="pl-PL" dirty="0"/>
              <a:t>xtracts</a:t>
            </a:r>
          </a:p>
          <a:p>
            <a:pPr marL="914400" lvl="1" indent="-457200">
              <a:buFont typeface="+mj-lt"/>
              <a:buAutoNum type="arabicPeriod"/>
            </a:pPr>
            <a:r>
              <a:rPr lang="pl-PL" b="1" dirty="0"/>
              <a:t>T</a:t>
            </a:r>
            <a:r>
              <a:rPr lang="pl-PL" dirty="0"/>
              <a:t>ransforms</a:t>
            </a:r>
          </a:p>
          <a:p>
            <a:pPr marL="914400" lvl="1" indent="-457200">
              <a:buFont typeface="+mj-lt"/>
              <a:buAutoNum type="arabicPeriod"/>
            </a:pPr>
            <a:r>
              <a:rPr lang="pl-PL" b="1" dirty="0"/>
              <a:t>L</a:t>
            </a:r>
            <a:r>
              <a:rPr lang="pl-PL" dirty="0"/>
              <a:t>oads data.</a:t>
            </a:r>
          </a:p>
          <a:p>
            <a:r>
              <a:rPr lang="pl-PL" dirty="0"/>
              <a:t>Vie sa pripojiť k cca. 50 rôznym dátovým zdrojom, a ak máme Power BI, tak tam je to až vyše 200 rôznych dátových zdrojov. </a:t>
            </a:r>
          </a:p>
          <a:p>
            <a:r>
              <a:rPr lang="pl-PL" dirty="0"/>
              <a:t>Vie naimportovať dáta nielen z bežných databáz ako SQL Server, Oracle, DB2, Access, SAP HANA či priamo zo SAP-u, ale aj z webu, z OLAP kociek Analysis Services, Excelu, CSV a XML súborov, SharePointu, Officu 365, Google Analytics či SalesForce. </a:t>
            </a:r>
          </a:p>
          <a:p>
            <a:endParaRPr lang="en-GB" dirty="0"/>
          </a:p>
        </p:txBody>
      </p:sp>
      <p:pic>
        <p:nvPicPr>
          <p:cNvPr id="2050" name="Picture 2" descr="get started with power query">
            <a:extLst>
              <a:ext uri="{FF2B5EF4-FFF2-40B4-BE49-F238E27FC236}">
                <a16:creationId xmlns:a16="http://schemas.microsoft.com/office/drawing/2014/main" id="{68EB66E9-90E8-E339-EBC9-4223C4CD4B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355" y="1752277"/>
            <a:ext cx="1964055" cy="194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90718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id="{DC2BC269-937E-57D0-BF8B-D1FC34893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" y="1065794"/>
            <a:ext cx="11551920" cy="4512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0664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4147E9-16B9-D13B-F82A-6250781DB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955"/>
            <a:ext cx="10515600" cy="777875"/>
          </a:xfrm>
        </p:spPr>
        <p:txBody>
          <a:bodyPr/>
          <a:lstStyle/>
          <a:p>
            <a:r>
              <a:rPr lang="sk-SK" b="1" dirty="0"/>
              <a:t>Na čo sa PQ nepoužíva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8543B05-A54C-8033-6EAB-5191F9FCD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4124"/>
            <a:ext cx="10515600" cy="4815205"/>
          </a:xfrm>
        </p:spPr>
        <p:txBody>
          <a:bodyPr>
            <a:normAutofit/>
          </a:bodyPr>
          <a:lstStyle/>
          <a:p>
            <a:r>
              <a:rPr lang="sk-SK" sz="3200"/>
              <a:t>Bežnou mylnou predstavou je, že na analýzu a formátovanie údajov používame </a:t>
            </a:r>
            <a:r>
              <a:rPr lang="sk-SK" sz="3200" dirty="0" err="1"/>
              <a:t>Power</a:t>
            </a:r>
            <a:r>
              <a:rPr lang="sk-SK" sz="3200" dirty="0"/>
              <a:t> </a:t>
            </a:r>
            <a:r>
              <a:rPr lang="sk-SK" sz="3200" dirty="0" err="1"/>
              <a:t>Query</a:t>
            </a:r>
            <a:r>
              <a:rPr lang="sk-SK" sz="3200" dirty="0"/>
              <a:t>. Nie</a:t>
            </a:r>
          </a:p>
          <a:p>
            <a:r>
              <a:rPr lang="sk-SK" sz="3200" dirty="0"/>
              <a:t>Jediným účelom </a:t>
            </a:r>
            <a:r>
              <a:rPr lang="sk-SK" sz="3200" dirty="0" err="1"/>
              <a:t>Power</a:t>
            </a:r>
            <a:r>
              <a:rPr lang="sk-SK" sz="3200" dirty="0"/>
              <a:t> </a:t>
            </a:r>
            <a:r>
              <a:rPr lang="sk-SK" sz="3200" dirty="0" err="1"/>
              <a:t>Query</a:t>
            </a:r>
            <a:r>
              <a:rPr lang="sk-SK" sz="3200" dirty="0"/>
              <a:t> je zhromažďovať a čistiť údaje a načítať ich do Excelu alebo </a:t>
            </a:r>
            <a:r>
              <a:rPr lang="sk-SK" sz="3200" dirty="0" err="1"/>
              <a:t>Power</a:t>
            </a:r>
            <a:r>
              <a:rPr lang="sk-SK" sz="3200" dirty="0"/>
              <a:t> BI.</a:t>
            </a:r>
          </a:p>
          <a:p>
            <a:r>
              <a:rPr lang="sk-SK" sz="3200" dirty="0"/>
              <a:t>Analýza a formátovanie údajov do zostavy sa vykonáva pomocou vzorcov, kontingenčných tabuliek, grafov/vizuálov atď. po zatvorení a načítaní dotazu.</a:t>
            </a:r>
          </a:p>
        </p:txBody>
      </p:sp>
    </p:spTree>
    <p:extLst>
      <p:ext uri="{BB962C8B-B14F-4D97-AF65-F5344CB8AC3E}">
        <p14:creationId xmlns:p14="http://schemas.microsoft.com/office/powerpoint/2010/main" val="4105754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9576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7D6BF779-0B8C-4CC2-9268-9506AD0C5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4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6823A9B-C188-42D4-847C-3AD928DB1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42784" y="253140"/>
            <a:ext cx="6184555" cy="6184555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4B557F3-1A0C-4749-A6DB-EAC082DF3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45348" y="246569"/>
            <a:ext cx="6184555" cy="6184555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  <p:sp useBgFill="1">
        <p:nvSpPr>
          <p:cNvPr id="24" name="Oval 23">
            <a:extLst>
              <a:ext uri="{FF2B5EF4-FFF2-40B4-BE49-F238E27FC236}">
                <a16:creationId xmlns:a16="http://schemas.microsoft.com/office/drawing/2014/main" id="{55D55AA6-3751-494F-868A-DCEDC5CE8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03723" y="136525"/>
            <a:ext cx="6184555" cy="6184555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bdĺžnik 3">
            <a:extLst>
              <a:ext uri="{FF2B5EF4-FFF2-40B4-BE49-F238E27FC236}">
                <a16:creationId xmlns:a16="http://schemas.microsoft.com/office/drawing/2014/main" id="{5382A594-DC0F-E9BF-D021-841CAEF940EC}"/>
              </a:ext>
            </a:extLst>
          </p:cNvPr>
          <p:cNvSpPr/>
          <p:nvPr/>
        </p:nvSpPr>
        <p:spPr>
          <a:xfrm>
            <a:off x="3073253" y="1689093"/>
            <a:ext cx="6184555" cy="22656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cap="all" spc="1500" baseline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lt"/>
                <a:ea typeface="Source Sans Pro SemiBold" panose="020B0603030403020204" pitchFamily="34" charset="0"/>
                <a:cs typeface="+mj-cs"/>
              </a:rPr>
              <a:t>Ďakujem za pozornosť!</a:t>
            </a:r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D4C00DC-4DC6-4CD2-9E31-F17E6CEBC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D82AB1B2-7970-42CF-8BF5-567C69E9F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56275" y="975977"/>
            <a:ext cx="413564" cy="413564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30" name="Graphic 190">
            <a:extLst>
              <a:ext uri="{FF2B5EF4-FFF2-40B4-BE49-F238E27FC236}">
                <a16:creationId xmlns:a16="http://schemas.microsoft.com/office/drawing/2014/main" id="{66FB5A75-BDE2-4F12-A95B-C48788A76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80947" y="1755501"/>
            <a:ext cx="1598829" cy="531293"/>
            <a:chOff x="2504802" y="1755501"/>
            <a:chExt cx="1598829" cy="531293"/>
          </a:xfrm>
          <a:solidFill>
            <a:schemeClr val="tx1"/>
          </a:solidFill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DC86CBC8-A814-4C0C-A287-7C549693D2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name="connsiteX0" fmla="*/ 1248648 w 1598614"/>
                <a:gd name="connsiteY0" fmla="*/ 172939 h 172939"/>
                <a:gd name="connsiteX1" fmla="*/ 1123031 w 1598614"/>
                <a:gd name="connsiteY1" fmla="*/ 92708 h 172939"/>
                <a:gd name="connsiteX2" fmla="*/ 1024085 w 1598614"/>
                <a:gd name="connsiteY2" fmla="*/ 29469 h 172939"/>
                <a:gd name="connsiteX3" fmla="*/ 925140 w 1598614"/>
                <a:gd name="connsiteY3" fmla="*/ 92708 h 172939"/>
                <a:gd name="connsiteX4" fmla="*/ 799522 w 1598614"/>
                <a:gd name="connsiteY4" fmla="*/ 172939 h 172939"/>
                <a:gd name="connsiteX5" fmla="*/ 799522 w 1598614"/>
                <a:gd name="connsiteY5" fmla="*/ 172939 h 172939"/>
                <a:gd name="connsiteX6" fmla="*/ 673905 w 1598614"/>
                <a:gd name="connsiteY6" fmla="*/ 92708 h 172939"/>
                <a:gd name="connsiteX7" fmla="*/ 574959 w 1598614"/>
                <a:gd name="connsiteY7" fmla="*/ 29469 h 172939"/>
                <a:gd name="connsiteX8" fmla="*/ 476014 w 1598614"/>
                <a:gd name="connsiteY8" fmla="*/ 92708 h 172939"/>
                <a:gd name="connsiteX9" fmla="*/ 350396 w 1598614"/>
                <a:gd name="connsiteY9" fmla="*/ 172939 h 172939"/>
                <a:gd name="connsiteX10" fmla="*/ 224778 w 1598614"/>
                <a:gd name="connsiteY10" fmla="*/ 92708 h 172939"/>
                <a:gd name="connsiteX11" fmla="*/ 125833 w 1598614"/>
                <a:gd name="connsiteY11" fmla="*/ 29469 h 172939"/>
                <a:gd name="connsiteX12" fmla="*/ 26887 w 1598614"/>
                <a:gd name="connsiteY12" fmla="*/ 92708 h 172939"/>
                <a:gd name="connsiteX13" fmla="*/ 0 w 1598614"/>
                <a:gd name="connsiteY13" fmla="*/ 80232 h 172939"/>
                <a:gd name="connsiteX14" fmla="*/ 125618 w 1598614"/>
                <a:gd name="connsiteY14" fmla="*/ 0 h 172939"/>
                <a:gd name="connsiteX15" fmla="*/ 251235 w 1598614"/>
                <a:gd name="connsiteY15" fmla="*/ 80232 h 172939"/>
                <a:gd name="connsiteX16" fmla="*/ 350181 w 1598614"/>
                <a:gd name="connsiteY16" fmla="*/ 143471 h 172939"/>
                <a:gd name="connsiteX17" fmla="*/ 449126 w 1598614"/>
                <a:gd name="connsiteY17" fmla="*/ 80232 h 172939"/>
                <a:gd name="connsiteX18" fmla="*/ 574744 w 1598614"/>
                <a:gd name="connsiteY18" fmla="*/ 0 h 172939"/>
                <a:gd name="connsiteX19" fmla="*/ 700362 w 1598614"/>
                <a:gd name="connsiteY19" fmla="*/ 80232 h 172939"/>
                <a:gd name="connsiteX20" fmla="*/ 799307 w 1598614"/>
                <a:gd name="connsiteY20" fmla="*/ 143471 h 172939"/>
                <a:gd name="connsiteX21" fmla="*/ 799307 w 1598614"/>
                <a:gd name="connsiteY21" fmla="*/ 143471 h 172939"/>
                <a:gd name="connsiteX22" fmla="*/ 898253 w 1598614"/>
                <a:gd name="connsiteY22" fmla="*/ 80232 h 172939"/>
                <a:gd name="connsiteX23" fmla="*/ 1023870 w 1598614"/>
                <a:gd name="connsiteY23" fmla="*/ 0 h 172939"/>
                <a:gd name="connsiteX24" fmla="*/ 1149488 w 1598614"/>
                <a:gd name="connsiteY24" fmla="*/ 80232 h 172939"/>
                <a:gd name="connsiteX25" fmla="*/ 1248433 w 1598614"/>
                <a:gd name="connsiteY25" fmla="*/ 143471 h 172939"/>
                <a:gd name="connsiteX26" fmla="*/ 1347379 w 1598614"/>
                <a:gd name="connsiteY26" fmla="*/ 80232 h 172939"/>
                <a:gd name="connsiteX27" fmla="*/ 1472997 w 1598614"/>
                <a:gd name="connsiteY27" fmla="*/ 0 h 172939"/>
                <a:gd name="connsiteX28" fmla="*/ 1598614 w 1598614"/>
                <a:gd name="connsiteY28" fmla="*/ 80232 h 172939"/>
                <a:gd name="connsiteX29" fmla="*/ 1571942 w 1598614"/>
                <a:gd name="connsiteY29" fmla="*/ 92708 h 172939"/>
                <a:gd name="connsiteX30" fmla="*/ 1472997 w 1598614"/>
                <a:gd name="connsiteY30" fmla="*/ 29469 h 172939"/>
                <a:gd name="connsiteX31" fmla="*/ 1374051 w 1598614"/>
                <a:gd name="connsiteY31" fmla="*/ 92708 h 172939"/>
                <a:gd name="connsiteX32" fmla="*/ 1248648 w 1598614"/>
                <a:gd name="connsiteY32" fmla="*/ 172939 h 172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614" h="172939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AA52F4F-14E6-402F-A196-668B9CA9BC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name="connsiteX0" fmla="*/ 1248648 w 1598829"/>
                <a:gd name="connsiteY0" fmla="*/ 172724 h 172724"/>
                <a:gd name="connsiteX1" fmla="*/ 1123031 w 1598829"/>
                <a:gd name="connsiteY1" fmla="*/ 92492 h 172724"/>
                <a:gd name="connsiteX2" fmla="*/ 1024085 w 1598829"/>
                <a:gd name="connsiteY2" fmla="*/ 29253 h 172724"/>
                <a:gd name="connsiteX3" fmla="*/ 925140 w 1598829"/>
                <a:gd name="connsiteY3" fmla="*/ 92492 h 172724"/>
                <a:gd name="connsiteX4" fmla="*/ 799522 w 1598829"/>
                <a:gd name="connsiteY4" fmla="*/ 172724 h 172724"/>
                <a:gd name="connsiteX5" fmla="*/ 799522 w 1598829"/>
                <a:gd name="connsiteY5" fmla="*/ 172724 h 172724"/>
                <a:gd name="connsiteX6" fmla="*/ 673905 w 1598829"/>
                <a:gd name="connsiteY6" fmla="*/ 92492 h 172724"/>
                <a:gd name="connsiteX7" fmla="*/ 574959 w 1598829"/>
                <a:gd name="connsiteY7" fmla="*/ 29253 h 172724"/>
                <a:gd name="connsiteX8" fmla="*/ 476014 w 1598829"/>
                <a:gd name="connsiteY8" fmla="*/ 92492 h 172724"/>
                <a:gd name="connsiteX9" fmla="*/ 350396 w 1598829"/>
                <a:gd name="connsiteY9" fmla="*/ 172724 h 172724"/>
                <a:gd name="connsiteX10" fmla="*/ 224778 w 1598829"/>
                <a:gd name="connsiteY10" fmla="*/ 92492 h 172724"/>
                <a:gd name="connsiteX11" fmla="*/ 125833 w 1598829"/>
                <a:gd name="connsiteY11" fmla="*/ 29253 h 172724"/>
                <a:gd name="connsiteX12" fmla="*/ 26887 w 1598829"/>
                <a:gd name="connsiteY12" fmla="*/ 92492 h 172724"/>
                <a:gd name="connsiteX13" fmla="*/ 0 w 1598829"/>
                <a:gd name="connsiteY13" fmla="*/ 80232 h 172724"/>
                <a:gd name="connsiteX14" fmla="*/ 125618 w 1598829"/>
                <a:gd name="connsiteY14" fmla="*/ 0 h 172724"/>
                <a:gd name="connsiteX15" fmla="*/ 251235 w 1598829"/>
                <a:gd name="connsiteY15" fmla="*/ 80232 h 172724"/>
                <a:gd name="connsiteX16" fmla="*/ 350181 w 1598829"/>
                <a:gd name="connsiteY16" fmla="*/ 143471 h 172724"/>
                <a:gd name="connsiteX17" fmla="*/ 449126 w 1598829"/>
                <a:gd name="connsiteY17" fmla="*/ 80232 h 172724"/>
                <a:gd name="connsiteX18" fmla="*/ 574744 w 1598829"/>
                <a:gd name="connsiteY18" fmla="*/ 0 h 172724"/>
                <a:gd name="connsiteX19" fmla="*/ 700362 w 1598829"/>
                <a:gd name="connsiteY19" fmla="*/ 80232 h 172724"/>
                <a:gd name="connsiteX20" fmla="*/ 799307 w 1598829"/>
                <a:gd name="connsiteY20" fmla="*/ 143471 h 172724"/>
                <a:gd name="connsiteX21" fmla="*/ 799307 w 1598829"/>
                <a:gd name="connsiteY21" fmla="*/ 143471 h 172724"/>
                <a:gd name="connsiteX22" fmla="*/ 898253 w 1598829"/>
                <a:gd name="connsiteY22" fmla="*/ 80232 h 172724"/>
                <a:gd name="connsiteX23" fmla="*/ 1024085 w 1598829"/>
                <a:gd name="connsiteY23" fmla="*/ 0 h 172724"/>
                <a:gd name="connsiteX24" fmla="*/ 1149703 w 1598829"/>
                <a:gd name="connsiteY24" fmla="*/ 80232 h 172724"/>
                <a:gd name="connsiteX25" fmla="*/ 1248648 w 1598829"/>
                <a:gd name="connsiteY25" fmla="*/ 143471 h 172724"/>
                <a:gd name="connsiteX26" fmla="*/ 1347594 w 1598829"/>
                <a:gd name="connsiteY26" fmla="*/ 80232 h 172724"/>
                <a:gd name="connsiteX27" fmla="*/ 1473212 w 1598829"/>
                <a:gd name="connsiteY27" fmla="*/ 0 h 172724"/>
                <a:gd name="connsiteX28" fmla="*/ 1598829 w 1598829"/>
                <a:gd name="connsiteY28" fmla="*/ 80232 h 172724"/>
                <a:gd name="connsiteX29" fmla="*/ 1572157 w 1598829"/>
                <a:gd name="connsiteY29" fmla="*/ 92492 h 172724"/>
                <a:gd name="connsiteX30" fmla="*/ 1473212 w 1598829"/>
                <a:gd name="connsiteY30" fmla="*/ 29253 h 172724"/>
                <a:gd name="connsiteX31" fmla="*/ 1374266 w 1598829"/>
                <a:gd name="connsiteY31" fmla="*/ 92492 h 172724"/>
                <a:gd name="connsiteX32" fmla="*/ 1248648 w 1598829"/>
                <a:gd name="connsiteY32" fmla="*/ 172724 h 17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98829" h="172724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w="214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" name="Oval 33">
            <a:extLst>
              <a:ext uri="{FF2B5EF4-FFF2-40B4-BE49-F238E27FC236}">
                <a16:creationId xmlns:a16="http://schemas.microsoft.com/office/drawing/2014/main" id="{C10FB9CA-E7FA-462C-B537-F1224ED1A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D8469AE7-A75B-4F37-850B-EF5974ABE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19820" y="4236107"/>
            <a:ext cx="510988" cy="510988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8" name="Graphic 4">
            <a:extLst>
              <a:ext uri="{FF2B5EF4-FFF2-40B4-BE49-F238E27FC236}">
                <a16:creationId xmlns:a16="http://schemas.microsoft.com/office/drawing/2014/main" id="{63301095-70B2-49AA-8DA9-A35629AD6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97506" y="4175798"/>
            <a:ext cx="1861486" cy="1861665"/>
            <a:chOff x="5734053" y="3067000"/>
            <a:chExt cx="724484" cy="724549"/>
          </a:xfrm>
          <a:solidFill>
            <a:schemeClr val="tx1"/>
          </a:solidFill>
        </p:grpSpPr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218E08C-0BEA-45C2-8C09-4141DDDA00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067000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232F6090-14E0-44C6-B9FC-C91047BCDC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FDB9402B-335C-4892-9E7C-C400E95BE0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E7A4371D-4448-409A-93F3-0C92E3EBD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780149CB-4B8F-4FD1-AC5E-25670C9EA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92D49A1A-35B0-4620-9D1E-A782A0E97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AFF46F08-B1E4-44C1-BD4A-4191D6EAD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8DB16610-3D81-4E5C-850D-5D1245C0DC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26244"/>
              <a:ext cx="14192" cy="14097"/>
            </a:xfrm>
            <a:custGeom>
              <a:avLst/>
              <a:gdLst>
                <a:gd name="connsiteX0" fmla="*/ 14192 w 14192"/>
                <a:gd name="connsiteY0" fmla="*/ 7049 h 14097"/>
                <a:gd name="connsiteX1" fmla="*/ 7144 w 14192"/>
                <a:gd name="connsiteY1" fmla="*/ 14097 h 14097"/>
                <a:gd name="connsiteX2" fmla="*/ 0 w 14192"/>
                <a:gd name="connsiteY2" fmla="*/ 7049 h 14097"/>
                <a:gd name="connsiteX3" fmla="*/ 7049 w 14192"/>
                <a:gd name="connsiteY3" fmla="*/ 0 h 14097"/>
                <a:gd name="connsiteX4" fmla="*/ 14192 w 14192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E05501B2-83AC-4299-BE5A-8CA16B408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26242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07CF1B90-3B3A-403E-A94F-8B82945D07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56A1CBA9-4AC1-4C42-9429-3FF31DF28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21318D9B-FD39-402A-ADFA-0E6CC789A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333FB08F-B346-47C0-A7CD-1DE53E6C0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126244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8 w 14097"/>
                <a:gd name="connsiteY1" fmla="*/ 14097 h 14097"/>
                <a:gd name="connsiteX2" fmla="*/ 0 w 14097"/>
                <a:gd name="connsiteY2" fmla="*/ 7049 h 14097"/>
                <a:gd name="connsiteX3" fmla="*/ 7048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93AD6F2-6408-4A8E-9749-CB7388EF3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26242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715D9D2F-1568-4BE3-A54A-69F52492B0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185393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9AB547A7-0D80-491F-98B4-C6B7CC4FC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E2693CD-DAF5-4B26-9A2F-17673BF31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A96EEE12-952A-4693-B161-D7071D6010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228DCC-1611-4BDC-90AA-231F67EB11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DA163C3C-D3DF-461F-B6A8-90C7C227D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185393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4D021D29-2980-41C3-AB83-DA93C105B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18539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AC09C1FA-1A9D-49A7-9D73-8B777140A3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244637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B8D8CD4-7B9B-48A5-BC59-0CB859354F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24463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224D0A27-A8B0-4020-9399-24127726E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168E8EBA-9F8C-4650-B9BE-38A0A56BCF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6A460BB3-2605-4AA2-AE1D-B9FB61EBF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1E2E38EE-DBBE-4CC1-9498-E7193E1B2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2446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BF191D5C-7D2A-4408-A8F2-389D2360F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24463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08F7193B-B379-4921-9F17-1841D50611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03786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B4C5E53C-6003-4F74-B1CA-C7EA1E499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B97B2B1-1CF5-46A5-940D-AB8F57F5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0783F4F1-D8CE-4453-B79B-AD976E272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06A7A4C9-F24F-4F00-A2FA-29E788A091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EB694A32-59D6-46E3-8CE4-E4C485C2C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83EBB4C-28FF-41C6-90D6-5F30FC0868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0707659D-8AE9-49B5-AB29-ECC099F49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363031"/>
              <a:ext cx="14192" cy="14097"/>
            </a:xfrm>
            <a:custGeom>
              <a:avLst/>
              <a:gdLst>
                <a:gd name="connsiteX0" fmla="*/ 14192 w 14192"/>
                <a:gd name="connsiteY0" fmla="*/ 7048 h 14097"/>
                <a:gd name="connsiteX1" fmla="*/ 7144 w 14192"/>
                <a:gd name="connsiteY1" fmla="*/ 14097 h 14097"/>
                <a:gd name="connsiteX2" fmla="*/ 0 w 14192"/>
                <a:gd name="connsiteY2" fmla="*/ 7048 h 14097"/>
                <a:gd name="connsiteX3" fmla="*/ 7049 w 14192"/>
                <a:gd name="connsiteY3" fmla="*/ 0 h 14097"/>
                <a:gd name="connsiteX4" fmla="*/ 14192 w 14192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7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5C987ECC-9573-46EA-9C4A-7C3CAE39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363029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4DAF6708-18C2-4082-B024-6CEA32AE01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72CBB5AE-39E2-4D9B-A834-64D31B003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4592DE98-77BF-4E8E-AEB4-1934207BA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F5D9A0-BA94-4D2B-8479-26C55355B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363031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8 w 14097"/>
                <a:gd name="connsiteY1" fmla="*/ 14097 h 14097"/>
                <a:gd name="connsiteX2" fmla="*/ 0 w 14097"/>
                <a:gd name="connsiteY2" fmla="*/ 7048 h 14097"/>
                <a:gd name="connsiteX3" fmla="*/ 7048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CAA6A8E-7ACF-4EF7-AAD6-734A009DCF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363029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D3DD3695-F212-4BAD-BBB3-EC1F62474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22181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AB1B3ECB-7594-4C5C-B62B-E686C0A89E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5EE54C3C-D9E5-4782-B8F6-058EB2D63E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EAE78EEE-DC43-44E1-AB47-ACB80F94B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847D67EF-1141-4582-866E-FE02FB2360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99ECC931-60A1-4628-A34B-4B68DA3CC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4221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A587D2BE-3417-44AE-BEEF-57F88CECB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FCEB2ED3-A08D-4286-B75D-893289F3F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06700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6953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7C7DB7BB-8173-4377-85B0-032B7BDAB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93EF69B4-3F48-4509-8BF8-926E23BC1D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9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1A86650-1EF5-46E3-885D-96985105A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47EBBDE2-BD90-481F-A671-34E2186FB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6953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87DAF1CB-838D-4C5C-8FB7-76BF677FEB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067000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64573DA8-D2F3-4644-AC79-83843615C4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26241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41AB53B8-0D5C-44BD-A2A9-ABBF659E1F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29B7FA60-B453-4877-8D47-CA1209DF9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7A6D2414-BCCC-40E8-B990-47642EFE96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26241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B0F37C2B-B7E6-420D-AD39-3AE4A2FBE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2624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F6417E45-D7FC-40B8-AD49-941B28D18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26242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2A8D1963-0C59-476C-AAFA-A7AF4FF508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18539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6BE777A9-EC29-46FC-AD21-AC7FD89B13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C63BA1CE-93FB-42C7-8381-765E50023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7F30F275-ADC8-4FD1-8B4B-673B37517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DB20529C-F2DD-4607-8DEE-19A932968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18539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B8029A9A-DFF9-49CE-8CEE-95A6695F39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185391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6822C2EC-B05D-4CE6-9D59-164769D0E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244634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53A0760F-F576-4A97-94AF-8BBE590844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CA76721C-646A-4910-AD1A-BE6B6776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065D4766-CAEC-4074-A9E2-6110A12389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4F1A0AC6-319D-49D8-A4FB-17A70E8E8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24463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79502B48-2B92-45BF-B9AC-1102B38078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24463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6363AFA7-321F-431C-B2FD-ADCB4D24B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03786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33EDDE1B-7379-4973-8CFD-F3C737104D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1F20B58A-2DB8-46B2-9E93-9C8C817DC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5A3EF12-3DA1-4505-A44B-1B9634887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5B08812B-9264-47E7-8EC8-1233869F6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037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2A29F226-A243-410B-BEE4-EBA9DD76F8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0378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9DF57348-F837-475C-A7AA-3C7210041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363028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1E41B89A-9A45-4947-ADB0-940040049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6C1F1525-32BC-46E1-84E6-C2BB88730B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C73A8972-BA44-40C6-B045-83E78C4D4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363028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C196E956-03D1-4F79-826A-A2F5E3DE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363027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ADA7B07B-EAC8-4FA5-B14F-3ABF8BA7A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363029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93C28672-FF9E-4FE0-AC47-2FDD26CD7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87" y="3422179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E347BAB3-EA9C-4ADD-AE5E-28F2E3C53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38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321920C4-EE31-4F03-A0D5-A280D3F4B1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83" y="34221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EBB3D05-4C78-4F10-8D03-8909DBCFB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33" y="342217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C65F531-84E4-463F-8791-EB6EDFA63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79" y="342218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A63BB6A3-D482-43F2-9F5F-20E163CC44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9" y="34221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ABDCCD34-EB5D-4194-8A28-1424E98AE4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481330"/>
              <a:ext cx="14192" cy="14096"/>
            </a:xfrm>
            <a:custGeom>
              <a:avLst/>
              <a:gdLst>
                <a:gd name="connsiteX0" fmla="*/ 14192 w 14192"/>
                <a:gd name="connsiteY0" fmla="*/ 7049 h 14096"/>
                <a:gd name="connsiteX1" fmla="*/ 7144 w 14192"/>
                <a:gd name="connsiteY1" fmla="*/ 14097 h 14096"/>
                <a:gd name="connsiteX2" fmla="*/ 0 w 14192"/>
                <a:gd name="connsiteY2" fmla="*/ 7049 h 14096"/>
                <a:gd name="connsiteX3" fmla="*/ 7049 w 14192"/>
                <a:gd name="connsiteY3" fmla="*/ 0 h 14096"/>
                <a:gd name="connsiteX4" fmla="*/ 14192 w 14192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F058544E-163D-4FFF-9A69-0B3A3F2D66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11041486-0577-4F0E-8DD5-5E20E2672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71D11099-C84E-43AC-9F20-92460E170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E598FB87-8AFF-4C56-9E2C-776F4641E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7701E761-16DE-4350-9718-DD81B37FB9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481330"/>
              <a:ext cx="14097" cy="14097"/>
            </a:xfrm>
            <a:custGeom>
              <a:avLst/>
              <a:gdLst>
                <a:gd name="connsiteX0" fmla="*/ 14097 w 14097"/>
                <a:gd name="connsiteY0" fmla="*/ 7049 h 14097"/>
                <a:gd name="connsiteX1" fmla="*/ 7049 w 14097"/>
                <a:gd name="connsiteY1" fmla="*/ 14097 h 14097"/>
                <a:gd name="connsiteX2" fmla="*/ 0 w 14097"/>
                <a:gd name="connsiteY2" fmla="*/ 7049 h 14097"/>
                <a:gd name="connsiteX3" fmla="*/ 7049 w 14097"/>
                <a:gd name="connsiteY3" fmla="*/ 0 h 14097"/>
                <a:gd name="connsiteX4" fmla="*/ 14097 w 14097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552E747F-E415-4348-A11A-4CABCB64B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C6472F13-E6DE-4469-9563-F478261B6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4057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5C72FE15-910B-4622-A14C-AFA2DFCC02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BAB8F759-DEFA-4D35-B76E-6D3034FB7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A1BBCEBD-DCE2-4354-B878-49ABEC367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2CBB3A18-0021-403F-8E24-8805829B4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8FDF7AAC-1EC6-4409-90AB-DBB984883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2" y="3540575"/>
              <a:ext cx="14097" cy="14097"/>
            </a:xfrm>
            <a:custGeom>
              <a:avLst/>
              <a:gdLst>
                <a:gd name="connsiteX0" fmla="*/ 14097 w 14097"/>
                <a:gd name="connsiteY0" fmla="*/ 7048 h 14097"/>
                <a:gd name="connsiteX1" fmla="*/ 7049 w 14097"/>
                <a:gd name="connsiteY1" fmla="*/ 14097 h 14097"/>
                <a:gd name="connsiteX2" fmla="*/ 0 w 14097"/>
                <a:gd name="connsiteY2" fmla="*/ 7048 h 14097"/>
                <a:gd name="connsiteX3" fmla="*/ 7049 w 14097"/>
                <a:gd name="connsiteY3" fmla="*/ 0 h 14097"/>
                <a:gd name="connsiteX4" fmla="*/ 14097 w 14097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5B9999E8-7D25-4049-8328-685B556DC6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4057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E77FC8A9-DEAE-424D-B460-12E0F3268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599725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54F9C69A-0DCF-444A-B970-32B4120483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8BD94DDA-54FF-48EE-9DAC-C0EA6F91D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E18A6989-0132-4CB7-BB68-EEBC4E080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A1357332-D19F-4C2B-B474-21D5539B9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295C7590-8B80-428C-95A9-638B26542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599725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CA0E8A31-7520-4726-9D96-43BA87407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59972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9407EEE0-5D8E-4CCC-A91B-0CB523227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3" y="365896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3799DFCC-868B-4257-B530-8E8D616CC5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99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F7F5EEB5-FE82-45A8-97C4-88460ABAFB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49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CD76E4C7-EB07-499D-9BC3-FF39C8B61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86EFDF8D-E5F7-4EB8-B8DA-3CC7E21D88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5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2CA6506B-EACA-4FB2-81AB-E028F44786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0" y="365896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193E4771-2787-4901-93D8-7E90F3F479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65896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0EA31773-15F1-4605-8787-6891ABB21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5" y="3718118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1302C213-2CD5-4168-9534-111E6E81A8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0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B9B36C24-2336-41FD-BAC4-6CD69DFD5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0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CA3AFAFE-D376-4A7B-928B-833531472D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9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7C685A00-A4F7-4250-BAAA-70978DADE4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46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E52682F3-EDD5-4BDC-BB19-A4540873A8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91" y="371811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8 w 14097"/>
                <a:gd name="connsiteY1" fmla="*/ 14097 h 14096"/>
                <a:gd name="connsiteX2" fmla="*/ 0 w 14097"/>
                <a:gd name="connsiteY2" fmla="*/ 7048 h 14096"/>
                <a:gd name="connsiteX3" fmla="*/ 7048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2C5E1880-CFBA-4547-9C23-6D2C433048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42" y="371811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439AAF4F-2AAD-4A02-A7FA-FE28D5286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57" y="3777362"/>
              <a:ext cx="14192" cy="14096"/>
            </a:xfrm>
            <a:custGeom>
              <a:avLst/>
              <a:gdLst>
                <a:gd name="connsiteX0" fmla="*/ 14192 w 14192"/>
                <a:gd name="connsiteY0" fmla="*/ 7048 h 14096"/>
                <a:gd name="connsiteX1" fmla="*/ 7144 w 14192"/>
                <a:gd name="connsiteY1" fmla="*/ 14097 h 14096"/>
                <a:gd name="connsiteX2" fmla="*/ 0 w 14192"/>
                <a:gd name="connsiteY2" fmla="*/ 7048 h 14096"/>
                <a:gd name="connsiteX3" fmla="*/ 7049 w 14192"/>
                <a:gd name="connsiteY3" fmla="*/ 0 h 14096"/>
                <a:gd name="connsiteX4" fmla="*/ 14192 w 14192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92" h="14096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05614144-9309-41ED-8E05-839A6EEFF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301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24324D6F-A81D-45F2-BA36-C53F1AB0C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53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6B00668D-07BC-47CF-9D1E-F94EC7C56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701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BCF78A89-29F2-4973-8463-DF3C57EFB4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54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F5BCB645-FB02-40FC-99A4-06CA3F1B2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102" y="3777362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F6115A3A-2FBE-4633-A426-37D05BC071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50" y="377736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AEFD8D2F-B95A-4C0A-AE85-53171B29F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481330"/>
              <a:ext cx="14097" cy="14096"/>
            </a:xfrm>
            <a:custGeom>
              <a:avLst/>
              <a:gdLst>
                <a:gd name="connsiteX0" fmla="*/ 14097 w 14097"/>
                <a:gd name="connsiteY0" fmla="*/ 7049 h 14096"/>
                <a:gd name="connsiteX1" fmla="*/ 7049 w 14097"/>
                <a:gd name="connsiteY1" fmla="*/ 14097 h 14096"/>
                <a:gd name="connsiteX2" fmla="*/ 0 w 14097"/>
                <a:gd name="connsiteY2" fmla="*/ 7049 h 14096"/>
                <a:gd name="connsiteX3" fmla="*/ 7049 w 14097"/>
                <a:gd name="connsiteY3" fmla="*/ 0 h 14096"/>
                <a:gd name="connsiteX4" fmla="*/ 14097 w 14097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4DD4F397-1F35-4E06-8EC1-8F58C51912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B031E5E0-C77D-49F7-ADF2-258D23052D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9 w 14096"/>
                <a:gd name="connsiteY1" fmla="*/ 14097 h 14096"/>
                <a:gd name="connsiteX2" fmla="*/ 0 w 14096"/>
                <a:gd name="connsiteY2" fmla="*/ 7049 h 14096"/>
                <a:gd name="connsiteX3" fmla="*/ 7049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3F044DE9-FE64-4C30-8191-7E1547880C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9B18BCEB-85ED-4077-ACB7-FEB2F6443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481330"/>
              <a:ext cx="14096" cy="14096"/>
            </a:xfrm>
            <a:custGeom>
              <a:avLst/>
              <a:gdLst>
                <a:gd name="connsiteX0" fmla="*/ 14097 w 14096"/>
                <a:gd name="connsiteY0" fmla="*/ 7049 h 14096"/>
                <a:gd name="connsiteX1" fmla="*/ 7048 w 14096"/>
                <a:gd name="connsiteY1" fmla="*/ 14097 h 14096"/>
                <a:gd name="connsiteX2" fmla="*/ 0 w 14096"/>
                <a:gd name="connsiteY2" fmla="*/ 7049 h 14096"/>
                <a:gd name="connsiteX3" fmla="*/ 7048 w 14096"/>
                <a:gd name="connsiteY3" fmla="*/ 0 h 14096"/>
                <a:gd name="connsiteX4" fmla="*/ 14097 w 14096"/>
                <a:gd name="connsiteY4" fmla="*/ 7049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00C0927E-2CCF-4F8E-8A54-22B8A93C97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481329"/>
              <a:ext cx="14096" cy="14097"/>
            </a:xfrm>
            <a:custGeom>
              <a:avLst/>
              <a:gdLst>
                <a:gd name="connsiteX0" fmla="*/ 14097 w 14096"/>
                <a:gd name="connsiteY0" fmla="*/ 7049 h 14097"/>
                <a:gd name="connsiteX1" fmla="*/ 7048 w 14096"/>
                <a:gd name="connsiteY1" fmla="*/ 14097 h 14097"/>
                <a:gd name="connsiteX2" fmla="*/ 0 w 14096"/>
                <a:gd name="connsiteY2" fmla="*/ 7049 h 14097"/>
                <a:gd name="connsiteX3" fmla="*/ 7048 w 14096"/>
                <a:gd name="connsiteY3" fmla="*/ 0 h 14097"/>
                <a:gd name="connsiteX4" fmla="*/ 14097 w 14096"/>
                <a:gd name="connsiteY4" fmla="*/ 7049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D0C3350E-04F5-4FED-9991-4DD964E099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40578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F43D0338-A6C9-4866-8D0C-072664518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405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40EA171B-27E2-4100-9D5F-123CF6E7F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22FD540C-F3DF-40F5-B2BE-BBD113EF4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4058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57768D93-FAD4-4236-969B-B8EE8E88F3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40586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0F5E0490-21C2-4EF6-950D-38814F32C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40588"/>
              <a:ext cx="14096" cy="14097"/>
            </a:xfrm>
            <a:custGeom>
              <a:avLst/>
              <a:gdLst>
                <a:gd name="connsiteX0" fmla="*/ 14097 w 14096"/>
                <a:gd name="connsiteY0" fmla="*/ 7048 h 14097"/>
                <a:gd name="connsiteX1" fmla="*/ 7048 w 14096"/>
                <a:gd name="connsiteY1" fmla="*/ 14097 h 14097"/>
                <a:gd name="connsiteX2" fmla="*/ 0 w 14096"/>
                <a:gd name="connsiteY2" fmla="*/ 7048 h 14097"/>
                <a:gd name="connsiteX3" fmla="*/ 7048 w 14096"/>
                <a:gd name="connsiteY3" fmla="*/ 0 h 14097"/>
                <a:gd name="connsiteX4" fmla="*/ 14097 w 14096"/>
                <a:gd name="connsiteY4" fmla="*/ 7048 h 1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7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8E981C9B-710F-4034-AE82-28B1B07245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599737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CC62C2CC-DBAE-4877-8F55-02FE00AE8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D8F57D8B-1988-441F-9DAE-A525DA5E9D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6715F028-3A13-4D5F-86C4-74C0AD81D6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DC6C9B50-47B3-44E7-B897-43D010A18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599735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F3F602F0-702E-4D5F-A4FC-0E602C02B9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37" y="3599737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9F379870-B34C-4DFC-9F0A-BDAB8C89F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658981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641092AC-FED1-4D1D-B57C-0AC883CA95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46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EA8A0B5E-5BB1-46AF-AC31-7D3756F35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1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1C519384-2192-432B-B768-64B4BC2DA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2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13C77A9D-44F0-4289-A611-D8AF813570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8" y="3658981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0A54AEDC-E418-4E02-A713-6CE30C0CD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1" y="3658979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24FECFE3-9F31-47B0-B17F-CF2A1CEE85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9" y="3718130"/>
              <a:ext cx="14097" cy="14096"/>
            </a:xfrm>
            <a:custGeom>
              <a:avLst/>
              <a:gdLst>
                <a:gd name="connsiteX0" fmla="*/ 14097 w 14097"/>
                <a:gd name="connsiteY0" fmla="*/ 7048 h 14096"/>
                <a:gd name="connsiteX1" fmla="*/ 7049 w 14097"/>
                <a:gd name="connsiteY1" fmla="*/ 14097 h 14096"/>
                <a:gd name="connsiteX2" fmla="*/ 0 w 14097"/>
                <a:gd name="connsiteY2" fmla="*/ 7048 h 14096"/>
                <a:gd name="connsiteX3" fmla="*/ 7049 w 14097"/>
                <a:gd name="connsiteY3" fmla="*/ 0 h 14096"/>
                <a:gd name="connsiteX4" fmla="*/ 14097 w 14097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68167DF4-8B16-419B-B7BA-2FD5FF6CC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A543D24F-44C0-4DDF-A30E-8C8407548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9 w 14096"/>
                <a:gd name="connsiteY1" fmla="*/ 14097 h 14096"/>
                <a:gd name="connsiteX2" fmla="*/ 0 w 14096"/>
                <a:gd name="connsiteY2" fmla="*/ 7048 h 14096"/>
                <a:gd name="connsiteX3" fmla="*/ 7049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63DEAE3C-3931-41EE-B4A1-F9385602B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45" y="3718130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B11945CD-32F6-4C09-82AF-551051231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92" y="3718128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9109F44F-512F-4792-AED2-ECA80DDE16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40" y="3718133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29B9E19B-BC56-46F2-BFFF-1688CEA55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95" y="3777375"/>
              <a:ext cx="14097" cy="14099"/>
            </a:xfrm>
            <a:custGeom>
              <a:avLst/>
              <a:gdLst>
                <a:gd name="connsiteX0" fmla="*/ 14097 w 14097"/>
                <a:gd name="connsiteY0" fmla="*/ 7051 h 14099"/>
                <a:gd name="connsiteX1" fmla="*/ 7049 w 14097"/>
                <a:gd name="connsiteY1" fmla="*/ 14099 h 14099"/>
                <a:gd name="connsiteX2" fmla="*/ 0 w 14097"/>
                <a:gd name="connsiteY2" fmla="*/ 7051 h 14099"/>
                <a:gd name="connsiteX3" fmla="*/ 7049 w 14097"/>
                <a:gd name="connsiteY3" fmla="*/ 2 h 14099"/>
                <a:gd name="connsiteX4" fmla="*/ 14097 w 14097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7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F573BDDE-4AED-43FB-B8D1-B5F3708931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50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EFFDA684-6DFF-4629-830E-6F2ACAB8C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96" y="3777375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9 w 14096"/>
                <a:gd name="connsiteY1" fmla="*/ 14099 h 14099"/>
                <a:gd name="connsiteX2" fmla="*/ 0 w 14096"/>
                <a:gd name="connsiteY2" fmla="*/ 7051 h 14099"/>
                <a:gd name="connsiteX3" fmla="*/ 7049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92E23250-6349-4726-AF61-08A57B3A2E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55" y="3777354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8536AAE6-5497-4B0A-9C9F-4EAA1BB32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314" y="3777450"/>
              <a:ext cx="14096" cy="14099"/>
            </a:xfrm>
            <a:custGeom>
              <a:avLst/>
              <a:gdLst>
                <a:gd name="connsiteX0" fmla="*/ 14097 w 14096"/>
                <a:gd name="connsiteY0" fmla="*/ 7051 h 14099"/>
                <a:gd name="connsiteX1" fmla="*/ 7048 w 14096"/>
                <a:gd name="connsiteY1" fmla="*/ 14099 h 14099"/>
                <a:gd name="connsiteX2" fmla="*/ 0 w 14096"/>
                <a:gd name="connsiteY2" fmla="*/ 7051 h 14099"/>
                <a:gd name="connsiteX3" fmla="*/ 7048 w 14096"/>
                <a:gd name="connsiteY3" fmla="*/ 2 h 14099"/>
                <a:gd name="connsiteX4" fmla="*/ 14097 w 14096"/>
                <a:gd name="connsiteY4" fmla="*/ 7051 h 14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9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52B72898-B9DE-4574-BB20-0C317954D4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name="connsiteX0" fmla="*/ 14097 w 14096"/>
                <a:gd name="connsiteY0" fmla="*/ 7048 h 14096"/>
                <a:gd name="connsiteX1" fmla="*/ 7048 w 14096"/>
                <a:gd name="connsiteY1" fmla="*/ 14097 h 14096"/>
                <a:gd name="connsiteX2" fmla="*/ 0 w 14096"/>
                <a:gd name="connsiteY2" fmla="*/ 7048 h 14096"/>
                <a:gd name="connsiteX3" fmla="*/ 7048 w 14096"/>
                <a:gd name="connsiteY3" fmla="*/ 0 h 14096"/>
                <a:gd name="connsiteX4" fmla="*/ 14097 w 14096"/>
                <a:gd name="connsiteY4" fmla="*/ 7048 h 1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6" h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5405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1C7DE-07EC-577B-216A-306F37F64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281752-B6E8-8793-0889-A3DA3128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190" y="320674"/>
            <a:ext cx="10515600" cy="720725"/>
          </a:xfrm>
        </p:spPr>
        <p:txBody>
          <a:bodyPr>
            <a:normAutofit/>
          </a:bodyPr>
          <a:lstStyle/>
          <a:p>
            <a:r>
              <a:rPr lang="sk-SK" sz="4000" b="1" dirty="0"/>
              <a:t>Čo je </a:t>
            </a:r>
            <a:r>
              <a:rPr lang="sk-SK" sz="4000" b="1" dirty="0" err="1"/>
              <a:t>Power</a:t>
            </a:r>
            <a:r>
              <a:rPr lang="sk-SK" sz="4000" b="1" dirty="0"/>
              <a:t> </a:t>
            </a:r>
            <a:r>
              <a:rPr lang="sk-SK" sz="4000" b="1" dirty="0" err="1"/>
              <a:t>Query</a:t>
            </a:r>
            <a:r>
              <a:rPr lang="sk-SK" sz="4000" b="1" dirty="0"/>
              <a:t>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A7F8FB7-69AE-94B7-5654-62F30F96F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5860"/>
            <a:ext cx="10515600" cy="5371466"/>
          </a:xfrm>
        </p:spPr>
        <p:txBody>
          <a:bodyPr>
            <a:normAutofit lnSpcReduction="10000"/>
          </a:bodyPr>
          <a:lstStyle/>
          <a:p>
            <a:r>
              <a:rPr lang="sk-SK" dirty="0"/>
              <a:t>Výsledné dáta sa dajú v </a:t>
            </a:r>
            <a:r>
              <a:rPr lang="sk-SK" dirty="0" err="1"/>
              <a:t>Power</a:t>
            </a:r>
            <a:r>
              <a:rPr lang="sk-SK" dirty="0"/>
              <a:t> </a:t>
            </a:r>
            <a:r>
              <a:rPr lang="sk-SK" dirty="0" err="1"/>
              <a:t>Query</a:t>
            </a:r>
            <a:r>
              <a:rPr lang="sk-SK" dirty="0"/>
              <a:t> následne transformovať a ľubovoľne kombinovať medzi sebou.</a:t>
            </a:r>
          </a:p>
          <a:p>
            <a:r>
              <a:rPr lang="sk-SK" dirty="0"/>
              <a:t>Vieme si napríklad doplniť chýbajúce dáta, opraviť existujúce dáta, spájať dáta z viacerých súborov či databáz do jednej tabuľky, kombinovať dáta zo všetkých dátových zdrojov (napr. dáta z Excelu s dátami z SQL Servera), či vypočítavať ďalšie štatistiky podľa potreby. </a:t>
            </a:r>
          </a:p>
          <a:p>
            <a:r>
              <a:rPr lang="sk-SK" dirty="0" err="1"/>
              <a:t>Power</a:t>
            </a:r>
            <a:r>
              <a:rPr lang="sk-SK" dirty="0"/>
              <a:t> </a:t>
            </a:r>
            <a:r>
              <a:rPr lang="sk-SK" dirty="0" err="1"/>
              <a:t>Query</a:t>
            </a:r>
            <a:r>
              <a:rPr lang="sk-SK" dirty="0"/>
              <a:t> používa na transformácie vlastný </a:t>
            </a:r>
            <a:r>
              <a:rPr lang="sk-SK" b="1" dirty="0"/>
              <a:t>jazyk M</a:t>
            </a:r>
            <a:r>
              <a:rPr lang="sk-SK" dirty="0"/>
              <a:t>, ktorý momentálne obsahuje vyše 1000 funkcií pre </a:t>
            </a:r>
            <a:r>
              <a:rPr lang="sk-SK" dirty="0" err="1"/>
              <a:t>tranformáciu</a:t>
            </a:r>
            <a:r>
              <a:rPr lang="sk-SK" dirty="0"/>
              <a:t> a prácu s dátami – napr. agregáciu dát, transpozíciu dát, horizontálne a vertikálne spájanie tabuliek, filtrovanie dát...</a:t>
            </a:r>
          </a:p>
        </p:txBody>
      </p:sp>
    </p:spTree>
    <p:extLst>
      <p:ext uri="{BB962C8B-B14F-4D97-AF65-F5344CB8AC3E}">
        <p14:creationId xmlns:p14="http://schemas.microsoft.com/office/powerpoint/2010/main" val="576722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31C956-E0DD-952B-D58B-006E6639B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675"/>
            <a:ext cx="10515600" cy="640715"/>
          </a:xfrm>
        </p:spPr>
        <p:txBody>
          <a:bodyPr>
            <a:normAutofit/>
          </a:bodyPr>
          <a:lstStyle/>
          <a:p>
            <a:r>
              <a:rPr lang="sk-SK" sz="3200" b="1" dirty="0"/>
              <a:t>Aplikácie, kde sa </a:t>
            </a:r>
            <a:r>
              <a:rPr lang="sk-SK" sz="3200" b="1" dirty="0" err="1"/>
              <a:t>Power</a:t>
            </a:r>
            <a:r>
              <a:rPr lang="sk-SK" sz="3200" b="1" dirty="0"/>
              <a:t> </a:t>
            </a:r>
            <a:r>
              <a:rPr lang="sk-SK" sz="3200" b="1" dirty="0" err="1"/>
              <a:t>Query</a:t>
            </a:r>
            <a:r>
              <a:rPr lang="sk-SK" sz="3200" b="1" dirty="0"/>
              <a:t> nachádza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3E7080-3F74-724F-8EE5-7DB13A4F2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8690"/>
            <a:ext cx="10515600" cy="640715"/>
          </a:xfrm>
        </p:spPr>
        <p:txBody>
          <a:bodyPr/>
          <a:lstStyle/>
          <a:p>
            <a:r>
              <a:rPr lang="pl-PL" dirty="0"/>
              <a:t>v Exceli 2010 a 2013 ako doplnok zadarmo </a:t>
            </a:r>
            <a:endParaRPr lang="en-GB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EFFDB403-66E3-BC27-4046-0FA7E99C6B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586" y="1453418"/>
            <a:ext cx="9793067" cy="1390844"/>
          </a:xfrm>
          <a:prstGeom prst="rect">
            <a:avLst/>
          </a:prstGeom>
        </p:spPr>
      </p:pic>
      <p:sp>
        <p:nvSpPr>
          <p:cNvPr id="6" name="Zástupný objekt pre obsah 2">
            <a:extLst>
              <a:ext uri="{FF2B5EF4-FFF2-40B4-BE49-F238E27FC236}">
                <a16:creationId xmlns:a16="http://schemas.microsoft.com/office/drawing/2014/main" id="{272D9F63-B968-7984-4BAD-140BE1A68943}"/>
              </a:ext>
            </a:extLst>
          </p:cNvPr>
          <p:cNvSpPr txBox="1">
            <a:spLocks/>
          </p:cNvSpPr>
          <p:nvPr/>
        </p:nvSpPr>
        <p:spPr>
          <a:xfrm>
            <a:off x="838200" y="2844262"/>
            <a:ext cx="10515600" cy="64071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v Exceli 2016 ako súčasť menu ÚDAJE, pod skupinou Získať a transformovať:</a:t>
            </a:r>
            <a:endParaRPr lang="en-GB" dirty="0"/>
          </a:p>
        </p:txBody>
      </p:sp>
      <p:pic>
        <p:nvPicPr>
          <p:cNvPr id="8" name="Obrázok 7">
            <a:extLst>
              <a:ext uri="{FF2B5EF4-FFF2-40B4-BE49-F238E27FC236}">
                <a16:creationId xmlns:a16="http://schemas.microsoft.com/office/drawing/2014/main" id="{376CF9BA-182A-CB24-AE98-1F0019EFF8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9081" y="3348990"/>
            <a:ext cx="8545118" cy="217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656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BD83C5-D21C-BE8A-A13C-A365186DA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197B93-B576-8313-3065-2DCD2098F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675"/>
            <a:ext cx="10515600" cy="640715"/>
          </a:xfrm>
        </p:spPr>
        <p:txBody>
          <a:bodyPr>
            <a:normAutofit/>
          </a:bodyPr>
          <a:lstStyle/>
          <a:p>
            <a:r>
              <a:rPr lang="sk-SK" sz="3200" b="1" dirty="0"/>
              <a:t>Aplikácie, kde sa </a:t>
            </a:r>
            <a:r>
              <a:rPr lang="sk-SK" sz="3200" b="1" dirty="0" err="1"/>
              <a:t>Power</a:t>
            </a:r>
            <a:r>
              <a:rPr lang="sk-SK" sz="3200" b="1" dirty="0"/>
              <a:t> </a:t>
            </a:r>
            <a:r>
              <a:rPr lang="sk-SK" sz="3200" b="1" dirty="0" err="1"/>
              <a:t>Query</a:t>
            </a:r>
            <a:r>
              <a:rPr lang="sk-SK" sz="3200" b="1" dirty="0"/>
              <a:t> nachádza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AE68B70-1412-4179-C30D-DB7A87C96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8690"/>
            <a:ext cx="10515600" cy="640715"/>
          </a:xfrm>
        </p:spPr>
        <p:txBody>
          <a:bodyPr/>
          <a:lstStyle/>
          <a:p>
            <a:r>
              <a:rPr lang="en-GB" dirty="0"/>
              <a:t>v Power BI </a:t>
            </a:r>
            <a:r>
              <a:rPr lang="en-GB" dirty="0" err="1"/>
              <a:t>Desktope</a:t>
            </a:r>
            <a:r>
              <a:rPr lang="en-GB" dirty="0"/>
              <a:t> </a:t>
            </a:r>
            <a:r>
              <a:rPr lang="en-GB" dirty="0" err="1"/>
              <a:t>ako</a:t>
            </a:r>
            <a:r>
              <a:rPr lang="en-GB" dirty="0"/>
              <a:t> Editor Power Query</a:t>
            </a:r>
          </a:p>
        </p:txBody>
      </p:sp>
      <p:sp>
        <p:nvSpPr>
          <p:cNvPr id="6" name="Zástupný objekt pre obsah 2">
            <a:extLst>
              <a:ext uri="{FF2B5EF4-FFF2-40B4-BE49-F238E27FC236}">
                <a16:creationId xmlns:a16="http://schemas.microsoft.com/office/drawing/2014/main" id="{AA1DE90D-CE4E-771F-ADAB-9D4FE17568EB}"/>
              </a:ext>
            </a:extLst>
          </p:cNvPr>
          <p:cNvSpPr txBox="1">
            <a:spLocks/>
          </p:cNvSpPr>
          <p:nvPr/>
        </p:nvSpPr>
        <p:spPr>
          <a:xfrm>
            <a:off x="838200" y="4632766"/>
            <a:ext cx="10515600" cy="12765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v SSAS Tabulare 2017 a novšom, a v Azure Analysis Services ako Table Import Wizard, Query Editor a Shared Expressions, s užívateľským rozhraním podobným Power BI </a:t>
            </a:r>
            <a:endParaRPr lang="en-GB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36C788C8-DCE6-DBB2-F3BF-F9CAD37AB2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141" y="1473491"/>
            <a:ext cx="8095019" cy="263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270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E08CF-9AFB-DF07-A2E6-56A65E462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A13AD2-1DB1-C88E-EC4F-62DF9D2A3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675"/>
            <a:ext cx="10515600" cy="640715"/>
          </a:xfrm>
        </p:spPr>
        <p:txBody>
          <a:bodyPr>
            <a:normAutofit/>
          </a:bodyPr>
          <a:lstStyle/>
          <a:p>
            <a:r>
              <a:rPr lang="sk-SK" sz="3200" b="1" dirty="0"/>
              <a:t>Aplikácie, kde sa </a:t>
            </a:r>
            <a:r>
              <a:rPr lang="sk-SK" sz="3200" b="1" dirty="0" err="1"/>
              <a:t>Power</a:t>
            </a:r>
            <a:r>
              <a:rPr lang="sk-SK" sz="3200" b="1" dirty="0"/>
              <a:t> </a:t>
            </a:r>
            <a:r>
              <a:rPr lang="sk-SK" sz="3200" b="1" dirty="0" err="1"/>
              <a:t>Query</a:t>
            </a:r>
            <a:r>
              <a:rPr lang="sk-SK" sz="3200" b="1" dirty="0"/>
              <a:t> nachádza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FA65799-365B-C434-9DC3-EF2DFCD46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8690"/>
            <a:ext cx="10515600" cy="5223510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Power Query v Excel 365 a Excel 2010/2013/2016/2019/2021</a:t>
            </a:r>
          </a:p>
          <a:p>
            <a:r>
              <a:rPr lang="en-GB" dirty="0"/>
              <a:t>Power Query v Excel 365 pre Mac</a:t>
            </a:r>
          </a:p>
          <a:p>
            <a:r>
              <a:rPr lang="en-GB" dirty="0"/>
              <a:t>Power BI Desktop (pre cloud, </a:t>
            </a:r>
            <a:r>
              <a:rPr lang="en-GB" dirty="0" err="1"/>
              <a:t>aj</a:t>
            </a:r>
            <a:r>
              <a:rPr lang="en-GB" dirty="0"/>
              <a:t> pre PBI RS)</a:t>
            </a:r>
          </a:p>
          <a:p>
            <a:r>
              <a:rPr lang="en-GB" dirty="0"/>
              <a:t>Power BI cloud / </a:t>
            </a:r>
            <a:r>
              <a:rPr lang="en-GB" dirty="0" err="1"/>
              <a:t>Služba</a:t>
            </a:r>
            <a:r>
              <a:rPr lang="en-GB" dirty="0"/>
              <a:t> Power BI</a:t>
            </a:r>
          </a:p>
          <a:p>
            <a:r>
              <a:rPr lang="en-GB" dirty="0"/>
              <a:t>Power BI Report Server</a:t>
            </a:r>
          </a:p>
          <a:p>
            <a:r>
              <a:rPr lang="en-GB" dirty="0"/>
              <a:t>Power BI Dataflows / </a:t>
            </a:r>
            <a:r>
              <a:rPr lang="en-GB" dirty="0" err="1"/>
              <a:t>Toky</a:t>
            </a:r>
            <a:r>
              <a:rPr lang="en-GB" dirty="0"/>
              <a:t> </a:t>
            </a:r>
            <a:r>
              <a:rPr lang="en-GB" dirty="0" err="1"/>
              <a:t>údajov</a:t>
            </a:r>
            <a:r>
              <a:rPr lang="en-GB" dirty="0"/>
              <a:t> Power BI</a:t>
            </a:r>
          </a:p>
          <a:p>
            <a:r>
              <a:rPr lang="en-GB" dirty="0" err="1"/>
              <a:t>Brána</a:t>
            </a:r>
            <a:r>
              <a:rPr lang="en-GB" dirty="0"/>
              <a:t> </a:t>
            </a:r>
            <a:r>
              <a:rPr lang="en-GB" dirty="0" err="1"/>
              <a:t>údajov</a:t>
            </a:r>
            <a:r>
              <a:rPr lang="en-GB" dirty="0"/>
              <a:t> Power BI / Power Platformy</a:t>
            </a:r>
          </a:p>
          <a:p>
            <a:r>
              <a:rPr lang="en-GB" dirty="0"/>
              <a:t>Power BI </a:t>
            </a:r>
            <a:r>
              <a:rPr lang="en-GB" dirty="0" err="1"/>
              <a:t>Datamarts</a:t>
            </a:r>
            <a:endParaRPr lang="en-GB" dirty="0"/>
          </a:p>
          <a:p>
            <a:r>
              <a:rPr lang="en-GB" dirty="0"/>
              <a:t>Power Automate</a:t>
            </a:r>
          </a:p>
          <a:p>
            <a:r>
              <a:rPr lang="en-GB" dirty="0" err="1"/>
              <a:t>Databáza</a:t>
            </a:r>
            <a:r>
              <a:rPr lang="en-GB" dirty="0"/>
              <a:t> Dataverse (Power Apps, MS Teams, MS Dynamics, a pod.)</a:t>
            </a:r>
          </a:p>
          <a:p>
            <a:r>
              <a:rPr lang="en-GB" dirty="0"/>
              <a:t>SQL Server Analysis Services (SSAS Tabular)</a:t>
            </a:r>
          </a:p>
          <a:p>
            <a:r>
              <a:rPr lang="en-GB" dirty="0"/>
              <a:t>Azure Analysis Services</a:t>
            </a:r>
          </a:p>
          <a:p>
            <a:r>
              <a:rPr lang="en-GB" dirty="0"/>
              <a:t>SQL Server Integration Services (SSIS) – Power Query Source</a:t>
            </a:r>
          </a:p>
          <a:p>
            <a:r>
              <a:rPr lang="en-GB" dirty="0"/>
              <a:t>Azure Data Factory (ADF)</a:t>
            </a:r>
          </a:p>
        </p:txBody>
      </p:sp>
    </p:spTree>
    <p:extLst>
      <p:ext uri="{BB962C8B-B14F-4D97-AF65-F5344CB8AC3E}">
        <p14:creationId xmlns:p14="http://schemas.microsoft.com/office/powerpoint/2010/main" val="3318949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4D4392-CBA4-2678-BF35-14D8F5673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814"/>
            <a:ext cx="10957560" cy="766445"/>
          </a:xfrm>
        </p:spPr>
        <p:txBody>
          <a:bodyPr>
            <a:normAutofit/>
          </a:bodyPr>
          <a:lstStyle/>
          <a:p>
            <a:r>
              <a:rPr lang="sk-SK" sz="3200" b="1" dirty="0"/>
              <a:t>Použitie </a:t>
            </a:r>
            <a:r>
              <a:rPr lang="sk-SK" sz="3200" b="1" dirty="0" err="1"/>
              <a:t>Power</a:t>
            </a:r>
            <a:r>
              <a:rPr lang="sk-SK" sz="3200" b="1" dirty="0"/>
              <a:t> </a:t>
            </a:r>
            <a:r>
              <a:rPr lang="sk-SK" sz="3200" b="1" dirty="0" err="1"/>
              <a:t>Query</a:t>
            </a:r>
            <a:r>
              <a:rPr lang="sk-SK" sz="3200" b="1" dirty="0"/>
              <a:t> na základe tabuľkových údajov</a:t>
            </a:r>
            <a:endParaRPr lang="en-GB" sz="3200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B8C55F5-00C0-B52F-867E-0CB09BBC4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3011"/>
            <a:ext cx="10515600" cy="1303020"/>
          </a:xfrm>
        </p:spPr>
        <p:txBody>
          <a:bodyPr/>
          <a:lstStyle/>
          <a:p>
            <a:r>
              <a:rPr lang="sk-SK" dirty="0"/>
              <a:t>Na karte Údaje – Získať a transformovať údaje – Z tabuľky alebo rozsahu.</a:t>
            </a:r>
            <a:endParaRPr lang="en-GB" dirty="0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B0DE3785-C009-4928-4CF3-1D8BDC362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7778" y="2607677"/>
            <a:ext cx="8236443" cy="2442748"/>
          </a:xfrm>
          <a:prstGeom prst="rect">
            <a:avLst/>
          </a:prstGeom>
        </p:spPr>
      </p:pic>
      <p:sp>
        <p:nvSpPr>
          <p:cNvPr id="8" name="Ovál 7">
            <a:extLst>
              <a:ext uri="{FF2B5EF4-FFF2-40B4-BE49-F238E27FC236}">
                <a16:creationId xmlns:a16="http://schemas.microsoft.com/office/drawing/2014/main" id="{7A9E1140-992F-ED27-3B74-3F44CC12E4F6}"/>
              </a:ext>
            </a:extLst>
          </p:cNvPr>
          <p:cNvSpPr/>
          <p:nvPr/>
        </p:nvSpPr>
        <p:spPr>
          <a:xfrm>
            <a:off x="3326130" y="3943350"/>
            <a:ext cx="891540" cy="742950"/>
          </a:xfrm>
          <a:prstGeom prst="ellipse">
            <a:avLst/>
          </a:prstGeom>
          <a:solidFill>
            <a:schemeClr val="lt1">
              <a:alpha val="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807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>
            <a:extLst>
              <a:ext uri="{FF2B5EF4-FFF2-40B4-BE49-F238E27FC236}">
                <a16:creationId xmlns:a16="http://schemas.microsoft.com/office/drawing/2014/main" id="{FD5951BA-68F8-CF1B-12A6-7E961B5EA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087" y="353645"/>
            <a:ext cx="11711825" cy="6150709"/>
          </a:xfrm>
          <a:prstGeom prst="rect">
            <a:avLst/>
          </a:prstGeom>
        </p:spPr>
      </p:pic>
      <p:sp>
        <p:nvSpPr>
          <p:cNvPr id="6" name="Bublina reči: oválna 5">
            <a:extLst>
              <a:ext uri="{FF2B5EF4-FFF2-40B4-BE49-F238E27FC236}">
                <a16:creationId xmlns:a16="http://schemas.microsoft.com/office/drawing/2014/main" id="{9C2880AB-73A2-EDFB-527F-D61383148147}"/>
              </a:ext>
            </a:extLst>
          </p:cNvPr>
          <p:cNvSpPr/>
          <p:nvPr/>
        </p:nvSpPr>
        <p:spPr>
          <a:xfrm>
            <a:off x="4652010" y="434340"/>
            <a:ext cx="1885950" cy="468630"/>
          </a:xfrm>
          <a:prstGeom prst="wedgeEllipseCallout">
            <a:avLst>
              <a:gd name="adj1" fmla="val -74537"/>
              <a:gd name="adj2" fmla="val 2546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dirty="0"/>
              <a:t>Pás kariet</a:t>
            </a:r>
            <a:endParaRPr lang="en-GB" dirty="0"/>
          </a:p>
        </p:txBody>
      </p:sp>
      <p:sp>
        <p:nvSpPr>
          <p:cNvPr id="7" name="Bublina reči: oválna 6">
            <a:extLst>
              <a:ext uri="{FF2B5EF4-FFF2-40B4-BE49-F238E27FC236}">
                <a16:creationId xmlns:a16="http://schemas.microsoft.com/office/drawing/2014/main" id="{3679FA9D-6843-9E8E-0A30-64C5A7230D69}"/>
              </a:ext>
            </a:extLst>
          </p:cNvPr>
          <p:cNvSpPr/>
          <p:nvPr/>
        </p:nvSpPr>
        <p:spPr>
          <a:xfrm>
            <a:off x="240087" y="3855720"/>
            <a:ext cx="1885950" cy="647700"/>
          </a:xfrm>
          <a:prstGeom prst="wedgeEllipseCallout">
            <a:avLst>
              <a:gd name="adj1" fmla="val -9689"/>
              <a:gd name="adj2" fmla="val -24770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dirty="0"/>
              <a:t>Zoznam dotazov</a:t>
            </a:r>
            <a:endParaRPr lang="en-GB" dirty="0"/>
          </a:p>
        </p:txBody>
      </p:sp>
      <p:sp>
        <p:nvSpPr>
          <p:cNvPr id="8" name="Bublina reči: oválna 7">
            <a:extLst>
              <a:ext uri="{FF2B5EF4-FFF2-40B4-BE49-F238E27FC236}">
                <a16:creationId xmlns:a16="http://schemas.microsoft.com/office/drawing/2014/main" id="{5BF8CC7A-EB62-A8B4-882C-BABFABF16353}"/>
              </a:ext>
            </a:extLst>
          </p:cNvPr>
          <p:cNvSpPr/>
          <p:nvPr/>
        </p:nvSpPr>
        <p:spPr>
          <a:xfrm>
            <a:off x="129597" y="4856187"/>
            <a:ext cx="1885950" cy="647700"/>
          </a:xfrm>
          <a:prstGeom prst="wedgeEllipseCallout">
            <a:avLst>
              <a:gd name="adj1" fmla="val -23022"/>
              <a:gd name="adj2" fmla="val 16170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dirty="0"/>
              <a:t>Počet stĺpcov a riadkov</a:t>
            </a:r>
            <a:endParaRPr lang="en-GB" sz="1400" dirty="0"/>
          </a:p>
        </p:txBody>
      </p:sp>
      <p:sp>
        <p:nvSpPr>
          <p:cNvPr id="9" name="Bublina reči: oválna 8">
            <a:extLst>
              <a:ext uri="{FF2B5EF4-FFF2-40B4-BE49-F238E27FC236}">
                <a16:creationId xmlns:a16="http://schemas.microsoft.com/office/drawing/2014/main" id="{E20C152A-34DE-C5A2-AED1-77FE60F65989}"/>
              </a:ext>
            </a:extLst>
          </p:cNvPr>
          <p:cNvSpPr/>
          <p:nvPr/>
        </p:nvSpPr>
        <p:spPr>
          <a:xfrm>
            <a:off x="6736137" y="3855720"/>
            <a:ext cx="1885950" cy="647700"/>
          </a:xfrm>
          <a:prstGeom prst="wedgeEllipseCallout">
            <a:avLst>
              <a:gd name="adj1" fmla="val -81810"/>
              <a:gd name="adj2" fmla="val -3770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dirty="0"/>
              <a:t>Importované údaje</a:t>
            </a:r>
            <a:endParaRPr lang="en-GB" sz="1400" dirty="0"/>
          </a:p>
        </p:txBody>
      </p:sp>
      <p:sp>
        <p:nvSpPr>
          <p:cNvPr id="10" name="Bublina reči: oválna 9">
            <a:extLst>
              <a:ext uri="{FF2B5EF4-FFF2-40B4-BE49-F238E27FC236}">
                <a16:creationId xmlns:a16="http://schemas.microsoft.com/office/drawing/2014/main" id="{2F4FC92F-0C86-D7FF-6319-E554147B3C8C}"/>
              </a:ext>
            </a:extLst>
          </p:cNvPr>
          <p:cNvSpPr/>
          <p:nvPr/>
        </p:nvSpPr>
        <p:spPr>
          <a:xfrm>
            <a:off x="9951777" y="5265420"/>
            <a:ext cx="1885950" cy="647700"/>
          </a:xfrm>
          <a:prstGeom prst="wedgeEllipseCallout">
            <a:avLst>
              <a:gd name="adj1" fmla="val 3038"/>
              <a:gd name="adj2" fmla="val 11935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dirty="0"/>
              <a:t>Čas stiahnutia</a:t>
            </a:r>
            <a:endParaRPr lang="en-GB" sz="1400" dirty="0"/>
          </a:p>
        </p:txBody>
      </p:sp>
      <p:sp>
        <p:nvSpPr>
          <p:cNvPr id="11" name="Bublina reči: oválna 10">
            <a:extLst>
              <a:ext uri="{FF2B5EF4-FFF2-40B4-BE49-F238E27FC236}">
                <a16:creationId xmlns:a16="http://schemas.microsoft.com/office/drawing/2014/main" id="{D2E76001-ECF3-3EA1-8157-9C5735150958}"/>
              </a:ext>
            </a:extLst>
          </p:cNvPr>
          <p:cNvSpPr/>
          <p:nvPr/>
        </p:nvSpPr>
        <p:spPr>
          <a:xfrm>
            <a:off x="6736137" y="5265420"/>
            <a:ext cx="1885950" cy="647700"/>
          </a:xfrm>
          <a:prstGeom prst="wedgeEllipseCallout">
            <a:avLst>
              <a:gd name="adj1" fmla="val 93947"/>
              <a:gd name="adj2" fmla="val -16829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dirty="0"/>
              <a:t>Kroky použité pri úpravách</a:t>
            </a:r>
            <a:endParaRPr lang="en-GB" sz="1400" dirty="0"/>
          </a:p>
        </p:txBody>
      </p:sp>
      <p:sp>
        <p:nvSpPr>
          <p:cNvPr id="12" name="Bublina reči: oválna 11">
            <a:extLst>
              <a:ext uri="{FF2B5EF4-FFF2-40B4-BE49-F238E27FC236}">
                <a16:creationId xmlns:a16="http://schemas.microsoft.com/office/drawing/2014/main" id="{1A1E6183-D188-3182-A6CD-E3C11945BA46}"/>
              </a:ext>
            </a:extLst>
          </p:cNvPr>
          <p:cNvSpPr/>
          <p:nvPr/>
        </p:nvSpPr>
        <p:spPr>
          <a:xfrm>
            <a:off x="6957117" y="2940636"/>
            <a:ext cx="1885950" cy="647700"/>
          </a:xfrm>
          <a:prstGeom prst="wedgeEllipseCallout">
            <a:avLst>
              <a:gd name="adj1" fmla="val 77584"/>
              <a:gd name="adj2" fmla="val -64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dirty="0"/>
              <a:t>Názov dotazu</a:t>
            </a:r>
            <a:endParaRPr lang="en-GB" sz="1400" dirty="0"/>
          </a:p>
        </p:txBody>
      </p:sp>
      <p:sp>
        <p:nvSpPr>
          <p:cNvPr id="13" name="Bublina reči: oválna 12">
            <a:extLst>
              <a:ext uri="{FF2B5EF4-FFF2-40B4-BE49-F238E27FC236}">
                <a16:creationId xmlns:a16="http://schemas.microsoft.com/office/drawing/2014/main" id="{E87D8E1B-CFB9-27F7-37E5-D4DE891C34D3}"/>
              </a:ext>
            </a:extLst>
          </p:cNvPr>
          <p:cNvSpPr/>
          <p:nvPr/>
        </p:nvSpPr>
        <p:spPr>
          <a:xfrm>
            <a:off x="7578147" y="839079"/>
            <a:ext cx="1885950" cy="647700"/>
          </a:xfrm>
          <a:prstGeom prst="wedgeEllipseCallout">
            <a:avLst>
              <a:gd name="adj1" fmla="val -100598"/>
              <a:gd name="adj2" fmla="val 15817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k-SK" sz="1400" dirty="0"/>
              <a:t>Riadok vzorcov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773669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7E1B1B-2C93-E88B-FFCA-224BD25D8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Typy údajov v PQ</a:t>
            </a:r>
            <a:endParaRPr lang="en-GB" b="1" dirty="0"/>
          </a:p>
        </p:txBody>
      </p:sp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id="{1C392CF6-D50B-A056-9873-B3AA7142EF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096985"/>
              </p:ext>
            </p:extLst>
          </p:nvPr>
        </p:nvGraphicFramePr>
        <p:xfrm>
          <a:off x="323850" y="1360170"/>
          <a:ext cx="11544300" cy="43205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772150">
                  <a:extLst>
                    <a:ext uri="{9D8B030D-6E8A-4147-A177-3AD203B41FA5}">
                      <a16:colId xmlns:a16="http://schemas.microsoft.com/office/drawing/2014/main" val="77777543"/>
                    </a:ext>
                  </a:extLst>
                </a:gridCol>
                <a:gridCol w="5772150">
                  <a:extLst>
                    <a:ext uri="{9D8B030D-6E8A-4147-A177-3AD203B41FA5}">
                      <a16:colId xmlns:a16="http://schemas.microsoft.com/office/drawing/2014/main" val="4173073103"/>
                    </a:ext>
                  </a:extLst>
                </a:gridCol>
              </a:tblGrid>
              <a:tr h="432054">
                <a:tc>
                  <a:txBody>
                    <a:bodyPr/>
                    <a:lstStyle/>
                    <a:p>
                      <a:r>
                        <a:rPr lang="sk-SK" dirty="0"/>
                        <a:t>Typ údajov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Definícia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19989"/>
                  </a:ext>
                </a:extLst>
              </a:tr>
              <a:tr h="432054">
                <a:tc>
                  <a:txBody>
                    <a:bodyPr/>
                    <a:lstStyle/>
                    <a:p>
                      <a:r>
                        <a:rPr lang="sk-SK" dirty="0"/>
                        <a:t>Desatinné číslo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Maximálne 15 číslic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845326"/>
                  </a:ext>
                </a:extLst>
              </a:tr>
              <a:tr h="432054">
                <a:tc>
                  <a:txBody>
                    <a:bodyPr/>
                    <a:lstStyle/>
                    <a:p>
                      <a:r>
                        <a:rPr lang="sk-SK" dirty="0"/>
                        <a:t>Celé číslo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Žiadne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číslice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vpravo</a:t>
                      </a:r>
                      <a:r>
                        <a:rPr lang="en-GB" dirty="0"/>
                        <a:t> od </a:t>
                      </a:r>
                      <a:r>
                        <a:rPr lang="en-GB" dirty="0" err="1"/>
                        <a:t>desatinnej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čiarky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059441"/>
                  </a:ext>
                </a:extLst>
              </a:tr>
              <a:tr h="432054">
                <a:tc>
                  <a:txBody>
                    <a:bodyPr/>
                    <a:lstStyle/>
                    <a:p>
                      <a:r>
                        <a:rPr lang="sk-SK" dirty="0"/>
                        <a:t>Dátum a čas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Dátum a čas spolu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555152"/>
                  </a:ext>
                </a:extLst>
              </a:tr>
              <a:tr h="432054">
                <a:tc>
                  <a:txBody>
                    <a:bodyPr/>
                    <a:lstStyle/>
                    <a:p>
                      <a:r>
                        <a:rPr lang="sk-SK" dirty="0"/>
                        <a:t>Dátum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Iba dátum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193752"/>
                  </a:ext>
                </a:extLst>
              </a:tr>
              <a:tr h="432054">
                <a:tc>
                  <a:txBody>
                    <a:bodyPr/>
                    <a:lstStyle/>
                    <a:p>
                      <a:r>
                        <a:rPr lang="sk-SK" dirty="0"/>
                        <a:t>Čas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Iba čas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563890"/>
                  </a:ext>
                </a:extLst>
              </a:tr>
              <a:tr h="432054">
                <a:tc>
                  <a:txBody>
                    <a:bodyPr/>
                    <a:lstStyle/>
                    <a:p>
                      <a:r>
                        <a:rPr lang="sk-SK" dirty="0"/>
                        <a:t>Dátum a čas a časové pásmo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Rovnako ako Dátum a čas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676232"/>
                  </a:ext>
                </a:extLst>
              </a:tr>
              <a:tr h="432054">
                <a:tc>
                  <a:txBody>
                    <a:bodyPr/>
                    <a:lstStyle/>
                    <a:p>
                      <a:r>
                        <a:rPr lang="sk-SK" dirty="0"/>
                        <a:t>Trvanie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/>
                        <a:t>Dĺžka časové intervalu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1810566"/>
                  </a:ext>
                </a:extLst>
              </a:tr>
              <a:tr h="432054">
                <a:tc>
                  <a:txBody>
                    <a:bodyPr/>
                    <a:lstStyle/>
                    <a:p>
                      <a:r>
                        <a:rPr lang="sk-SK" dirty="0"/>
                        <a:t>Text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Text – </a:t>
                      </a:r>
                      <a:r>
                        <a:rPr lang="en-GB" dirty="0" err="1"/>
                        <a:t>maximálna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dĺžka</a:t>
                      </a:r>
                      <a:r>
                        <a:rPr lang="en-GB" dirty="0"/>
                        <a:t> 268 435 456 </a:t>
                      </a:r>
                      <a:r>
                        <a:rPr lang="en-GB" dirty="0" err="1"/>
                        <a:t>znakov</a:t>
                      </a:r>
                      <a:r>
                        <a:rPr lang="en-GB" dirty="0"/>
                        <a:t> Unicode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288171"/>
                  </a:ext>
                </a:extLst>
              </a:tr>
              <a:tr h="432054">
                <a:tc>
                  <a:txBody>
                    <a:bodyPr/>
                    <a:lstStyle/>
                    <a:p>
                      <a:r>
                        <a:rPr lang="sk-SK" dirty="0" err="1"/>
                        <a:t>True</a:t>
                      </a:r>
                      <a:r>
                        <a:rPr lang="sk-SK" dirty="0"/>
                        <a:t>/</a:t>
                      </a:r>
                      <a:r>
                        <a:rPr lang="sk-SK" dirty="0" err="1"/>
                        <a:t>False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dirty="0"/>
                        <a:t>Pravda/Nepravda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640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776955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VTI">
  <a:themeElements>
    <a:clrScheme name="Custom 15">
      <a:dk1>
        <a:sysClr val="windowText" lastClr="000000"/>
      </a:dk1>
      <a:lt1>
        <a:sysClr val="window" lastClr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VTI" id="{A7F40C41-3FB2-45B0-B0D6-DFB7FDD9B7AD}" vid="{C49381A0-09CD-46EE-B141-E2CDD87ABFE3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817</Words>
  <Application>Microsoft Office PowerPoint</Application>
  <PresentationFormat>Širokouhlá</PresentationFormat>
  <Paragraphs>98</Paragraphs>
  <Slides>22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6" baseType="lpstr">
      <vt:lpstr>Aptos</vt:lpstr>
      <vt:lpstr>Arial</vt:lpstr>
      <vt:lpstr>Avenir Next LT Pro</vt:lpstr>
      <vt:lpstr>FunkyShapesVTI</vt:lpstr>
      <vt:lpstr>Power Query  Excel</vt:lpstr>
      <vt:lpstr>Čo je Power Query?</vt:lpstr>
      <vt:lpstr>Čo je Power Query?</vt:lpstr>
      <vt:lpstr>Aplikácie, kde sa Power Query nachádza</vt:lpstr>
      <vt:lpstr>Aplikácie, kde sa Power Query nachádza</vt:lpstr>
      <vt:lpstr>Aplikácie, kde sa Power Query nachádza</vt:lpstr>
      <vt:lpstr>Použitie Power Query na základe tabuľkových údajov</vt:lpstr>
      <vt:lpstr>Prezentácia programu PowerPoint</vt:lpstr>
      <vt:lpstr>Typy údajov v PQ</vt:lpstr>
      <vt:lpstr>Rozdeľovanie údajov</vt:lpstr>
      <vt:lpstr>Prezentácia programu PowerPoint</vt:lpstr>
      <vt:lpstr>Ďalšie kroky</vt:lpstr>
      <vt:lpstr>Zobrazenie</vt:lpstr>
      <vt:lpstr>Zavrieť a načítať do</vt:lpstr>
      <vt:lpstr>Vytvorená kontingenčná tabuľka</vt:lpstr>
      <vt:lpstr>Zmena vzťahov</vt:lpstr>
      <vt:lpstr>Úprava funkcií a rozšírený editor</vt:lpstr>
      <vt:lpstr>Poznámky k syntaxu jazyka M</vt:lpstr>
      <vt:lpstr>Poznámky k syntaxu jazyka M</vt:lpstr>
      <vt:lpstr>Prezentácia programu PowerPoint</vt:lpstr>
      <vt:lpstr>Na čo sa PQ nepoužíva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Marcela Hallová</dc:creator>
  <cp:lastModifiedBy>Marcela Hallová</cp:lastModifiedBy>
  <cp:revision>19</cp:revision>
  <dcterms:created xsi:type="dcterms:W3CDTF">2024-11-16T15:12:51Z</dcterms:created>
  <dcterms:modified xsi:type="dcterms:W3CDTF">2024-11-16T18:06:05Z</dcterms:modified>
</cp:coreProperties>
</file>