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redný štýl 1 - zvýrazneni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Svetlý štýl 3 - zvýraznenie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9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B0F8CC-6C2D-49DF-9846-2C137A15ED61}" type="datetimeFigureOut">
              <a:rPr lang="en-GB" smtClean="0"/>
              <a:t>23/11/2025</a:t>
            </a:fld>
            <a:endParaRPr lang="en-GB"/>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GB"/>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1980EB-CD5E-435E-BAFA-389BCF49DD12}" type="slidenum">
              <a:rPr lang="en-GB" smtClean="0"/>
              <a:t>‹#›</a:t>
            </a:fld>
            <a:endParaRPr lang="en-GB"/>
          </a:p>
        </p:txBody>
      </p:sp>
    </p:spTree>
    <p:extLst>
      <p:ext uri="{BB962C8B-B14F-4D97-AF65-F5344CB8AC3E}">
        <p14:creationId xmlns:p14="http://schemas.microsoft.com/office/powerpoint/2010/main" val="2814152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en-GB" dirty="0"/>
          </a:p>
        </p:txBody>
      </p:sp>
      <p:sp>
        <p:nvSpPr>
          <p:cNvPr id="4" name="Zástupný objekt pre číslo snímky 3"/>
          <p:cNvSpPr>
            <a:spLocks noGrp="1"/>
          </p:cNvSpPr>
          <p:nvPr>
            <p:ph type="sldNum" sz="quarter" idx="5"/>
          </p:nvPr>
        </p:nvSpPr>
        <p:spPr/>
        <p:txBody>
          <a:bodyPr/>
          <a:lstStyle/>
          <a:p>
            <a:fld id="{BA1980EB-CD5E-435E-BAFA-389BCF49DD12}" type="slidenum">
              <a:rPr lang="en-GB" smtClean="0"/>
              <a:t>6</a:t>
            </a:fld>
            <a:endParaRPr lang="en-GB"/>
          </a:p>
        </p:txBody>
      </p:sp>
    </p:spTree>
    <p:extLst>
      <p:ext uri="{BB962C8B-B14F-4D97-AF65-F5344CB8AC3E}">
        <p14:creationId xmlns:p14="http://schemas.microsoft.com/office/powerpoint/2010/main" val="1674205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847D-1CF6-46BA-B46B-48BED0604A28}"/>
              </a:ext>
            </a:extLst>
          </p:cNvPr>
          <p:cNvSpPr>
            <a:spLocks noGrp="1"/>
          </p:cNvSpPr>
          <p:nvPr>
            <p:ph type="ctrTitle"/>
          </p:nvPr>
        </p:nvSpPr>
        <p:spPr>
          <a:xfrm>
            <a:off x="1524000" y="1122363"/>
            <a:ext cx="9144000" cy="2387600"/>
          </a:xfrm>
        </p:spPr>
        <p:txBody>
          <a:bodyPr anchor="b"/>
          <a:lstStyle>
            <a:lvl1pPr algn="ctr">
              <a:defRPr sz="6000" b="1" cap="all" spc="1500" baseline="0">
                <a:latin typeface="+mj-lt"/>
                <a:ea typeface="Source Sans Pro SemiBold" panose="020B0603030403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FB4F5A5-C931-4A4C-B6B1-EF4C95965BFF}"/>
              </a:ext>
            </a:extLst>
          </p:cNvPr>
          <p:cNvSpPr>
            <a:spLocks noGrp="1"/>
          </p:cNvSpPr>
          <p:nvPr>
            <p:ph type="subTitle" idx="1"/>
          </p:nvPr>
        </p:nvSpPr>
        <p:spPr>
          <a:xfrm>
            <a:off x="1524000" y="3602038"/>
            <a:ext cx="9144000" cy="1655762"/>
          </a:xfrm>
        </p:spPr>
        <p:txBody>
          <a:bodyPr/>
          <a:lstStyle>
            <a:lvl1pPr marL="0" indent="0" algn="ctr">
              <a:buNone/>
              <a:defRPr sz="2400" cap="all" spc="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7" name="Graphic 185">
            <a:extLst>
              <a:ext uri="{FF2B5EF4-FFF2-40B4-BE49-F238E27FC236}">
                <a16:creationId xmlns:a16="http://schemas.microsoft.com/office/drawing/2014/main" id="{8A351602-3772-4279-B0D3-A523F6F6EAB3}"/>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A5AAAA75-5FFB-4C07-AD4A-3146773E6CDD}"/>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479895E-3847-44BB-8404-28F14219FB7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0E02F68-8149-4236-8D9F-6B550F78B93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56FCAAB-F073-4561-A484-42C7DD10DC26}"/>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CF8DB94-87A3-43E9-9BBB-301CFF0FB05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35DE4AEC-B6E4-439C-B716-EBE3D4D1DC76}"/>
              </a:ext>
            </a:extLst>
          </p:cNvPr>
          <p:cNvSpPr>
            <a:spLocks noGrp="1"/>
          </p:cNvSpPr>
          <p:nvPr>
            <p:ph type="dt" sz="half" idx="10"/>
          </p:nvPr>
        </p:nvSpPr>
        <p:spPr/>
        <p:txBody>
          <a:bodyPr/>
          <a:lstStyle/>
          <a:p>
            <a:fld id="{97BFF81C-1FCB-4DBA-8044-F1A0FCFD45A6}" type="datetime1">
              <a:rPr lang="en-US" smtClean="0"/>
              <a:t>11/23/2025</a:t>
            </a:fld>
            <a:endParaRPr lang="en-US" dirty="0"/>
          </a:p>
        </p:txBody>
      </p:sp>
      <p:sp>
        <p:nvSpPr>
          <p:cNvPr id="5" name="Footer Placeholder 4">
            <a:extLst>
              <a:ext uri="{FF2B5EF4-FFF2-40B4-BE49-F238E27FC236}">
                <a16:creationId xmlns:a16="http://schemas.microsoft.com/office/drawing/2014/main" id="{F478BC18-102E-45BF-8FEA-801E9C59D143}"/>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FAA8BF5F-B1F8-461F-9B3D-7D50D02423E7}"/>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7D6BF779-0B8C-4CC2-9268-9506AD0C5331}"/>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659095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A871-D377-4EC0-9ACF-86842F01E1D0}"/>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3D53202-92A9-45A3-B812-777DB9578B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7" name="Graphic 185">
            <a:extLst>
              <a:ext uri="{FF2B5EF4-FFF2-40B4-BE49-F238E27FC236}">
                <a16:creationId xmlns:a16="http://schemas.microsoft.com/office/drawing/2014/main" id="{7196FB0C-3A9D-4892-90C9-21F3459AAD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16938C96-CF0F-4B69-A695-913F11BFC6F0}"/>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3CA7E6BB-6B60-4BF5-9D3E-A3FE782EF5B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F693EDA-57B3-4AEB-863B-B198C2A5A8E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B3A04A96-045F-4B6E-AEEE-11A2FA01B4F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FB357DC-5AD3-44F4-879B-5AD6B18AC36F}"/>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A2CA47F-83AD-4BE3-AC2F-6C17883F78C7}"/>
              </a:ext>
            </a:extLst>
          </p:cNvPr>
          <p:cNvSpPr>
            <a:spLocks noGrp="1"/>
          </p:cNvSpPr>
          <p:nvPr>
            <p:ph type="dt" sz="half" idx="10"/>
          </p:nvPr>
        </p:nvSpPr>
        <p:spPr/>
        <p:txBody>
          <a:bodyPr/>
          <a:lstStyle/>
          <a:p>
            <a:fld id="{FB9092B3-2D87-4CDF-B84B-C46E5F5D31F7}" type="datetime1">
              <a:rPr lang="en-US" smtClean="0"/>
              <a:t>11/23/2025</a:t>
            </a:fld>
            <a:endParaRPr lang="en-US" dirty="0"/>
          </a:p>
        </p:txBody>
      </p:sp>
      <p:sp>
        <p:nvSpPr>
          <p:cNvPr id="5" name="Footer Placeholder 4">
            <a:extLst>
              <a:ext uri="{FF2B5EF4-FFF2-40B4-BE49-F238E27FC236}">
                <a16:creationId xmlns:a16="http://schemas.microsoft.com/office/drawing/2014/main" id="{21118A72-3200-4597-A9C5-0D9ECFF3E8C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D70055A-71D4-49B4-8A8F-19AFDB84E958}"/>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0B0E5D27-C447-432F-982D-B60FDD6F34A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376654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C59DBB-9256-464D-8A6A-8BDA71541D6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A25E310-E6CB-4838-8E9B-B288DA5527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7" name="Graphic 185">
            <a:extLst>
              <a:ext uri="{FF2B5EF4-FFF2-40B4-BE49-F238E27FC236}">
                <a16:creationId xmlns:a16="http://schemas.microsoft.com/office/drawing/2014/main" id="{BCF412A8-E798-47AD-ABD9-98D76A55D30B}"/>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E70160C5-475D-401A-AEE2-2C04E99A1518}"/>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07CC7CE9-9C7F-49C2-8609-47BF523390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26FD5F1-978C-45AF-9086-D5DBE1F01681}"/>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873AB1C-723A-4FB4-9B23-65BAF507483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1DE5510-5094-4FA4-96E5-AD4841D1C38A}"/>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7CE2202-679F-48B0-B2DD-F6F54711224B}"/>
              </a:ext>
            </a:extLst>
          </p:cNvPr>
          <p:cNvSpPr>
            <a:spLocks noGrp="1"/>
          </p:cNvSpPr>
          <p:nvPr>
            <p:ph type="dt" sz="half" idx="10"/>
          </p:nvPr>
        </p:nvSpPr>
        <p:spPr/>
        <p:txBody>
          <a:bodyPr/>
          <a:lstStyle/>
          <a:p>
            <a:fld id="{3D769E57-47B1-47B0-B526-3153E4B1E729}" type="datetime1">
              <a:rPr lang="en-US" smtClean="0"/>
              <a:t>11/23/2025</a:t>
            </a:fld>
            <a:endParaRPr lang="en-US" dirty="0"/>
          </a:p>
        </p:txBody>
      </p:sp>
      <p:sp>
        <p:nvSpPr>
          <p:cNvPr id="5" name="Footer Placeholder 4">
            <a:extLst>
              <a:ext uri="{FF2B5EF4-FFF2-40B4-BE49-F238E27FC236}">
                <a16:creationId xmlns:a16="http://schemas.microsoft.com/office/drawing/2014/main" id="{D07BC83D-E4C0-49E1-ADA1-1AF403984BD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31BF211E-B2EA-4CDC-9E84-B6898394921B}"/>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FE2F5FD-5D31-4C1D-82F8-93624C7B0A3C}"/>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600070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8500-1605-41EA-A15F-9B79DF7E405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9B14AC8-25A5-4D7F-BF23-CB20AA2ECF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aphic 185">
            <a:extLst>
              <a:ext uri="{FF2B5EF4-FFF2-40B4-BE49-F238E27FC236}">
                <a16:creationId xmlns:a16="http://schemas.microsoft.com/office/drawing/2014/main" id="{8997F1B7-1EE7-4EA5-A5A4-866F9A810C9F}"/>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5E13483-2FB6-4753-8402-06FDC3498E0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88F0DF22-F640-4002-B783-DF1C6A9473F6}"/>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C2787B8-7984-4332-B611-D3D3DE898FE0}"/>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AF3646C-B3D7-4F57-8FD2-CD93CEB39214}"/>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65FA7DA-93A0-43A4-834C-0F1BB9806A8C}"/>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21995D22-0146-4DE2-9E78-4C00333D499A}"/>
              </a:ext>
            </a:extLst>
          </p:cNvPr>
          <p:cNvSpPr>
            <a:spLocks noGrp="1"/>
          </p:cNvSpPr>
          <p:nvPr>
            <p:ph type="dt" sz="half" idx="10"/>
          </p:nvPr>
        </p:nvSpPr>
        <p:spPr/>
        <p:txBody>
          <a:bodyPr/>
          <a:lstStyle/>
          <a:p>
            <a:fld id="{5A87773D-8987-489A-A650-3D6F7D5C7C38}" type="datetime1">
              <a:rPr lang="en-US" smtClean="0"/>
              <a:t>11/23/2025</a:t>
            </a:fld>
            <a:endParaRPr lang="en-US" dirty="0"/>
          </a:p>
        </p:txBody>
      </p:sp>
      <p:sp>
        <p:nvSpPr>
          <p:cNvPr id="5" name="Footer Placeholder 4">
            <a:extLst>
              <a:ext uri="{FF2B5EF4-FFF2-40B4-BE49-F238E27FC236}">
                <a16:creationId xmlns:a16="http://schemas.microsoft.com/office/drawing/2014/main" id="{6459717A-A1FE-485D-AFFF-2C7026C710A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76DB88B-64CF-4100-8F07-D191DD7939F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04332FF-8349-42A5-B5C8-5EE3825CE25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119245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FE6C-EBF1-47DE-8468-E7125172B7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4104992-D139-48DC-BCCE-D71EA23CA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7" name="Graphic 185">
            <a:extLst>
              <a:ext uri="{FF2B5EF4-FFF2-40B4-BE49-F238E27FC236}">
                <a16:creationId xmlns:a16="http://schemas.microsoft.com/office/drawing/2014/main" id="{A8C5E768-0E62-4DE7-A0AF-93121DA843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6402845F-9E8A-41E1-B051-1AAA46C997A2}"/>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AA45C410-5FD0-4339-A3BC-A865DE4190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7B0B703-8BA8-483C-A433-C44C809687DE}"/>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CCFA03D-B879-419B-88B9-F4F3645C8AF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6B0260A-6B2D-4F54-8614-60BC3103E166}"/>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751AB8F6-0796-47E9-B1D4-760B7CCFC75D}"/>
              </a:ext>
            </a:extLst>
          </p:cNvPr>
          <p:cNvSpPr>
            <a:spLocks noGrp="1"/>
          </p:cNvSpPr>
          <p:nvPr>
            <p:ph type="dt" sz="half" idx="10"/>
          </p:nvPr>
        </p:nvSpPr>
        <p:spPr/>
        <p:txBody>
          <a:bodyPr/>
          <a:lstStyle/>
          <a:p>
            <a:fld id="{97E150C1-1D78-4D80-810D-E9E86F6E88AB}" type="datetime1">
              <a:rPr lang="en-US" smtClean="0"/>
              <a:t>11/23/2025</a:t>
            </a:fld>
            <a:endParaRPr lang="en-US" dirty="0"/>
          </a:p>
        </p:txBody>
      </p:sp>
      <p:sp>
        <p:nvSpPr>
          <p:cNvPr id="5" name="Footer Placeholder 4">
            <a:extLst>
              <a:ext uri="{FF2B5EF4-FFF2-40B4-BE49-F238E27FC236}">
                <a16:creationId xmlns:a16="http://schemas.microsoft.com/office/drawing/2014/main" id="{37886FC0-7327-44D9-B689-0AE73FD25596}"/>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219D265-BFBA-4C93-9B1A-B9483AE6BF3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464F5FEB-DE92-47DA-8C46-DC088E8960A4}"/>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645830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37BE-B22F-40EE-94F0-04549BC56238}"/>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AA71582-4BAF-4211-AD4A-476ED6EB11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99DCF6B-C800-4345-BAE9-EE9FA65903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aphic 185">
            <a:extLst>
              <a:ext uri="{FF2B5EF4-FFF2-40B4-BE49-F238E27FC236}">
                <a16:creationId xmlns:a16="http://schemas.microsoft.com/office/drawing/2014/main" id="{E6190A1E-5381-43C4-B058-7758339984D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F7E35469-0BEA-4E5E-955F-1AA300A62DE5}"/>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8F650BE-565E-4A52-8143-7A87700FC5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286A3F89-AA2A-44E5-915E-C47A069EB68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C57F514-AB27-4489-8D3C-01DD1025DDAD}"/>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141169F-1C39-4D04-AF32-D0D14D004B05}"/>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93087465-759F-4895-8FC6-DD464FB918CA}"/>
              </a:ext>
            </a:extLst>
          </p:cNvPr>
          <p:cNvSpPr>
            <a:spLocks noGrp="1"/>
          </p:cNvSpPr>
          <p:nvPr>
            <p:ph type="dt" sz="half" idx="10"/>
          </p:nvPr>
        </p:nvSpPr>
        <p:spPr/>
        <p:txBody>
          <a:bodyPr/>
          <a:lstStyle/>
          <a:p>
            <a:fld id="{29E9CBD8-1588-4B6B-B74D-87480DDE94C0}" type="datetime1">
              <a:rPr lang="en-US" smtClean="0"/>
              <a:t>11/23/2025</a:t>
            </a:fld>
            <a:endParaRPr lang="en-US" dirty="0"/>
          </a:p>
        </p:txBody>
      </p:sp>
      <p:sp>
        <p:nvSpPr>
          <p:cNvPr id="6" name="Footer Placeholder 5">
            <a:extLst>
              <a:ext uri="{FF2B5EF4-FFF2-40B4-BE49-F238E27FC236}">
                <a16:creationId xmlns:a16="http://schemas.microsoft.com/office/drawing/2014/main" id="{92F1AA18-D8A5-44D9-881C-522258ED54D7}"/>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1C1BA574-A76A-4F4C-8CBD-768278B66E7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2793E083-ADC4-4391-83DD-781529A6611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876984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1B666-D6BE-4FA8-9CF1-F15FD58B0CBF}"/>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BCE4B4A-DE64-4563-83CD-C40B1D681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DA0314-0202-4E6D-8352-C28376A9C0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7B56083-87B4-4603-B6FF-A9EB68E3E6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3708CF-F028-4917-A9CB-59BF5248A2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0" name="Graphic 185">
            <a:extLst>
              <a:ext uri="{FF2B5EF4-FFF2-40B4-BE49-F238E27FC236}">
                <a16:creationId xmlns:a16="http://schemas.microsoft.com/office/drawing/2014/main" id="{81B934BF-E239-47E1-93E9-EA3182162D21}"/>
              </a:ext>
            </a:extLst>
          </p:cNvPr>
          <p:cNvGrpSpPr/>
          <p:nvPr/>
        </p:nvGrpSpPr>
        <p:grpSpPr>
          <a:xfrm>
            <a:off x="10999563" y="5987064"/>
            <a:ext cx="1054467" cy="469689"/>
            <a:chOff x="9841624" y="4115729"/>
            <a:chExt cx="602170" cy="268223"/>
          </a:xfrm>
          <a:solidFill>
            <a:schemeClr val="tx1"/>
          </a:solidFill>
        </p:grpSpPr>
        <p:sp>
          <p:nvSpPr>
            <p:cNvPr id="11" name="Freeform: Shape 10">
              <a:extLst>
                <a:ext uri="{FF2B5EF4-FFF2-40B4-BE49-F238E27FC236}">
                  <a16:creationId xmlns:a16="http://schemas.microsoft.com/office/drawing/2014/main" id="{C3BBF177-5044-426A-93ED-64BDC84BF184}"/>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4270648-77F5-4D28-B691-DA57AA28FD73}"/>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6086B770-2F70-4B7B-9525-286BBD63AD7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57DDC14D-7AE3-41CD-ADFC-A3601D4F9DF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42181834-8401-4B66-85EE-1CBF57807DA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7" name="Date Placeholder 6">
            <a:extLst>
              <a:ext uri="{FF2B5EF4-FFF2-40B4-BE49-F238E27FC236}">
                <a16:creationId xmlns:a16="http://schemas.microsoft.com/office/drawing/2014/main" id="{A433C091-3B62-4087-9A97-63BBE28CFF17}"/>
              </a:ext>
            </a:extLst>
          </p:cNvPr>
          <p:cNvSpPr>
            <a:spLocks noGrp="1"/>
          </p:cNvSpPr>
          <p:nvPr>
            <p:ph type="dt" sz="half" idx="10"/>
          </p:nvPr>
        </p:nvSpPr>
        <p:spPr/>
        <p:txBody>
          <a:bodyPr/>
          <a:lstStyle/>
          <a:p>
            <a:fld id="{AD794440-721C-4D75-BD4F-4CFB3D51CDCA}" type="datetime1">
              <a:rPr lang="en-US" smtClean="0"/>
              <a:t>11/23/2025</a:t>
            </a:fld>
            <a:endParaRPr lang="en-US" dirty="0"/>
          </a:p>
        </p:txBody>
      </p:sp>
      <p:sp>
        <p:nvSpPr>
          <p:cNvPr id="8" name="Footer Placeholder 7">
            <a:extLst>
              <a:ext uri="{FF2B5EF4-FFF2-40B4-BE49-F238E27FC236}">
                <a16:creationId xmlns:a16="http://schemas.microsoft.com/office/drawing/2014/main" id="{870710C3-2723-4847-BCAF-96D9FAE50555}"/>
              </a:ext>
            </a:extLst>
          </p:cNvPr>
          <p:cNvSpPr>
            <a:spLocks noGrp="1"/>
          </p:cNvSpPr>
          <p:nvPr>
            <p:ph type="ftr" sz="quarter" idx="11"/>
          </p:nvPr>
        </p:nvSpPr>
        <p:spPr/>
        <p:txBody>
          <a:bodyPr/>
          <a:lstStyle/>
          <a:p>
            <a:r>
              <a:rPr lang="en-US" dirty="0"/>
              <a:t>Sample Footer Text</a:t>
            </a:r>
          </a:p>
        </p:txBody>
      </p:sp>
      <p:sp>
        <p:nvSpPr>
          <p:cNvPr id="9" name="Slide Number Placeholder 8">
            <a:extLst>
              <a:ext uri="{FF2B5EF4-FFF2-40B4-BE49-F238E27FC236}">
                <a16:creationId xmlns:a16="http://schemas.microsoft.com/office/drawing/2014/main" id="{96618B2C-95AC-4438-97FD-07ACF297B8FE}"/>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7" name="Oval 16">
            <a:extLst>
              <a:ext uri="{FF2B5EF4-FFF2-40B4-BE49-F238E27FC236}">
                <a16:creationId xmlns:a16="http://schemas.microsoft.com/office/drawing/2014/main" id="{D6B0F5A7-6E8A-4BCD-8F1F-233ECD21B26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734626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9CF7F-748D-4598-983E-96A2BE26930A}"/>
              </a:ext>
            </a:extLst>
          </p:cNvPr>
          <p:cNvSpPr>
            <a:spLocks noGrp="1"/>
          </p:cNvSpPr>
          <p:nvPr>
            <p:ph type="title"/>
          </p:nvPr>
        </p:nvSpPr>
        <p:spPr/>
        <p:txBody>
          <a:bodyPr/>
          <a:lstStyle/>
          <a:p>
            <a:r>
              <a:rPr lang="en-US"/>
              <a:t>Click to edit Master title style</a:t>
            </a:r>
            <a:endParaRPr lang="en-US" dirty="0"/>
          </a:p>
        </p:txBody>
      </p:sp>
      <p:grpSp>
        <p:nvGrpSpPr>
          <p:cNvPr id="6" name="Graphic 185">
            <a:extLst>
              <a:ext uri="{FF2B5EF4-FFF2-40B4-BE49-F238E27FC236}">
                <a16:creationId xmlns:a16="http://schemas.microsoft.com/office/drawing/2014/main" id="{DFD4D3BE-80D4-4E69-9C76-F0D8517DF690}"/>
              </a:ext>
            </a:extLst>
          </p:cNvPr>
          <p:cNvGrpSpPr/>
          <p:nvPr/>
        </p:nvGrpSpPr>
        <p:grpSpPr>
          <a:xfrm>
            <a:off x="10999563" y="5987064"/>
            <a:ext cx="1054467" cy="469689"/>
            <a:chOff x="9841624" y="4115729"/>
            <a:chExt cx="602170" cy="268223"/>
          </a:xfrm>
          <a:solidFill>
            <a:schemeClr val="tx1"/>
          </a:solidFill>
        </p:grpSpPr>
        <p:sp>
          <p:nvSpPr>
            <p:cNvPr id="7" name="Freeform: Shape 6">
              <a:extLst>
                <a:ext uri="{FF2B5EF4-FFF2-40B4-BE49-F238E27FC236}">
                  <a16:creationId xmlns:a16="http://schemas.microsoft.com/office/drawing/2014/main" id="{A0B6E97F-00E1-4372-8978-8BCBDC9026E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CC7651B7-7A30-4AFA-A4D7-0B0C5D2DDA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FD2FC5CA-556B-4409-B084-34753A1F04E6}"/>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E63FB41-EE1F-4889-9096-3A38936330D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0DD19F3B-7B3E-4861-8FDA-D0116C96C16E}"/>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3" name="Date Placeholder 2">
            <a:extLst>
              <a:ext uri="{FF2B5EF4-FFF2-40B4-BE49-F238E27FC236}">
                <a16:creationId xmlns:a16="http://schemas.microsoft.com/office/drawing/2014/main" id="{410A2C46-C908-4010-AAE2-9FA41B145C4D}"/>
              </a:ext>
            </a:extLst>
          </p:cNvPr>
          <p:cNvSpPr>
            <a:spLocks noGrp="1"/>
          </p:cNvSpPr>
          <p:nvPr>
            <p:ph type="dt" sz="half" idx="10"/>
          </p:nvPr>
        </p:nvSpPr>
        <p:spPr/>
        <p:txBody>
          <a:bodyPr/>
          <a:lstStyle/>
          <a:p>
            <a:fld id="{B2701A64-483B-4532-94FB-D8F90CB6DEE0}" type="datetime1">
              <a:rPr lang="en-US" smtClean="0"/>
              <a:t>11/23/2025</a:t>
            </a:fld>
            <a:endParaRPr lang="en-US" dirty="0"/>
          </a:p>
        </p:txBody>
      </p:sp>
      <p:sp>
        <p:nvSpPr>
          <p:cNvPr id="4" name="Footer Placeholder 3">
            <a:extLst>
              <a:ext uri="{FF2B5EF4-FFF2-40B4-BE49-F238E27FC236}">
                <a16:creationId xmlns:a16="http://schemas.microsoft.com/office/drawing/2014/main" id="{C7CF5279-7D37-4D98-9A70-987C84F62C2B}"/>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2896FAD0-59EF-49AA-BBC6-A0EC184DD2C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3" name="Oval 12">
            <a:extLst>
              <a:ext uri="{FF2B5EF4-FFF2-40B4-BE49-F238E27FC236}">
                <a16:creationId xmlns:a16="http://schemas.microsoft.com/office/drawing/2014/main" id="{876EB399-18D2-46D5-8757-35FCFF8EA80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973431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aphic 185">
            <a:extLst>
              <a:ext uri="{FF2B5EF4-FFF2-40B4-BE49-F238E27FC236}">
                <a16:creationId xmlns:a16="http://schemas.microsoft.com/office/drawing/2014/main" id="{773CCE17-EE0F-40E0-B7AE-CF7677B64709}"/>
              </a:ext>
            </a:extLst>
          </p:cNvPr>
          <p:cNvGrpSpPr/>
          <p:nvPr/>
        </p:nvGrpSpPr>
        <p:grpSpPr>
          <a:xfrm>
            <a:off x="10999563" y="5987064"/>
            <a:ext cx="1054467" cy="469689"/>
            <a:chOff x="9841624" y="4115729"/>
            <a:chExt cx="602170" cy="268223"/>
          </a:xfrm>
          <a:solidFill>
            <a:schemeClr val="tx1"/>
          </a:solidFill>
        </p:grpSpPr>
        <p:sp>
          <p:nvSpPr>
            <p:cNvPr id="6" name="Freeform: Shape 5">
              <a:extLst>
                <a:ext uri="{FF2B5EF4-FFF2-40B4-BE49-F238E27FC236}">
                  <a16:creationId xmlns:a16="http://schemas.microsoft.com/office/drawing/2014/main" id="{B0AC6C4E-6EA5-454A-AB84-8B94D8B585EC}"/>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B4329338-925B-4677-BA6E-4357D37DB54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334C0A08-043F-4818-BA1D-BCC9F811A87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DCB185DD-ED0D-4633-8098-95C4A6F177C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2AD50526-B611-40B6-BB45-AE82F0EF5992}"/>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2" name="Date Placeholder 1">
            <a:extLst>
              <a:ext uri="{FF2B5EF4-FFF2-40B4-BE49-F238E27FC236}">
                <a16:creationId xmlns:a16="http://schemas.microsoft.com/office/drawing/2014/main" id="{0708C302-4224-4668-8CAC-3267172A0C93}"/>
              </a:ext>
            </a:extLst>
          </p:cNvPr>
          <p:cNvSpPr>
            <a:spLocks noGrp="1"/>
          </p:cNvSpPr>
          <p:nvPr>
            <p:ph type="dt" sz="half" idx="10"/>
          </p:nvPr>
        </p:nvSpPr>
        <p:spPr/>
        <p:txBody>
          <a:bodyPr/>
          <a:lstStyle/>
          <a:p>
            <a:fld id="{6F18FB39-20FB-4E2E-B861-45B709B9C3C5}" type="datetime1">
              <a:rPr lang="en-US" smtClean="0"/>
              <a:t>11/23/2025</a:t>
            </a:fld>
            <a:endParaRPr lang="en-US" dirty="0"/>
          </a:p>
        </p:txBody>
      </p:sp>
      <p:sp>
        <p:nvSpPr>
          <p:cNvPr id="3" name="Footer Placeholder 2">
            <a:extLst>
              <a:ext uri="{FF2B5EF4-FFF2-40B4-BE49-F238E27FC236}">
                <a16:creationId xmlns:a16="http://schemas.microsoft.com/office/drawing/2014/main" id="{F0C8FC22-AEB6-4BAF-BF93-41A2C757CCC7}"/>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252CA88A-5462-4F17-AFA0-52721ADDBB8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2" name="Oval 11">
            <a:extLst>
              <a:ext uri="{FF2B5EF4-FFF2-40B4-BE49-F238E27FC236}">
                <a16:creationId xmlns:a16="http://schemas.microsoft.com/office/drawing/2014/main" id="{70CCC791-94D7-4BB8-9EDF-423CEA1F6215}"/>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730985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AC37-C5B5-462A-BE4A-E55CEBF2A3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A4B007F-32A8-4688-BBEF-4FCB99DF5E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DF2E2EB-BF8A-44A4-8AE0-BD6C31B1D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grpSp>
        <p:nvGrpSpPr>
          <p:cNvPr id="8" name="Graphic 185">
            <a:extLst>
              <a:ext uri="{FF2B5EF4-FFF2-40B4-BE49-F238E27FC236}">
                <a16:creationId xmlns:a16="http://schemas.microsoft.com/office/drawing/2014/main" id="{FC9E188F-54C8-4547-9F8C-525712AD7DB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99C4538-3939-47A9-A590-09FF21960653}"/>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541CA75-5D05-4996-A26D-CE0C909CD5F7}"/>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86305856-26BC-4BCC-BEF3-5E9CED94177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C69651C-AC37-4CD2-8367-19297D7E2389}"/>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3E9031B-BA8D-4D9D-9BB3-A16F7A80F85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269840A2-CF60-4C47-B955-E65BC451FE73}"/>
              </a:ext>
            </a:extLst>
          </p:cNvPr>
          <p:cNvSpPr>
            <a:spLocks noGrp="1"/>
          </p:cNvSpPr>
          <p:nvPr>
            <p:ph type="dt" sz="half" idx="10"/>
          </p:nvPr>
        </p:nvSpPr>
        <p:spPr/>
        <p:txBody>
          <a:bodyPr/>
          <a:lstStyle/>
          <a:p>
            <a:fld id="{AC48AC19-8BD6-476C-9770-8884373BCF00}" type="datetime1">
              <a:rPr lang="en-US" smtClean="0"/>
              <a:t>11/23/2025</a:t>
            </a:fld>
            <a:endParaRPr lang="en-US"/>
          </a:p>
        </p:txBody>
      </p:sp>
      <p:sp>
        <p:nvSpPr>
          <p:cNvPr id="6" name="Footer Placeholder 5">
            <a:extLst>
              <a:ext uri="{FF2B5EF4-FFF2-40B4-BE49-F238E27FC236}">
                <a16:creationId xmlns:a16="http://schemas.microsoft.com/office/drawing/2014/main" id="{3179DC6E-CC55-47AB-A405-5FB7EE2D191D}"/>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6D5D5E7D-EBA7-4DB0-8C78-7EB8A85FA4F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C5B051DE-636E-4B3C-9886-2055CE23E49A}"/>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364888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D355-3146-41D1-B7DC-20B8ACE390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FAD4AAFB-E8F8-4FD1-8C6A-ED2C3FAD50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2E051AF1-B16F-43B9-95CC-C17B570DEC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grpSp>
        <p:nvGrpSpPr>
          <p:cNvPr id="8" name="Graphic 185">
            <a:extLst>
              <a:ext uri="{FF2B5EF4-FFF2-40B4-BE49-F238E27FC236}">
                <a16:creationId xmlns:a16="http://schemas.microsoft.com/office/drawing/2014/main" id="{C8B77273-9FF7-4B93-8385-AD09A5F86AE5}"/>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3117A673-3729-4EAD-9E8C-52BEBF74B857}"/>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E8DB752-94CD-4A94-BDE3-DD285EB89F3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F8DDFC-E5CA-4F36-B2BE-BCE49D4F6C9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0BB589AE-2F9C-4C83-8DC7-1205CB03752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AC9A2DE-3C9E-4CD0-8C7A-CC5F9F9942E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D68C8714-2467-4715-934E-6787C84F7929}"/>
              </a:ext>
            </a:extLst>
          </p:cNvPr>
          <p:cNvSpPr>
            <a:spLocks noGrp="1"/>
          </p:cNvSpPr>
          <p:nvPr>
            <p:ph type="dt" sz="half" idx="10"/>
          </p:nvPr>
        </p:nvSpPr>
        <p:spPr/>
        <p:txBody>
          <a:bodyPr/>
          <a:lstStyle/>
          <a:p>
            <a:fld id="{F3F68C53-8AD1-4F09-9486-FB3406B99CFA}" type="datetime1">
              <a:rPr lang="en-US" smtClean="0"/>
              <a:t>11/23/2025</a:t>
            </a:fld>
            <a:endParaRPr lang="en-US" dirty="0"/>
          </a:p>
        </p:txBody>
      </p:sp>
      <p:sp>
        <p:nvSpPr>
          <p:cNvPr id="6" name="Footer Placeholder 5">
            <a:extLst>
              <a:ext uri="{FF2B5EF4-FFF2-40B4-BE49-F238E27FC236}">
                <a16:creationId xmlns:a16="http://schemas.microsoft.com/office/drawing/2014/main" id="{A46F13D6-03EC-4D31-8BB1-9FFDE3633C21}"/>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7C65D4DD-A2A4-4DF6-9527-E5F12FEB936C}"/>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FD202F3A-9FDE-4E11-B865-FBAEC415F88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720148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3F5C3-CD4B-4472-B59A-49D460CB1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772236B-AB2C-4D6F-AE15-700992DA91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090F509-07BE-4446-8772-F44E09936B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cap="all" spc="100" baseline="0">
                <a:solidFill>
                  <a:schemeClr val="tx1">
                    <a:tint val="75000"/>
                  </a:schemeClr>
                </a:solidFill>
                <a:latin typeface="+mn-lt"/>
                <a:ea typeface="Source Sans Pro SemiBold" panose="020B0603030403020204" pitchFamily="34" charset="0"/>
              </a:defRPr>
            </a:lvl1pPr>
          </a:lstStyle>
          <a:p>
            <a:fld id="{BA543EDD-D0D2-447F-B24F-3717AF4B109D}" type="datetime1">
              <a:rPr lang="en-US" smtClean="0"/>
              <a:pPr/>
              <a:t>11/23/2025</a:t>
            </a:fld>
            <a:endParaRPr lang="en-US" dirty="0"/>
          </a:p>
        </p:txBody>
      </p:sp>
      <p:sp>
        <p:nvSpPr>
          <p:cNvPr id="5" name="Footer Placeholder 4">
            <a:extLst>
              <a:ext uri="{FF2B5EF4-FFF2-40B4-BE49-F238E27FC236}">
                <a16:creationId xmlns:a16="http://schemas.microsoft.com/office/drawing/2014/main" id="{501B927E-3833-4F85-99B5-56B5F1E540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cap="all" spc="100" baseline="0">
                <a:solidFill>
                  <a:schemeClr val="tx1">
                    <a:tint val="75000"/>
                  </a:schemeClr>
                </a:solidFill>
                <a:latin typeface="+mn-lt"/>
                <a:ea typeface="Source Sans Pro SemiBold" panose="020B0603030403020204" pitchFamily="34" charset="0"/>
              </a:defRPr>
            </a:lvl1pPr>
          </a:lstStyle>
          <a:p>
            <a:r>
              <a:rPr lang="en-US" dirty="0"/>
              <a:t>Sample Footer Text</a:t>
            </a:r>
          </a:p>
        </p:txBody>
      </p:sp>
      <p:sp>
        <p:nvSpPr>
          <p:cNvPr id="6" name="Slide Number Placeholder 5">
            <a:extLst>
              <a:ext uri="{FF2B5EF4-FFF2-40B4-BE49-F238E27FC236}">
                <a16:creationId xmlns:a16="http://schemas.microsoft.com/office/drawing/2014/main" id="{E628CB64-4E98-43DE-B543-7BE5B329DB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cap="all" spc="100" baseline="0">
                <a:solidFill>
                  <a:schemeClr val="tx1">
                    <a:tint val="75000"/>
                  </a:schemeClr>
                </a:solidFill>
                <a:latin typeface="+mn-lt"/>
                <a:ea typeface="Source Sans Pro SemiBold" panose="020B0603030403020204" pitchFamily="34" charset="0"/>
              </a:defRPr>
            </a:lvl1pPr>
          </a:lstStyle>
          <a:p>
            <a:fld id="{F3450C42-9A0B-4425-92C2-70FCF7C45734}" type="slidenum">
              <a:rPr lang="en-US" smtClean="0"/>
              <a:pPr/>
              <a:t>‹#›</a:t>
            </a:fld>
            <a:endParaRPr lang="en-US" dirty="0"/>
          </a:p>
        </p:txBody>
      </p:sp>
    </p:spTree>
    <p:extLst>
      <p:ext uri="{BB962C8B-B14F-4D97-AF65-F5344CB8AC3E}">
        <p14:creationId xmlns:p14="http://schemas.microsoft.com/office/powerpoint/2010/main" val="2175591153"/>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8B646C36-EEEC-4D52-8E8E-206F4CD8A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Nadpis 1">
            <a:extLst>
              <a:ext uri="{FF2B5EF4-FFF2-40B4-BE49-F238E27FC236}">
                <a16:creationId xmlns:a16="http://schemas.microsoft.com/office/drawing/2014/main" id="{EDAEF5A0-3D5C-305C-273D-4C6194F97373}"/>
              </a:ext>
            </a:extLst>
          </p:cNvPr>
          <p:cNvSpPr>
            <a:spLocks noGrp="1"/>
          </p:cNvSpPr>
          <p:nvPr>
            <p:ph type="ctrTitle"/>
          </p:nvPr>
        </p:nvSpPr>
        <p:spPr>
          <a:xfrm>
            <a:off x="677119" y="810623"/>
            <a:ext cx="5164626" cy="3570162"/>
          </a:xfrm>
        </p:spPr>
        <p:txBody>
          <a:bodyPr anchor="b">
            <a:normAutofit/>
          </a:bodyPr>
          <a:lstStyle/>
          <a:p>
            <a:pPr algn="l"/>
            <a:r>
              <a:rPr lang="en-GB" dirty="0"/>
              <a:t>Power Query </a:t>
            </a:r>
            <a:br>
              <a:rPr lang="sk-SK" dirty="0"/>
            </a:br>
            <a:r>
              <a:rPr lang="sk-SK" dirty="0"/>
              <a:t>Excel</a:t>
            </a:r>
            <a:endParaRPr lang="en-GB" dirty="0"/>
          </a:p>
        </p:txBody>
      </p:sp>
      <p:sp>
        <p:nvSpPr>
          <p:cNvPr id="3" name="Podnadpis 2">
            <a:extLst>
              <a:ext uri="{FF2B5EF4-FFF2-40B4-BE49-F238E27FC236}">
                <a16:creationId xmlns:a16="http://schemas.microsoft.com/office/drawing/2014/main" id="{E1943454-AE33-3440-CE53-6A6AE34446F3}"/>
              </a:ext>
            </a:extLst>
          </p:cNvPr>
          <p:cNvSpPr>
            <a:spLocks noGrp="1"/>
          </p:cNvSpPr>
          <p:nvPr>
            <p:ph type="subTitle" idx="1"/>
          </p:nvPr>
        </p:nvSpPr>
        <p:spPr>
          <a:xfrm>
            <a:off x="65701" y="6047377"/>
            <a:ext cx="6218856" cy="705050"/>
          </a:xfrm>
        </p:spPr>
        <p:txBody>
          <a:bodyPr>
            <a:normAutofit/>
          </a:bodyPr>
          <a:lstStyle/>
          <a:p>
            <a:pPr algn="l"/>
            <a:r>
              <a:rPr lang="sk-SK" sz="2000" dirty="0"/>
              <a:t>Doc. Ing. Marcela Hallová, PhD.</a:t>
            </a:r>
            <a:endParaRPr lang="en-GB" sz="2000" dirty="0"/>
          </a:p>
        </p:txBody>
      </p:sp>
      <p:grpSp>
        <p:nvGrpSpPr>
          <p:cNvPr id="1033" name="Group 1032">
            <a:extLst>
              <a:ext uri="{FF2B5EF4-FFF2-40B4-BE49-F238E27FC236}">
                <a16:creationId xmlns:a16="http://schemas.microsoft.com/office/drawing/2014/main" id="{B2EBBF56-923D-48A7-9F8F-86E33CFA3E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81655" y="673020"/>
            <a:ext cx="4833902" cy="5683329"/>
            <a:chOff x="1674895" y="1345036"/>
            <a:chExt cx="5428610" cy="4210939"/>
          </a:xfrm>
        </p:grpSpPr>
        <p:sp>
          <p:nvSpPr>
            <p:cNvPr id="1034" name="Rectangle 1033">
              <a:extLst>
                <a:ext uri="{FF2B5EF4-FFF2-40B4-BE49-F238E27FC236}">
                  <a16:creationId xmlns:a16="http://schemas.microsoft.com/office/drawing/2014/main" id="{A6D5794E-BC9E-4A8A-BB29-9A32C8F267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216175AF-13E0-4D14-8638-11BBE8359A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useBgFill="1">
        <p:nvSpPr>
          <p:cNvPr id="1037" name="Rectangle 1036">
            <a:extLst>
              <a:ext uri="{FF2B5EF4-FFF2-40B4-BE49-F238E27FC236}">
                <a16:creationId xmlns:a16="http://schemas.microsoft.com/office/drawing/2014/main" id="{8258443E-B333-44F4-8D49-1EAB1C1A4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50256" y="596822"/>
            <a:ext cx="4833901" cy="5653877"/>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39"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3427" y="1159624"/>
            <a:ext cx="1054466" cy="469689"/>
            <a:chOff x="9841624" y="4115729"/>
            <a:chExt cx="602169" cy="268223"/>
          </a:xfrm>
          <a:solidFill>
            <a:schemeClr val="tx1"/>
          </a:solidFill>
        </p:grpSpPr>
        <p:sp>
          <p:nvSpPr>
            <p:cNvPr id="1040" name="Freeform: Shape 1039">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41" name="Freeform: Shape 1040">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42" name="Freeform: Shape 1041">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43" name="Freeform: Shape 1042">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44" name="Freeform: Shape 1043">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1046" name="Graphic 212">
            <a:extLst>
              <a:ext uri="{FF2B5EF4-FFF2-40B4-BE49-F238E27FC236}">
                <a16:creationId xmlns:a16="http://schemas.microsoft.com/office/drawing/2014/main" id="{4FB204DF-284E-45F6-A017-79A4DF57BC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24285" y="1286612"/>
            <a:ext cx="891445" cy="89144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048" name="Graphic 212">
            <a:extLst>
              <a:ext uri="{FF2B5EF4-FFF2-40B4-BE49-F238E27FC236}">
                <a16:creationId xmlns:a16="http://schemas.microsoft.com/office/drawing/2014/main" id="{EB8560A9-B281-46EB-A304-1E4A5A00D6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24285" y="1286612"/>
            <a:ext cx="891445" cy="89144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050" name="Oval 1049">
            <a:extLst>
              <a:ext uri="{FF2B5EF4-FFF2-40B4-BE49-F238E27FC236}">
                <a16:creationId xmlns:a16="http://schemas.microsoft.com/office/drawing/2014/main" id="{4D1A5E71-B6B6-486A-8CDC-C7ABD9B90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1256" y="5416520"/>
            <a:ext cx="419129" cy="419129"/>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52" name="Oval 1051">
            <a:extLst>
              <a:ext uri="{FF2B5EF4-FFF2-40B4-BE49-F238E27FC236}">
                <a16:creationId xmlns:a16="http://schemas.microsoft.com/office/drawing/2014/main" id="{667882DD-56E8-460E-99D5-86E71982D5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1256" y="5416520"/>
            <a:ext cx="419129" cy="419129"/>
          </a:xfrm>
          <a:prstGeom prst="ellipse">
            <a:avLst/>
          </a:pr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4" name="Picture 2" descr="Upload Data with Power Query — Excel Dashboards VBA">
            <a:extLst>
              <a:ext uri="{FF2B5EF4-FFF2-40B4-BE49-F238E27FC236}">
                <a16:creationId xmlns:a16="http://schemas.microsoft.com/office/drawing/2014/main" id="{0F845732-5F21-7A12-DC17-4F9AA88CEA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6235" y="1073120"/>
            <a:ext cx="3676650" cy="434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162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AB10FA-336F-7AA7-536F-F44D8CD35857}"/>
              </a:ext>
            </a:extLst>
          </p:cNvPr>
          <p:cNvSpPr>
            <a:spLocks noGrp="1"/>
          </p:cNvSpPr>
          <p:nvPr>
            <p:ph type="title"/>
          </p:nvPr>
        </p:nvSpPr>
        <p:spPr>
          <a:xfrm>
            <a:off x="838200" y="188912"/>
            <a:ext cx="10515600" cy="594995"/>
          </a:xfrm>
        </p:spPr>
        <p:txBody>
          <a:bodyPr>
            <a:normAutofit fontScale="90000"/>
          </a:bodyPr>
          <a:lstStyle/>
          <a:p>
            <a:r>
              <a:rPr lang="sk-SK" b="1" dirty="0" err="1"/>
              <a:t>Splitting</a:t>
            </a:r>
            <a:r>
              <a:rPr lang="sk-SK" b="1" dirty="0"/>
              <a:t> </a:t>
            </a:r>
            <a:r>
              <a:rPr lang="sk-SK" b="1" dirty="0" err="1"/>
              <a:t>data</a:t>
            </a:r>
            <a:endParaRPr lang="en-GB" b="1" dirty="0"/>
          </a:p>
        </p:txBody>
      </p:sp>
      <p:pic>
        <p:nvPicPr>
          <p:cNvPr id="4" name="Picture 3">
            <a:extLst>
              <a:ext uri="{FF2B5EF4-FFF2-40B4-BE49-F238E27FC236}">
                <a16:creationId xmlns:a16="http://schemas.microsoft.com/office/drawing/2014/main" id="{5D796755-8076-DE6E-52B9-4B078780FBE3}"/>
              </a:ext>
            </a:extLst>
          </p:cNvPr>
          <p:cNvPicPr>
            <a:picLocks noChangeAspect="1"/>
          </p:cNvPicPr>
          <p:nvPr/>
        </p:nvPicPr>
        <p:blipFill>
          <a:blip r:embed="rId2"/>
          <a:stretch>
            <a:fillRect/>
          </a:stretch>
        </p:blipFill>
        <p:spPr>
          <a:xfrm>
            <a:off x="838200" y="913764"/>
            <a:ext cx="10748400" cy="5396931"/>
          </a:xfrm>
          <a:prstGeom prst="rect">
            <a:avLst/>
          </a:prstGeom>
        </p:spPr>
      </p:pic>
    </p:spTree>
    <p:extLst>
      <p:ext uri="{BB962C8B-B14F-4D97-AF65-F5344CB8AC3E}">
        <p14:creationId xmlns:p14="http://schemas.microsoft.com/office/powerpoint/2010/main" val="2156411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8F3C0C4-5EAF-80AF-174A-4E94019383A2}"/>
              </a:ext>
            </a:extLst>
          </p:cNvPr>
          <p:cNvPicPr>
            <a:picLocks noChangeAspect="1"/>
          </p:cNvPicPr>
          <p:nvPr/>
        </p:nvPicPr>
        <p:blipFill>
          <a:blip r:embed="rId2"/>
          <a:stretch>
            <a:fillRect/>
          </a:stretch>
        </p:blipFill>
        <p:spPr>
          <a:xfrm>
            <a:off x="1118493" y="256732"/>
            <a:ext cx="9955014" cy="6344535"/>
          </a:xfrm>
          <a:prstGeom prst="rect">
            <a:avLst/>
          </a:prstGeom>
        </p:spPr>
      </p:pic>
    </p:spTree>
    <p:extLst>
      <p:ext uri="{BB962C8B-B14F-4D97-AF65-F5344CB8AC3E}">
        <p14:creationId xmlns:p14="http://schemas.microsoft.com/office/powerpoint/2010/main" val="196728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39A8CE-EDD7-7D03-8C50-3E4F8A1784DF}"/>
              </a:ext>
            </a:extLst>
          </p:cNvPr>
          <p:cNvSpPr>
            <a:spLocks noGrp="1"/>
          </p:cNvSpPr>
          <p:nvPr>
            <p:ph type="title"/>
          </p:nvPr>
        </p:nvSpPr>
        <p:spPr>
          <a:xfrm>
            <a:off x="838200" y="365125"/>
            <a:ext cx="10515600" cy="594995"/>
          </a:xfrm>
        </p:spPr>
        <p:txBody>
          <a:bodyPr>
            <a:normAutofit fontScale="90000"/>
          </a:bodyPr>
          <a:lstStyle/>
          <a:p>
            <a:r>
              <a:rPr lang="sk-SK" b="1" dirty="0" err="1"/>
              <a:t>Next</a:t>
            </a:r>
            <a:r>
              <a:rPr lang="sk-SK" b="1" dirty="0"/>
              <a:t> </a:t>
            </a:r>
            <a:r>
              <a:rPr lang="sk-SK" b="1" dirty="0" err="1"/>
              <a:t>steps</a:t>
            </a:r>
            <a:endParaRPr lang="en-GB" b="1" dirty="0"/>
          </a:p>
        </p:txBody>
      </p:sp>
      <p:sp>
        <p:nvSpPr>
          <p:cNvPr id="3" name="Zástupný objekt pre obsah 2">
            <a:extLst>
              <a:ext uri="{FF2B5EF4-FFF2-40B4-BE49-F238E27FC236}">
                <a16:creationId xmlns:a16="http://schemas.microsoft.com/office/drawing/2014/main" id="{F6096FE6-495C-BC78-840D-3BA3C3FA5338}"/>
              </a:ext>
            </a:extLst>
          </p:cNvPr>
          <p:cNvSpPr>
            <a:spLocks noGrp="1"/>
          </p:cNvSpPr>
          <p:nvPr>
            <p:ph idx="1"/>
          </p:nvPr>
        </p:nvSpPr>
        <p:spPr>
          <a:xfrm>
            <a:off x="838200" y="1131570"/>
            <a:ext cx="10515600" cy="5045393"/>
          </a:xfrm>
        </p:spPr>
        <p:txBody>
          <a:bodyPr>
            <a:normAutofit lnSpcReduction="10000"/>
          </a:bodyPr>
          <a:lstStyle/>
          <a:p>
            <a:r>
              <a:rPr lang="en-GB" sz="4000" dirty="0"/>
              <a:t>Merge columns with dates into a single column with a dot separator.
Change the format of the merged column to date.
Elimination of errors.
Adjust the format of additional columns.
Other tools and their description.</a:t>
            </a:r>
          </a:p>
        </p:txBody>
      </p:sp>
    </p:spTree>
    <p:extLst>
      <p:ext uri="{BB962C8B-B14F-4D97-AF65-F5344CB8AC3E}">
        <p14:creationId xmlns:p14="http://schemas.microsoft.com/office/powerpoint/2010/main" val="93697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B77BD3-6F03-6566-F6A8-85C9BAB82FB1}"/>
              </a:ext>
            </a:extLst>
          </p:cNvPr>
          <p:cNvSpPr>
            <a:spLocks noGrp="1"/>
          </p:cNvSpPr>
          <p:nvPr>
            <p:ph type="title"/>
          </p:nvPr>
        </p:nvSpPr>
        <p:spPr>
          <a:xfrm>
            <a:off x="575310" y="63450"/>
            <a:ext cx="10515600" cy="697865"/>
          </a:xfrm>
        </p:spPr>
        <p:txBody>
          <a:bodyPr>
            <a:normAutofit/>
          </a:bodyPr>
          <a:lstStyle/>
          <a:p>
            <a:r>
              <a:rPr lang="sk-SK" sz="3200" b="1" dirty="0" err="1"/>
              <a:t>View</a:t>
            </a:r>
            <a:endParaRPr lang="en-GB" sz="3200" b="1" dirty="0"/>
          </a:p>
        </p:txBody>
      </p:sp>
      <p:pic>
        <p:nvPicPr>
          <p:cNvPr id="4" name="Picture 3">
            <a:extLst>
              <a:ext uri="{FF2B5EF4-FFF2-40B4-BE49-F238E27FC236}">
                <a16:creationId xmlns:a16="http://schemas.microsoft.com/office/drawing/2014/main" id="{237E1C13-4659-F9DC-1057-8AA7F3015974}"/>
              </a:ext>
            </a:extLst>
          </p:cNvPr>
          <p:cNvPicPr>
            <a:picLocks noChangeAspect="1"/>
          </p:cNvPicPr>
          <p:nvPr/>
        </p:nvPicPr>
        <p:blipFill>
          <a:blip r:embed="rId2"/>
          <a:stretch>
            <a:fillRect/>
          </a:stretch>
        </p:blipFill>
        <p:spPr>
          <a:xfrm>
            <a:off x="841180" y="761315"/>
            <a:ext cx="11196440" cy="5856077"/>
          </a:xfrm>
          <a:prstGeom prst="rect">
            <a:avLst/>
          </a:prstGeom>
        </p:spPr>
      </p:pic>
    </p:spTree>
    <p:extLst>
      <p:ext uri="{BB962C8B-B14F-4D97-AF65-F5344CB8AC3E}">
        <p14:creationId xmlns:p14="http://schemas.microsoft.com/office/powerpoint/2010/main" val="4264494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A27923-610B-17E5-A2AC-73D8D20C731F}"/>
              </a:ext>
            </a:extLst>
          </p:cNvPr>
          <p:cNvSpPr>
            <a:spLocks noGrp="1"/>
          </p:cNvSpPr>
          <p:nvPr>
            <p:ph type="title"/>
          </p:nvPr>
        </p:nvSpPr>
        <p:spPr>
          <a:xfrm>
            <a:off x="838200" y="159385"/>
            <a:ext cx="10515600" cy="709295"/>
          </a:xfrm>
        </p:spPr>
        <p:txBody>
          <a:bodyPr/>
          <a:lstStyle/>
          <a:p>
            <a:r>
              <a:rPr lang="sk-SK" b="1" dirty="0" err="1"/>
              <a:t>Close</a:t>
            </a:r>
            <a:r>
              <a:rPr lang="sk-SK" b="1" dirty="0"/>
              <a:t> and </a:t>
            </a:r>
            <a:r>
              <a:rPr lang="sk-SK" b="1" dirty="0" err="1"/>
              <a:t>load</a:t>
            </a:r>
            <a:r>
              <a:rPr lang="sk-SK" b="1" dirty="0"/>
              <a:t> </a:t>
            </a:r>
            <a:r>
              <a:rPr lang="sk-SK" b="1" dirty="0" err="1"/>
              <a:t>into</a:t>
            </a:r>
            <a:endParaRPr lang="en-GB" b="1" dirty="0"/>
          </a:p>
        </p:txBody>
      </p:sp>
      <p:pic>
        <p:nvPicPr>
          <p:cNvPr id="4" name="Picture 3">
            <a:extLst>
              <a:ext uri="{FF2B5EF4-FFF2-40B4-BE49-F238E27FC236}">
                <a16:creationId xmlns:a16="http://schemas.microsoft.com/office/drawing/2014/main" id="{EE037A46-A758-2BAD-97A5-66255F3FBC2F}"/>
              </a:ext>
            </a:extLst>
          </p:cNvPr>
          <p:cNvPicPr>
            <a:picLocks noChangeAspect="1"/>
          </p:cNvPicPr>
          <p:nvPr/>
        </p:nvPicPr>
        <p:blipFill>
          <a:blip r:embed="rId2"/>
          <a:stretch>
            <a:fillRect/>
          </a:stretch>
        </p:blipFill>
        <p:spPr>
          <a:xfrm>
            <a:off x="3275441" y="868680"/>
            <a:ext cx="5641117" cy="5721133"/>
          </a:xfrm>
          <a:prstGeom prst="rect">
            <a:avLst/>
          </a:prstGeom>
        </p:spPr>
      </p:pic>
    </p:spTree>
    <p:extLst>
      <p:ext uri="{BB962C8B-B14F-4D97-AF65-F5344CB8AC3E}">
        <p14:creationId xmlns:p14="http://schemas.microsoft.com/office/powerpoint/2010/main" val="664094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71C1A3-C98B-1E7B-D46C-CDB0809AA135}"/>
              </a:ext>
            </a:extLst>
          </p:cNvPr>
          <p:cNvSpPr>
            <a:spLocks noGrp="1"/>
          </p:cNvSpPr>
          <p:nvPr>
            <p:ph type="title"/>
          </p:nvPr>
        </p:nvSpPr>
        <p:spPr>
          <a:xfrm>
            <a:off x="838200" y="365125"/>
            <a:ext cx="10515600" cy="686435"/>
          </a:xfrm>
        </p:spPr>
        <p:txBody>
          <a:bodyPr>
            <a:normAutofit fontScale="90000"/>
          </a:bodyPr>
          <a:lstStyle/>
          <a:p>
            <a:r>
              <a:rPr lang="sk-SK" b="1" dirty="0" err="1"/>
              <a:t>PivotTable</a:t>
            </a:r>
            <a:r>
              <a:rPr lang="sk-SK" b="1" dirty="0"/>
              <a:t> </a:t>
            </a:r>
            <a:r>
              <a:rPr lang="sk-SK" b="1" dirty="0" err="1"/>
              <a:t>Created</a:t>
            </a:r>
            <a:endParaRPr lang="en-GB" b="1" dirty="0"/>
          </a:p>
        </p:txBody>
      </p:sp>
      <p:pic>
        <p:nvPicPr>
          <p:cNvPr id="5" name="Obrázok 4">
            <a:extLst>
              <a:ext uri="{FF2B5EF4-FFF2-40B4-BE49-F238E27FC236}">
                <a16:creationId xmlns:a16="http://schemas.microsoft.com/office/drawing/2014/main" id="{C29883D6-D733-6480-4211-3E21F99D79FE}"/>
              </a:ext>
            </a:extLst>
          </p:cNvPr>
          <p:cNvPicPr>
            <a:picLocks noChangeAspect="1"/>
          </p:cNvPicPr>
          <p:nvPr/>
        </p:nvPicPr>
        <p:blipFill>
          <a:blip r:embed="rId2"/>
          <a:stretch>
            <a:fillRect/>
          </a:stretch>
        </p:blipFill>
        <p:spPr>
          <a:xfrm>
            <a:off x="363404" y="1412245"/>
            <a:ext cx="6458851" cy="4467849"/>
          </a:xfrm>
          <a:prstGeom prst="rect">
            <a:avLst/>
          </a:prstGeom>
        </p:spPr>
      </p:pic>
      <p:pic>
        <p:nvPicPr>
          <p:cNvPr id="7" name="Obrázok 6">
            <a:extLst>
              <a:ext uri="{FF2B5EF4-FFF2-40B4-BE49-F238E27FC236}">
                <a16:creationId xmlns:a16="http://schemas.microsoft.com/office/drawing/2014/main" id="{F658BBD7-3F91-4CD1-99C7-6EE3520D976A}"/>
              </a:ext>
            </a:extLst>
          </p:cNvPr>
          <p:cNvPicPr>
            <a:picLocks noChangeAspect="1"/>
          </p:cNvPicPr>
          <p:nvPr/>
        </p:nvPicPr>
        <p:blipFill>
          <a:blip r:embed="rId3"/>
          <a:stretch>
            <a:fillRect/>
          </a:stretch>
        </p:blipFill>
        <p:spPr>
          <a:xfrm>
            <a:off x="7120550" y="1231902"/>
            <a:ext cx="4352482" cy="4828534"/>
          </a:xfrm>
          <a:prstGeom prst="rect">
            <a:avLst/>
          </a:prstGeom>
        </p:spPr>
      </p:pic>
    </p:spTree>
    <p:extLst>
      <p:ext uri="{BB962C8B-B14F-4D97-AF65-F5344CB8AC3E}">
        <p14:creationId xmlns:p14="http://schemas.microsoft.com/office/powerpoint/2010/main" val="2799603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09887D-3F7A-6A0A-F1E7-06BC200F0824}"/>
              </a:ext>
            </a:extLst>
          </p:cNvPr>
          <p:cNvSpPr>
            <a:spLocks noGrp="1"/>
          </p:cNvSpPr>
          <p:nvPr>
            <p:ph type="title"/>
          </p:nvPr>
        </p:nvSpPr>
        <p:spPr>
          <a:xfrm>
            <a:off x="838200" y="365125"/>
            <a:ext cx="10515600" cy="720725"/>
          </a:xfrm>
        </p:spPr>
        <p:txBody>
          <a:bodyPr/>
          <a:lstStyle/>
          <a:p>
            <a:r>
              <a:rPr lang="sk-SK" b="1" dirty="0" err="1"/>
              <a:t>Changing</a:t>
            </a:r>
            <a:r>
              <a:rPr lang="sk-SK" b="1" dirty="0"/>
              <a:t> </a:t>
            </a:r>
            <a:r>
              <a:rPr lang="sk-SK" b="1" dirty="0" err="1"/>
              <a:t>relationships</a:t>
            </a:r>
            <a:endParaRPr lang="en-GB" b="1" dirty="0"/>
          </a:p>
        </p:txBody>
      </p:sp>
      <p:pic>
        <p:nvPicPr>
          <p:cNvPr id="4" name="Picture 3">
            <a:extLst>
              <a:ext uri="{FF2B5EF4-FFF2-40B4-BE49-F238E27FC236}">
                <a16:creationId xmlns:a16="http://schemas.microsoft.com/office/drawing/2014/main" id="{628115C8-7D90-E039-D155-F3DCE43F0188}"/>
              </a:ext>
            </a:extLst>
          </p:cNvPr>
          <p:cNvPicPr>
            <a:picLocks noChangeAspect="1"/>
          </p:cNvPicPr>
          <p:nvPr/>
        </p:nvPicPr>
        <p:blipFill>
          <a:blip r:embed="rId2"/>
          <a:stretch>
            <a:fillRect/>
          </a:stretch>
        </p:blipFill>
        <p:spPr>
          <a:xfrm>
            <a:off x="960855" y="1124181"/>
            <a:ext cx="3669230" cy="1694354"/>
          </a:xfrm>
          <a:prstGeom prst="rect">
            <a:avLst/>
          </a:prstGeom>
        </p:spPr>
      </p:pic>
      <p:pic>
        <p:nvPicPr>
          <p:cNvPr id="9" name="Picture 8">
            <a:extLst>
              <a:ext uri="{FF2B5EF4-FFF2-40B4-BE49-F238E27FC236}">
                <a16:creationId xmlns:a16="http://schemas.microsoft.com/office/drawing/2014/main" id="{6FD10AB8-EDD7-5D58-4FA2-CCDA7B45B469}"/>
              </a:ext>
            </a:extLst>
          </p:cNvPr>
          <p:cNvPicPr>
            <a:picLocks noChangeAspect="1"/>
          </p:cNvPicPr>
          <p:nvPr/>
        </p:nvPicPr>
        <p:blipFill>
          <a:blip r:embed="rId3"/>
          <a:stretch>
            <a:fillRect/>
          </a:stretch>
        </p:blipFill>
        <p:spPr>
          <a:xfrm>
            <a:off x="1458297" y="3874770"/>
            <a:ext cx="4801270" cy="2257740"/>
          </a:xfrm>
          <a:prstGeom prst="rect">
            <a:avLst/>
          </a:prstGeom>
        </p:spPr>
      </p:pic>
      <p:cxnSp>
        <p:nvCxnSpPr>
          <p:cNvPr id="12" name="Rovná spojovacia šípka 11">
            <a:extLst>
              <a:ext uri="{FF2B5EF4-FFF2-40B4-BE49-F238E27FC236}">
                <a16:creationId xmlns:a16="http://schemas.microsoft.com/office/drawing/2014/main" id="{E35D7C64-002F-28EF-7D7D-C1B2E7C0875C}"/>
              </a:ext>
            </a:extLst>
          </p:cNvPr>
          <p:cNvCxnSpPr>
            <a:cxnSpLocks/>
          </p:cNvCxnSpPr>
          <p:nvPr/>
        </p:nvCxnSpPr>
        <p:spPr>
          <a:xfrm>
            <a:off x="2686050" y="1634490"/>
            <a:ext cx="624535" cy="430235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Rovná spojovacia šípka 12">
            <a:extLst>
              <a:ext uri="{FF2B5EF4-FFF2-40B4-BE49-F238E27FC236}">
                <a16:creationId xmlns:a16="http://schemas.microsoft.com/office/drawing/2014/main" id="{CFC2D314-276C-CF89-17DF-FCE19F105D2D}"/>
              </a:ext>
            </a:extLst>
          </p:cNvPr>
          <p:cNvCxnSpPr>
            <a:cxnSpLocks/>
          </p:cNvCxnSpPr>
          <p:nvPr/>
        </p:nvCxnSpPr>
        <p:spPr>
          <a:xfrm flipV="1">
            <a:off x="3981587" y="2142085"/>
            <a:ext cx="4011793" cy="371590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B42CFD54-C2FF-DE99-448B-6E36FD92789E}"/>
              </a:ext>
            </a:extLst>
          </p:cNvPr>
          <p:cNvPicPr>
            <a:picLocks noChangeAspect="1"/>
          </p:cNvPicPr>
          <p:nvPr/>
        </p:nvPicPr>
        <p:blipFill>
          <a:blip r:embed="rId4"/>
          <a:stretch>
            <a:fillRect/>
          </a:stretch>
        </p:blipFill>
        <p:spPr>
          <a:xfrm>
            <a:off x="8080747" y="421194"/>
            <a:ext cx="3029213" cy="6015611"/>
          </a:xfrm>
          <a:prstGeom prst="rect">
            <a:avLst/>
          </a:prstGeom>
        </p:spPr>
      </p:pic>
    </p:spTree>
    <p:extLst>
      <p:ext uri="{BB962C8B-B14F-4D97-AF65-F5344CB8AC3E}">
        <p14:creationId xmlns:p14="http://schemas.microsoft.com/office/powerpoint/2010/main" val="4125958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BB82C2-A3B7-8A48-7F27-EF78085EF552}"/>
              </a:ext>
            </a:extLst>
          </p:cNvPr>
          <p:cNvSpPr>
            <a:spLocks noGrp="1"/>
          </p:cNvSpPr>
          <p:nvPr>
            <p:ph type="title"/>
          </p:nvPr>
        </p:nvSpPr>
        <p:spPr>
          <a:xfrm>
            <a:off x="838200" y="365125"/>
            <a:ext cx="10515600" cy="675005"/>
          </a:xfrm>
        </p:spPr>
        <p:txBody>
          <a:bodyPr>
            <a:normAutofit fontScale="90000"/>
          </a:bodyPr>
          <a:lstStyle/>
          <a:p>
            <a:r>
              <a:rPr lang="en-GB" b="1" dirty="0"/>
              <a:t>Feature editing and advanced editor</a:t>
            </a:r>
          </a:p>
        </p:txBody>
      </p:sp>
      <p:sp>
        <p:nvSpPr>
          <p:cNvPr id="3" name="Zástupný objekt pre obsah 2">
            <a:extLst>
              <a:ext uri="{FF2B5EF4-FFF2-40B4-BE49-F238E27FC236}">
                <a16:creationId xmlns:a16="http://schemas.microsoft.com/office/drawing/2014/main" id="{D23514F7-7BFE-1031-10DC-99B9A644E472}"/>
              </a:ext>
            </a:extLst>
          </p:cNvPr>
          <p:cNvSpPr>
            <a:spLocks noGrp="1"/>
          </p:cNvSpPr>
          <p:nvPr>
            <p:ph idx="1"/>
          </p:nvPr>
        </p:nvSpPr>
        <p:spPr>
          <a:xfrm>
            <a:off x="838200" y="3291841"/>
            <a:ext cx="10515600" cy="708659"/>
          </a:xfrm>
        </p:spPr>
        <p:txBody>
          <a:bodyPr/>
          <a:lstStyle/>
          <a:p>
            <a:r>
              <a:rPr lang="en-GB" dirty="0"/>
              <a:t>Advanced editor for M language</a:t>
            </a:r>
          </a:p>
        </p:txBody>
      </p:sp>
      <p:pic>
        <p:nvPicPr>
          <p:cNvPr id="7" name="Obrázok 6">
            <a:extLst>
              <a:ext uri="{FF2B5EF4-FFF2-40B4-BE49-F238E27FC236}">
                <a16:creationId xmlns:a16="http://schemas.microsoft.com/office/drawing/2014/main" id="{0F1E1B80-41C9-BCC1-4DF6-C2D3023A4240}"/>
              </a:ext>
            </a:extLst>
          </p:cNvPr>
          <p:cNvPicPr>
            <a:picLocks noChangeAspect="1"/>
          </p:cNvPicPr>
          <p:nvPr/>
        </p:nvPicPr>
        <p:blipFill>
          <a:blip r:embed="rId2"/>
          <a:stretch>
            <a:fillRect/>
          </a:stretch>
        </p:blipFill>
        <p:spPr>
          <a:xfrm>
            <a:off x="824507" y="1181336"/>
            <a:ext cx="10702894" cy="1415046"/>
          </a:xfrm>
          <a:prstGeom prst="rect">
            <a:avLst/>
          </a:prstGeom>
        </p:spPr>
      </p:pic>
      <p:pic>
        <p:nvPicPr>
          <p:cNvPr id="5" name="Picture 4">
            <a:extLst>
              <a:ext uri="{FF2B5EF4-FFF2-40B4-BE49-F238E27FC236}">
                <a16:creationId xmlns:a16="http://schemas.microsoft.com/office/drawing/2014/main" id="{7179E90E-A6AB-4779-B2B1-0373A5775408}"/>
              </a:ext>
            </a:extLst>
          </p:cNvPr>
          <p:cNvPicPr>
            <a:picLocks noChangeAspect="1"/>
          </p:cNvPicPr>
          <p:nvPr/>
        </p:nvPicPr>
        <p:blipFill>
          <a:blip r:embed="rId3"/>
          <a:stretch>
            <a:fillRect/>
          </a:stretch>
        </p:blipFill>
        <p:spPr>
          <a:xfrm>
            <a:off x="2405801" y="4008678"/>
            <a:ext cx="3827303" cy="2363922"/>
          </a:xfrm>
          <a:prstGeom prst="rect">
            <a:avLst/>
          </a:prstGeom>
        </p:spPr>
      </p:pic>
      <p:sp>
        <p:nvSpPr>
          <p:cNvPr id="10" name="Ovál 9">
            <a:extLst>
              <a:ext uri="{FF2B5EF4-FFF2-40B4-BE49-F238E27FC236}">
                <a16:creationId xmlns:a16="http://schemas.microsoft.com/office/drawing/2014/main" id="{1D7B0241-5880-9AC4-08FD-EC48AB24536A}"/>
              </a:ext>
            </a:extLst>
          </p:cNvPr>
          <p:cNvSpPr/>
          <p:nvPr/>
        </p:nvSpPr>
        <p:spPr>
          <a:xfrm>
            <a:off x="3417570" y="4695959"/>
            <a:ext cx="2903220" cy="664711"/>
          </a:xfrm>
          <a:prstGeom prst="ellipse">
            <a:avLst/>
          </a:prstGeom>
          <a:solidFill>
            <a:schemeClr val="lt1">
              <a:alpha val="0"/>
            </a:schemeClr>
          </a:solidFill>
          <a:ln w="38100">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400589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5F8BD0-DB84-D5A0-9E9B-5C3161BC72FE}"/>
              </a:ext>
            </a:extLst>
          </p:cNvPr>
          <p:cNvSpPr>
            <a:spLocks noGrp="1"/>
          </p:cNvSpPr>
          <p:nvPr>
            <p:ph type="title"/>
          </p:nvPr>
        </p:nvSpPr>
        <p:spPr>
          <a:xfrm>
            <a:off x="838200" y="182245"/>
            <a:ext cx="10515600" cy="606425"/>
          </a:xfrm>
        </p:spPr>
        <p:txBody>
          <a:bodyPr>
            <a:normAutofit fontScale="90000"/>
          </a:bodyPr>
          <a:lstStyle/>
          <a:p>
            <a:r>
              <a:rPr lang="sk-SK" b="1" dirty="0"/>
              <a:t>M syntax notes</a:t>
            </a:r>
          </a:p>
        </p:txBody>
      </p:sp>
      <p:sp>
        <p:nvSpPr>
          <p:cNvPr id="3" name="Zástupný objekt pre obsah 2">
            <a:extLst>
              <a:ext uri="{FF2B5EF4-FFF2-40B4-BE49-F238E27FC236}">
                <a16:creationId xmlns:a16="http://schemas.microsoft.com/office/drawing/2014/main" id="{FF28F280-A786-FFAC-120E-B36D9E34775A}"/>
              </a:ext>
            </a:extLst>
          </p:cNvPr>
          <p:cNvSpPr>
            <a:spLocks noGrp="1"/>
          </p:cNvSpPr>
          <p:nvPr>
            <p:ph idx="1"/>
          </p:nvPr>
        </p:nvSpPr>
        <p:spPr>
          <a:xfrm>
            <a:off x="838200" y="1085850"/>
            <a:ext cx="10694670" cy="5212080"/>
          </a:xfrm>
        </p:spPr>
        <p:txBody>
          <a:bodyPr>
            <a:normAutofit lnSpcReduction="10000"/>
          </a:bodyPr>
          <a:lstStyle/>
          <a:p>
            <a:r>
              <a:rPr lang="en-GB" dirty="0"/>
              <a:t>The M code is a case-sensitive language and is function-based.
The code starts with the text (lowercase) "let".
The rows are called transformation steps.
Each step of the transformation begins with the name of the step.
If the name does not contain spaces, we simply enter the name.
If the name has one or more spaces, we need to enter the # character, open the double quotes, the desired name, and then close the double quotes, for example: #"Split column by separator".</a:t>
            </a:r>
            <a:endParaRPr lang="sk-SK" dirty="0"/>
          </a:p>
        </p:txBody>
      </p:sp>
    </p:spTree>
    <p:extLst>
      <p:ext uri="{BB962C8B-B14F-4D97-AF65-F5344CB8AC3E}">
        <p14:creationId xmlns:p14="http://schemas.microsoft.com/office/powerpoint/2010/main" val="2185897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26920-5269-A9D5-1D2F-79EF8B86922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A2EAF0B-D030-C2F9-42D8-863894C3E5A3}"/>
              </a:ext>
            </a:extLst>
          </p:cNvPr>
          <p:cNvSpPr>
            <a:spLocks noGrp="1"/>
          </p:cNvSpPr>
          <p:nvPr>
            <p:ph type="title"/>
          </p:nvPr>
        </p:nvSpPr>
        <p:spPr>
          <a:xfrm>
            <a:off x="838200" y="182245"/>
            <a:ext cx="10515600" cy="606425"/>
          </a:xfrm>
        </p:spPr>
        <p:txBody>
          <a:bodyPr>
            <a:normAutofit fontScale="90000"/>
          </a:bodyPr>
          <a:lstStyle/>
          <a:p>
            <a:r>
              <a:rPr lang="sk-SK" b="1" dirty="0"/>
              <a:t>M syntax notes</a:t>
            </a:r>
          </a:p>
        </p:txBody>
      </p:sp>
      <p:sp>
        <p:nvSpPr>
          <p:cNvPr id="3" name="Zástupný objekt pre obsah 2">
            <a:extLst>
              <a:ext uri="{FF2B5EF4-FFF2-40B4-BE49-F238E27FC236}">
                <a16:creationId xmlns:a16="http://schemas.microsoft.com/office/drawing/2014/main" id="{7689EBFC-053B-42E1-1818-0190EE2F49D4}"/>
              </a:ext>
            </a:extLst>
          </p:cNvPr>
          <p:cNvSpPr>
            <a:spLocks noGrp="1"/>
          </p:cNvSpPr>
          <p:nvPr>
            <p:ph idx="1"/>
          </p:nvPr>
        </p:nvSpPr>
        <p:spPr>
          <a:xfrm>
            <a:off x="838200" y="1085850"/>
            <a:ext cx="10694670" cy="5212080"/>
          </a:xfrm>
        </p:spPr>
        <p:txBody>
          <a:bodyPr>
            <a:normAutofit fontScale="92500"/>
          </a:bodyPr>
          <a:lstStyle/>
          <a:p>
            <a:r>
              <a:rPr lang="en-GB" dirty="0"/>
              <a:t>The name of each transformation step is followed by a = sign.
After the equal sign, we have a Power Query function(s) for each step, such as </a:t>
            </a:r>
            <a:r>
              <a:rPr lang="en-GB" dirty="0" err="1"/>
              <a:t>Excel.CurrentWorkbook</a:t>
            </a:r>
            <a:r>
              <a:rPr lang="en-GB" dirty="0"/>
              <a:t>.
We write a comma at the end of each step of the transformation, except for the last step. The last step does not require a comma.
After the last step, the word "in" will be displayed.
The "in" is followed by the final result or output or final transformation. The final transformation is always the name of the last step of the transformation. This final transformation is what we load into the desired location.</a:t>
            </a:r>
            <a:endParaRPr lang="sk-SK" dirty="0"/>
          </a:p>
        </p:txBody>
      </p:sp>
    </p:spTree>
    <p:extLst>
      <p:ext uri="{BB962C8B-B14F-4D97-AF65-F5344CB8AC3E}">
        <p14:creationId xmlns:p14="http://schemas.microsoft.com/office/powerpoint/2010/main" val="1060801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9DC9F4-5F7B-5FB1-34DA-599BA3920266}"/>
              </a:ext>
            </a:extLst>
          </p:cNvPr>
          <p:cNvSpPr>
            <a:spLocks noGrp="1"/>
          </p:cNvSpPr>
          <p:nvPr>
            <p:ph type="title"/>
          </p:nvPr>
        </p:nvSpPr>
        <p:spPr>
          <a:xfrm>
            <a:off x="758190" y="320674"/>
            <a:ext cx="10515600" cy="720725"/>
          </a:xfrm>
        </p:spPr>
        <p:txBody>
          <a:bodyPr>
            <a:normAutofit/>
          </a:bodyPr>
          <a:lstStyle/>
          <a:p>
            <a:r>
              <a:rPr lang="en-GB" sz="4000" b="1" dirty="0"/>
              <a:t>What is Power Query?</a:t>
            </a:r>
          </a:p>
        </p:txBody>
      </p:sp>
      <p:sp>
        <p:nvSpPr>
          <p:cNvPr id="3" name="Zástupný objekt pre obsah 2">
            <a:extLst>
              <a:ext uri="{FF2B5EF4-FFF2-40B4-BE49-F238E27FC236}">
                <a16:creationId xmlns:a16="http://schemas.microsoft.com/office/drawing/2014/main" id="{BA33233B-B2F7-1F2E-5A2F-53E39C910F75}"/>
              </a:ext>
            </a:extLst>
          </p:cNvPr>
          <p:cNvSpPr>
            <a:spLocks noGrp="1"/>
          </p:cNvSpPr>
          <p:nvPr>
            <p:ph idx="1"/>
          </p:nvPr>
        </p:nvSpPr>
        <p:spPr>
          <a:xfrm>
            <a:off x="838200" y="1165860"/>
            <a:ext cx="10515600" cy="5371466"/>
          </a:xfrm>
        </p:spPr>
        <p:txBody>
          <a:bodyPr>
            <a:normAutofit fontScale="92500" lnSpcReduction="20000"/>
          </a:bodyPr>
          <a:lstStyle/>
          <a:p>
            <a:r>
              <a:rPr lang="en-US" dirty="0"/>
              <a:t>A tool for advanced preparation and linking of data from different sources</a:t>
            </a:r>
            <a:r>
              <a:rPr lang="pl-PL" dirty="0"/>
              <a:t>.</a:t>
            </a:r>
          </a:p>
          <a:p>
            <a:r>
              <a:rPr lang="en-US" dirty="0"/>
              <a:t>It is often referred to as an ETL tool</a:t>
            </a:r>
            <a:r>
              <a:rPr lang="pl-PL" dirty="0"/>
              <a:t>:</a:t>
            </a:r>
          </a:p>
          <a:p>
            <a:pPr marL="914400" lvl="1" indent="-457200">
              <a:buFont typeface="+mj-lt"/>
              <a:buAutoNum type="arabicPeriod"/>
            </a:pPr>
            <a:r>
              <a:rPr lang="pl-PL" b="1" dirty="0"/>
              <a:t>E</a:t>
            </a:r>
            <a:r>
              <a:rPr lang="pl-PL" dirty="0"/>
              <a:t>xtracts</a:t>
            </a:r>
          </a:p>
          <a:p>
            <a:pPr marL="914400" lvl="1" indent="-457200">
              <a:buFont typeface="+mj-lt"/>
              <a:buAutoNum type="arabicPeriod"/>
            </a:pPr>
            <a:r>
              <a:rPr lang="pl-PL" b="1" dirty="0"/>
              <a:t>T</a:t>
            </a:r>
            <a:r>
              <a:rPr lang="pl-PL" dirty="0"/>
              <a:t>ransforms</a:t>
            </a:r>
          </a:p>
          <a:p>
            <a:pPr marL="914400" lvl="1" indent="-457200">
              <a:buFont typeface="+mj-lt"/>
              <a:buAutoNum type="arabicPeriod"/>
            </a:pPr>
            <a:r>
              <a:rPr lang="pl-PL" b="1" dirty="0"/>
              <a:t>L</a:t>
            </a:r>
            <a:r>
              <a:rPr lang="pl-PL" dirty="0"/>
              <a:t>oads data.</a:t>
            </a:r>
          </a:p>
          <a:p>
            <a:r>
              <a:rPr lang="en-US" dirty="0"/>
              <a:t>It can connect to approx. 50 different data sources, and if we have Power BI, there are more than 200 different data sources</a:t>
            </a:r>
            <a:r>
              <a:rPr lang="pl-PL" dirty="0"/>
              <a:t>. </a:t>
            </a:r>
          </a:p>
          <a:p>
            <a:r>
              <a:rPr lang="en-US" dirty="0"/>
              <a:t>It can import data not only from common databases such as SQL Server, Oracle, DB2, Access, SAP HANA or directly from SAP, but also from the web, from OLAP cubes of Analysis Services, Excel, CSV and XML files, SharePoint, Office 365, Google Analytics or </a:t>
            </a:r>
            <a:r>
              <a:rPr lang="en-US" dirty="0" err="1"/>
              <a:t>SalesForce</a:t>
            </a:r>
            <a:r>
              <a:rPr lang="pl-PL" dirty="0"/>
              <a:t>. </a:t>
            </a:r>
          </a:p>
          <a:p>
            <a:endParaRPr lang="en-GB" dirty="0"/>
          </a:p>
        </p:txBody>
      </p:sp>
      <p:pic>
        <p:nvPicPr>
          <p:cNvPr id="2050" name="Picture 2" descr="get started with power query">
            <a:extLst>
              <a:ext uri="{FF2B5EF4-FFF2-40B4-BE49-F238E27FC236}">
                <a16:creationId xmlns:a16="http://schemas.microsoft.com/office/drawing/2014/main" id="{68EB66E9-90E8-E339-EBC9-4223C4CD4B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98355" y="1752277"/>
            <a:ext cx="1964055" cy="19466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9071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06B895E-EAFA-8D78-D45E-6C329C640E54}"/>
              </a:ext>
            </a:extLst>
          </p:cNvPr>
          <p:cNvPicPr>
            <a:picLocks noChangeAspect="1"/>
          </p:cNvPicPr>
          <p:nvPr/>
        </p:nvPicPr>
        <p:blipFill>
          <a:blip r:embed="rId2"/>
          <a:stretch>
            <a:fillRect/>
          </a:stretch>
        </p:blipFill>
        <p:spPr>
          <a:xfrm>
            <a:off x="649705" y="926557"/>
            <a:ext cx="11233536" cy="5004885"/>
          </a:xfrm>
          <a:prstGeom prst="rect">
            <a:avLst/>
          </a:prstGeom>
        </p:spPr>
      </p:pic>
    </p:spTree>
    <p:extLst>
      <p:ext uri="{BB962C8B-B14F-4D97-AF65-F5344CB8AC3E}">
        <p14:creationId xmlns:p14="http://schemas.microsoft.com/office/powerpoint/2010/main" val="1836066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4147E9-16B9-D13B-F82A-6250781DBA7D}"/>
              </a:ext>
            </a:extLst>
          </p:cNvPr>
          <p:cNvSpPr>
            <a:spLocks noGrp="1"/>
          </p:cNvSpPr>
          <p:nvPr>
            <p:ph type="title"/>
          </p:nvPr>
        </p:nvSpPr>
        <p:spPr>
          <a:xfrm>
            <a:off x="838200" y="147955"/>
            <a:ext cx="10515600" cy="777875"/>
          </a:xfrm>
        </p:spPr>
        <p:txBody>
          <a:bodyPr/>
          <a:lstStyle/>
          <a:p>
            <a:r>
              <a:rPr lang="en-GB" b="1" dirty="0"/>
              <a:t>What PQ is not used for</a:t>
            </a:r>
          </a:p>
        </p:txBody>
      </p:sp>
      <p:sp>
        <p:nvSpPr>
          <p:cNvPr id="3" name="Zástupný objekt pre obsah 2">
            <a:extLst>
              <a:ext uri="{FF2B5EF4-FFF2-40B4-BE49-F238E27FC236}">
                <a16:creationId xmlns:a16="http://schemas.microsoft.com/office/drawing/2014/main" id="{58543B05-A54C-8033-6EAB-5191F9FCDE54}"/>
              </a:ext>
            </a:extLst>
          </p:cNvPr>
          <p:cNvSpPr>
            <a:spLocks noGrp="1"/>
          </p:cNvSpPr>
          <p:nvPr>
            <p:ph idx="1"/>
          </p:nvPr>
        </p:nvSpPr>
        <p:spPr>
          <a:xfrm>
            <a:off x="838200" y="1254124"/>
            <a:ext cx="10515600" cy="4815205"/>
          </a:xfrm>
        </p:spPr>
        <p:txBody>
          <a:bodyPr>
            <a:normAutofit/>
          </a:bodyPr>
          <a:lstStyle/>
          <a:p>
            <a:r>
              <a:rPr lang="en-GB" sz="3200" dirty="0"/>
              <a:t>A common misconception is that we use Power Query to </a:t>
            </a:r>
            <a:r>
              <a:rPr lang="en-GB" sz="3200" dirty="0" err="1"/>
              <a:t>analyze</a:t>
            </a:r>
            <a:r>
              <a:rPr lang="en-GB" sz="3200" dirty="0"/>
              <a:t> and format data. Not
The sole purpose of Power Query is to collect and clean data and load it into Excel or Power BI.
</a:t>
            </a:r>
            <a:r>
              <a:rPr lang="en-GB" sz="3200" dirty="0" err="1"/>
              <a:t>Analyzing</a:t>
            </a:r>
            <a:r>
              <a:rPr lang="en-GB" sz="3200" dirty="0"/>
              <a:t> and formatting data into a report is done using formulas, pivot tables, charts/visuals, etc., after the query is closed and loaded.</a:t>
            </a:r>
            <a:endParaRPr lang="sk-SK" sz="3200" dirty="0"/>
          </a:p>
        </p:txBody>
      </p:sp>
    </p:spTree>
    <p:extLst>
      <p:ext uri="{BB962C8B-B14F-4D97-AF65-F5344CB8AC3E}">
        <p14:creationId xmlns:p14="http://schemas.microsoft.com/office/powerpoint/2010/main" val="4105754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aphic 185">
            <a:extLst>
              <a:ext uri="{FF2B5EF4-FFF2-40B4-BE49-F238E27FC236}">
                <a16:creationId xmlns:a16="http://schemas.microsoft.com/office/drawing/2014/main" id="{8A351602-3772-4279-B0D3-A523F6F6EAB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99576" y="5987064"/>
            <a:ext cx="1054466" cy="469689"/>
            <a:chOff x="9841624" y="4115729"/>
            <a:chExt cx="602169" cy="268223"/>
          </a:xfrm>
          <a:solidFill>
            <a:schemeClr val="tx1"/>
          </a:solidFill>
        </p:grpSpPr>
        <p:sp>
          <p:nvSpPr>
            <p:cNvPr id="10" name="Freeform: Shape 9">
              <a:extLst>
                <a:ext uri="{FF2B5EF4-FFF2-40B4-BE49-F238E27FC236}">
                  <a16:creationId xmlns:a16="http://schemas.microsoft.com/office/drawing/2014/main" id="{A5AAAA75-5FFB-4C07-AD4A-3146773E6C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1479895E-3847-44BB-8404-28F14219F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0E02F68-8149-4236-8D9F-6B550F78B9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956FCAAB-F073-4561-A484-42C7DD10D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6CF8DB94-87A3-43E9-9BBB-301CFF0FB0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16" name="Oval 15">
            <a:extLst>
              <a:ext uri="{FF2B5EF4-FFF2-40B4-BE49-F238E27FC236}">
                <a16:creationId xmlns:a16="http://schemas.microsoft.com/office/drawing/2014/main" id="{7D6BF779-0B8C-4CC2-9268-9506AD0C5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useBgFill="1">
        <p:nvSpPr>
          <p:cNvPr id="18" name="Rectangle 17">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4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E6823A9B-C188-42D4-847C-3AD928DB14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42784" y="253140"/>
            <a:ext cx="6184555" cy="6184555"/>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34B557F3-1A0C-4749-A6DB-EAC082DF3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45348" y="246569"/>
            <a:ext cx="6184555" cy="6184555"/>
          </a:xfrm>
          <a:prstGeom prst="ellipse">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sp useBgFill="1">
        <p:nvSpPr>
          <p:cNvPr id="24" name="Oval 23">
            <a:extLst>
              <a:ext uri="{FF2B5EF4-FFF2-40B4-BE49-F238E27FC236}">
                <a16:creationId xmlns:a16="http://schemas.microsoft.com/office/drawing/2014/main" id="{55D55AA6-3751-494F-868A-DCEDC5CE82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03723" y="136525"/>
            <a:ext cx="6184555" cy="6184555"/>
          </a:xfrm>
          <a:prstGeom prst="ellipse">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bdĺžnik 3">
            <a:extLst>
              <a:ext uri="{FF2B5EF4-FFF2-40B4-BE49-F238E27FC236}">
                <a16:creationId xmlns:a16="http://schemas.microsoft.com/office/drawing/2014/main" id="{5382A594-DC0F-E9BF-D021-841CAEF940EC}"/>
              </a:ext>
            </a:extLst>
          </p:cNvPr>
          <p:cNvSpPr/>
          <p:nvPr/>
        </p:nvSpPr>
        <p:spPr>
          <a:xfrm>
            <a:off x="3073253" y="1689093"/>
            <a:ext cx="6184555" cy="2265687"/>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GB" sz="4400" b="1" cap="all" spc="1500" dirty="0">
                <a:ln w="9525">
                  <a:solidFill>
                    <a:schemeClr val="bg1"/>
                  </a:solidFill>
                  <a:prstDash val="solid"/>
                </a:ln>
                <a:effectLst>
                  <a:outerShdw blurRad="12700" dist="38100" dir="2700000" algn="tl" rotWithShape="0">
                    <a:schemeClr val="bg1">
                      <a:lumMod val="50000"/>
                    </a:schemeClr>
                  </a:outerShdw>
                </a:effectLst>
                <a:latin typeface="+mj-lt"/>
                <a:ea typeface="Source Sans Pro SemiBold" panose="020B0603030403020204" pitchFamily="34" charset="0"/>
                <a:cs typeface="+mj-cs"/>
              </a:rPr>
              <a:t>Thank you for your attention</a:t>
            </a:r>
            <a:r>
              <a:rPr lang="en-US" sz="4400" b="1" kern="1200" cap="all" spc="150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j-lt"/>
                <a:ea typeface="Source Sans Pro SemiBold" panose="020B0603030403020204" pitchFamily="34" charset="0"/>
                <a:cs typeface="+mj-cs"/>
              </a:rPr>
              <a:t>!</a:t>
            </a:r>
          </a:p>
        </p:txBody>
      </p:sp>
      <p:sp>
        <p:nvSpPr>
          <p:cNvPr id="26" name="Graphic 212">
            <a:extLst>
              <a:ext uri="{FF2B5EF4-FFF2-40B4-BE49-F238E27FC236}">
                <a16:creationId xmlns:a16="http://schemas.microsoft.com/office/drawing/2014/main" id="{4D4C00DC-4DC6-4CD2-9E31-F17E6CEBC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56275" y="975977"/>
            <a:ext cx="413564" cy="4135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8" name="Graphic 212">
            <a:extLst>
              <a:ext uri="{FF2B5EF4-FFF2-40B4-BE49-F238E27FC236}">
                <a16:creationId xmlns:a16="http://schemas.microsoft.com/office/drawing/2014/main" id="{D82AB1B2-7970-42CF-8BF5-567C69E9FF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56275" y="975977"/>
            <a:ext cx="413564" cy="4135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30" name="Graphic 190">
            <a:extLst>
              <a:ext uri="{FF2B5EF4-FFF2-40B4-BE49-F238E27FC236}">
                <a16:creationId xmlns:a16="http://schemas.microsoft.com/office/drawing/2014/main" id="{66FB5A75-BDE2-4F12-A95B-C48788A7685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80947" y="1755501"/>
            <a:ext cx="1598829" cy="531293"/>
            <a:chOff x="2504802" y="1755501"/>
            <a:chExt cx="1598829" cy="531293"/>
          </a:xfrm>
          <a:solidFill>
            <a:schemeClr val="tx1"/>
          </a:solidFill>
        </p:grpSpPr>
        <p:sp>
          <p:nvSpPr>
            <p:cNvPr id="31" name="Freeform: Shape 30">
              <a:extLst>
                <a:ext uri="{FF2B5EF4-FFF2-40B4-BE49-F238E27FC236}">
                  <a16:creationId xmlns:a16="http://schemas.microsoft.com/office/drawing/2014/main" id="{DC86CBC8-A814-4C0C-A287-7C549693D2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6AA52F4F-14E6-402F-A196-668B9CA9BC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a:p>
          </p:txBody>
        </p:sp>
      </p:grpSp>
      <p:sp>
        <p:nvSpPr>
          <p:cNvPr id="34" name="Oval 33">
            <a:extLst>
              <a:ext uri="{FF2B5EF4-FFF2-40B4-BE49-F238E27FC236}">
                <a16:creationId xmlns:a16="http://schemas.microsoft.com/office/drawing/2014/main" id="{C10FB9CA-E7FA-462C-B537-F1224ED1AC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19820" y="4236107"/>
            <a:ext cx="510988" cy="510988"/>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6" name="Oval 35">
            <a:extLst>
              <a:ext uri="{FF2B5EF4-FFF2-40B4-BE49-F238E27FC236}">
                <a16:creationId xmlns:a16="http://schemas.microsoft.com/office/drawing/2014/main" id="{D8469AE7-A75B-4F37-850B-EF5974ABE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19820" y="4236107"/>
            <a:ext cx="510988" cy="510988"/>
          </a:xfrm>
          <a:prstGeom prst="ellipse">
            <a:avLst/>
          </a:pr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8" name="Graphic 4">
            <a:extLst>
              <a:ext uri="{FF2B5EF4-FFF2-40B4-BE49-F238E27FC236}">
                <a16:creationId xmlns:a16="http://schemas.microsoft.com/office/drawing/2014/main" id="{63301095-70B2-49AA-8DA9-A35629AD62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597506" y="4175798"/>
            <a:ext cx="1861486" cy="1861665"/>
            <a:chOff x="5734053" y="3067000"/>
            <a:chExt cx="724484" cy="724549"/>
          </a:xfrm>
          <a:solidFill>
            <a:schemeClr val="tx1"/>
          </a:solidFill>
        </p:grpSpPr>
        <p:sp>
          <p:nvSpPr>
            <p:cNvPr id="39" name="Freeform: Shape 38">
              <a:extLst>
                <a:ext uri="{FF2B5EF4-FFF2-40B4-BE49-F238E27FC236}">
                  <a16:creationId xmlns:a16="http://schemas.microsoft.com/office/drawing/2014/main" id="{D218E08C-0BEA-45C2-8C09-4141DDDA0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067000"/>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232F6090-14E0-44C6-B9FC-C91047BCDC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FDB9402B-335C-4892-9E7C-C400E95BE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E7A4371D-4448-409A-93F3-0C92E3EBDC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780149CB-4B8F-4FD1-AC5E-25670C9EA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92D49A1A-35B0-4620-9D1E-A782A0E978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AFF46F08-B1E4-44C1-BD4A-4191D6EAD9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8DB16610-3D81-4E5C-850D-5D1245C0DC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12624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E05501B2-83AC-4299-BE5A-8CA16B4089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12624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07CF1B90-3B3A-403E-A94F-8B82945D07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56A1CBA9-4AC1-4C42-9429-3FF31DF282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21318D9B-FD39-402A-ADFA-0E6CC789A7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333FB08F-B346-47C0-A7CD-1DE53E6C0D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12624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893AD6F2-6408-4A8E-9749-CB7388EF3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715D9D2F-1568-4BE3-A54A-69F52492B0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185393"/>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9AB547A7-0D80-491F-98B4-C6B7CC4FC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185393"/>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7E2693CD-DAF5-4B26-9A2F-17673BF318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A96EEE12-952A-4693-B161-D7071D6010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F4228DCC-1611-4BDC-90AA-231F67EB11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DA163C3C-D3DF-461F-B6A8-90C7C227D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185393"/>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4D021D29-2980-41C3-AB83-DA93C105BC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AC09C1FA-1A9D-49A7-9D73-8B777140A3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244637"/>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0B8D8CD4-7B9B-48A5-BC59-0CB859354F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244635"/>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224D0A27-A8B0-4020-9399-24127726E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168E8EBA-9F8C-4650-B9BE-38A0A56BCF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6A460BB3-2605-4AA2-AE1D-B9FB61EBF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1E2E38EE-DBBE-4CC1-9498-E7193E1B28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244637"/>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id="{BF191D5C-7D2A-4408-A8F2-389D2360F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7" name="Freeform: Shape 66">
              <a:extLst>
                <a:ext uri="{FF2B5EF4-FFF2-40B4-BE49-F238E27FC236}">
                  <a16:creationId xmlns:a16="http://schemas.microsoft.com/office/drawing/2014/main" id="{08F7193B-B379-4921-9F17-1841D50611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303786"/>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B4C5E53C-6003-4F74-B1CA-C7EA1E4993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30378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CB97B2B1-1CF5-46A5-940D-AB8F57F59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0783F4F1-D8CE-4453-B79B-AD976E272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06A7A4C9-F24F-4F00-A2FA-29E788A091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EB694A32-59D6-46E3-8CE4-E4C485C2C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303786"/>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983EBB4C-28FF-41C6-90D6-5F30FC0868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0707659D-8AE9-49B5-AB29-ECC099F495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363031"/>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5C987ECC-9573-46EA-9C4A-7C3CAE39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36302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4DAF6708-18C2-4082-B024-6CEA32AE0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72CBB5AE-39E2-4D9B-A834-64D31B0032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4592DE98-77BF-4E8E-AEB4-1934207BAE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5AF5D9A0-BA94-4D2B-8479-26C55355B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363031"/>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2CAA6A8E-7ACF-4EF7-AAD6-734A009DC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D3DD3695-F212-4BAD-BBB3-EC1F62474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422181"/>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AB1B3ECB-7594-4C5C-B62B-E686C0A89E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4221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5EE54C3C-D9E5-4782-B8F6-058EB2D63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EAE78EEE-DC43-44E1-AB47-ACB80F94B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847D67EF-1141-4582-866E-FE02FB2360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99ECC931-60A1-4628-A34B-4B68DA3CC2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422181"/>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A587D2BE-3417-44AE-BEEF-57F88CECB4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FCEB2ED3-A08D-4286-B75D-893289F3F3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7C7DB7BB-8173-4377-85B0-032B7BDAB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93EF69B4-3F48-4509-8BF8-926E23BC1D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067000"/>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C1A86650-1EF5-46E3-885D-96985105A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47EBBDE2-BD90-481F-A671-34E2186FB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87DAF1CB-838D-4C5C-8FB7-76BF677FEB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64573DA8-D2F3-4644-AC79-83843615C4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12624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41AB53B8-0D5C-44BD-A2A9-ABBF659E1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12624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29B7FA60-B453-4877-8D47-CA1209DF9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12624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7A6D2414-BCCC-40E8-B990-47642EFE96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12624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B0F37C2B-B7E6-420D-AD39-3AE4A2FBE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12624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F6417E45-D7FC-40B8-AD49-941B28D18C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12624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2A8D1963-0C59-476C-AAFA-A7AF4FF50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18539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6BE777A9-EC29-46FC-AD21-AC7FD89B13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C63BA1CE-93FB-42C7-8381-765E500232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18539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7F30F275-ADC8-4FD1-8B4B-673B37517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DB20529C-F2DD-4607-8DEE-19A9329686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B8029A9A-DFF9-49CE-8CEE-95A6695F39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185391"/>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6822C2EC-B05D-4CE6-9D59-164769D0E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244634"/>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53A0760F-F576-4A97-94AF-8BBE590844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CA76721C-646A-4910-AD1A-BE6B67767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244634"/>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065D4766-CAEC-4074-A9E2-6110A12389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4F1A0AC6-319D-49D8-A4FB-17A70E8E89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79502B48-2B92-45BF-B9AC-1102B38078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24463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6363AFA7-321F-431C-B2FD-ADCB4D24BD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30378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33EDDE1B-7379-4973-8CFD-F3C737104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1F20B58A-2DB8-46B2-9E93-9C8C817DC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30378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A5A3EF12-3DA1-4505-A44B-1B9634887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5B08812B-9264-47E7-8EC8-1233869F6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2A29F226-A243-410B-BEE4-EBA9DD76F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30378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8" name="Freeform: Shape 117">
              <a:extLst>
                <a:ext uri="{FF2B5EF4-FFF2-40B4-BE49-F238E27FC236}">
                  <a16:creationId xmlns:a16="http://schemas.microsoft.com/office/drawing/2014/main" id="{9DF57348-F837-475C-A7AA-3C7210041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363028"/>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1E41B89A-9A45-4947-ADB0-940040049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36302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6C1F1525-32BC-46E1-84E6-C2BB88730B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363028"/>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C73A8972-BA44-40C6-B045-83E78C4D4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36302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C196E956-03D1-4F79-826A-A2F5E3DEF1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36302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ADA7B07B-EAC8-4FA5-B14F-3ABF8BA7A2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363029"/>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93C28672-FF9E-4FE0-AC47-2FDD26CD75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42217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E347BAB3-EA9C-4ADD-AE5E-28F2E3C538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4221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321920C4-EE31-4F03-A0D5-A280D3F4B1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42217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6EBB3D05-4C78-4F10-8D03-8909DBCFB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42217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FC65F531-84E4-463F-8791-EB6EDFA63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4221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A63BB6A3-D482-43F2-9F5F-20E163CC44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ABDCCD34-EB5D-4194-8A28-1424E98AE4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481330"/>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F058544E-163D-4FFF-9A69-0B3A3F2D66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48133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11041486-0577-4F0E-8DD5-5E20E2672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71D11099-C84E-43AC-9F20-92460E1708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E598FB87-8AFF-4C56-9E2C-776F4641E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7701E761-16DE-4350-9718-DD81B37FB9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48133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552E747F-E415-4348-A11A-4CABCB64B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C6472F13-E6DE-4469-9563-F478261B6E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54057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5C72FE15-910B-4622-A14C-AFA2DFCC02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540575"/>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BAB8F759-DEFA-4D35-B76E-6D3034FB77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A1BBCEBD-DCE2-4354-B878-49ABEC367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2CBB3A18-0021-403F-8E24-8805829B42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8FDF7AAC-1EC6-4409-90AB-DBB984883D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540575"/>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5B9999E8-7D25-4049-8328-685B556DC6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E77FC8A9-DEAE-424D-B460-12E0F3268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5997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54F9C69A-0DCF-444A-B970-32B4120483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5997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8BD94DDA-54FF-48EE-9DAC-C0EA6F91D4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E18A6989-0132-4CB7-BB68-EEBC4E0806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A1357332-D19F-4C2B-B474-21D5539B90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295C7590-8B80-428C-95A9-638B265425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5997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CA0E8A31-7520-4726-9D96-43BA87407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9407EEE0-5D8E-4CCC-A91B-0CB523227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3" y="3658968"/>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3799DFCC-868B-4257-B530-8E8D616CC5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99" y="365896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F7F5EEB5-FE82-45A8-97C4-88460ABA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49"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CD76E4C7-EB07-499D-9BC3-FF39C8B61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86EFDF8D-E5F7-4EB8-B8DA-3CC7E21D88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5"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2CA6506B-EACA-4FB2-81AB-E028F44786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0" y="3658968"/>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193E4771-2787-4901-93D8-7E90F3F479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0EA31773-15F1-4605-8787-6891ABB21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718118"/>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1302C213-2CD5-4168-9534-111E6E81A8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71811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B9B36C24-2336-41FD-BAC4-6CD69DFD5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CA3AFAFE-D376-4A7B-928B-833531472D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6"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7C685A00-A4F7-4250-BAAA-70978DADE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E52682F3-EDD5-4BDC-BB19-A4540873A8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718118"/>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2C5E1880-CFBA-4547-9C23-6D2C43304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439AAF4F-2AAD-4A02-A7FA-FE28D5286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7" y="3777362"/>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05614144-9309-41ED-8E05-839A6EEFF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1" y="377736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24324D6F-A81D-45F2-BA36-C53F1AB0C6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3"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6B00668D-07BC-47CF-9D1E-F94EC7C56F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701"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BCF78A89-29F2-4973-8463-DF3C57EFB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54"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F5BCB645-FB02-40FC-99A4-06CA3F1B2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102" y="377736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F6115A3A-2FBE-4633-A426-37D05BC071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50"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AEFD8D2F-B95A-4C0A-AE85-53171B29F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481330"/>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4DD4F397-1F35-4E06-8EC1-8F58C5191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B031E5E0-C77D-49F7-ADF2-258D23052D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481330"/>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3F044DE9-FE64-4C30-8191-7E1547880C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9B18BCEB-85ED-4077-ACB7-FEB2F6443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00C0927E-2CCF-4F8E-8A54-22B8A93C97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37" y="348132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D0C3350E-04F5-4FED-9991-4DD964E099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54057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F43D0338-A6C9-4866-8D0C-072664518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5405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40EA171B-27E2-4100-9D5F-123CF6E7F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540584"/>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22FD540C-F3DF-40F5-B2BE-BBD113EF4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54058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57768D93-FAD4-4236-969B-B8EE8E88F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5405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0F5E0490-21C2-4EF6-950D-38814F32C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37" y="3540588"/>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8E981C9B-710F-4034-AE82-28B1B07245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59973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CC62C2CC-DBAE-4877-8F55-02FE00AE8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D8F57D8B-1988-441F-9DAE-A525DA5E9D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59973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6715F028-3A13-4D5F-86C4-74C0AD81D6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DC6C9B50-47B3-44E7-B897-43D010A18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59973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F3F602F0-702E-4D5F-A4FC-0E602C02B9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37"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0" name="Freeform: Shape 189">
              <a:extLst>
                <a:ext uri="{FF2B5EF4-FFF2-40B4-BE49-F238E27FC236}">
                  <a16:creationId xmlns:a16="http://schemas.microsoft.com/office/drawing/2014/main" id="{9F379870-B34C-4DFC-9F0A-BDAB8C89FE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6589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1" name="Freeform: Shape 190">
              <a:extLst>
                <a:ext uri="{FF2B5EF4-FFF2-40B4-BE49-F238E27FC236}">
                  <a16:creationId xmlns:a16="http://schemas.microsoft.com/office/drawing/2014/main" id="{641092AC-FED1-4D1D-B57C-0AC883CA95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2" name="Freeform: Shape 191">
              <a:extLst>
                <a:ext uri="{FF2B5EF4-FFF2-40B4-BE49-F238E27FC236}">
                  <a16:creationId xmlns:a16="http://schemas.microsoft.com/office/drawing/2014/main" id="{EA8A0B5E-5BB1-46AF-AC31-7D3756F354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6589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93" name="Freeform: Shape 192">
              <a:extLst>
                <a:ext uri="{FF2B5EF4-FFF2-40B4-BE49-F238E27FC236}">
                  <a16:creationId xmlns:a16="http://schemas.microsoft.com/office/drawing/2014/main" id="{1C519384-2192-432B-B768-64B4BC2DA9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4" name="Freeform: Shape 193">
              <a:extLst>
                <a:ext uri="{FF2B5EF4-FFF2-40B4-BE49-F238E27FC236}">
                  <a16:creationId xmlns:a16="http://schemas.microsoft.com/office/drawing/2014/main" id="{13C77A9D-44F0-4289-A611-D8AF813570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95" name="Freeform: Shape 194">
              <a:extLst>
                <a:ext uri="{FF2B5EF4-FFF2-40B4-BE49-F238E27FC236}">
                  <a16:creationId xmlns:a16="http://schemas.microsoft.com/office/drawing/2014/main" id="{0A54AEDC-E418-4E02-A713-6CE30C0CDD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41" y="36589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6" name="Freeform: Shape 195">
              <a:extLst>
                <a:ext uri="{FF2B5EF4-FFF2-40B4-BE49-F238E27FC236}">
                  <a16:creationId xmlns:a16="http://schemas.microsoft.com/office/drawing/2014/main" id="{24FECFE3-9F31-47B0-B17F-CF2A1CEE85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9" y="371813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68167DF4-8B16-419B-B7BA-2FD5FF6CC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50" y="37181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A543D24F-44C0-4DDF-A30E-8C8407548F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5" y="3718130"/>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63DEAE3C-3931-41EE-B4A1-F9385602BE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5" y="37181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B11945CD-32F6-4C09-82AF-551051231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92" y="371812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9109F44F-512F-4792-AED2-ECA80DDE16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40" y="37181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29B9E19B-BC56-46F2-BFFF-1688CEA55A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777375"/>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F573BDDE-4AED-43FB-B8D1-B5F3708931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50" y="377737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EFFDA684-6DFF-4629-830E-6F2ACAB8C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6" y="3777375"/>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92E23250-6349-4726-AF61-08A57B3A2E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55" y="377735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8536AAE6-5497-4B0A-9C9F-4EAA1BB322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314" y="377745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52B72898-B9DE-4574-BB20-0C317954D4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854057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1C7DE-07EC-577B-216A-306F37F6419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3281752-B6E8-8793-0889-A3DA3128A6DD}"/>
              </a:ext>
            </a:extLst>
          </p:cNvPr>
          <p:cNvSpPr>
            <a:spLocks noGrp="1"/>
          </p:cNvSpPr>
          <p:nvPr>
            <p:ph type="title"/>
          </p:nvPr>
        </p:nvSpPr>
        <p:spPr>
          <a:xfrm>
            <a:off x="758190" y="320674"/>
            <a:ext cx="10515600" cy="720725"/>
          </a:xfrm>
        </p:spPr>
        <p:txBody>
          <a:bodyPr>
            <a:normAutofit/>
          </a:bodyPr>
          <a:lstStyle/>
          <a:p>
            <a:r>
              <a:rPr lang="sk-SK" sz="4000" b="1" dirty="0" err="1"/>
              <a:t>What</a:t>
            </a:r>
            <a:r>
              <a:rPr lang="sk-SK" sz="4000" b="1" dirty="0"/>
              <a:t> </a:t>
            </a:r>
            <a:r>
              <a:rPr lang="sk-SK" sz="4000" b="1" dirty="0" err="1"/>
              <a:t>is</a:t>
            </a:r>
            <a:r>
              <a:rPr lang="sk-SK" sz="4000" b="1" dirty="0"/>
              <a:t> </a:t>
            </a:r>
            <a:r>
              <a:rPr lang="sk-SK" sz="4000" b="1" dirty="0" err="1"/>
              <a:t>Power</a:t>
            </a:r>
            <a:r>
              <a:rPr lang="sk-SK" sz="4000" b="1" dirty="0"/>
              <a:t> </a:t>
            </a:r>
            <a:r>
              <a:rPr lang="sk-SK" sz="4000" b="1" dirty="0" err="1"/>
              <a:t>Query</a:t>
            </a:r>
            <a:r>
              <a:rPr lang="sk-SK" sz="4000" b="1" dirty="0"/>
              <a:t>?</a:t>
            </a:r>
          </a:p>
        </p:txBody>
      </p:sp>
      <p:sp>
        <p:nvSpPr>
          <p:cNvPr id="3" name="Zástupný objekt pre obsah 2">
            <a:extLst>
              <a:ext uri="{FF2B5EF4-FFF2-40B4-BE49-F238E27FC236}">
                <a16:creationId xmlns:a16="http://schemas.microsoft.com/office/drawing/2014/main" id="{8A7F8FB7-69AE-94B7-5654-62F30F96FE2B}"/>
              </a:ext>
            </a:extLst>
          </p:cNvPr>
          <p:cNvSpPr>
            <a:spLocks noGrp="1"/>
          </p:cNvSpPr>
          <p:nvPr>
            <p:ph idx="1"/>
          </p:nvPr>
        </p:nvSpPr>
        <p:spPr>
          <a:xfrm>
            <a:off x="838200" y="1165860"/>
            <a:ext cx="10515600" cy="5371466"/>
          </a:xfrm>
        </p:spPr>
        <p:txBody>
          <a:bodyPr>
            <a:normAutofit lnSpcReduction="10000"/>
          </a:bodyPr>
          <a:lstStyle/>
          <a:p>
            <a:r>
              <a:rPr lang="en-US" dirty="0"/>
              <a:t>The resulting data can then be transformed in Power Query and freely combined with each other</a:t>
            </a:r>
            <a:r>
              <a:rPr lang="sk-SK" dirty="0"/>
              <a:t>.</a:t>
            </a:r>
          </a:p>
          <a:p>
            <a:r>
              <a:rPr lang="en-US" dirty="0"/>
              <a:t>For example, we can fill in missing data, correct existing data, combine data from multiple files or databases into one table, combine data from all data sources (e.g. data from Excel with data from SQL Server), or calculate other statistics as needed</a:t>
            </a:r>
            <a:r>
              <a:rPr lang="sk-SK" dirty="0"/>
              <a:t>. </a:t>
            </a:r>
          </a:p>
          <a:p>
            <a:r>
              <a:rPr lang="en-US" dirty="0"/>
              <a:t>Power Query uses its own </a:t>
            </a:r>
            <a:r>
              <a:rPr lang="en-US" b="1" dirty="0"/>
              <a:t>M language </a:t>
            </a:r>
            <a:r>
              <a:rPr lang="en-US" dirty="0"/>
              <a:t>for transformations, which currently contains more than 1000 functions for transformation and working with data – e.g. data aggregation, data transposition, horizontal and vertical joining of tables, data filtering</a:t>
            </a:r>
            <a:r>
              <a:rPr lang="sk-SK" dirty="0"/>
              <a:t>...</a:t>
            </a:r>
          </a:p>
        </p:txBody>
      </p:sp>
    </p:spTree>
    <p:extLst>
      <p:ext uri="{BB962C8B-B14F-4D97-AF65-F5344CB8AC3E}">
        <p14:creationId xmlns:p14="http://schemas.microsoft.com/office/powerpoint/2010/main" val="576722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31C956-E0DD-952B-D58B-006E6639BB6E}"/>
              </a:ext>
            </a:extLst>
          </p:cNvPr>
          <p:cNvSpPr>
            <a:spLocks noGrp="1"/>
          </p:cNvSpPr>
          <p:nvPr>
            <p:ph type="title"/>
          </p:nvPr>
        </p:nvSpPr>
        <p:spPr>
          <a:xfrm>
            <a:off x="838200" y="193675"/>
            <a:ext cx="10515600" cy="640715"/>
          </a:xfrm>
        </p:spPr>
        <p:txBody>
          <a:bodyPr>
            <a:normAutofit/>
          </a:bodyPr>
          <a:lstStyle/>
          <a:p>
            <a:r>
              <a:rPr lang="en-US" sz="3200" b="1" dirty="0"/>
              <a:t>Apps where Power Query is located</a:t>
            </a:r>
            <a:endParaRPr lang="en-GB" sz="3200" b="1" dirty="0"/>
          </a:p>
        </p:txBody>
      </p:sp>
      <p:sp>
        <p:nvSpPr>
          <p:cNvPr id="3" name="Zástupný objekt pre obsah 2">
            <a:extLst>
              <a:ext uri="{FF2B5EF4-FFF2-40B4-BE49-F238E27FC236}">
                <a16:creationId xmlns:a16="http://schemas.microsoft.com/office/drawing/2014/main" id="{163E7080-3F74-724F-8EE5-7DB13A4F269F}"/>
              </a:ext>
            </a:extLst>
          </p:cNvPr>
          <p:cNvSpPr>
            <a:spLocks noGrp="1"/>
          </p:cNvSpPr>
          <p:nvPr>
            <p:ph idx="1"/>
          </p:nvPr>
        </p:nvSpPr>
        <p:spPr>
          <a:xfrm>
            <a:off x="838200" y="948690"/>
            <a:ext cx="10515600" cy="640715"/>
          </a:xfrm>
        </p:spPr>
        <p:txBody>
          <a:bodyPr/>
          <a:lstStyle/>
          <a:p>
            <a:r>
              <a:rPr lang="en-US" dirty="0"/>
              <a:t>in Excel 2010 and 2013 as a free add-in</a:t>
            </a:r>
            <a:endParaRPr lang="en-GB" dirty="0"/>
          </a:p>
        </p:txBody>
      </p:sp>
      <p:sp>
        <p:nvSpPr>
          <p:cNvPr id="6" name="Zástupný objekt pre obsah 2">
            <a:extLst>
              <a:ext uri="{FF2B5EF4-FFF2-40B4-BE49-F238E27FC236}">
                <a16:creationId xmlns:a16="http://schemas.microsoft.com/office/drawing/2014/main" id="{272D9F63-B968-7984-4BAD-140BE1A68943}"/>
              </a:ext>
            </a:extLst>
          </p:cNvPr>
          <p:cNvSpPr txBox="1">
            <a:spLocks/>
          </p:cNvSpPr>
          <p:nvPr/>
        </p:nvSpPr>
        <p:spPr>
          <a:xfrm>
            <a:off x="838200" y="3439795"/>
            <a:ext cx="10515600" cy="890118"/>
          </a:xfrm>
          <a:prstGeom prst="rect">
            <a:avLst/>
          </a:prstGeom>
        </p:spPr>
        <p:txBody>
          <a:bodyPr vert="horz" lIns="91440" tIns="45720" rIns="91440" bIns="45720" rtlCol="0">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in Excel 2016 as part of the DATA menu, under the Get &amp; Transform group</a:t>
            </a:r>
            <a:r>
              <a:rPr lang="pl-PL" sz="2400" dirty="0"/>
              <a:t>:</a:t>
            </a:r>
            <a:endParaRPr lang="en-GB" sz="2400" dirty="0"/>
          </a:p>
        </p:txBody>
      </p:sp>
      <p:pic>
        <p:nvPicPr>
          <p:cNvPr id="1026" name="Picture 2" descr="The Complete Guide to Installing Power Query - Excel Campus">
            <a:extLst>
              <a:ext uri="{FF2B5EF4-FFF2-40B4-BE49-F238E27FC236}">
                <a16:creationId xmlns:a16="http://schemas.microsoft.com/office/drawing/2014/main" id="{596BF15D-0BC0-1B7D-7981-B74716BCEA8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4961"/>
          <a:stretch>
            <a:fillRect/>
          </a:stretch>
        </p:blipFill>
        <p:spPr bwMode="auto">
          <a:xfrm>
            <a:off x="1416368" y="1442085"/>
            <a:ext cx="7896225" cy="181546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he Complete Guide to Installing Power Query - Excel Campus">
            <a:extLst>
              <a:ext uri="{FF2B5EF4-FFF2-40B4-BE49-F238E27FC236}">
                <a16:creationId xmlns:a16="http://schemas.microsoft.com/office/drawing/2014/main" id="{97F58411-6849-F37C-091C-D521BA3853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9810" y="3821007"/>
            <a:ext cx="7311390" cy="28433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6656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D83C5-D21C-BE8A-A13C-A365186DA53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6197B93-B576-8313-3065-2DCD2098F953}"/>
              </a:ext>
            </a:extLst>
          </p:cNvPr>
          <p:cNvSpPr>
            <a:spLocks noGrp="1"/>
          </p:cNvSpPr>
          <p:nvPr>
            <p:ph type="title"/>
          </p:nvPr>
        </p:nvSpPr>
        <p:spPr>
          <a:xfrm>
            <a:off x="838200" y="193675"/>
            <a:ext cx="10515600" cy="640715"/>
          </a:xfrm>
        </p:spPr>
        <p:txBody>
          <a:bodyPr>
            <a:normAutofit/>
          </a:bodyPr>
          <a:lstStyle/>
          <a:p>
            <a:r>
              <a:rPr lang="en-US" sz="3200" b="1" dirty="0"/>
              <a:t>Apps where Power Query is located</a:t>
            </a:r>
            <a:endParaRPr lang="en-GB" sz="3200" b="1" dirty="0"/>
          </a:p>
        </p:txBody>
      </p:sp>
      <p:sp>
        <p:nvSpPr>
          <p:cNvPr id="3" name="Zástupný objekt pre obsah 2">
            <a:extLst>
              <a:ext uri="{FF2B5EF4-FFF2-40B4-BE49-F238E27FC236}">
                <a16:creationId xmlns:a16="http://schemas.microsoft.com/office/drawing/2014/main" id="{6AE68B70-1412-4179-C30D-DB7A87C96856}"/>
              </a:ext>
            </a:extLst>
          </p:cNvPr>
          <p:cNvSpPr>
            <a:spLocks noGrp="1"/>
          </p:cNvSpPr>
          <p:nvPr>
            <p:ph idx="1"/>
          </p:nvPr>
        </p:nvSpPr>
        <p:spPr>
          <a:xfrm>
            <a:off x="838200" y="948690"/>
            <a:ext cx="10515600" cy="640715"/>
          </a:xfrm>
        </p:spPr>
        <p:txBody>
          <a:bodyPr/>
          <a:lstStyle/>
          <a:p>
            <a:r>
              <a:rPr lang="en-US" dirty="0"/>
              <a:t>in Power BI Desktop as a Power Query Editor</a:t>
            </a:r>
            <a:endParaRPr lang="en-GB" dirty="0"/>
          </a:p>
        </p:txBody>
      </p:sp>
      <p:sp>
        <p:nvSpPr>
          <p:cNvPr id="6" name="Zástupný objekt pre obsah 2">
            <a:extLst>
              <a:ext uri="{FF2B5EF4-FFF2-40B4-BE49-F238E27FC236}">
                <a16:creationId xmlns:a16="http://schemas.microsoft.com/office/drawing/2014/main" id="{AA1DE90D-CE4E-771F-ADAB-9D4FE17568EB}"/>
              </a:ext>
            </a:extLst>
          </p:cNvPr>
          <p:cNvSpPr txBox="1">
            <a:spLocks/>
          </p:cNvSpPr>
          <p:nvPr/>
        </p:nvSpPr>
        <p:spPr>
          <a:xfrm>
            <a:off x="838200" y="4632766"/>
            <a:ext cx="10515600" cy="1276544"/>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in SSAS </a:t>
            </a:r>
            <a:r>
              <a:rPr lang="en-US" dirty="0" err="1"/>
              <a:t>Tabulare</a:t>
            </a:r>
            <a:r>
              <a:rPr lang="en-US" dirty="0"/>
              <a:t> 2017 and later, and in Azure Analysis Services as Table Import Wizard, Query Editor, and Shared Expressions, with a user interface similar to Power BI</a:t>
            </a:r>
            <a:endParaRPr lang="en-GB" dirty="0"/>
          </a:p>
        </p:txBody>
      </p:sp>
      <p:pic>
        <p:nvPicPr>
          <p:cNvPr id="2050" name="Picture 2" descr="Query Overview in Power BI Desktop - Power BI | Microsoft Learn">
            <a:extLst>
              <a:ext uri="{FF2B5EF4-FFF2-40B4-BE49-F238E27FC236}">
                <a16:creationId xmlns:a16="http://schemas.microsoft.com/office/drawing/2014/main" id="{076B3F57-6C10-EEB7-D303-B5AC7A187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4568" y="1603332"/>
            <a:ext cx="5449252" cy="29479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9270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E08CF-9AFB-DF07-A2E6-56A65E46209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9A13AD2-1DB1-C88E-EC4F-62DF9D2A3263}"/>
              </a:ext>
            </a:extLst>
          </p:cNvPr>
          <p:cNvSpPr>
            <a:spLocks noGrp="1"/>
          </p:cNvSpPr>
          <p:nvPr>
            <p:ph type="title"/>
          </p:nvPr>
        </p:nvSpPr>
        <p:spPr>
          <a:xfrm>
            <a:off x="838200" y="193675"/>
            <a:ext cx="10515600" cy="640715"/>
          </a:xfrm>
        </p:spPr>
        <p:txBody>
          <a:bodyPr>
            <a:normAutofit/>
          </a:bodyPr>
          <a:lstStyle/>
          <a:p>
            <a:r>
              <a:rPr lang="en-US" sz="3200" b="1" dirty="0"/>
              <a:t>Apps where Power Query is located</a:t>
            </a:r>
            <a:endParaRPr lang="en-GB" sz="3200" b="1" dirty="0"/>
          </a:p>
        </p:txBody>
      </p:sp>
      <p:sp>
        <p:nvSpPr>
          <p:cNvPr id="3" name="Zástupný objekt pre obsah 2">
            <a:extLst>
              <a:ext uri="{FF2B5EF4-FFF2-40B4-BE49-F238E27FC236}">
                <a16:creationId xmlns:a16="http://schemas.microsoft.com/office/drawing/2014/main" id="{3FA65799-365B-C434-9DC3-EF2DFCD46288}"/>
              </a:ext>
            </a:extLst>
          </p:cNvPr>
          <p:cNvSpPr>
            <a:spLocks noGrp="1"/>
          </p:cNvSpPr>
          <p:nvPr>
            <p:ph idx="1"/>
          </p:nvPr>
        </p:nvSpPr>
        <p:spPr>
          <a:xfrm>
            <a:off x="838200" y="948690"/>
            <a:ext cx="10515600" cy="5223510"/>
          </a:xfrm>
        </p:spPr>
        <p:txBody>
          <a:bodyPr>
            <a:normAutofit fontScale="62500" lnSpcReduction="20000"/>
          </a:bodyPr>
          <a:lstStyle/>
          <a:p>
            <a:r>
              <a:rPr lang="en-GB" dirty="0"/>
              <a:t>Power Query </a:t>
            </a:r>
            <a:r>
              <a:rPr lang="sk-SK" dirty="0"/>
              <a:t>in</a:t>
            </a:r>
            <a:r>
              <a:rPr lang="en-GB" dirty="0"/>
              <a:t> Excel 365 a</a:t>
            </a:r>
            <a:r>
              <a:rPr lang="sk-SK" dirty="0" err="1"/>
              <a:t>nd</a:t>
            </a:r>
            <a:r>
              <a:rPr lang="en-GB" dirty="0"/>
              <a:t> Excel 2010/2013/2016/2019/2021</a:t>
            </a:r>
          </a:p>
          <a:p>
            <a:r>
              <a:rPr lang="en-GB" dirty="0"/>
              <a:t>Power Query </a:t>
            </a:r>
            <a:r>
              <a:rPr lang="sk-SK" dirty="0"/>
              <a:t>in</a:t>
            </a:r>
            <a:r>
              <a:rPr lang="en-GB" dirty="0"/>
              <a:t> Excel 365 </a:t>
            </a:r>
            <a:r>
              <a:rPr lang="sk-SK" dirty="0" err="1"/>
              <a:t>for</a:t>
            </a:r>
            <a:r>
              <a:rPr lang="en-GB" dirty="0"/>
              <a:t> Mac</a:t>
            </a:r>
          </a:p>
          <a:p>
            <a:r>
              <a:rPr lang="en-GB" dirty="0"/>
              <a:t>Power BI Desktop </a:t>
            </a:r>
            <a:endParaRPr lang="sk-SK" dirty="0"/>
          </a:p>
          <a:p>
            <a:r>
              <a:rPr lang="en-GB" dirty="0"/>
              <a:t>Power BI cloud / Service Power BI</a:t>
            </a:r>
          </a:p>
          <a:p>
            <a:r>
              <a:rPr lang="en-GB" dirty="0"/>
              <a:t>Power BI Report Server</a:t>
            </a:r>
          </a:p>
          <a:p>
            <a:r>
              <a:rPr lang="en-GB" dirty="0"/>
              <a:t>Power BI Dataflows / Dataflows Power BI</a:t>
            </a:r>
          </a:p>
          <a:p>
            <a:r>
              <a:rPr lang="en-GB" dirty="0"/>
              <a:t>Data gateway Power BI / Power Platformy</a:t>
            </a:r>
          </a:p>
          <a:p>
            <a:r>
              <a:rPr lang="en-GB" dirty="0"/>
              <a:t>Power BI </a:t>
            </a:r>
            <a:r>
              <a:rPr lang="en-GB" dirty="0" err="1"/>
              <a:t>Datamarts</a:t>
            </a:r>
            <a:endParaRPr lang="en-GB" dirty="0"/>
          </a:p>
          <a:p>
            <a:r>
              <a:rPr lang="en-GB" dirty="0"/>
              <a:t>Power Automate</a:t>
            </a:r>
          </a:p>
          <a:p>
            <a:r>
              <a:rPr lang="en-GB" dirty="0"/>
              <a:t>Database Dataverse (Power Apps, MS Teams, MS Dynamics</a:t>
            </a:r>
            <a:r>
              <a:rPr lang="sk-SK" dirty="0"/>
              <a:t>…</a:t>
            </a:r>
            <a:r>
              <a:rPr lang="en-GB" dirty="0"/>
              <a:t>)</a:t>
            </a:r>
          </a:p>
          <a:p>
            <a:r>
              <a:rPr lang="en-GB" dirty="0"/>
              <a:t>SQL Server Analysis Services (SSAS Tabular)</a:t>
            </a:r>
          </a:p>
          <a:p>
            <a:r>
              <a:rPr lang="en-GB" dirty="0"/>
              <a:t>Azure Analysis Services</a:t>
            </a:r>
          </a:p>
          <a:p>
            <a:r>
              <a:rPr lang="en-GB" dirty="0"/>
              <a:t>SQL Server Integration Services (SSIS) – Power Query Source</a:t>
            </a:r>
          </a:p>
          <a:p>
            <a:r>
              <a:rPr lang="en-GB" dirty="0"/>
              <a:t>Azure Data Factory (ADF)</a:t>
            </a:r>
          </a:p>
        </p:txBody>
      </p:sp>
    </p:spTree>
    <p:extLst>
      <p:ext uri="{BB962C8B-B14F-4D97-AF65-F5344CB8AC3E}">
        <p14:creationId xmlns:p14="http://schemas.microsoft.com/office/powerpoint/2010/main" val="3318949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4D4392-CBA4-2678-BF35-14D8F5673F86}"/>
              </a:ext>
            </a:extLst>
          </p:cNvPr>
          <p:cNvSpPr>
            <a:spLocks noGrp="1"/>
          </p:cNvSpPr>
          <p:nvPr>
            <p:ph type="title"/>
          </p:nvPr>
        </p:nvSpPr>
        <p:spPr>
          <a:xfrm>
            <a:off x="838200" y="297814"/>
            <a:ext cx="10957560" cy="766445"/>
          </a:xfrm>
        </p:spPr>
        <p:txBody>
          <a:bodyPr>
            <a:normAutofit/>
          </a:bodyPr>
          <a:lstStyle/>
          <a:p>
            <a:r>
              <a:rPr lang="en-US" sz="3200" b="1" dirty="0"/>
              <a:t>Use Power Query based on tabular data</a:t>
            </a:r>
            <a:endParaRPr lang="en-GB" sz="3200" b="1" dirty="0"/>
          </a:p>
        </p:txBody>
      </p:sp>
      <p:sp>
        <p:nvSpPr>
          <p:cNvPr id="3" name="Zástupný objekt pre obsah 2">
            <a:extLst>
              <a:ext uri="{FF2B5EF4-FFF2-40B4-BE49-F238E27FC236}">
                <a16:creationId xmlns:a16="http://schemas.microsoft.com/office/drawing/2014/main" id="{4B8C55F5-00C0-B52F-867E-0CB09BBC4BD0}"/>
              </a:ext>
            </a:extLst>
          </p:cNvPr>
          <p:cNvSpPr>
            <a:spLocks noGrp="1"/>
          </p:cNvSpPr>
          <p:nvPr>
            <p:ph idx="1"/>
          </p:nvPr>
        </p:nvSpPr>
        <p:spPr>
          <a:xfrm>
            <a:off x="838200" y="1223011"/>
            <a:ext cx="10515600" cy="1303020"/>
          </a:xfrm>
        </p:spPr>
        <p:txBody>
          <a:bodyPr/>
          <a:lstStyle/>
          <a:p>
            <a:r>
              <a:rPr lang="en-US" dirty="0"/>
              <a:t>On the Data tab - Get and transform data - From table or range</a:t>
            </a:r>
            <a:r>
              <a:rPr lang="sk-SK" dirty="0"/>
              <a:t>.</a:t>
            </a:r>
            <a:endParaRPr lang="en-GB" dirty="0"/>
          </a:p>
        </p:txBody>
      </p:sp>
      <p:pic>
        <p:nvPicPr>
          <p:cNvPr id="5" name="Picture 4">
            <a:extLst>
              <a:ext uri="{FF2B5EF4-FFF2-40B4-BE49-F238E27FC236}">
                <a16:creationId xmlns:a16="http://schemas.microsoft.com/office/drawing/2014/main" id="{ACFC1548-D90B-AD6C-991E-1A0AE64CA6FD}"/>
              </a:ext>
            </a:extLst>
          </p:cNvPr>
          <p:cNvPicPr>
            <a:picLocks noChangeAspect="1"/>
          </p:cNvPicPr>
          <p:nvPr/>
        </p:nvPicPr>
        <p:blipFill>
          <a:blip r:embed="rId2"/>
          <a:stretch>
            <a:fillRect/>
          </a:stretch>
        </p:blipFill>
        <p:spPr>
          <a:xfrm>
            <a:off x="1686773" y="2684783"/>
            <a:ext cx="9937537" cy="2950206"/>
          </a:xfrm>
          <a:prstGeom prst="rect">
            <a:avLst/>
          </a:prstGeom>
        </p:spPr>
      </p:pic>
      <p:sp>
        <p:nvSpPr>
          <p:cNvPr id="8" name="Ovál 7">
            <a:extLst>
              <a:ext uri="{FF2B5EF4-FFF2-40B4-BE49-F238E27FC236}">
                <a16:creationId xmlns:a16="http://schemas.microsoft.com/office/drawing/2014/main" id="{7A9E1140-992F-ED27-3B74-3F44CC12E4F6}"/>
              </a:ext>
            </a:extLst>
          </p:cNvPr>
          <p:cNvSpPr/>
          <p:nvPr/>
        </p:nvSpPr>
        <p:spPr>
          <a:xfrm>
            <a:off x="3101340" y="4359911"/>
            <a:ext cx="891540" cy="742950"/>
          </a:xfrm>
          <a:prstGeom prst="ellipse">
            <a:avLst/>
          </a:prstGeom>
          <a:solidFill>
            <a:schemeClr val="lt1">
              <a:alpha val="0"/>
            </a:schemeClr>
          </a:solidFill>
          <a:ln w="38100">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771807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297E884-A10F-BD09-4E1E-10068102E5DD}"/>
              </a:ext>
            </a:extLst>
          </p:cNvPr>
          <p:cNvPicPr>
            <a:picLocks noChangeAspect="1"/>
          </p:cNvPicPr>
          <p:nvPr/>
        </p:nvPicPr>
        <p:blipFill>
          <a:blip r:embed="rId2"/>
          <a:stretch>
            <a:fillRect/>
          </a:stretch>
        </p:blipFill>
        <p:spPr>
          <a:xfrm>
            <a:off x="0" y="377190"/>
            <a:ext cx="12192000" cy="5989053"/>
          </a:xfrm>
          <a:prstGeom prst="rect">
            <a:avLst/>
          </a:prstGeom>
        </p:spPr>
      </p:pic>
      <p:sp>
        <p:nvSpPr>
          <p:cNvPr id="6" name="Bublina reči: oválna 5">
            <a:extLst>
              <a:ext uri="{FF2B5EF4-FFF2-40B4-BE49-F238E27FC236}">
                <a16:creationId xmlns:a16="http://schemas.microsoft.com/office/drawing/2014/main" id="{9C2880AB-73A2-EDFB-527F-D61383148147}"/>
              </a:ext>
            </a:extLst>
          </p:cNvPr>
          <p:cNvSpPr/>
          <p:nvPr/>
        </p:nvSpPr>
        <p:spPr>
          <a:xfrm>
            <a:off x="4652010" y="434340"/>
            <a:ext cx="1885950" cy="468630"/>
          </a:xfrm>
          <a:prstGeom prst="wedgeEllipseCallout">
            <a:avLst>
              <a:gd name="adj1" fmla="val -109689"/>
              <a:gd name="adj2" fmla="val 32780"/>
            </a:avLst>
          </a:prstGeom>
        </p:spPr>
        <p:style>
          <a:lnRef idx="2">
            <a:schemeClr val="dk1"/>
          </a:lnRef>
          <a:fillRef idx="1">
            <a:schemeClr val="lt1"/>
          </a:fillRef>
          <a:effectRef idx="0">
            <a:schemeClr val="dk1"/>
          </a:effectRef>
          <a:fontRef idx="minor">
            <a:schemeClr val="dk1"/>
          </a:fontRef>
        </p:style>
        <p:txBody>
          <a:bodyPr rtlCol="0" anchor="ctr"/>
          <a:lstStyle/>
          <a:p>
            <a:pPr algn="ctr"/>
            <a:r>
              <a:rPr lang="sk-SK" dirty="0" err="1"/>
              <a:t>Ribbon</a:t>
            </a:r>
            <a:endParaRPr lang="en-GB" dirty="0"/>
          </a:p>
        </p:txBody>
      </p:sp>
      <p:sp>
        <p:nvSpPr>
          <p:cNvPr id="7" name="Bublina reči: oválna 6">
            <a:extLst>
              <a:ext uri="{FF2B5EF4-FFF2-40B4-BE49-F238E27FC236}">
                <a16:creationId xmlns:a16="http://schemas.microsoft.com/office/drawing/2014/main" id="{3679FA9D-6843-9E8E-0A30-64C5A7230D69}"/>
              </a:ext>
            </a:extLst>
          </p:cNvPr>
          <p:cNvSpPr/>
          <p:nvPr/>
        </p:nvSpPr>
        <p:spPr>
          <a:xfrm>
            <a:off x="240087" y="3855720"/>
            <a:ext cx="1885950" cy="647700"/>
          </a:xfrm>
          <a:prstGeom prst="wedgeEllipseCallout">
            <a:avLst>
              <a:gd name="adj1" fmla="val -9689"/>
              <a:gd name="adj2" fmla="val -247708"/>
            </a:avLst>
          </a:prstGeom>
        </p:spPr>
        <p:style>
          <a:lnRef idx="2">
            <a:schemeClr val="dk1"/>
          </a:lnRef>
          <a:fillRef idx="1">
            <a:schemeClr val="lt1"/>
          </a:fillRef>
          <a:effectRef idx="0">
            <a:schemeClr val="dk1"/>
          </a:effectRef>
          <a:fontRef idx="minor">
            <a:schemeClr val="dk1"/>
          </a:fontRef>
        </p:style>
        <p:txBody>
          <a:bodyPr rtlCol="0" anchor="ctr"/>
          <a:lstStyle/>
          <a:p>
            <a:pPr algn="ctr"/>
            <a:r>
              <a:rPr lang="sk-SK" dirty="0"/>
              <a:t>List of </a:t>
            </a:r>
            <a:r>
              <a:rPr lang="sk-SK" dirty="0" err="1"/>
              <a:t>queries</a:t>
            </a:r>
            <a:endParaRPr lang="en-GB" dirty="0"/>
          </a:p>
        </p:txBody>
      </p:sp>
      <p:sp>
        <p:nvSpPr>
          <p:cNvPr id="8" name="Bublina reči: oválna 7">
            <a:extLst>
              <a:ext uri="{FF2B5EF4-FFF2-40B4-BE49-F238E27FC236}">
                <a16:creationId xmlns:a16="http://schemas.microsoft.com/office/drawing/2014/main" id="{5BF8CC7A-EB62-A8B4-882C-BABFABF16353}"/>
              </a:ext>
            </a:extLst>
          </p:cNvPr>
          <p:cNvSpPr/>
          <p:nvPr/>
        </p:nvSpPr>
        <p:spPr>
          <a:xfrm>
            <a:off x="129597" y="4856187"/>
            <a:ext cx="1885950" cy="647700"/>
          </a:xfrm>
          <a:prstGeom prst="wedgeEllipseCallout">
            <a:avLst>
              <a:gd name="adj1" fmla="val -23022"/>
              <a:gd name="adj2" fmla="val 161704"/>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Number of columns and rows</a:t>
            </a:r>
          </a:p>
        </p:txBody>
      </p:sp>
      <p:sp>
        <p:nvSpPr>
          <p:cNvPr id="9" name="Bublina reči: oválna 8">
            <a:extLst>
              <a:ext uri="{FF2B5EF4-FFF2-40B4-BE49-F238E27FC236}">
                <a16:creationId xmlns:a16="http://schemas.microsoft.com/office/drawing/2014/main" id="{E20C152A-34DE-C5A2-AED1-77FE60F65989}"/>
              </a:ext>
            </a:extLst>
          </p:cNvPr>
          <p:cNvSpPr/>
          <p:nvPr/>
        </p:nvSpPr>
        <p:spPr>
          <a:xfrm>
            <a:off x="6736137" y="3855720"/>
            <a:ext cx="1885950" cy="647700"/>
          </a:xfrm>
          <a:prstGeom prst="wedgeEllipseCallout">
            <a:avLst>
              <a:gd name="adj1" fmla="val -81810"/>
              <a:gd name="adj2" fmla="val -37708"/>
            </a:avLst>
          </a:prstGeom>
        </p:spPr>
        <p:style>
          <a:lnRef idx="2">
            <a:schemeClr val="dk1"/>
          </a:lnRef>
          <a:fillRef idx="1">
            <a:schemeClr val="lt1"/>
          </a:fillRef>
          <a:effectRef idx="0">
            <a:schemeClr val="dk1"/>
          </a:effectRef>
          <a:fontRef idx="minor">
            <a:schemeClr val="dk1"/>
          </a:fontRef>
        </p:style>
        <p:txBody>
          <a:bodyPr rtlCol="0" anchor="ctr"/>
          <a:lstStyle/>
          <a:p>
            <a:pPr algn="ctr"/>
            <a:r>
              <a:rPr lang="sk-SK" sz="1400" dirty="0" err="1"/>
              <a:t>Imported</a:t>
            </a:r>
            <a:r>
              <a:rPr lang="sk-SK" sz="1400" dirty="0"/>
              <a:t> </a:t>
            </a:r>
            <a:r>
              <a:rPr lang="sk-SK" sz="1400" dirty="0" err="1"/>
              <a:t>data</a:t>
            </a:r>
            <a:endParaRPr lang="en-GB" sz="1400" dirty="0"/>
          </a:p>
        </p:txBody>
      </p:sp>
      <p:sp>
        <p:nvSpPr>
          <p:cNvPr id="10" name="Bublina reči: oválna 9">
            <a:extLst>
              <a:ext uri="{FF2B5EF4-FFF2-40B4-BE49-F238E27FC236}">
                <a16:creationId xmlns:a16="http://schemas.microsoft.com/office/drawing/2014/main" id="{2F4FC92F-0C86-D7FF-6319-E554147B3C8C}"/>
              </a:ext>
            </a:extLst>
          </p:cNvPr>
          <p:cNvSpPr/>
          <p:nvPr/>
        </p:nvSpPr>
        <p:spPr>
          <a:xfrm>
            <a:off x="9951777" y="5265420"/>
            <a:ext cx="1885950" cy="647700"/>
          </a:xfrm>
          <a:prstGeom prst="wedgeEllipseCallout">
            <a:avLst>
              <a:gd name="adj1" fmla="val 7280"/>
              <a:gd name="adj2" fmla="val 106998"/>
            </a:avLst>
          </a:prstGeom>
        </p:spPr>
        <p:style>
          <a:lnRef idx="2">
            <a:schemeClr val="dk1"/>
          </a:lnRef>
          <a:fillRef idx="1">
            <a:schemeClr val="lt1"/>
          </a:fillRef>
          <a:effectRef idx="0">
            <a:schemeClr val="dk1"/>
          </a:effectRef>
          <a:fontRef idx="minor">
            <a:schemeClr val="dk1"/>
          </a:fontRef>
        </p:style>
        <p:txBody>
          <a:bodyPr rtlCol="0" anchor="ctr"/>
          <a:lstStyle/>
          <a:p>
            <a:pPr algn="ctr"/>
            <a:r>
              <a:rPr lang="sk-SK" sz="1400" dirty="0"/>
              <a:t>Download </a:t>
            </a:r>
            <a:r>
              <a:rPr lang="sk-SK" sz="1400" dirty="0" err="1"/>
              <a:t>time</a:t>
            </a:r>
            <a:endParaRPr lang="en-GB" sz="1400" dirty="0"/>
          </a:p>
        </p:txBody>
      </p:sp>
      <p:sp>
        <p:nvSpPr>
          <p:cNvPr id="11" name="Bublina reči: oválna 10">
            <a:extLst>
              <a:ext uri="{FF2B5EF4-FFF2-40B4-BE49-F238E27FC236}">
                <a16:creationId xmlns:a16="http://schemas.microsoft.com/office/drawing/2014/main" id="{D2E76001-ECF3-3EA1-8157-9C5735150958}"/>
              </a:ext>
            </a:extLst>
          </p:cNvPr>
          <p:cNvSpPr/>
          <p:nvPr/>
        </p:nvSpPr>
        <p:spPr>
          <a:xfrm>
            <a:off x="6736137" y="5265420"/>
            <a:ext cx="1885950" cy="647700"/>
          </a:xfrm>
          <a:prstGeom prst="wedgeEllipseCallout">
            <a:avLst>
              <a:gd name="adj1" fmla="val 93947"/>
              <a:gd name="adj2" fmla="val -168296"/>
            </a:avLst>
          </a:prstGeom>
        </p:spPr>
        <p:style>
          <a:lnRef idx="2">
            <a:schemeClr val="dk1"/>
          </a:lnRef>
          <a:fillRef idx="1">
            <a:schemeClr val="lt1"/>
          </a:fillRef>
          <a:effectRef idx="0">
            <a:schemeClr val="dk1"/>
          </a:effectRef>
          <a:fontRef idx="minor">
            <a:schemeClr val="dk1"/>
          </a:fontRef>
        </p:style>
        <p:txBody>
          <a:bodyPr rtlCol="0" anchor="ctr"/>
          <a:lstStyle/>
          <a:p>
            <a:pPr algn="ctr"/>
            <a:r>
              <a:rPr lang="sk-SK" sz="1400" dirty="0" err="1"/>
              <a:t>Steps</a:t>
            </a:r>
            <a:r>
              <a:rPr lang="sk-SK" sz="1400" dirty="0"/>
              <a:t> </a:t>
            </a:r>
            <a:r>
              <a:rPr lang="sk-SK" sz="1400" dirty="0" err="1"/>
              <a:t>used</a:t>
            </a:r>
            <a:r>
              <a:rPr lang="sk-SK" sz="1400" dirty="0"/>
              <a:t> in </a:t>
            </a:r>
            <a:r>
              <a:rPr lang="sk-SK" sz="1400" dirty="0" err="1"/>
              <a:t>editing</a:t>
            </a:r>
            <a:endParaRPr lang="en-GB" sz="1400" dirty="0"/>
          </a:p>
        </p:txBody>
      </p:sp>
      <p:sp>
        <p:nvSpPr>
          <p:cNvPr id="12" name="Bublina reči: oválna 11">
            <a:extLst>
              <a:ext uri="{FF2B5EF4-FFF2-40B4-BE49-F238E27FC236}">
                <a16:creationId xmlns:a16="http://schemas.microsoft.com/office/drawing/2014/main" id="{1A1E6183-D188-3182-A6CD-E3C11945BA46}"/>
              </a:ext>
            </a:extLst>
          </p:cNvPr>
          <p:cNvSpPr/>
          <p:nvPr/>
        </p:nvSpPr>
        <p:spPr>
          <a:xfrm>
            <a:off x="6957117" y="2940636"/>
            <a:ext cx="1885950" cy="647700"/>
          </a:xfrm>
          <a:prstGeom prst="wedgeEllipseCallout">
            <a:avLst>
              <a:gd name="adj1" fmla="val 77584"/>
              <a:gd name="adj2" fmla="val -649"/>
            </a:avLst>
          </a:prstGeom>
        </p:spPr>
        <p:style>
          <a:lnRef idx="2">
            <a:schemeClr val="dk1"/>
          </a:lnRef>
          <a:fillRef idx="1">
            <a:schemeClr val="lt1"/>
          </a:fillRef>
          <a:effectRef idx="0">
            <a:schemeClr val="dk1"/>
          </a:effectRef>
          <a:fontRef idx="minor">
            <a:schemeClr val="dk1"/>
          </a:fontRef>
        </p:style>
        <p:txBody>
          <a:bodyPr rtlCol="0" anchor="ctr"/>
          <a:lstStyle/>
          <a:p>
            <a:pPr algn="ctr"/>
            <a:r>
              <a:rPr lang="sk-SK" sz="1400" dirty="0" err="1"/>
              <a:t>Query</a:t>
            </a:r>
            <a:r>
              <a:rPr lang="sk-SK" sz="1400" dirty="0"/>
              <a:t> </a:t>
            </a:r>
            <a:r>
              <a:rPr lang="sk-SK" sz="1400" dirty="0" err="1"/>
              <a:t>name</a:t>
            </a:r>
            <a:endParaRPr lang="en-GB" sz="1400" dirty="0"/>
          </a:p>
        </p:txBody>
      </p:sp>
      <p:sp>
        <p:nvSpPr>
          <p:cNvPr id="13" name="Bublina reči: oválna 12">
            <a:extLst>
              <a:ext uri="{FF2B5EF4-FFF2-40B4-BE49-F238E27FC236}">
                <a16:creationId xmlns:a16="http://schemas.microsoft.com/office/drawing/2014/main" id="{E87D8E1B-CFB9-27F7-37E5-D4DE891C34D3}"/>
              </a:ext>
            </a:extLst>
          </p:cNvPr>
          <p:cNvSpPr/>
          <p:nvPr/>
        </p:nvSpPr>
        <p:spPr>
          <a:xfrm>
            <a:off x="7578147" y="839079"/>
            <a:ext cx="1885950" cy="647700"/>
          </a:xfrm>
          <a:prstGeom prst="wedgeEllipseCallout">
            <a:avLst>
              <a:gd name="adj1" fmla="val -100598"/>
              <a:gd name="adj2" fmla="val 158174"/>
            </a:avLst>
          </a:prstGeom>
        </p:spPr>
        <p:style>
          <a:lnRef idx="2">
            <a:schemeClr val="dk1"/>
          </a:lnRef>
          <a:fillRef idx="1">
            <a:schemeClr val="lt1"/>
          </a:fillRef>
          <a:effectRef idx="0">
            <a:schemeClr val="dk1"/>
          </a:effectRef>
          <a:fontRef idx="minor">
            <a:schemeClr val="dk1"/>
          </a:fontRef>
        </p:style>
        <p:txBody>
          <a:bodyPr rtlCol="0" anchor="ctr"/>
          <a:lstStyle/>
          <a:p>
            <a:pPr algn="ctr"/>
            <a:r>
              <a:rPr lang="sk-SK" sz="1400" dirty="0"/>
              <a:t>Formula bar</a:t>
            </a:r>
            <a:endParaRPr lang="en-GB" sz="1400" dirty="0"/>
          </a:p>
        </p:txBody>
      </p:sp>
    </p:spTree>
    <p:extLst>
      <p:ext uri="{BB962C8B-B14F-4D97-AF65-F5344CB8AC3E}">
        <p14:creationId xmlns:p14="http://schemas.microsoft.com/office/powerpoint/2010/main" val="773669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7E1B1B-2C93-E88B-FFCA-224BD25D831B}"/>
              </a:ext>
            </a:extLst>
          </p:cNvPr>
          <p:cNvSpPr>
            <a:spLocks noGrp="1"/>
          </p:cNvSpPr>
          <p:nvPr>
            <p:ph type="title"/>
          </p:nvPr>
        </p:nvSpPr>
        <p:spPr>
          <a:xfrm>
            <a:off x="838200" y="365125"/>
            <a:ext cx="10515600" cy="640715"/>
          </a:xfrm>
        </p:spPr>
        <p:txBody>
          <a:bodyPr>
            <a:normAutofit fontScale="90000"/>
          </a:bodyPr>
          <a:lstStyle/>
          <a:p>
            <a:r>
              <a:rPr lang="sk-SK" b="1" dirty="0" err="1"/>
              <a:t>Data</a:t>
            </a:r>
            <a:r>
              <a:rPr lang="sk-SK" b="1" dirty="0"/>
              <a:t> </a:t>
            </a:r>
            <a:r>
              <a:rPr lang="sk-SK" b="1" dirty="0" err="1"/>
              <a:t>types</a:t>
            </a:r>
            <a:r>
              <a:rPr lang="sk-SK" b="1" dirty="0"/>
              <a:t> in PQ</a:t>
            </a:r>
            <a:endParaRPr lang="en-GB" b="1" dirty="0"/>
          </a:p>
        </p:txBody>
      </p:sp>
      <p:graphicFrame>
        <p:nvGraphicFramePr>
          <p:cNvPr id="4" name="Zástupný objekt pre obsah 3">
            <a:extLst>
              <a:ext uri="{FF2B5EF4-FFF2-40B4-BE49-F238E27FC236}">
                <a16:creationId xmlns:a16="http://schemas.microsoft.com/office/drawing/2014/main" id="{1C392CF6-D50B-A056-9873-B3AA7142EF44}"/>
              </a:ext>
            </a:extLst>
          </p:cNvPr>
          <p:cNvGraphicFramePr>
            <a:graphicFrameLocks noGrp="1"/>
          </p:cNvGraphicFramePr>
          <p:nvPr>
            <p:ph idx="1"/>
            <p:extLst>
              <p:ext uri="{D42A27DB-BD31-4B8C-83A1-F6EECF244321}">
                <p14:modId xmlns:p14="http://schemas.microsoft.com/office/powerpoint/2010/main" val="2146268201"/>
              </p:ext>
            </p:extLst>
          </p:nvPr>
        </p:nvGraphicFramePr>
        <p:xfrm>
          <a:off x="323850" y="1360170"/>
          <a:ext cx="11544300" cy="4320540"/>
        </p:xfrm>
        <a:graphic>
          <a:graphicData uri="http://schemas.openxmlformats.org/drawingml/2006/table">
            <a:tbl>
              <a:tblPr firstRow="1" bandRow="1">
                <a:tableStyleId>{E8B1032C-EA38-4F05-BA0D-38AFFFC7BED3}</a:tableStyleId>
              </a:tblPr>
              <a:tblGrid>
                <a:gridCol w="5772150">
                  <a:extLst>
                    <a:ext uri="{9D8B030D-6E8A-4147-A177-3AD203B41FA5}">
                      <a16:colId xmlns:a16="http://schemas.microsoft.com/office/drawing/2014/main" val="77777543"/>
                    </a:ext>
                  </a:extLst>
                </a:gridCol>
                <a:gridCol w="5772150">
                  <a:extLst>
                    <a:ext uri="{9D8B030D-6E8A-4147-A177-3AD203B41FA5}">
                      <a16:colId xmlns:a16="http://schemas.microsoft.com/office/drawing/2014/main" val="4173073103"/>
                    </a:ext>
                  </a:extLst>
                </a:gridCol>
              </a:tblGrid>
              <a:tr h="432054">
                <a:tc>
                  <a:txBody>
                    <a:bodyPr/>
                    <a:lstStyle/>
                    <a:p>
                      <a:r>
                        <a:rPr lang="sk-SK" dirty="0" err="1"/>
                        <a:t>Data</a:t>
                      </a:r>
                      <a:r>
                        <a:rPr lang="sk-SK" dirty="0"/>
                        <a:t> type</a:t>
                      </a:r>
                      <a:endParaRPr lang="en-GB" dirty="0"/>
                    </a:p>
                  </a:txBody>
                  <a:tcPr/>
                </a:tc>
                <a:tc>
                  <a:txBody>
                    <a:bodyPr/>
                    <a:lstStyle/>
                    <a:p>
                      <a:r>
                        <a:rPr lang="sk-SK" dirty="0" err="1"/>
                        <a:t>Definition</a:t>
                      </a:r>
                      <a:endParaRPr lang="en-GB" dirty="0"/>
                    </a:p>
                  </a:txBody>
                  <a:tcPr/>
                </a:tc>
                <a:extLst>
                  <a:ext uri="{0D108BD9-81ED-4DB2-BD59-A6C34878D82A}">
                    <a16:rowId xmlns:a16="http://schemas.microsoft.com/office/drawing/2014/main" val="4061519989"/>
                  </a:ext>
                </a:extLst>
              </a:tr>
              <a:tr h="432054">
                <a:tc>
                  <a:txBody>
                    <a:bodyPr/>
                    <a:lstStyle/>
                    <a:p>
                      <a:r>
                        <a:rPr lang="sk-SK" dirty="0" err="1"/>
                        <a:t>Decimal</a:t>
                      </a:r>
                      <a:endParaRPr lang="en-GB" dirty="0"/>
                    </a:p>
                  </a:txBody>
                  <a:tcPr/>
                </a:tc>
                <a:tc>
                  <a:txBody>
                    <a:bodyPr/>
                    <a:lstStyle/>
                    <a:p>
                      <a:r>
                        <a:rPr lang="sk-SK" dirty="0"/>
                        <a:t>Maximum 15 </a:t>
                      </a:r>
                      <a:r>
                        <a:rPr lang="sk-SK" dirty="0" err="1"/>
                        <a:t>digits</a:t>
                      </a:r>
                      <a:endParaRPr lang="en-GB" dirty="0"/>
                    </a:p>
                  </a:txBody>
                  <a:tcPr/>
                </a:tc>
                <a:extLst>
                  <a:ext uri="{0D108BD9-81ED-4DB2-BD59-A6C34878D82A}">
                    <a16:rowId xmlns:a16="http://schemas.microsoft.com/office/drawing/2014/main" val="1798845326"/>
                  </a:ext>
                </a:extLst>
              </a:tr>
              <a:tr h="432054">
                <a:tc>
                  <a:txBody>
                    <a:bodyPr/>
                    <a:lstStyle/>
                    <a:p>
                      <a:r>
                        <a:rPr lang="sk-SK" dirty="0" err="1"/>
                        <a:t>Integer</a:t>
                      </a:r>
                      <a:endParaRPr lang="en-GB" dirty="0"/>
                    </a:p>
                  </a:txBody>
                  <a:tcPr/>
                </a:tc>
                <a:tc>
                  <a:txBody>
                    <a:bodyPr/>
                    <a:lstStyle/>
                    <a:p>
                      <a:r>
                        <a:rPr lang="en-GB" dirty="0"/>
                        <a:t>No digits to the right of the decimal point</a:t>
                      </a:r>
                    </a:p>
                  </a:txBody>
                  <a:tcPr/>
                </a:tc>
                <a:extLst>
                  <a:ext uri="{0D108BD9-81ED-4DB2-BD59-A6C34878D82A}">
                    <a16:rowId xmlns:a16="http://schemas.microsoft.com/office/drawing/2014/main" val="685059441"/>
                  </a:ext>
                </a:extLst>
              </a:tr>
              <a:tr h="432054">
                <a:tc>
                  <a:txBody>
                    <a:bodyPr/>
                    <a:lstStyle/>
                    <a:p>
                      <a:r>
                        <a:rPr lang="sk-SK" dirty="0" err="1"/>
                        <a:t>Date</a:t>
                      </a:r>
                      <a:r>
                        <a:rPr lang="sk-SK" dirty="0"/>
                        <a:t> and </a:t>
                      </a:r>
                      <a:r>
                        <a:rPr lang="sk-SK" dirty="0" err="1"/>
                        <a:t>time</a:t>
                      </a:r>
                      <a:endParaRPr lang="en-GB" dirty="0"/>
                    </a:p>
                  </a:txBody>
                  <a:tcPr/>
                </a:tc>
                <a:tc>
                  <a:txBody>
                    <a:bodyPr/>
                    <a:lstStyle/>
                    <a:p>
                      <a:r>
                        <a:rPr lang="sk-SK" dirty="0" err="1"/>
                        <a:t>Date</a:t>
                      </a:r>
                      <a:r>
                        <a:rPr lang="sk-SK" dirty="0"/>
                        <a:t> and </a:t>
                      </a:r>
                      <a:r>
                        <a:rPr lang="sk-SK" dirty="0" err="1"/>
                        <a:t>time</a:t>
                      </a:r>
                      <a:r>
                        <a:rPr lang="sk-SK" dirty="0"/>
                        <a:t> </a:t>
                      </a:r>
                      <a:r>
                        <a:rPr lang="sk-SK" dirty="0" err="1"/>
                        <a:t>together</a:t>
                      </a:r>
                      <a:endParaRPr lang="en-GB" dirty="0"/>
                    </a:p>
                  </a:txBody>
                  <a:tcPr/>
                </a:tc>
                <a:extLst>
                  <a:ext uri="{0D108BD9-81ED-4DB2-BD59-A6C34878D82A}">
                    <a16:rowId xmlns:a16="http://schemas.microsoft.com/office/drawing/2014/main" val="2451555152"/>
                  </a:ext>
                </a:extLst>
              </a:tr>
              <a:tr h="432054">
                <a:tc>
                  <a:txBody>
                    <a:bodyPr/>
                    <a:lstStyle/>
                    <a:p>
                      <a:r>
                        <a:rPr lang="sk-SK" dirty="0" err="1"/>
                        <a:t>Date</a:t>
                      </a:r>
                      <a:endParaRPr lang="en-GB" dirty="0"/>
                    </a:p>
                  </a:txBody>
                  <a:tcPr/>
                </a:tc>
                <a:tc>
                  <a:txBody>
                    <a:bodyPr/>
                    <a:lstStyle/>
                    <a:p>
                      <a:r>
                        <a:rPr lang="sk-SK" dirty="0" err="1"/>
                        <a:t>Date</a:t>
                      </a:r>
                      <a:r>
                        <a:rPr lang="sk-SK" dirty="0"/>
                        <a:t> </a:t>
                      </a:r>
                      <a:r>
                        <a:rPr lang="sk-SK" dirty="0" err="1"/>
                        <a:t>Only</a:t>
                      </a:r>
                      <a:endParaRPr lang="en-GB" dirty="0"/>
                    </a:p>
                  </a:txBody>
                  <a:tcPr/>
                </a:tc>
                <a:extLst>
                  <a:ext uri="{0D108BD9-81ED-4DB2-BD59-A6C34878D82A}">
                    <a16:rowId xmlns:a16="http://schemas.microsoft.com/office/drawing/2014/main" val="2381193752"/>
                  </a:ext>
                </a:extLst>
              </a:tr>
              <a:tr h="432054">
                <a:tc>
                  <a:txBody>
                    <a:bodyPr/>
                    <a:lstStyle/>
                    <a:p>
                      <a:r>
                        <a:rPr lang="sk-SK" dirty="0" err="1"/>
                        <a:t>Time</a:t>
                      </a:r>
                      <a:endParaRPr lang="en-GB" dirty="0"/>
                    </a:p>
                  </a:txBody>
                  <a:tcPr/>
                </a:tc>
                <a:tc>
                  <a:txBody>
                    <a:bodyPr/>
                    <a:lstStyle/>
                    <a:p>
                      <a:r>
                        <a:rPr lang="sk-SK" dirty="0" err="1"/>
                        <a:t>Only</a:t>
                      </a:r>
                      <a:r>
                        <a:rPr lang="sk-SK" dirty="0"/>
                        <a:t> </a:t>
                      </a:r>
                      <a:r>
                        <a:rPr lang="sk-SK" dirty="0" err="1"/>
                        <a:t>time</a:t>
                      </a:r>
                      <a:endParaRPr lang="en-GB" dirty="0"/>
                    </a:p>
                  </a:txBody>
                  <a:tcPr/>
                </a:tc>
                <a:extLst>
                  <a:ext uri="{0D108BD9-81ED-4DB2-BD59-A6C34878D82A}">
                    <a16:rowId xmlns:a16="http://schemas.microsoft.com/office/drawing/2014/main" val="1554563890"/>
                  </a:ext>
                </a:extLst>
              </a:tr>
              <a:tr h="432054">
                <a:tc>
                  <a:txBody>
                    <a:bodyPr/>
                    <a:lstStyle/>
                    <a:p>
                      <a:r>
                        <a:rPr lang="sk-SK" dirty="0" err="1"/>
                        <a:t>Date</a:t>
                      </a:r>
                      <a:r>
                        <a:rPr lang="sk-SK" dirty="0"/>
                        <a:t> &amp; </a:t>
                      </a:r>
                      <a:r>
                        <a:rPr lang="sk-SK" dirty="0" err="1"/>
                        <a:t>Time</a:t>
                      </a:r>
                      <a:r>
                        <a:rPr lang="sk-SK" dirty="0"/>
                        <a:t> &amp; </a:t>
                      </a:r>
                      <a:r>
                        <a:rPr lang="sk-SK" dirty="0" err="1"/>
                        <a:t>Time</a:t>
                      </a:r>
                      <a:r>
                        <a:rPr lang="sk-SK" dirty="0"/>
                        <a:t> </a:t>
                      </a:r>
                      <a:r>
                        <a:rPr lang="sk-SK" dirty="0" err="1"/>
                        <a:t>Zone</a:t>
                      </a:r>
                      <a:endParaRPr lang="en-GB" dirty="0"/>
                    </a:p>
                  </a:txBody>
                  <a:tcPr/>
                </a:tc>
                <a:tc>
                  <a:txBody>
                    <a:bodyPr/>
                    <a:lstStyle/>
                    <a:p>
                      <a:r>
                        <a:rPr lang="sk-SK" dirty="0" err="1"/>
                        <a:t>Like</a:t>
                      </a:r>
                      <a:r>
                        <a:rPr lang="sk-SK" dirty="0"/>
                        <a:t> </a:t>
                      </a:r>
                      <a:r>
                        <a:rPr lang="sk-SK" dirty="0" err="1"/>
                        <a:t>Date</a:t>
                      </a:r>
                      <a:r>
                        <a:rPr lang="sk-SK" dirty="0"/>
                        <a:t> &amp; </a:t>
                      </a:r>
                      <a:r>
                        <a:rPr lang="sk-SK" dirty="0" err="1"/>
                        <a:t>Time</a:t>
                      </a:r>
                      <a:endParaRPr lang="en-GB" dirty="0"/>
                    </a:p>
                  </a:txBody>
                  <a:tcPr/>
                </a:tc>
                <a:extLst>
                  <a:ext uri="{0D108BD9-81ED-4DB2-BD59-A6C34878D82A}">
                    <a16:rowId xmlns:a16="http://schemas.microsoft.com/office/drawing/2014/main" val="2115676232"/>
                  </a:ext>
                </a:extLst>
              </a:tr>
              <a:tr h="432054">
                <a:tc>
                  <a:txBody>
                    <a:bodyPr/>
                    <a:lstStyle/>
                    <a:p>
                      <a:r>
                        <a:rPr lang="sk-SK" dirty="0" err="1"/>
                        <a:t>Duration</a:t>
                      </a:r>
                      <a:endParaRPr lang="en-GB" dirty="0"/>
                    </a:p>
                  </a:txBody>
                  <a:tcPr/>
                </a:tc>
                <a:tc>
                  <a:txBody>
                    <a:bodyPr/>
                    <a:lstStyle/>
                    <a:p>
                      <a:r>
                        <a:rPr lang="sk-SK" dirty="0" err="1"/>
                        <a:t>Length</a:t>
                      </a:r>
                      <a:r>
                        <a:rPr lang="sk-SK" dirty="0"/>
                        <a:t> of </a:t>
                      </a:r>
                      <a:r>
                        <a:rPr lang="sk-SK" dirty="0" err="1"/>
                        <a:t>time</a:t>
                      </a:r>
                      <a:r>
                        <a:rPr lang="sk-SK" dirty="0"/>
                        <a:t> interval</a:t>
                      </a:r>
                      <a:endParaRPr lang="en-GB" dirty="0"/>
                    </a:p>
                  </a:txBody>
                  <a:tcPr/>
                </a:tc>
                <a:extLst>
                  <a:ext uri="{0D108BD9-81ED-4DB2-BD59-A6C34878D82A}">
                    <a16:rowId xmlns:a16="http://schemas.microsoft.com/office/drawing/2014/main" val="4211810566"/>
                  </a:ext>
                </a:extLst>
              </a:tr>
              <a:tr h="432054">
                <a:tc>
                  <a:txBody>
                    <a:bodyPr/>
                    <a:lstStyle/>
                    <a:p>
                      <a:r>
                        <a:rPr lang="sk-SK" dirty="0"/>
                        <a:t>Text</a:t>
                      </a:r>
                      <a:endParaRPr lang="en-GB" dirty="0"/>
                    </a:p>
                  </a:txBody>
                  <a:tcPr/>
                </a:tc>
                <a:tc>
                  <a:txBody>
                    <a:bodyPr/>
                    <a:lstStyle/>
                    <a:p>
                      <a:r>
                        <a:rPr lang="en-GB" dirty="0"/>
                        <a:t>Text – </a:t>
                      </a:r>
                      <a:r>
                        <a:rPr lang="en-GB" dirty="0" err="1"/>
                        <a:t>maximálna</a:t>
                      </a:r>
                      <a:r>
                        <a:rPr lang="en-GB" dirty="0"/>
                        <a:t> </a:t>
                      </a:r>
                      <a:r>
                        <a:rPr lang="en-GB" dirty="0" err="1"/>
                        <a:t>dĺžka</a:t>
                      </a:r>
                      <a:r>
                        <a:rPr lang="en-GB" dirty="0"/>
                        <a:t> 268 435 456 </a:t>
                      </a:r>
                      <a:r>
                        <a:rPr lang="en-GB" dirty="0" err="1"/>
                        <a:t>znakov</a:t>
                      </a:r>
                      <a:r>
                        <a:rPr lang="en-GB" dirty="0"/>
                        <a:t> Unicode</a:t>
                      </a:r>
                    </a:p>
                  </a:txBody>
                  <a:tcPr/>
                </a:tc>
                <a:extLst>
                  <a:ext uri="{0D108BD9-81ED-4DB2-BD59-A6C34878D82A}">
                    <a16:rowId xmlns:a16="http://schemas.microsoft.com/office/drawing/2014/main" val="2499288171"/>
                  </a:ext>
                </a:extLst>
              </a:tr>
              <a:tr h="432054">
                <a:tc>
                  <a:txBody>
                    <a:bodyPr/>
                    <a:lstStyle/>
                    <a:p>
                      <a:r>
                        <a:rPr lang="sk-SK" dirty="0" err="1"/>
                        <a:t>True</a:t>
                      </a:r>
                      <a:r>
                        <a:rPr lang="sk-SK" dirty="0"/>
                        <a:t>/</a:t>
                      </a:r>
                      <a:r>
                        <a:rPr lang="sk-SK" dirty="0" err="1"/>
                        <a:t>False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dirty="0" err="1"/>
                        <a:t>True</a:t>
                      </a:r>
                      <a:r>
                        <a:rPr lang="sk-SK" dirty="0"/>
                        <a:t>/</a:t>
                      </a:r>
                      <a:r>
                        <a:rPr lang="sk-SK" dirty="0" err="1"/>
                        <a:t>False</a:t>
                      </a:r>
                      <a:endParaRPr lang="en-GB" dirty="0"/>
                    </a:p>
                  </a:txBody>
                  <a:tcPr/>
                </a:tc>
                <a:extLst>
                  <a:ext uri="{0D108BD9-81ED-4DB2-BD59-A6C34878D82A}">
                    <a16:rowId xmlns:a16="http://schemas.microsoft.com/office/drawing/2014/main" val="2082640086"/>
                  </a:ext>
                </a:extLst>
              </a:tr>
            </a:tbl>
          </a:graphicData>
        </a:graphic>
      </p:graphicFrame>
    </p:spTree>
    <p:extLst>
      <p:ext uri="{BB962C8B-B14F-4D97-AF65-F5344CB8AC3E}">
        <p14:creationId xmlns:p14="http://schemas.microsoft.com/office/powerpoint/2010/main" val="2125776955"/>
      </p:ext>
    </p:extLst>
  </p:cSld>
  <p:clrMapOvr>
    <a:masterClrMapping/>
  </p:clrMapOvr>
</p:sld>
</file>

<file path=ppt/theme/theme1.xml><?xml version="1.0" encoding="utf-8"?>
<a:theme xmlns:a="http://schemas.openxmlformats.org/drawingml/2006/main" name="FunkyShapesVTI">
  <a:themeElements>
    <a:clrScheme name="Custom 15">
      <a:dk1>
        <a:sysClr val="windowText" lastClr="000000"/>
      </a:dk1>
      <a:lt1>
        <a:sysClr val="window" lastClr="FFFFFF"/>
      </a:lt1>
      <a:dk2>
        <a:srgbClr val="2D2D2D"/>
      </a:dk2>
      <a:lt2>
        <a:srgbClr val="F3FFF8"/>
      </a:lt2>
      <a:accent1>
        <a:srgbClr val="FF80BD"/>
      </a:accent1>
      <a:accent2>
        <a:srgbClr val="1EB9D3"/>
      </a:accent2>
      <a:accent3>
        <a:srgbClr val="21C46B"/>
      </a:accent3>
      <a:accent4>
        <a:srgbClr val="EA9600"/>
      </a:accent4>
      <a:accent5>
        <a:srgbClr val="F43B56"/>
      </a:accent5>
      <a:accent6>
        <a:srgbClr val="4B56E8"/>
      </a:accent6>
      <a:hlink>
        <a:srgbClr val="8F61FF"/>
      </a:hlink>
      <a:folHlink>
        <a:srgbClr val="F900A0"/>
      </a:folHlink>
    </a:clrScheme>
    <a:fontScheme name="Source Sans Pro">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unkyShapesVTI" id="{A7F40C41-3FB2-45B0-B0D6-DFB7FDD9B7AD}" vid="{C49381A0-09CD-46EE-B141-E2CDD87ABFE3}"/>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249</TotalTime>
  <Words>916</Words>
  <Application>Microsoft Office PowerPoint</Application>
  <PresentationFormat>Widescreen</PresentationFormat>
  <Paragraphs>83</Paragraphs>
  <Slides>22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Aptos</vt:lpstr>
      <vt:lpstr>Arial</vt:lpstr>
      <vt:lpstr>Avenir Next LT Pro</vt:lpstr>
      <vt:lpstr>FunkyShapesVTI</vt:lpstr>
      <vt:lpstr>Power Query  Excel</vt:lpstr>
      <vt:lpstr>What is Power Query?</vt:lpstr>
      <vt:lpstr>What is Power Query?</vt:lpstr>
      <vt:lpstr>Apps where Power Query is located</vt:lpstr>
      <vt:lpstr>Apps where Power Query is located</vt:lpstr>
      <vt:lpstr>Apps where Power Query is located</vt:lpstr>
      <vt:lpstr>Use Power Query based on tabular data</vt:lpstr>
      <vt:lpstr>PowerPoint Presentation</vt:lpstr>
      <vt:lpstr>Data types in PQ</vt:lpstr>
      <vt:lpstr>Splitting data</vt:lpstr>
      <vt:lpstr>PowerPoint Presentation</vt:lpstr>
      <vt:lpstr>Next steps</vt:lpstr>
      <vt:lpstr>View</vt:lpstr>
      <vt:lpstr>Close and load into</vt:lpstr>
      <vt:lpstr>PivotTable Created</vt:lpstr>
      <vt:lpstr>Changing relationships</vt:lpstr>
      <vt:lpstr>Feature editing and advanced editor</vt:lpstr>
      <vt:lpstr>M syntax notes</vt:lpstr>
      <vt:lpstr>M syntax notes</vt:lpstr>
      <vt:lpstr>PowerPoint Presentation</vt:lpstr>
      <vt:lpstr>What PQ is not used for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Marcela Hallová</dc:creator>
  <cp:lastModifiedBy>Marcela Hallová</cp:lastModifiedBy>
  <cp:revision>28</cp:revision>
  <dcterms:created xsi:type="dcterms:W3CDTF">2024-11-16T15:12:51Z</dcterms:created>
  <dcterms:modified xsi:type="dcterms:W3CDTF">2025-11-23T16:04:55Z</dcterms:modified>
</cp:coreProperties>
</file>