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189" autoAdjust="0"/>
  </p:normalViewPr>
  <p:slideViewPr>
    <p:cSldViewPr snapToGrid="0">
      <p:cViewPr varScale="1">
        <p:scale>
          <a:sx n="53" d="100"/>
          <a:sy n="53" d="100"/>
        </p:scale>
        <p:origin x="108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CF5FEF-82DD-437F-BA13-E7FBE07B12E9}" type="datetimeFigureOut">
              <a:rPr lang="en-GB" smtClean="0"/>
              <a:t>23/10/2022</a:t>
            </a:fld>
            <a:endParaRPr lang="en-GB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79FF41-F054-48A1-B224-654EB0ECD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8780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9FF41-F054-48A1-B224-654EB0ECD7E0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63258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GB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9FF41-F054-48A1-B224-654EB0ECD7E0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8645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GB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9FF41-F054-48A1-B224-654EB0ECD7E0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70492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sz="1800" b="0" i="0" u="none" strike="noStrike" baseline="0" dirty="0">
                <a:latin typeface="OfficinaSerifStd-Book"/>
              </a:rPr>
              <a:t>Toto </a:t>
            </a:r>
            <a:r>
              <a:rPr lang="en-US" sz="1800" b="0" i="0" u="none" strike="noStrike" baseline="0" dirty="0" err="1">
                <a:latin typeface="OfficinaSerifStd-Book"/>
              </a:rPr>
              <a:t>nastavenie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má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niekoľko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výhod</a:t>
            </a:r>
            <a:r>
              <a:rPr lang="en-US" sz="1800" b="0" i="0" u="none" strike="noStrike" baseline="0" dirty="0">
                <a:latin typeface="OfficinaSerifStd-Book"/>
              </a:rPr>
              <a:t>. Po </a:t>
            </a:r>
            <a:r>
              <a:rPr lang="en-US" sz="1800" b="0" i="0" u="none" strike="noStrike" baseline="0" dirty="0" err="1">
                <a:latin typeface="OfficinaSerifStd-Book"/>
              </a:rPr>
              <a:t>prvé</a:t>
            </a:r>
            <a:r>
              <a:rPr lang="en-US" sz="1800" b="0" i="0" u="none" strike="noStrike" baseline="0" dirty="0">
                <a:latin typeface="OfficinaSerifStd-Book"/>
              </a:rPr>
              <a:t>, </a:t>
            </a:r>
            <a:r>
              <a:rPr lang="en-US" sz="1800" b="0" i="0" u="none" strike="noStrike" baseline="0" dirty="0" err="1">
                <a:latin typeface="OfficinaSerifStd-Book"/>
              </a:rPr>
              <a:t>celý</a:t>
            </a:r>
            <a:r>
              <a:rPr lang="en-US" sz="1800" b="0" i="0" u="none" strike="noStrike" baseline="0" dirty="0">
                <a:latin typeface="OfficinaSerifStd-Book"/>
              </a:rPr>
              <a:t> model </a:t>
            </a:r>
            <a:r>
              <a:rPr lang="en-US" sz="1800" b="0" i="0" u="none" strike="noStrike" baseline="0" dirty="0" err="1">
                <a:latin typeface="OfficinaSerifStd-Book"/>
              </a:rPr>
              <a:t>prehľadov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možno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jednoducho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obnoviť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jednoducho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nahradením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nespracovaných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údajov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aktualizovaným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súborom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údajov</a:t>
            </a:r>
            <a:r>
              <a:rPr lang="en-US" sz="1800" b="0" i="0" u="none" strike="noStrike" baseline="0" dirty="0">
                <a:latin typeface="OfficinaSerifStd-Book"/>
              </a:rPr>
              <a:t>. </a:t>
            </a:r>
            <a:r>
              <a:rPr lang="en-US" sz="1800" b="0" i="0" u="none" strike="noStrike" baseline="0" dirty="0" err="1">
                <a:latin typeface="OfficinaSerifStd-Book"/>
              </a:rPr>
              <a:t>Vzorce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na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karte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analýzy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naďalej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pracujú</a:t>
            </a:r>
            <a:r>
              <a:rPr lang="en-US" sz="1800" b="0" i="0" u="none" strike="noStrike" baseline="0" dirty="0">
                <a:latin typeface="OfficinaSerifStd-Book"/>
              </a:rPr>
              <a:t> s </a:t>
            </a:r>
            <a:r>
              <a:rPr lang="en-US" sz="1800" b="0" i="0" u="none" strike="noStrike" baseline="0" dirty="0" err="1">
                <a:latin typeface="OfficinaSerifStd-Book"/>
              </a:rPr>
              <a:t>najnovšími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údajmi</a:t>
            </a:r>
            <a:r>
              <a:rPr lang="en-US" sz="1800" b="0" i="0" u="none" strike="noStrike" baseline="0" dirty="0">
                <a:latin typeface="OfficinaSerifStd-Book"/>
              </a:rPr>
              <a:t>. Po </a:t>
            </a:r>
            <a:r>
              <a:rPr lang="en-US" sz="1800" b="0" i="0" u="none" strike="noStrike" baseline="0" dirty="0" err="1">
                <a:latin typeface="OfficinaSerifStd-Book"/>
              </a:rPr>
              <a:t>druhé</a:t>
            </a:r>
            <a:r>
              <a:rPr lang="en-US" sz="1800" b="0" i="0" u="none" strike="noStrike" baseline="0" dirty="0">
                <a:latin typeface="OfficinaSerifStd-Book"/>
              </a:rPr>
              <a:t>, </a:t>
            </a:r>
            <a:r>
              <a:rPr lang="en-US" sz="1800" b="0" i="0" u="none" strike="noStrike" baseline="0" dirty="0" err="1">
                <a:latin typeface="OfficinaSerifStd-Book"/>
              </a:rPr>
              <a:t>akúkoľvek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ďalšiu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analýzu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možno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jednoducho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vytvoriť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pomocou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rôznych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kombinácií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vzorcov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na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karte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analýzy</a:t>
            </a:r>
            <a:r>
              <a:rPr lang="en-US" sz="1800" b="0" i="0" u="none" strike="noStrike" baseline="0" dirty="0">
                <a:latin typeface="OfficinaSerifStd-Book"/>
              </a:rPr>
              <a:t>. Ak </a:t>
            </a:r>
            <a:r>
              <a:rPr lang="en-US" sz="1800" b="0" i="0" u="none" strike="noStrike" baseline="0" dirty="0" err="1">
                <a:latin typeface="OfficinaSerifStd-Book"/>
              </a:rPr>
              <a:t>potrebujete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údaje</a:t>
            </a:r>
            <a:r>
              <a:rPr lang="en-US" sz="1800" b="0" i="0" u="none" strike="noStrike" baseline="0" dirty="0">
                <a:latin typeface="OfficinaSerifStd-Book"/>
              </a:rPr>
              <a:t>, </a:t>
            </a:r>
            <a:r>
              <a:rPr lang="en-US" sz="1800" b="0" i="0" u="none" strike="noStrike" baseline="0" dirty="0" err="1">
                <a:latin typeface="OfficinaSerifStd-Book"/>
              </a:rPr>
              <a:t>ktoré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neexistujú</a:t>
            </a:r>
            <a:r>
              <a:rPr lang="en-US" sz="1800" b="0" i="0" u="none" strike="noStrike" baseline="0" dirty="0">
                <a:latin typeface="OfficinaSerifStd-Book"/>
              </a:rPr>
              <a:t> v </a:t>
            </a:r>
            <a:r>
              <a:rPr lang="en-US" sz="1800" b="0" i="0" u="none" strike="noStrike" baseline="0" dirty="0" err="1">
                <a:latin typeface="OfficinaSerifStd-Book"/>
              </a:rPr>
              <a:t>údajovom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hárku</a:t>
            </a:r>
            <a:r>
              <a:rPr lang="en-US" sz="1800" b="0" i="0" u="none" strike="noStrike" baseline="0" dirty="0">
                <a:latin typeface="OfficinaSerifStd-Book"/>
              </a:rPr>
              <a:t>, </a:t>
            </a:r>
            <a:r>
              <a:rPr lang="en-US" sz="1800" b="0" i="0" u="none" strike="noStrike" baseline="0" dirty="0" err="1">
                <a:latin typeface="OfficinaSerifStd-Book"/>
              </a:rPr>
              <a:t>môžete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jednoducho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pridať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stĺpec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na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koniec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množiny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nespracovaných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údajov</a:t>
            </a:r>
            <a:r>
              <a:rPr lang="en-US" sz="1800" b="0" i="0" u="none" strike="noStrike" baseline="0" dirty="0">
                <a:latin typeface="OfficinaSerifStd-Book"/>
              </a:rPr>
              <a:t> bez </a:t>
            </a:r>
            <a:r>
              <a:rPr lang="en-US" sz="1800" b="0" i="0" u="none" strike="noStrike" baseline="0" dirty="0" err="1">
                <a:latin typeface="OfficinaSerifStd-Book"/>
              </a:rPr>
              <a:t>narušenia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analýzy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alebo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prezentačných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hárkov</a:t>
            </a:r>
            <a:r>
              <a:rPr lang="en-US" sz="1800" b="0" i="0" u="none" strike="noStrike" baseline="0" dirty="0">
                <a:latin typeface="OfficinaSerifStd-Book"/>
              </a:rPr>
              <a:t>.</a:t>
            </a:r>
            <a:endParaRPr lang="en-GB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9FF41-F054-48A1-B224-654EB0ECD7E0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432238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sz="1200" dirty="0" err="1"/>
              <a:t>Hoci</a:t>
            </a:r>
            <a:r>
              <a:rPr lang="en-US" sz="1200" dirty="0"/>
              <a:t> </a:t>
            </a:r>
            <a:r>
              <a:rPr lang="en-US" sz="1200" dirty="0" err="1"/>
              <a:t>tabuľkový</a:t>
            </a:r>
            <a:r>
              <a:rPr lang="en-US" sz="1200" dirty="0"/>
              <a:t> </a:t>
            </a:r>
            <a:r>
              <a:rPr lang="en-US" sz="1200" dirty="0" err="1"/>
              <a:t>prehľad</a:t>
            </a:r>
            <a:r>
              <a:rPr lang="en-US" sz="1200" dirty="0"/>
              <a:t> </a:t>
            </a:r>
            <a:r>
              <a:rPr lang="en-US" sz="1200" dirty="0" err="1"/>
              <a:t>môže</a:t>
            </a:r>
            <a:r>
              <a:rPr lang="en-US" sz="1200" dirty="0"/>
              <a:t> </a:t>
            </a:r>
            <a:r>
              <a:rPr lang="en-US" sz="1200" dirty="0" err="1"/>
              <a:t>vyzerať</a:t>
            </a:r>
            <a:r>
              <a:rPr lang="en-US" sz="1200" dirty="0"/>
              <a:t> </a:t>
            </a:r>
            <a:r>
              <a:rPr lang="en-US" sz="1200" dirty="0" err="1"/>
              <a:t>pekne</a:t>
            </a:r>
            <a:r>
              <a:rPr lang="en-US" sz="1200" dirty="0"/>
              <a:t>, </a:t>
            </a:r>
            <a:r>
              <a:rPr lang="en-US" sz="1200" dirty="0" err="1"/>
              <a:t>nevytvára</a:t>
            </a:r>
            <a:r>
              <a:rPr lang="en-US" sz="1200" dirty="0"/>
              <a:t> </a:t>
            </a:r>
            <a:r>
              <a:rPr lang="en-US" sz="1200" dirty="0" err="1"/>
              <a:t>efektívny</a:t>
            </a:r>
            <a:r>
              <a:rPr lang="en-US" sz="1200" dirty="0"/>
              <a:t> </a:t>
            </a:r>
            <a:r>
              <a:rPr lang="en-US" sz="1200" dirty="0" err="1"/>
              <a:t>dátový</a:t>
            </a:r>
            <a:r>
              <a:rPr lang="en-US" sz="1200" dirty="0"/>
              <a:t> model.</a:t>
            </a:r>
            <a:endParaRPr lang="en-GB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9FF41-F054-48A1-B224-654EB0ECD7E0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68476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sz="1800" b="0" i="0" u="none" strike="noStrike" baseline="0" dirty="0">
                <a:latin typeface="OfficinaSerifStd-Book"/>
              </a:rPr>
              <a:t>V </a:t>
            </a:r>
            <a:r>
              <a:rPr lang="en-US" sz="1800" b="0" i="0" u="none" strike="noStrike" baseline="0" dirty="0" err="1">
                <a:latin typeface="OfficinaSerifStd-Book"/>
              </a:rPr>
              <a:t>snahe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mať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čo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najviac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údajov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na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dosah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ruky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mnohí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používatelia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Excelu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vkladajú</a:t>
            </a:r>
            <a:r>
              <a:rPr lang="en-US" sz="1800" b="0" i="0" u="none" strike="noStrike" baseline="0" dirty="0">
                <a:latin typeface="OfficinaSerifStd-Book"/>
              </a:rPr>
              <a:t> do </a:t>
            </a:r>
            <a:r>
              <a:rPr lang="en-US" sz="1800" b="0" i="0" u="none" strike="noStrike" baseline="0" dirty="0" err="1">
                <a:latin typeface="OfficinaSerifStd-Book"/>
              </a:rPr>
              <a:t>svojich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tabuliek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všetky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údaje</a:t>
            </a:r>
            <a:r>
              <a:rPr lang="en-US" sz="1800" b="0" i="0" u="none" strike="noStrike" baseline="0" dirty="0">
                <a:latin typeface="OfficinaSerifStd-Book"/>
              </a:rPr>
              <a:t>, </a:t>
            </a:r>
            <a:r>
              <a:rPr lang="en-US" sz="1800" b="0" i="0" u="none" strike="noStrike" baseline="0" dirty="0" err="1">
                <a:latin typeface="OfficinaSerifStd-Book"/>
              </a:rPr>
              <a:t>na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ktoré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môžu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položiť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ruky</a:t>
            </a:r>
            <a:r>
              <a:rPr lang="en-US" sz="1800" b="0" i="0" u="none" strike="noStrike" baseline="0" dirty="0">
                <a:latin typeface="OfficinaSerifStd-Book"/>
              </a:rPr>
              <a:t>. </a:t>
            </a:r>
            <a:r>
              <a:rPr lang="en-US" sz="1800" b="0" i="0" u="none" strike="noStrike" baseline="0" dirty="0" err="1">
                <a:latin typeface="OfficinaSerifStd-Book"/>
              </a:rPr>
              <a:t>Týchto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ľudí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spoznáte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podľa</a:t>
            </a:r>
            <a:r>
              <a:rPr lang="en-US" sz="1800" b="0" i="0" u="none" strike="noStrike" baseline="0" dirty="0">
                <a:latin typeface="OfficinaSerifStd-Book"/>
              </a:rPr>
              <a:t> 40-megabajtových </a:t>
            </a:r>
            <a:r>
              <a:rPr lang="en-US" sz="1800" b="0" i="0" u="none" strike="noStrike" baseline="0" dirty="0" err="1">
                <a:latin typeface="OfficinaSerifStd-Book"/>
              </a:rPr>
              <a:t>súborov</a:t>
            </a:r>
            <a:r>
              <a:rPr lang="en-US" sz="1800" b="0" i="0" u="none" strike="noStrike" baseline="0" dirty="0">
                <a:latin typeface="OfficinaSerifStd-Book"/>
              </a:rPr>
              <a:t>, </a:t>
            </a:r>
            <a:r>
              <a:rPr lang="en-US" sz="1800" b="0" i="0" u="none" strike="noStrike" baseline="0" dirty="0" err="1">
                <a:latin typeface="OfficinaSerifStd-Book"/>
              </a:rPr>
              <a:t>ktoré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posielajú</a:t>
            </a:r>
            <a:r>
              <a:rPr lang="en-US" sz="1800" b="0" i="0" u="none" strike="noStrike" baseline="0" dirty="0">
                <a:latin typeface="OfficinaSerifStd-Book"/>
              </a:rPr>
              <a:t> e-</a:t>
            </a:r>
            <a:r>
              <a:rPr lang="en-US" sz="1800" b="0" i="0" u="none" strike="noStrike" baseline="0" dirty="0" err="1">
                <a:latin typeface="OfficinaSerifStd-Book"/>
              </a:rPr>
              <a:t>mailom</a:t>
            </a:r>
            <a:r>
              <a:rPr lang="en-US" sz="1800" b="0" i="0" u="none" strike="noStrike" baseline="0" dirty="0">
                <a:latin typeface="OfficinaSerifStd-Book"/>
              </a:rPr>
              <a:t>. </a:t>
            </a:r>
            <a:r>
              <a:rPr lang="en-US" sz="1800" b="0" i="0" u="none" strike="noStrike" baseline="0" dirty="0" err="1">
                <a:latin typeface="OfficinaSerifStd-Book"/>
              </a:rPr>
              <a:t>Videli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ste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tieto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tabuľky</a:t>
            </a:r>
            <a:r>
              <a:rPr lang="en-US" sz="1800" b="0" i="0" u="none" strike="noStrike" baseline="0" dirty="0">
                <a:latin typeface="OfficinaSerifStd-Book"/>
              </a:rPr>
              <a:t>: </a:t>
            </a:r>
            <a:r>
              <a:rPr lang="en-US" sz="1800" b="0" i="0" u="none" strike="noStrike" baseline="0" dirty="0" err="1">
                <a:latin typeface="OfficinaSerifStd-Book"/>
              </a:rPr>
              <a:t>dve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karty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obsahujúce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prezentáciu</a:t>
            </a:r>
            <a:r>
              <a:rPr lang="en-US" sz="1800" b="0" i="0" u="none" strike="noStrike" baseline="0" dirty="0">
                <a:latin typeface="OfficinaSerifStd-Book"/>
              </a:rPr>
              <a:t> a </a:t>
            </a:r>
            <a:r>
              <a:rPr lang="en-US" sz="1800" b="0" i="0" u="none" strike="noStrike" baseline="0" dirty="0" err="1">
                <a:latin typeface="OfficinaSerifStd-Book"/>
              </a:rPr>
              <a:t>šesť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skrytých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kariet</a:t>
            </a:r>
            <a:r>
              <a:rPr lang="en-US" sz="1800" b="0" i="0" u="none" strike="noStrike" baseline="0" dirty="0">
                <a:latin typeface="OfficinaSerifStd-Book"/>
              </a:rPr>
              <a:t>, </a:t>
            </a:r>
            <a:r>
              <a:rPr lang="en-US" sz="1800" b="0" i="0" u="none" strike="noStrike" baseline="0" dirty="0" err="1">
                <a:latin typeface="OfficinaSerifStd-Book"/>
              </a:rPr>
              <a:t>ktoré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obsahujú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tisíce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riadkov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údajov</a:t>
            </a:r>
            <a:r>
              <a:rPr lang="en-US" sz="1800" b="0" i="0" u="none" strike="noStrike" baseline="0" dirty="0">
                <a:latin typeface="OfficinaSerifStd-Book"/>
              </a:rPr>
              <a:t> (</a:t>
            </a:r>
            <a:r>
              <a:rPr lang="en-US" sz="1800" b="0" i="0" u="none" strike="noStrike" baseline="0" dirty="0" err="1">
                <a:latin typeface="OfficinaSerifStd-Book"/>
              </a:rPr>
              <a:t>väčšina</a:t>
            </a:r>
            <a:r>
              <a:rPr lang="en-US" sz="1800" b="0" i="0" u="none" strike="noStrike" baseline="0" dirty="0">
                <a:latin typeface="OfficinaSerifStd-Book"/>
              </a:rPr>
              <a:t> z </a:t>
            </a:r>
            <a:r>
              <a:rPr lang="en-US" sz="1800" b="0" i="0" u="none" strike="noStrike" baseline="0" dirty="0" err="1">
                <a:latin typeface="OfficinaSerifStd-Book"/>
              </a:rPr>
              <a:t>nich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sa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nepoužíva</a:t>
            </a:r>
            <a:r>
              <a:rPr lang="en-US" sz="1800" b="0" i="0" u="none" strike="noStrike" baseline="0" dirty="0">
                <a:latin typeface="OfficinaSerifStd-Book"/>
              </a:rPr>
              <a:t>). V </a:t>
            </a:r>
            <a:r>
              <a:rPr lang="en-US" sz="1800" b="0" i="0" u="none" strike="noStrike" baseline="0" dirty="0" err="1">
                <a:latin typeface="OfficinaSerifStd-Book"/>
              </a:rPr>
              <a:t>podstate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vytvárajú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databázu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vo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svojej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tabuľke</a:t>
            </a:r>
            <a:r>
              <a:rPr lang="en-US" sz="1800" b="0" i="0" u="none" strike="noStrike" baseline="0" dirty="0">
                <a:latin typeface="OfficinaSerifStd-Book"/>
              </a:rPr>
              <a:t>.</a:t>
            </a:r>
            <a:endParaRPr lang="en-GB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9FF41-F054-48A1-B224-654EB0ECD7E0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63553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sz="1800" b="0" i="0" u="none" strike="noStrike" baseline="0" dirty="0">
                <a:latin typeface="OfficinaSerifStd-Book"/>
              </a:rPr>
              <a:t>Je </a:t>
            </a:r>
            <a:r>
              <a:rPr lang="en-US" sz="1800" b="0" i="0" u="none" strike="noStrike" baseline="0" dirty="0" err="1">
                <a:latin typeface="OfficinaSerifStd-Book"/>
              </a:rPr>
              <a:t>prirodzené</a:t>
            </a:r>
            <a:r>
              <a:rPr lang="en-US" sz="1800" b="0" i="0" u="none" strike="noStrike" baseline="0" dirty="0">
                <a:latin typeface="OfficinaSerifStd-Book"/>
              </a:rPr>
              <a:t>, </a:t>
            </a:r>
            <a:r>
              <a:rPr lang="en-US" sz="1800" b="0" i="0" u="none" strike="noStrike" baseline="0" dirty="0" err="1">
                <a:latin typeface="OfficinaSerifStd-Book"/>
              </a:rPr>
              <a:t>že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chcete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svoj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dátový</a:t>
            </a:r>
            <a:r>
              <a:rPr lang="en-US" sz="1800" b="0" i="0" u="none" strike="noStrike" baseline="0" dirty="0">
                <a:latin typeface="OfficinaSerifStd-Book"/>
              </a:rPr>
              <a:t> model </a:t>
            </a:r>
            <a:r>
              <a:rPr lang="en-US" sz="1800" b="0" i="0" u="none" strike="noStrike" baseline="0" dirty="0" err="1">
                <a:latin typeface="OfficinaSerifStd-Book"/>
              </a:rPr>
              <a:t>obmedziť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na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jednu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kartu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pracovného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hárka</a:t>
            </a:r>
            <a:r>
              <a:rPr lang="en-US" sz="1800" b="0" i="0" u="none" strike="noStrike" baseline="0" dirty="0">
                <a:latin typeface="OfficinaSerifStd-Book"/>
              </a:rPr>
              <a:t>. </a:t>
            </a:r>
            <a:r>
              <a:rPr lang="en-US" sz="1800" b="0" i="0" u="none" strike="noStrike" baseline="0" dirty="0" err="1">
                <a:latin typeface="OfficinaSerifStd-Book"/>
              </a:rPr>
              <a:t>Väčšina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používateľov</a:t>
            </a:r>
            <a:r>
              <a:rPr lang="en-US" sz="1800" b="0" i="0" u="none" strike="noStrike" baseline="0" dirty="0">
                <a:latin typeface="OfficinaSerifStd-Book"/>
              </a:rPr>
              <a:t> by </a:t>
            </a:r>
            <a:r>
              <a:rPr lang="en-US" sz="1800" b="0" i="0" u="none" strike="noStrike" baseline="0" dirty="0" err="1">
                <a:latin typeface="OfficinaSerifStd-Book"/>
              </a:rPr>
              <a:t>si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myslela</a:t>
            </a:r>
            <a:r>
              <a:rPr lang="en-US" sz="1800" b="0" i="0" u="none" strike="noStrike" baseline="0" dirty="0">
                <a:latin typeface="OfficinaSerifStd-Book"/>
              </a:rPr>
              <a:t>, </a:t>
            </a:r>
            <a:r>
              <a:rPr lang="en-US" sz="1800" b="0" i="0" u="none" strike="noStrike" baseline="0" dirty="0" err="1">
                <a:latin typeface="OfficinaSerifStd-Book"/>
              </a:rPr>
              <a:t>že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sledovanie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jednej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karty</a:t>
            </a:r>
            <a:r>
              <a:rPr lang="en-US" sz="1800" b="0" i="0" u="none" strike="noStrike" baseline="0" dirty="0">
                <a:latin typeface="OfficinaSerifStd-Book"/>
              </a:rPr>
              <a:t> je </a:t>
            </a:r>
            <a:r>
              <a:rPr lang="en-US" sz="1800" b="0" i="0" u="none" strike="noStrike" baseline="0" dirty="0" err="1">
                <a:latin typeface="OfficinaSerifStd-Book"/>
              </a:rPr>
              <a:t>oveľa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jednoduchšie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ako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používanie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rôznych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kariet</a:t>
            </a:r>
            <a:r>
              <a:rPr lang="en-US" sz="1800" b="0" i="0" u="none" strike="noStrike" baseline="0" dirty="0">
                <a:latin typeface="OfficinaSerifStd-Book"/>
              </a:rPr>
              <a:t>. </a:t>
            </a:r>
            <a:r>
              <a:rPr lang="en-US" sz="1800" b="0" i="0" u="none" strike="noStrike" baseline="0" dirty="0" err="1">
                <a:latin typeface="OfficinaSerifStd-Book"/>
              </a:rPr>
              <a:t>Obmedzenie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dátového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modelu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na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jednu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kartu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má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však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svoje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nevýhody</a:t>
            </a:r>
            <a:r>
              <a:rPr lang="en-US" sz="1800" b="0" i="0" u="none" strike="noStrike" baseline="0" dirty="0">
                <a:latin typeface="OfficinaSerifStd-Book"/>
              </a:rPr>
              <a:t>, </a:t>
            </a:r>
            <a:r>
              <a:rPr lang="en-US" sz="1800" b="0" i="0" u="none" strike="noStrike" baseline="0" dirty="0" err="1">
                <a:latin typeface="OfficinaSerifStd-Book"/>
              </a:rPr>
              <a:t>medzi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ktoré</a:t>
            </a:r>
            <a:r>
              <a:rPr lang="en-US" sz="1800" b="0" i="0" u="none" strike="noStrike" baseline="0" dirty="0">
                <a:latin typeface="OfficinaSerifStd-Book"/>
              </a:rPr>
              <a:t> patria:</a:t>
            </a:r>
            <a:endParaRPr lang="en-GB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9FF41-F054-48A1-B224-654EB0ECD7E0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182107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GB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9FF41-F054-48A1-B224-654EB0ECD7E0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401426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GB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9FF41-F054-48A1-B224-654EB0ECD7E0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091707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GB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9FF41-F054-48A1-B224-654EB0ECD7E0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117727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GB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9FF41-F054-48A1-B224-654EB0ECD7E0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94791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9FF41-F054-48A1-B224-654EB0ECD7E0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100554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GB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9FF41-F054-48A1-B224-654EB0ECD7E0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29115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GB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9FF41-F054-48A1-B224-654EB0ECD7E0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81052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GB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9FF41-F054-48A1-B224-654EB0ECD7E0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2147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9FF41-F054-48A1-B224-654EB0ECD7E0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48872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9FF41-F054-48A1-B224-654EB0ECD7E0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79998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9FF41-F054-48A1-B224-654EB0ECD7E0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92094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sz="1800" b="0" i="0" u="none" strike="noStrike" baseline="0" dirty="0">
                <a:latin typeface="OfficinaSerifStd-Book"/>
              </a:rPr>
              <a:t>Ak </a:t>
            </a:r>
            <a:r>
              <a:rPr lang="en-US" sz="1800" b="0" i="0" u="none" strike="noStrike" baseline="0" dirty="0" err="1">
                <a:latin typeface="OfficinaSerifStd-Book"/>
              </a:rPr>
              <a:t>ste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zmätení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rozdielom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medzi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dimenziami</a:t>
            </a:r>
            <a:r>
              <a:rPr lang="en-US" sz="1800" b="0" i="0" u="none" strike="noStrike" baseline="0" dirty="0">
                <a:latin typeface="OfficinaSerifStd-Book"/>
              </a:rPr>
              <a:t> a </a:t>
            </a:r>
            <a:r>
              <a:rPr lang="en-US" sz="1800" b="0" i="0" u="none" strike="noStrike" baseline="0" dirty="0" err="1">
                <a:latin typeface="OfficinaSerifStd-Book"/>
              </a:rPr>
              <a:t>filtrami</a:t>
            </a:r>
            <a:r>
              <a:rPr lang="en-US" sz="1800" b="0" i="0" u="none" strike="noStrike" baseline="0" dirty="0">
                <a:latin typeface="OfficinaSerifStd-Book"/>
              </a:rPr>
              <a:t>, </a:t>
            </a:r>
            <a:r>
              <a:rPr lang="en-US" sz="1800" b="0" i="0" u="none" strike="noStrike" baseline="0" dirty="0" err="1">
                <a:latin typeface="OfficinaSerifStd-Book"/>
              </a:rPr>
              <a:t>porozmýšľajte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nad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jednoduchou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excelovou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tabuľkou</a:t>
            </a:r>
            <a:r>
              <a:rPr lang="en-US" sz="1800" b="0" i="0" u="none" strike="noStrike" baseline="0" dirty="0">
                <a:latin typeface="OfficinaSerifStd-Book"/>
              </a:rPr>
              <a:t>. </a:t>
            </a:r>
            <a:r>
              <a:rPr lang="en-US" sz="1800" b="0" i="0" u="none" strike="noStrike" baseline="0" dirty="0" err="1">
                <a:latin typeface="OfficinaSerifStd-Book"/>
              </a:rPr>
              <a:t>Dimenzia</a:t>
            </a:r>
            <a:r>
              <a:rPr lang="en-US" sz="1800" b="0" i="0" u="none" strike="noStrike" baseline="0" dirty="0">
                <a:latin typeface="OfficinaSerifStd-Book"/>
              </a:rPr>
              <a:t> je </a:t>
            </a:r>
            <a:r>
              <a:rPr lang="en-US" sz="1800" b="0" i="0" u="none" strike="noStrike" baseline="0" dirty="0" err="1">
                <a:latin typeface="OfficinaSerifStd-Book"/>
              </a:rPr>
              <a:t>ako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stĺpec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údajov</a:t>
            </a:r>
            <a:r>
              <a:rPr lang="en-US" sz="1800" b="0" i="0" u="none" strike="noStrike" baseline="0" dirty="0">
                <a:latin typeface="OfficinaSerifStd-Book"/>
              </a:rPr>
              <a:t> (</a:t>
            </a:r>
            <a:r>
              <a:rPr lang="en-US" sz="1800" b="0" i="0" u="none" strike="noStrike" baseline="0" dirty="0" err="1">
                <a:latin typeface="OfficinaSerifStd-Book"/>
              </a:rPr>
              <a:t>napríklad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stĺpec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obsahujúci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mená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zamestnancov</a:t>
            </a:r>
            <a:r>
              <a:rPr lang="en-US" sz="1800" b="0" i="0" u="none" strike="noStrike" baseline="0" dirty="0">
                <a:latin typeface="OfficinaSerifStd-Book"/>
              </a:rPr>
              <a:t>) v </a:t>
            </a:r>
            <a:r>
              <a:rPr lang="en-US" sz="1800" b="0" i="0" u="none" strike="noStrike" baseline="0" dirty="0" err="1">
                <a:latin typeface="OfficinaSerifStd-Book"/>
              </a:rPr>
              <a:t>tabuľke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programu</a:t>
            </a:r>
            <a:r>
              <a:rPr lang="en-US" sz="1800" b="0" i="0" u="none" strike="noStrike" baseline="0" dirty="0">
                <a:latin typeface="OfficinaSerifStd-Book"/>
              </a:rPr>
              <a:t> Excel. Filter je </a:t>
            </a:r>
            <a:r>
              <a:rPr lang="en-US" sz="1800" b="0" i="0" u="none" strike="noStrike" baseline="0" dirty="0" err="1">
                <a:latin typeface="OfficinaSerifStd-Book"/>
              </a:rPr>
              <a:t>teda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mechanizmus</a:t>
            </a:r>
            <a:r>
              <a:rPr lang="en-US" sz="1800" b="0" i="0" u="none" strike="noStrike" baseline="0" dirty="0">
                <a:latin typeface="OfficinaSerifStd-Book"/>
              </a:rPr>
              <a:t>, </a:t>
            </a:r>
            <a:r>
              <a:rPr lang="en-US" sz="1800" b="0" i="0" u="none" strike="noStrike" baseline="0" dirty="0" err="1">
                <a:latin typeface="OfficinaSerifStd-Book"/>
              </a:rPr>
              <a:t>ktorý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vám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umožňuje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zúžiť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tabuľku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tak</a:t>
            </a:r>
            <a:r>
              <a:rPr lang="en-US" sz="1800" b="0" i="0" u="none" strike="noStrike" baseline="0" dirty="0">
                <a:latin typeface="OfficinaSerifStd-Book"/>
              </a:rPr>
              <a:t>, aby </a:t>
            </a:r>
            <a:r>
              <a:rPr lang="en-US" sz="1800" b="0" i="0" u="none" strike="noStrike" baseline="0" dirty="0" err="1">
                <a:latin typeface="OfficinaSerifStd-Book"/>
              </a:rPr>
              <a:t>zobrazovala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iba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údaje</a:t>
            </a:r>
            <a:r>
              <a:rPr lang="en-US" sz="1800" b="0" i="0" u="none" strike="noStrike" baseline="0" dirty="0">
                <a:latin typeface="OfficinaSerifStd-Book"/>
              </a:rPr>
              <a:t> pre </a:t>
            </a:r>
            <a:r>
              <a:rPr lang="en-US" sz="1800" b="0" i="0" u="none" strike="noStrike" baseline="0" dirty="0" err="1">
                <a:latin typeface="OfficinaSerifStd-Book"/>
              </a:rPr>
              <a:t>konkrétneho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zamestnanca</a:t>
            </a:r>
            <a:r>
              <a:rPr lang="en-US" sz="1800" b="0" i="0" u="none" strike="noStrike" baseline="0" dirty="0">
                <a:latin typeface="OfficinaSerifStd-Book"/>
              </a:rPr>
              <a:t>. Ak </a:t>
            </a:r>
            <a:r>
              <a:rPr lang="en-US" sz="1800" b="0" i="0" u="none" strike="noStrike" baseline="0" dirty="0" err="1">
                <a:latin typeface="OfficinaSerifStd-Book"/>
              </a:rPr>
              <a:t>napríklad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použijete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Automatický</a:t>
            </a:r>
            <a:r>
              <a:rPr lang="en-US" sz="1800" b="0" i="0" u="none" strike="noStrike" baseline="0" dirty="0">
                <a:latin typeface="OfficinaSerifStd-Book"/>
              </a:rPr>
              <a:t> filter </a:t>
            </a:r>
            <a:r>
              <a:rPr lang="en-US" sz="1800" b="0" i="0" u="none" strike="noStrike" baseline="0" dirty="0" err="1">
                <a:latin typeface="OfficinaSerifStd-Book"/>
              </a:rPr>
              <a:t>Excelu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na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stĺpec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Zamestnanec</a:t>
            </a:r>
            <a:r>
              <a:rPr lang="en-US" sz="1800" b="0" i="0" u="none" strike="noStrike" baseline="0" dirty="0">
                <a:latin typeface="OfficinaSerifStd-Book"/>
              </a:rPr>
              <a:t>, </a:t>
            </a:r>
            <a:r>
              <a:rPr lang="en-US" sz="1800" b="0" i="0" u="none" strike="noStrike" baseline="0" dirty="0" err="1">
                <a:latin typeface="OfficinaSerifStd-Book"/>
              </a:rPr>
              <a:t>vytvoríte</a:t>
            </a:r>
            <a:r>
              <a:rPr lang="en-US" sz="1800" b="0" i="0" u="none" strike="noStrike" baseline="0" dirty="0">
                <a:latin typeface="OfficinaSerifStd-Book"/>
              </a:rPr>
              <a:t> do </a:t>
            </a:r>
            <a:r>
              <a:rPr lang="en-US" sz="1800" b="0" i="0" u="none" strike="noStrike" baseline="0" dirty="0" err="1">
                <a:latin typeface="OfficinaSerifStd-Book"/>
              </a:rPr>
              <a:t>tabuľky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mechanizmus</a:t>
            </a:r>
            <a:r>
              <a:rPr lang="en-US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 err="1">
                <a:latin typeface="OfficinaSerifStd-Book"/>
              </a:rPr>
              <a:t>filtrovania</a:t>
            </a:r>
            <a:r>
              <a:rPr lang="en-US" sz="1800" b="0" i="0" u="none" strike="noStrike" baseline="0" dirty="0">
                <a:latin typeface="OfficinaSerifStd-Book"/>
              </a:rPr>
              <a:t>.</a:t>
            </a:r>
            <a:endParaRPr lang="en-GB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9FF41-F054-48A1-B224-654EB0ECD7E0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98869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GB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9FF41-F054-48A1-B224-654EB0ECD7E0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11401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GB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9FF41-F054-48A1-B224-654EB0ECD7E0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42595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GB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9FF41-F054-48A1-B224-654EB0ECD7E0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7601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39567-0681-4C6E-BF1C-17236D39CD43}" type="datetimeFigureOut">
              <a:rPr lang="en-GB" smtClean="0"/>
              <a:t>23/10/2022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28044B3-F01E-4B39-AA1E-69DAAD3386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7088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39567-0681-4C6E-BF1C-17236D39CD43}" type="datetimeFigureOut">
              <a:rPr lang="en-GB" smtClean="0"/>
              <a:t>23/10/2022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28044B3-F01E-4B39-AA1E-69DAAD3386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6715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39567-0681-4C6E-BF1C-17236D39CD43}" type="datetimeFigureOut">
              <a:rPr lang="en-GB" smtClean="0"/>
              <a:t>23/10/2022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28044B3-F01E-4B39-AA1E-69DAAD338666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97240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39567-0681-4C6E-BF1C-17236D39CD43}" type="datetimeFigureOut">
              <a:rPr lang="en-GB" smtClean="0"/>
              <a:t>23/10/2022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28044B3-F01E-4B39-AA1E-69DAAD3386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57352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 ponu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39567-0681-4C6E-BF1C-17236D39CD43}" type="datetimeFigureOut">
              <a:rPr lang="en-GB" smtClean="0"/>
              <a:t>23/10/2022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28044B3-F01E-4B39-AA1E-69DAAD338666}" type="slidenum">
              <a:rPr lang="en-GB" smtClean="0"/>
              <a:t>‹#›</a:t>
            </a:fld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630032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alebo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39567-0681-4C6E-BF1C-17236D39CD43}" type="datetimeFigureOut">
              <a:rPr lang="en-GB" smtClean="0"/>
              <a:t>23/10/2022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28044B3-F01E-4B39-AA1E-69DAAD3386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93488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39567-0681-4C6E-BF1C-17236D39CD43}" type="datetimeFigureOut">
              <a:rPr lang="en-GB" smtClean="0"/>
              <a:t>23/10/2022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044B3-F01E-4B39-AA1E-69DAAD3386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63249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39567-0681-4C6E-BF1C-17236D39CD43}" type="datetimeFigureOut">
              <a:rPr lang="en-GB" smtClean="0"/>
              <a:t>23/10/2022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044B3-F01E-4B39-AA1E-69DAAD3386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7496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39567-0681-4C6E-BF1C-17236D39CD43}" type="datetimeFigureOut">
              <a:rPr lang="en-GB" smtClean="0"/>
              <a:t>23/10/2022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044B3-F01E-4B39-AA1E-69DAAD3386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9992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39567-0681-4C6E-BF1C-17236D39CD43}" type="datetimeFigureOut">
              <a:rPr lang="en-GB" smtClean="0"/>
              <a:t>23/10/2022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28044B3-F01E-4B39-AA1E-69DAAD3386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0623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39567-0681-4C6E-BF1C-17236D39CD43}" type="datetimeFigureOut">
              <a:rPr lang="en-GB" smtClean="0"/>
              <a:t>23/10/2022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28044B3-F01E-4B39-AA1E-69DAAD3386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1726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39567-0681-4C6E-BF1C-17236D39CD43}" type="datetimeFigureOut">
              <a:rPr lang="en-GB" smtClean="0"/>
              <a:t>23/10/2022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28044B3-F01E-4B39-AA1E-69DAAD3386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8565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39567-0681-4C6E-BF1C-17236D39CD43}" type="datetimeFigureOut">
              <a:rPr lang="en-GB" smtClean="0"/>
              <a:t>23/10/2022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044B3-F01E-4B39-AA1E-69DAAD3386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9569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39567-0681-4C6E-BF1C-17236D39CD43}" type="datetimeFigureOut">
              <a:rPr lang="en-GB" smtClean="0"/>
              <a:t>23/10/2022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044B3-F01E-4B39-AA1E-69DAAD3386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8609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39567-0681-4C6E-BF1C-17236D39CD43}" type="datetimeFigureOut">
              <a:rPr lang="en-GB" smtClean="0"/>
              <a:t>23/10/2022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044B3-F01E-4B39-AA1E-69DAAD3386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8629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39567-0681-4C6E-BF1C-17236D39CD43}" type="datetimeFigureOut">
              <a:rPr lang="en-GB" smtClean="0"/>
              <a:t>23/10/2022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28044B3-F01E-4B39-AA1E-69DAAD3386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2534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639567-0681-4C6E-BF1C-17236D39CD43}" type="datetimeFigureOut">
              <a:rPr lang="en-GB" smtClean="0"/>
              <a:t>23/10/2022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28044B3-F01E-4B39-AA1E-69DAAD3386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6621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296526-AF4A-4C6D-D9B0-8358969C65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2514601"/>
            <a:ext cx="8915399" cy="1126284"/>
          </a:xfrm>
        </p:spPr>
        <p:txBody>
          <a:bodyPr/>
          <a:lstStyle/>
          <a:p>
            <a:r>
              <a:rPr lang="sk-SK" b="1" dirty="0" err="1"/>
              <a:t>Dashboardy</a:t>
            </a:r>
            <a:endParaRPr lang="en-GB" b="1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C6C972F-15A3-4AA3-A1B0-FF8E797E39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731881"/>
          </a:xfrm>
        </p:spPr>
        <p:txBody>
          <a:bodyPr>
            <a:normAutofit/>
          </a:bodyPr>
          <a:lstStyle/>
          <a:p>
            <a:r>
              <a:rPr lang="sk-SK" sz="2400" b="1" dirty="0"/>
              <a:t>doc. Ing. Marcela Hallová, PhD.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2668420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54D2A9-044F-ABD2-BF3C-39F09EDD1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3070" y="521240"/>
            <a:ext cx="10201593" cy="678910"/>
          </a:xfrm>
        </p:spPr>
        <p:txBody>
          <a:bodyPr>
            <a:noAutofit/>
          </a:bodyPr>
          <a:lstStyle/>
          <a:p>
            <a:r>
              <a:rPr lang="sk-SK" sz="2600" b="1" dirty="0"/>
              <a:t>Implementácia osvedčených postupov tvorby </a:t>
            </a:r>
            <a:r>
              <a:rPr lang="sk-SK" sz="2600" b="1" dirty="0" err="1"/>
              <a:t>dashboardov</a:t>
            </a:r>
            <a:endParaRPr lang="sk-SK" sz="2600" b="1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74D3403-DA3D-8DBC-CAD0-5D9766B979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3060" y="1405890"/>
            <a:ext cx="9881552" cy="5154930"/>
          </a:xfrm>
        </p:spPr>
        <p:txBody>
          <a:bodyPr>
            <a:normAutofit/>
          </a:bodyPr>
          <a:lstStyle/>
          <a:p>
            <a:pPr algn="l"/>
            <a:r>
              <a:rPr lang="sk-SK" sz="4000"/>
              <a:t>Väčšina ľudí trávi veľmi málo času premýšľaním o podpornom dátovom modeli za účelom tvorby dashboardov. </a:t>
            </a:r>
          </a:p>
          <a:p>
            <a:pPr algn="l"/>
            <a:r>
              <a:rPr lang="sk-SK" sz="4000"/>
              <a:t>Ak o tom vôbec premýšľajú, zvyčajne začnú tým, že si predstavia vizuál hotového dashboardu a potom postupujú smerom dozadu.</a:t>
            </a:r>
          </a:p>
        </p:txBody>
      </p:sp>
    </p:spTree>
    <p:extLst>
      <p:ext uri="{BB962C8B-B14F-4D97-AF65-F5344CB8AC3E}">
        <p14:creationId xmlns:p14="http://schemas.microsoft.com/office/powerpoint/2010/main" val="27557288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54D2A9-044F-ABD2-BF3C-39F09EDD1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3070" y="521240"/>
            <a:ext cx="10201593" cy="678910"/>
          </a:xfrm>
        </p:spPr>
        <p:txBody>
          <a:bodyPr>
            <a:noAutofit/>
          </a:bodyPr>
          <a:lstStyle/>
          <a:p>
            <a:r>
              <a:rPr lang="sk-SK" sz="2400" b="1" dirty="0"/>
              <a:t>Implementácia osvedčených postupov tvorby </a:t>
            </a:r>
            <a:r>
              <a:rPr lang="sk-SK" sz="2400" b="1" dirty="0" err="1"/>
              <a:t>dashboardov</a:t>
            </a:r>
            <a:r>
              <a:rPr lang="sk-SK" sz="2400" b="1" dirty="0"/>
              <a:t> – </a:t>
            </a:r>
            <a:r>
              <a:rPr lang="sk-SK" sz="2400" b="1" dirty="0" err="1"/>
              <a:t>pokr</a:t>
            </a:r>
            <a:r>
              <a:rPr lang="sk-SK" sz="2400" b="1" dirty="0"/>
              <a:t>.</a:t>
            </a:r>
            <a:endParaRPr lang="en-GB" sz="2400" b="1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74D3403-DA3D-8DBC-CAD0-5D9766B979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3060" y="1405890"/>
            <a:ext cx="9881552" cy="515493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sk-SK" sz="4000"/>
              <a:t>Namiesto toho, aby sme v hlave videli len hotový dashboard, skúsme myslieť na celý proces: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k-SK" sz="3800"/>
              <a:t>Kde získate údaje?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k-SK" sz="3800"/>
              <a:t>Ako by mali byť údaje štruktúrované?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k-SK" sz="3800"/>
              <a:t>Aké analýzy bude potrebné vykonať?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k-SK" sz="3800"/>
              <a:t>Ako sa budú údaje prenášať do dashboardu?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k-SK" sz="3800"/>
              <a:t>Ako sa bude dashboard obnovovať ?</a:t>
            </a:r>
          </a:p>
        </p:txBody>
      </p:sp>
    </p:spTree>
    <p:extLst>
      <p:ext uri="{BB962C8B-B14F-4D97-AF65-F5344CB8AC3E}">
        <p14:creationId xmlns:p14="http://schemas.microsoft.com/office/powerpoint/2010/main" val="17862657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54D2A9-044F-ABD2-BF3C-39F09EDD1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3070" y="475013"/>
            <a:ext cx="10201593" cy="725137"/>
          </a:xfrm>
        </p:spPr>
        <p:txBody>
          <a:bodyPr>
            <a:noAutofit/>
          </a:bodyPr>
          <a:lstStyle/>
          <a:p>
            <a:r>
              <a:rPr lang="pl-PL" sz="3200" b="1" dirty="0"/>
              <a:t>Oddelenie údajov, analýzy a prezentácie</a:t>
            </a:r>
            <a:endParaRPr lang="en-GB" sz="3200" b="1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74D3403-DA3D-8DBC-CAD0-5D9766B979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3060" y="1287379"/>
            <a:ext cx="9881552" cy="5273441"/>
          </a:xfrm>
        </p:spPr>
        <p:txBody>
          <a:bodyPr>
            <a:normAutofit/>
          </a:bodyPr>
          <a:lstStyle/>
          <a:p>
            <a:pPr algn="l"/>
            <a:r>
              <a:rPr lang="sk-SK" sz="3800"/>
              <a:t>Jedným z najdôležitejších konceptov v dátovom modeli je oddelenie dát, od analýzy a od prezentácie.</a:t>
            </a:r>
          </a:p>
          <a:p>
            <a:pPr algn="l"/>
            <a:r>
              <a:rPr lang="sk-SK" sz="3800"/>
              <a:t>Najlepšie je zabudovať do dátového modelu tri vrstvy: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k-SK" sz="3600"/>
              <a:t>údajovú vrstvu,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k-SK" sz="3600"/>
              <a:t>vrstvu analýz,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k-SK" sz="3600"/>
              <a:t>prezentačnú vrstvu.</a:t>
            </a:r>
          </a:p>
          <a:p>
            <a:pPr algn="l"/>
            <a:endParaRPr lang="sk-SK" sz="3800"/>
          </a:p>
        </p:txBody>
      </p:sp>
    </p:spTree>
    <p:extLst>
      <p:ext uri="{BB962C8B-B14F-4D97-AF65-F5344CB8AC3E}">
        <p14:creationId xmlns:p14="http://schemas.microsoft.com/office/powerpoint/2010/main" val="5672307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54D2A9-044F-ABD2-BF3C-39F09EDD1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3070" y="475013"/>
            <a:ext cx="10201593" cy="725137"/>
          </a:xfrm>
        </p:spPr>
        <p:txBody>
          <a:bodyPr>
            <a:noAutofit/>
          </a:bodyPr>
          <a:lstStyle/>
          <a:p>
            <a:r>
              <a:rPr lang="pl-PL" sz="3200" b="1" dirty="0"/>
              <a:t>Oddelenie údajov, analýzy a prezentácie </a:t>
            </a:r>
            <a:r>
              <a:rPr lang="sk-SK" sz="3200" b="1" dirty="0"/>
              <a:t>– </a:t>
            </a:r>
            <a:r>
              <a:rPr lang="sk-SK" sz="3200" b="1" dirty="0" err="1"/>
              <a:t>pokr</a:t>
            </a:r>
            <a:r>
              <a:rPr lang="sk-SK" sz="3200" b="1" dirty="0"/>
              <a:t>.</a:t>
            </a:r>
            <a:endParaRPr lang="en-GB" sz="3200" b="1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74D3403-DA3D-8DBC-CAD0-5D9766B979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3060" y="1405890"/>
            <a:ext cx="9881552" cy="5154930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sk-SK" sz="3800"/>
              <a:t>Vrstva analýzy pozostáva predovšetkým zo vzorcov, ktoré analyzujú a sťahujú údaje z dátovej vrstvy do formátovaných tabuliek, ktoré sa bežne označujú ako prípravné tabuľky. </a:t>
            </a:r>
          </a:p>
          <a:p>
            <a:pPr algn="l"/>
            <a:r>
              <a:rPr lang="sk-SK" sz="3800"/>
              <a:t>Tieto prípravné tabuľky v konečnom dôsledku napájajú komponenty do prezentačnej vrsty (ako sú grafy, podmienené formátovanie a iné vizualizácie).</a:t>
            </a:r>
          </a:p>
          <a:p>
            <a:pPr algn="l"/>
            <a:r>
              <a:rPr lang="sk-SK" sz="3800"/>
              <a:t>Stručne povedané, hárok, ktorý obsahuje vrstvu analýzy, sa stáva pracovnou oblasťou, v ktorej sa sumarizujú a tvarujú údaje tak, aby poskytovali komponenty do dashboardu.</a:t>
            </a:r>
          </a:p>
        </p:txBody>
      </p:sp>
    </p:spTree>
    <p:extLst>
      <p:ext uri="{BB962C8B-B14F-4D97-AF65-F5344CB8AC3E}">
        <p14:creationId xmlns:p14="http://schemas.microsoft.com/office/powerpoint/2010/main" val="37173739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54D2A9-044F-ABD2-BF3C-39F09EDD1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3070" y="475013"/>
            <a:ext cx="10201593" cy="725137"/>
          </a:xfrm>
        </p:spPr>
        <p:txBody>
          <a:bodyPr>
            <a:noAutofit/>
          </a:bodyPr>
          <a:lstStyle/>
          <a:p>
            <a:r>
              <a:rPr lang="sk-SK" sz="3200" b="1"/>
              <a:t>Vhodne štruktúrované údaje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74D3403-DA3D-8DBC-CAD0-5D9766B979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3060" y="1405890"/>
            <a:ext cx="9881552" cy="5154930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sk-SK" sz="3800"/>
              <a:t>Tabuľkové zostavy vytvárajú neefektívne dátové modely – tabuľkové zostavy zobrazujú vysoko formátované súhrnné údaje a sú často navrhnuté ako prezentačné nástroje pre manažérov alebo výkonných používateľov. </a:t>
            </a:r>
          </a:p>
          <a:p>
            <a:pPr algn="l"/>
            <a:r>
              <a:rPr lang="sk-SK" sz="3800"/>
              <a:t>Ploché dátové súbory sú vhodné pre dátové modely – ploché súbory sú dátové úložiská organizované podľa riadkov a stĺpcov. Každý riadok zodpovedá množine údajov alebo záznamu. Každý stĺpec je pole. Pole zodpovedá jedinečnému údaju v zázname.</a:t>
            </a:r>
          </a:p>
        </p:txBody>
      </p:sp>
    </p:spTree>
    <p:extLst>
      <p:ext uri="{BB962C8B-B14F-4D97-AF65-F5344CB8AC3E}">
        <p14:creationId xmlns:p14="http://schemas.microsoft.com/office/powerpoint/2010/main" val="17447714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54D2A9-044F-ABD2-BF3C-39F09EDD1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3070" y="475013"/>
            <a:ext cx="10488930" cy="725137"/>
          </a:xfrm>
        </p:spPr>
        <p:txBody>
          <a:bodyPr>
            <a:noAutofit/>
          </a:bodyPr>
          <a:lstStyle/>
          <a:p>
            <a:r>
              <a:rPr lang="sk-SK" sz="2800" b="1"/>
              <a:t>Vyhnite sa premene vášho dátového modelu na databázu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74D3403-DA3D-8DBC-CAD0-5D9766B979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3060" y="1405890"/>
            <a:ext cx="9881552" cy="5154930"/>
          </a:xfrm>
        </p:spPr>
        <p:txBody>
          <a:bodyPr>
            <a:normAutofit lnSpcReduction="10000"/>
          </a:bodyPr>
          <a:lstStyle/>
          <a:p>
            <a:pPr algn="l"/>
            <a:r>
              <a:rPr lang="sk-SK" sz="3800"/>
              <a:t>Čo je zlé na využití čo najväčšieho množstva údajov? No, tu je niekoľko problémov: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k-SK" sz="3600"/>
              <a:t>Zoskupovaním údajov v programe Excel sa zvyšuje počet vzorcov.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k-SK" sz="3600"/>
              <a:t>Váš dátový model bude distribuovaný s vaším dashboardom.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k-SK" sz="3600"/>
              <a:t>Veľké súbory údajov môžu spôsobiť problémy so škálovateľnosťou.</a:t>
            </a:r>
          </a:p>
        </p:txBody>
      </p:sp>
    </p:spTree>
    <p:extLst>
      <p:ext uri="{BB962C8B-B14F-4D97-AF65-F5344CB8AC3E}">
        <p14:creationId xmlns:p14="http://schemas.microsoft.com/office/powerpoint/2010/main" val="22691874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54D2A9-044F-ABD2-BF3C-39F09EDD1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3070" y="475013"/>
            <a:ext cx="10201593" cy="725137"/>
          </a:xfrm>
        </p:spPr>
        <p:txBody>
          <a:bodyPr>
            <a:noAutofit/>
          </a:bodyPr>
          <a:lstStyle/>
          <a:p>
            <a:r>
              <a:rPr lang="pt-BR" sz="2800" b="1" dirty="0"/>
              <a:t>Dokumentácia a organizácia vášho dátového modelu</a:t>
            </a:r>
            <a:endParaRPr lang="en-GB" sz="2800" b="1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74D3403-DA3D-8DBC-CAD0-5D9766B979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3060" y="1200150"/>
            <a:ext cx="9881552" cy="5360670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sk-SK" sz="3600" b="0" i="0" u="none" strike="noStrike" baseline="0">
                <a:latin typeface="OfficinaSerifStd-Book"/>
              </a:rPr>
              <a:t>Obmedzenie dátového modelu na jeden hárok má svoje nevýhody:</a:t>
            </a:r>
            <a:endParaRPr lang="sk-SK" sz="3600"/>
          </a:p>
          <a:p>
            <a:pPr lvl="1">
              <a:buFont typeface="Wingdings" panose="05000000000000000000" pitchFamily="2" charset="2"/>
              <a:buChar char="ü"/>
            </a:pPr>
            <a:r>
              <a:rPr lang="sk-SK" sz="3400"/>
              <a:t>Použitie jedného hárku zvyčajne obmedzuje vašu analýzu.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k-SK" sz="3400"/>
              <a:t>Príliš veľa údajov na jednom hárku vytvára mätúci dátový model.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k-SK" sz="3400"/>
              <a:t>Použitie jedného hárku obmedzuje množstvo dokumentácie, ktorú môžete zahrnúť.</a:t>
            </a:r>
          </a:p>
        </p:txBody>
      </p:sp>
    </p:spTree>
    <p:extLst>
      <p:ext uri="{BB962C8B-B14F-4D97-AF65-F5344CB8AC3E}">
        <p14:creationId xmlns:p14="http://schemas.microsoft.com/office/powerpoint/2010/main" val="42339988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54D2A9-044F-ABD2-BF3C-39F09EDD1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4470" y="475013"/>
            <a:ext cx="10605235" cy="725137"/>
          </a:xfrm>
        </p:spPr>
        <p:txBody>
          <a:bodyPr>
            <a:noAutofit/>
          </a:bodyPr>
          <a:lstStyle/>
          <a:p>
            <a:r>
              <a:rPr lang="sk-SK" sz="2800" b="1" dirty="0"/>
              <a:t>Implementácia osvedčených postupov tvorby </a:t>
            </a:r>
            <a:r>
              <a:rPr lang="sk-SK" sz="2800" b="1" dirty="0" err="1"/>
              <a:t>dashboardu</a:t>
            </a:r>
            <a:endParaRPr lang="sk-SK" sz="2800" b="1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74D3403-DA3D-8DBC-CAD0-5D9766B979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3060" y="1200150"/>
            <a:ext cx="9881552" cy="5360670"/>
          </a:xfrm>
        </p:spPr>
        <p:txBody>
          <a:bodyPr>
            <a:normAutofit fontScale="92500" lnSpcReduction="20000"/>
          </a:bodyPr>
          <a:lstStyle/>
          <a:p>
            <a:r>
              <a:rPr lang="sk-SK" sz="3400"/>
              <a:t>Ďalší aspekt vášho projektu dashboardu, ktorý si vyžaduje rovnakú pozornosť je: aspekt dizajnu.</a:t>
            </a:r>
          </a:p>
          <a:p>
            <a:r>
              <a:rPr lang="sk-SK" sz="3400"/>
              <a:t>Používatelia Excelu žijú vo svete čísel a tabuliek, nie vizualizácií a dizajnu. </a:t>
            </a:r>
          </a:p>
          <a:p>
            <a:r>
              <a:rPr lang="sk-SK" sz="3400"/>
              <a:t>Typickí analytici Excelu nemajú žiadne vzdelanie vo vizuálnom dizajne a často sa pri navrhovaní svojich dashboardov spoliehajú na svoje vlastné vizuálne inštinkty. </a:t>
            </a:r>
          </a:p>
          <a:p>
            <a:r>
              <a:rPr lang="sk-SK" sz="3400"/>
              <a:t>Výsledkom je, že väčšina dashboardov založených na Exceli sa málo zameriavajú nad efektívnym vizuálnym dizajnom, čo často vedie k príliš preplneným a neefektívnym dashboardov.</a:t>
            </a:r>
          </a:p>
        </p:txBody>
      </p:sp>
    </p:spTree>
    <p:extLst>
      <p:ext uri="{BB962C8B-B14F-4D97-AF65-F5344CB8AC3E}">
        <p14:creationId xmlns:p14="http://schemas.microsoft.com/office/powerpoint/2010/main" val="33301754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54D2A9-044F-ABD2-BF3C-39F09EDD1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5474" y="297180"/>
            <a:ext cx="10596724" cy="725137"/>
          </a:xfrm>
        </p:spPr>
        <p:txBody>
          <a:bodyPr>
            <a:noAutofit/>
          </a:bodyPr>
          <a:lstStyle/>
          <a:p>
            <a:r>
              <a:rPr lang="sk-SK" sz="2400" b="1" dirty="0"/>
              <a:t>Implementácia osvedčených postupov tvorby </a:t>
            </a:r>
            <a:r>
              <a:rPr lang="sk-SK" sz="2400" b="1" dirty="0" err="1"/>
              <a:t>dashboardu</a:t>
            </a:r>
            <a:r>
              <a:rPr lang="sk-SK" sz="2400" b="1" dirty="0"/>
              <a:t> – </a:t>
            </a:r>
            <a:r>
              <a:rPr lang="sk-SK" sz="2400" b="1" dirty="0" err="1"/>
              <a:t>pokr</a:t>
            </a:r>
            <a:r>
              <a:rPr lang="sk-SK" sz="2400" b="1" dirty="0"/>
              <a:t>.</a:t>
            </a:r>
            <a:endParaRPr lang="en-GB" sz="2400" b="1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74D3403-DA3D-8DBC-CAD0-5D9766B979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3060" y="1200150"/>
            <a:ext cx="9881552" cy="5360670"/>
          </a:xfrm>
        </p:spPr>
        <p:txBody>
          <a:bodyPr>
            <a:normAutofit/>
          </a:bodyPr>
          <a:lstStyle/>
          <a:p>
            <a:r>
              <a:rPr lang="sk-SK" sz="3400" b="1">
                <a:solidFill>
                  <a:srgbClr val="C00000"/>
                </a:solidFill>
              </a:rPr>
              <a:t>V jednoduchosti je krása </a:t>
            </a:r>
            <a:r>
              <a:rPr lang="sk-SK" sz="3400"/>
              <a:t>– základnou myšlienkou je, že dashboardy preplnené príliš mnohými prvkami alebo príliš veľkým množstvom farieb môžu oslabiť dôležité informácie, ktoré sa snažíte prezentovať.</a:t>
            </a:r>
          </a:p>
          <a:p>
            <a:r>
              <a:rPr lang="sk-SK" sz="3400"/>
              <a:t>Toto v podstate znamená, že na obrazovke sa toho deje príliš veľa, čo sťažuje zobrazenie skutočných údajov.</a:t>
            </a:r>
          </a:p>
        </p:txBody>
      </p:sp>
    </p:spTree>
    <p:extLst>
      <p:ext uri="{BB962C8B-B14F-4D97-AF65-F5344CB8AC3E}">
        <p14:creationId xmlns:p14="http://schemas.microsoft.com/office/powerpoint/2010/main" val="29752301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54D2A9-044F-ABD2-BF3C-39F09EDD1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5474" y="297180"/>
            <a:ext cx="11187210" cy="725137"/>
          </a:xfrm>
        </p:spPr>
        <p:txBody>
          <a:bodyPr>
            <a:noAutofit/>
          </a:bodyPr>
          <a:lstStyle/>
          <a:p>
            <a:r>
              <a:rPr lang="sk-SK" sz="2400" b="1" dirty="0"/>
              <a:t>Implementácia osvedčených postupov tvorby </a:t>
            </a:r>
            <a:r>
              <a:rPr lang="sk-SK" sz="2400" b="1" dirty="0" err="1"/>
              <a:t>dashboardu</a:t>
            </a:r>
            <a:r>
              <a:rPr lang="sk-SK" sz="2400" b="1" dirty="0"/>
              <a:t> – </a:t>
            </a:r>
            <a:r>
              <a:rPr lang="sk-SK" sz="2400" b="1" dirty="0" err="1"/>
              <a:t>pokr</a:t>
            </a:r>
            <a:r>
              <a:rPr lang="sk-SK" sz="2400" b="1" dirty="0"/>
              <a:t>.</a:t>
            </a:r>
            <a:endParaRPr lang="en-GB" sz="2400" b="1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74D3403-DA3D-8DBC-CAD0-5D9766B979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3060" y="1200150"/>
            <a:ext cx="9881552" cy="5360670"/>
          </a:xfrm>
        </p:spPr>
        <p:txBody>
          <a:bodyPr>
            <a:normAutofit/>
          </a:bodyPr>
          <a:lstStyle/>
          <a:p>
            <a:r>
              <a:rPr lang="pt-BR" sz="3400" b="1" dirty="0">
                <a:solidFill>
                  <a:srgbClr val="C00000"/>
                </a:solidFill>
              </a:rPr>
              <a:t>Nemeňte svoj </a:t>
            </a:r>
            <a:r>
              <a:rPr lang="sk-SK" sz="3400" b="1" dirty="0" err="1">
                <a:solidFill>
                  <a:srgbClr val="C00000"/>
                </a:solidFill>
              </a:rPr>
              <a:t>dashboard</a:t>
            </a:r>
            <a:r>
              <a:rPr lang="pt-BR" sz="3400" b="1" dirty="0">
                <a:solidFill>
                  <a:srgbClr val="C00000"/>
                </a:solidFill>
              </a:rPr>
              <a:t> na úložisko údajov</a:t>
            </a:r>
            <a:r>
              <a:rPr lang="sk-SK" sz="3400" b="1" dirty="0">
                <a:solidFill>
                  <a:srgbClr val="C00000"/>
                </a:solidFill>
              </a:rPr>
              <a:t> </a:t>
            </a:r>
            <a:r>
              <a:rPr lang="sk-SK" sz="3400" dirty="0"/>
              <a:t>– zahltenie používateľov príliš veľkým množstvom údajov môže spôsobiť, že stratia zo zreteľa primárny cieľ </a:t>
            </a:r>
            <a:r>
              <a:rPr lang="sk-SK" sz="3400" dirty="0" err="1"/>
              <a:t>dashboardu</a:t>
            </a:r>
            <a:r>
              <a:rPr lang="sk-SK" sz="3400" dirty="0"/>
              <a:t> a zamerajú sa na nepodstatné údaje</a:t>
            </a:r>
            <a:r>
              <a:rPr lang="en-US" sz="3400" dirty="0"/>
              <a:t>.</a:t>
            </a:r>
            <a:endParaRPr lang="sk-SK" sz="3400" dirty="0"/>
          </a:p>
          <a:p>
            <a:r>
              <a:rPr lang="en-US" sz="3400" dirty="0" err="1"/>
              <a:t>Nezahŕňajte</a:t>
            </a:r>
            <a:r>
              <a:rPr lang="en-US" sz="3400" dirty="0"/>
              <a:t> </a:t>
            </a:r>
            <a:r>
              <a:rPr lang="en-US" sz="3400" dirty="0" err="1"/>
              <a:t>dobre</a:t>
            </a:r>
            <a:r>
              <a:rPr lang="en-US" sz="3400" dirty="0"/>
              <a:t> </a:t>
            </a:r>
            <a:r>
              <a:rPr lang="en-US" sz="3400" dirty="0" err="1"/>
              <a:t>známe</a:t>
            </a:r>
            <a:r>
              <a:rPr lang="en-US" sz="3400" dirty="0"/>
              <a:t> </a:t>
            </a:r>
            <a:r>
              <a:rPr lang="en-US" sz="3400" dirty="0" err="1"/>
              <a:t>údaje</a:t>
            </a:r>
            <a:r>
              <a:rPr lang="en-US" sz="3400" dirty="0"/>
              <a:t> </a:t>
            </a:r>
            <a:r>
              <a:rPr lang="en-US" sz="3400" dirty="0" err="1"/>
              <a:t>len</a:t>
            </a:r>
            <a:r>
              <a:rPr lang="en-US" sz="3400" dirty="0"/>
              <a:t> </a:t>
            </a:r>
            <a:r>
              <a:rPr lang="en-US" sz="3400" dirty="0" err="1"/>
              <a:t>preto</a:t>
            </a:r>
            <a:r>
              <a:rPr lang="en-US" sz="3400" dirty="0"/>
              <a:t>, </a:t>
            </a:r>
            <a:r>
              <a:rPr lang="en-US" sz="3400" dirty="0" err="1"/>
              <a:t>že</a:t>
            </a:r>
            <a:r>
              <a:rPr lang="en-US" sz="3400" dirty="0"/>
              <a:t> </a:t>
            </a:r>
            <a:r>
              <a:rPr lang="en-US" sz="3400" dirty="0" err="1"/>
              <a:t>sú</a:t>
            </a:r>
            <a:r>
              <a:rPr lang="en-US" sz="3400" dirty="0"/>
              <a:t> </a:t>
            </a:r>
            <a:r>
              <a:rPr lang="en-US" sz="3400" dirty="0" err="1"/>
              <a:t>dostupné</a:t>
            </a:r>
            <a:r>
              <a:rPr lang="en-US" sz="3400" dirty="0"/>
              <a:t>.</a:t>
            </a:r>
            <a:endParaRPr lang="sk-SK" sz="3400" dirty="0"/>
          </a:p>
          <a:p>
            <a:r>
              <a:rPr lang="en-US" sz="3400" dirty="0"/>
              <a:t>Ak </a:t>
            </a:r>
            <a:r>
              <a:rPr lang="en-US" sz="3400" dirty="0" err="1"/>
              <a:t>údaje</a:t>
            </a:r>
            <a:r>
              <a:rPr lang="en-US" sz="3400" dirty="0"/>
              <a:t> </a:t>
            </a:r>
            <a:r>
              <a:rPr lang="en-US" sz="3400" dirty="0" err="1"/>
              <a:t>nepodporujú</a:t>
            </a:r>
            <a:r>
              <a:rPr lang="en-US" sz="3400" dirty="0"/>
              <a:t> </a:t>
            </a:r>
            <a:r>
              <a:rPr lang="en-US" sz="3400" dirty="0" err="1"/>
              <a:t>hlavný</a:t>
            </a:r>
            <a:r>
              <a:rPr lang="en-US" sz="3400" dirty="0"/>
              <a:t> </a:t>
            </a:r>
            <a:r>
              <a:rPr lang="en-US" sz="3400" dirty="0" err="1"/>
              <a:t>účel</a:t>
            </a:r>
            <a:r>
              <a:rPr lang="en-US" sz="3400" dirty="0"/>
              <a:t> </a:t>
            </a:r>
            <a:r>
              <a:rPr lang="sk-SK" sz="3400" dirty="0" err="1"/>
              <a:t>dashboardu</a:t>
            </a:r>
            <a:r>
              <a:rPr lang="en-US" sz="3400" dirty="0"/>
              <a:t>, </a:t>
            </a:r>
            <a:r>
              <a:rPr lang="en-US" sz="3400" dirty="0" err="1"/>
              <a:t>vynechajte</a:t>
            </a:r>
            <a:r>
              <a:rPr lang="en-US" sz="3400" dirty="0"/>
              <a:t> ich.</a:t>
            </a:r>
            <a:endParaRPr lang="en-GB" sz="3400" dirty="0"/>
          </a:p>
        </p:txBody>
      </p:sp>
    </p:spTree>
    <p:extLst>
      <p:ext uri="{BB962C8B-B14F-4D97-AF65-F5344CB8AC3E}">
        <p14:creationId xmlns:p14="http://schemas.microsoft.com/office/powerpoint/2010/main" val="4164963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54D2A9-044F-ABD2-BF3C-39F09EDD1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78910"/>
          </a:xfrm>
        </p:spPr>
        <p:txBody>
          <a:bodyPr/>
          <a:lstStyle/>
          <a:p>
            <a:r>
              <a:rPr lang="sk-SK" b="1" dirty="0"/>
              <a:t>Čo je </a:t>
            </a:r>
            <a:r>
              <a:rPr lang="en-GB" b="1" dirty="0" err="1"/>
              <a:t>dasboard</a:t>
            </a:r>
            <a:r>
              <a:rPr lang="en-GB" b="1" dirty="0"/>
              <a:t>?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74D3403-DA3D-8DBC-CAD0-5D9766B979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3060" y="1405890"/>
            <a:ext cx="9881552" cy="5154930"/>
          </a:xfrm>
        </p:spPr>
        <p:txBody>
          <a:bodyPr>
            <a:normAutofit lnSpcReduction="10000"/>
          </a:bodyPr>
          <a:lstStyle/>
          <a:p>
            <a:r>
              <a:rPr lang="sk-SK" sz="2800"/>
              <a:t>Dashboard je vizuálne rozhranie, ktoré poskytuje okamžitý pohľad na kľúčové ukazovatele relevantné pre konkrétny cieľ alebo obchodný proces. Dashboardy majú tri hlavné atribúty :</a:t>
            </a:r>
          </a:p>
          <a:p>
            <a:pPr lvl="1"/>
            <a:r>
              <a:rPr lang="sk-SK" sz="2400"/>
              <a:t>Dashboardy sú zvyčajne grafického charakteru a poskytujú vizualizácie, ktoré pomáhajú zamerať pozornosť na kľúčové trendy, porovnania a výnimky.</a:t>
            </a:r>
          </a:p>
          <a:p>
            <a:pPr lvl="1"/>
            <a:r>
              <a:rPr lang="sk-SK" sz="2400"/>
              <a:t>Dashboardy často zobrazujú údaje, ktoré sú relevantné len pre stanovený cieľ dashboardu.</a:t>
            </a:r>
          </a:p>
          <a:p>
            <a:pPr lvl="1"/>
            <a:r>
              <a:rPr lang="sk-SK" sz="2400"/>
              <a:t>Keďže dashboardy sú navrhnuté za konkrétnym účelom alebo cieľom, vo svojej podstate obsahujú preddefinované závery, ktoré odbremenia koncových používateľov od vykonávania vlastnej analýzy.</a:t>
            </a:r>
          </a:p>
        </p:txBody>
      </p:sp>
    </p:spTree>
    <p:extLst>
      <p:ext uri="{BB962C8B-B14F-4D97-AF65-F5344CB8AC3E}">
        <p14:creationId xmlns:p14="http://schemas.microsoft.com/office/powerpoint/2010/main" val="26564116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54D2A9-044F-ABD2-BF3C-39F09EDD1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5474" y="297180"/>
            <a:ext cx="10596724" cy="725137"/>
          </a:xfrm>
        </p:spPr>
        <p:txBody>
          <a:bodyPr>
            <a:noAutofit/>
          </a:bodyPr>
          <a:lstStyle/>
          <a:p>
            <a:r>
              <a:rPr lang="sk-SK" sz="2400" b="1" dirty="0"/>
              <a:t>Implementácia osvedčených postupov tvorby </a:t>
            </a:r>
            <a:r>
              <a:rPr lang="sk-SK" sz="2400" b="1" dirty="0" err="1"/>
              <a:t>dashboardu</a:t>
            </a:r>
            <a:r>
              <a:rPr lang="sk-SK" sz="2400" b="1" dirty="0"/>
              <a:t> – </a:t>
            </a:r>
            <a:r>
              <a:rPr lang="sk-SK" sz="2400" b="1" dirty="0" err="1"/>
              <a:t>pokr</a:t>
            </a:r>
            <a:r>
              <a:rPr lang="sk-SK" sz="2400" b="1" dirty="0"/>
              <a:t>.</a:t>
            </a:r>
            <a:endParaRPr lang="en-GB" sz="2400" b="1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74D3403-DA3D-8DBC-CAD0-5D9766B979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3060" y="1200150"/>
            <a:ext cx="9881552" cy="5360670"/>
          </a:xfrm>
        </p:spPr>
        <p:txBody>
          <a:bodyPr>
            <a:normAutofit fontScale="85000" lnSpcReduction="20000"/>
          </a:bodyPr>
          <a:lstStyle/>
          <a:p>
            <a:r>
              <a:rPr lang="sk-SK" sz="3400" b="1">
                <a:solidFill>
                  <a:srgbClr val="C00000"/>
                </a:solidFill>
              </a:rPr>
              <a:t>Vyhnite sa príliš efektnému formátovaniu </a:t>
            </a:r>
            <a:r>
              <a:rPr lang="sk-SK" sz="3400"/>
              <a:t>– kľúčom k efektívnej komunikácii s vašimi dashboardami je prezentovať údaje čo najjednoduchšie. Tu je niekoľko pokynov: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k-SK" sz="3200"/>
              <a:t>Nepoužívajte farby alebo výplne pozadia na rozdelenie dashboardov.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k-SK" sz="3200"/>
              <a:t>Zrušte zvýraznenie okrajov, pozadia a iných prvkov, ktoré definujú oblasti dashboardu.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k-SK" sz="3200"/>
              <a:t>Vyhnite sa používaniu efektov, ako sú prechody, vzorové výplne, tiene, žiary, mäkké okraje a iné formátovanie.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k-SK" sz="3200"/>
              <a:t>Nepokúšajte sa vylepšiť svoje dashboardy pomocou klipartov alebo obrázkov.</a:t>
            </a:r>
          </a:p>
        </p:txBody>
      </p:sp>
    </p:spTree>
    <p:extLst>
      <p:ext uri="{BB962C8B-B14F-4D97-AF65-F5344CB8AC3E}">
        <p14:creationId xmlns:p14="http://schemas.microsoft.com/office/powerpoint/2010/main" val="34978847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54D2A9-044F-ABD2-BF3C-39F09EDD1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5474" y="297180"/>
            <a:ext cx="10596724" cy="725137"/>
          </a:xfrm>
        </p:spPr>
        <p:txBody>
          <a:bodyPr>
            <a:noAutofit/>
          </a:bodyPr>
          <a:lstStyle/>
          <a:p>
            <a:r>
              <a:rPr lang="sk-SK" sz="2400" b="1" dirty="0"/>
              <a:t>Implementácia osvedčených postupov tvorby </a:t>
            </a:r>
            <a:r>
              <a:rPr lang="sk-SK" sz="2400" b="1" dirty="0" err="1"/>
              <a:t>dashboardu</a:t>
            </a:r>
            <a:r>
              <a:rPr lang="sk-SK" sz="2400" b="1" dirty="0"/>
              <a:t> – </a:t>
            </a:r>
            <a:r>
              <a:rPr lang="sk-SK" sz="2400" b="1" dirty="0" err="1"/>
              <a:t>pokr</a:t>
            </a:r>
            <a:r>
              <a:rPr lang="sk-SK" sz="2400" b="1" dirty="0"/>
              <a:t>.</a:t>
            </a:r>
            <a:endParaRPr lang="en-GB" sz="2400" b="1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74D3403-DA3D-8DBC-CAD0-5D9766B979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3060" y="1200150"/>
            <a:ext cx="9881552" cy="5360670"/>
          </a:xfrm>
        </p:spPr>
        <p:txBody>
          <a:bodyPr>
            <a:normAutofit/>
          </a:bodyPr>
          <a:lstStyle/>
          <a:p>
            <a:r>
              <a:rPr lang="sk-SK" sz="3600" b="1">
                <a:solidFill>
                  <a:srgbClr val="C00000"/>
                </a:solidFill>
              </a:rPr>
              <a:t>Obmedzte každý dashboard na jednu vytlačiteľnú stranu</a:t>
            </a:r>
            <a:r>
              <a:rPr lang="sk-SK" sz="3600"/>
              <a:t>– dashboardy by vo všeobecnosti mali poskytovať okamžitý pohľad na kľúčové prvky relevantné pre konkrétne ciele alebo obchodné procesy. </a:t>
            </a:r>
          </a:p>
          <a:p>
            <a:r>
              <a:rPr lang="sk-SK" sz="3600"/>
              <a:t>To znamená, že všetky údaje sú okamžite viditeľné na jednej stránke.</a:t>
            </a:r>
          </a:p>
          <a:p>
            <a:pPr marL="0" indent="0">
              <a:buNone/>
            </a:pPr>
            <a:endParaRPr lang="sk-SK" sz="3600"/>
          </a:p>
        </p:txBody>
      </p:sp>
    </p:spTree>
    <p:extLst>
      <p:ext uri="{BB962C8B-B14F-4D97-AF65-F5344CB8AC3E}">
        <p14:creationId xmlns:p14="http://schemas.microsoft.com/office/powerpoint/2010/main" val="30966068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54D2A9-044F-ABD2-BF3C-39F09EDD1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5474" y="297180"/>
            <a:ext cx="10596724" cy="725137"/>
          </a:xfrm>
        </p:spPr>
        <p:txBody>
          <a:bodyPr>
            <a:noAutofit/>
          </a:bodyPr>
          <a:lstStyle/>
          <a:p>
            <a:r>
              <a:rPr lang="sk-SK" sz="2400" b="1" dirty="0"/>
              <a:t>Implementácia osvedčených postupov tvorby </a:t>
            </a:r>
            <a:r>
              <a:rPr lang="sk-SK" sz="2400" b="1" dirty="0" err="1"/>
              <a:t>dashboardu</a:t>
            </a:r>
            <a:r>
              <a:rPr lang="sk-SK" sz="2400" b="1" dirty="0"/>
              <a:t> – </a:t>
            </a:r>
            <a:r>
              <a:rPr lang="sk-SK" sz="2400" b="1" dirty="0" err="1"/>
              <a:t>pokr</a:t>
            </a:r>
            <a:r>
              <a:rPr lang="sk-SK" sz="2400" b="1" dirty="0"/>
              <a:t>.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74D3403-DA3D-8DBC-CAD0-5D9766B979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3060" y="1200150"/>
            <a:ext cx="9881552" cy="5360670"/>
          </a:xfrm>
        </p:spPr>
        <p:txBody>
          <a:bodyPr>
            <a:normAutofit fontScale="92500" lnSpcReduction="10000"/>
          </a:bodyPr>
          <a:lstStyle/>
          <a:p>
            <a:r>
              <a:rPr lang="sk-SK" sz="3200" b="1">
                <a:solidFill>
                  <a:srgbClr val="C00000"/>
                </a:solidFill>
              </a:rPr>
              <a:t>Efektívne formátujte čísla </a:t>
            </a:r>
            <a:r>
              <a:rPr lang="sk-SK" sz="3200"/>
              <a:t>– je dôležité, aby ste svoje čísla naformátovali efektívne, aby vaši používatelia porozumeli informáciám, ktoré predstavujú, bez zmätku. To znamená, že všetky údaje sú okamžite viditeľné na jednej stránke. Tu je niekoľko pokynov: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k-SK" sz="2800"/>
              <a:t>Vždy používajte čiarky, aby sa čísla ľahšie čítali.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k-SK" sz="2800"/>
              <a:t>Desatinné miesta používajte iba vtedy, ak sa vyžaduje táto úroveň presnosti.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k-SK" sz="2800"/>
              <a:t>Symbol eura používajte iba vtedy, keď potrebujete objasniť, že hovoríte o peňažných hodnotách.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k-SK" sz="2800"/>
              <a:t>Formátujte veľké čísla na tisícky alebo milióny slovne.</a:t>
            </a:r>
          </a:p>
          <a:p>
            <a:pPr marL="0" indent="0">
              <a:buNone/>
            </a:pPr>
            <a:endParaRPr lang="sk-SK" sz="3200"/>
          </a:p>
          <a:p>
            <a:pPr marL="0" indent="0">
              <a:buNone/>
            </a:pPr>
            <a:endParaRPr lang="sk-SK" sz="3200"/>
          </a:p>
        </p:txBody>
      </p:sp>
    </p:spTree>
    <p:extLst>
      <p:ext uri="{BB962C8B-B14F-4D97-AF65-F5344CB8AC3E}">
        <p14:creationId xmlns:p14="http://schemas.microsoft.com/office/powerpoint/2010/main" val="3610757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54D2A9-044F-ABD2-BF3C-39F09EDD1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5474" y="297180"/>
            <a:ext cx="10596724" cy="725137"/>
          </a:xfrm>
        </p:spPr>
        <p:txBody>
          <a:bodyPr>
            <a:noAutofit/>
          </a:bodyPr>
          <a:lstStyle/>
          <a:p>
            <a:r>
              <a:rPr lang="sk-SK" sz="2400" b="1"/>
              <a:t>Implementácia osvedčených postupov tvorby dashboardu – pokr.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74D3403-DA3D-8DBC-CAD0-5D9766B979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3060" y="1200150"/>
            <a:ext cx="9881552" cy="5360670"/>
          </a:xfrm>
        </p:spPr>
        <p:txBody>
          <a:bodyPr>
            <a:normAutofit fontScale="92500" lnSpcReduction="20000"/>
          </a:bodyPr>
          <a:lstStyle/>
          <a:p>
            <a:r>
              <a:rPr lang="sk-SK" sz="3200" b="1">
                <a:solidFill>
                  <a:srgbClr val="C00000"/>
                </a:solidFill>
              </a:rPr>
              <a:t>Efektívne používajte názvy a menovky </a:t>
            </a:r>
            <a:r>
              <a:rPr lang="sk-SK" sz="3200"/>
              <a:t>– tu je niekoľko pokynov na efektívne označovanie na vašich dashboardoch a zostavách: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k-SK" sz="3200"/>
              <a:t>Zahrňte časovú známku.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k-SK" sz="3200"/>
              <a:t>Vždy zahrňte text označujúci, kedy boli údaje pre dashboard načítané.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k-SK" sz="3200"/>
              <a:t>Použite popisy pre každý komponent na vašom dashboarde.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k-SK" sz="3200"/>
              <a:t>Aj keď sa to môže zdať zvláštne, vo všeobecnosti je dobrou praxou znížiť dôraz na menovky tak, že ich naformátujete na svetlejšie odtiene, než aké sa používajú pre vaše údaje.</a:t>
            </a:r>
          </a:p>
          <a:p>
            <a:pPr marL="0" indent="0">
              <a:buNone/>
            </a:pPr>
            <a:endParaRPr lang="sk-SK" sz="3200"/>
          </a:p>
          <a:p>
            <a:pPr marL="0" indent="0">
              <a:buNone/>
            </a:pPr>
            <a:endParaRPr lang="sk-SK" sz="3200"/>
          </a:p>
        </p:txBody>
      </p:sp>
    </p:spTree>
    <p:extLst>
      <p:ext uri="{BB962C8B-B14F-4D97-AF65-F5344CB8AC3E}">
        <p14:creationId xmlns:p14="http://schemas.microsoft.com/office/powerpoint/2010/main" val="18144840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34D06F0-DA7C-6E5C-D984-AC7DCC899A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137973"/>
            <a:ext cx="8911687" cy="764852"/>
          </a:xfrm>
        </p:spPr>
        <p:txBody>
          <a:bodyPr/>
          <a:lstStyle/>
          <a:p>
            <a:r>
              <a:rPr lang="sk-SK" b="1" dirty="0"/>
              <a:t>Kroky pre tvorbu </a:t>
            </a:r>
            <a:r>
              <a:rPr lang="en-US" b="1" dirty="0"/>
              <a:t>dashboard</a:t>
            </a:r>
            <a:r>
              <a:rPr lang="sk-SK" b="1" dirty="0" err="1"/>
              <a:t>ov</a:t>
            </a:r>
            <a:endParaRPr lang="en-GB" b="1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65204B14-1820-03C9-3EEB-31C60DBC45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1007" y="902825"/>
            <a:ext cx="10115650" cy="5717893"/>
          </a:xfrm>
        </p:spPr>
        <p:txBody>
          <a:bodyPr>
            <a:normAutofit fontScale="92500" lnSpcReduction="10000"/>
          </a:bodyPr>
          <a:lstStyle/>
          <a:p>
            <a:pPr>
              <a:buFont typeface="+mj-lt"/>
              <a:buAutoNum type="arabicParenR"/>
            </a:pPr>
            <a:r>
              <a:rPr lang="sk-SK" sz="2800" dirty="0"/>
              <a:t>Príprava údajov.</a:t>
            </a:r>
          </a:p>
          <a:p>
            <a:pPr>
              <a:buFont typeface="+mj-lt"/>
              <a:buAutoNum type="arabicParenR"/>
            </a:pPr>
            <a:r>
              <a:rPr lang="sk-SK" sz="2800" dirty="0"/>
              <a:t>Príprava súboru pre </a:t>
            </a:r>
            <a:r>
              <a:rPr lang="sk-SK" sz="2800" dirty="0" err="1"/>
              <a:t>dashboard</a:t>
            </a:r>
            <a:r>
              <a:rPr lang="sk-SK" sz="2800" dirty="0"/>
              <a:t>.</a:t>
            </a:r>
          </a:p>
          <a:p>
            <a:pPr>
              <a:buFont typeface="+mj-lt"/>
              <a:buAutoNum type="arabicParenR"/>
            </a:pPr>
            <a:r>
              <a:rPr lang="sk-SK" sz="2800" dirty="0"/>
              <a:t>Analýza údajov.</a:t>
            </a:r>
          </a:p>
          <a:p>
            <a:pPr marL="800100" lvl="1" indent="-342900">
              <a:buFont typeface="+mj-lt"/>
              <a:buAutoNum type="alphaLcParenR"/>
            </a:pPr>
            <a:r>
              <a:rPr lang="sk-SK" sz="2400" dirty="0"/>
              <a:t>funkcie ako </a:t>
            </a:r>
            <a:r>
              <a:rPr lang="en-US" sz="2400" dirty="0"/>
              <a:t>SUMIF, COUNT, VLOOKUP, GETPIVOTDATA, SUMPRODUCT</a:t>
            </a:r>
            <a:r>
              <a:rPr lang="sk-SK" sz="2400" dirty="0"/>
              <a:t>...</a:t>
            </a:r>
          </a:p>
          <a:p>
            <a:pPr marL="800100" lvl="1" indent="-342900">
              <a:buFont typeface="+mj-lt"/>
              <a:buAutoNum type="alphaLcParenR"/>
            </a:pPr>
            <a:r>
              <a:rPr lang="sk-SK" sz="2400" dirty="0"/>
              <a:t>Kontingenčné tabuľky a tabuľky</a:t>
            </a:r>
            <a:r>
              <a:rPr lang="en-GB" sz="2400" dirty="0"/>
              <a:t>,</a:t>
            </a:r>
            <a:endParaRPr lang="sk-SK" sz="2400" dirty="0"/>
          </a:p>
          <a:p>
            <a:pPr marL="800100" lvl="1" indent="-342900">
              <a:buFont typeface="+mj-lt"/>
              <a:buAutoNum type="alphaLcParenR"/>
            </a:pPr>
            <a:r>
              <a:rPr lang="sk-SK" sz="2400" dirty="0"/>
              <a:t>rýchle filtre</a:t>
            </a:r>
            <a:r>
              <a:rPr lang="en-GB" sz="2400" dirty="0"/>
              <a:t>,</a:t>
            </a:r>
            <a:endParaRPr lang="sk-SK" sz="2400" dirty="0"/>
          </a:p>
          <a:p>
            <a:pPr marL="800100" lvl="1" indent="-342900">
              <a:buFont typeface="+mj-lt"/>
              <a:buAutoNum type="alphaLcParenR"/>
            </a:pPr>
            <a:r>
              <a:rPr lang="sk-SK" sz="2400" dirty="0"/>
              <a:t>automatické tvary</a:t>
            </a:r>
            <a:r>
              <a:rPr lang="en-GB" sz="2400" dirty="0"/>
              <a:t>,</a:t>
            </a:r>
            <a:endParaRPr lang="sk-SK" sz="2400" dirty="0"/>
          </a:p>
          <a:p>
            <a:pPr marL="800100" lvl="1" indent="-342900">
              <a:buFont typeface="+mj-lt"/>
              <a:buAutoNum type="alphaLcParenR"/>
            </a:pPr>
            <a:r>
              <a:rPr lang="sk-SK" sz="2400" dirty="0"/>
              <a:t>pomenované oblasti</a:t>
            </a:r>
            <a:r>
              <a:rPr lang="en-GB" sz="2400" dirty="0"/>
              <a:t>,</a:t>
            </a:r>
            <a:endParaRPr lang="sk-SK" sz="2400" dirty="0"/>
          </a:p>
          <a:p>
            <a:pPr marL="800100" lvl="1" indent="-342900">
              <a:buFont typeface="+mj-lt"/>
              <a:buAutoNum type="alphaLcParenR"/>
            </a:pPr>
            <a:r>
              <a:rPr lang="sk-SK" sz="2400" dirty="0"/>
              <a:t>podmienené formátovanie</a:t>
            </a:r>
            <a:r>
              <a:rPr lang="en-GB" sz="2400" dirty="0"/>
              <a:t>,</a:t>
            </a:r>
            <a:endParaRPr lang="sk-SK" sz="2400" dirty="0"/>
          </a:p>
          <a:p>
            <a:pPr marL="800100" lvl="1" indent="-342900">
              <a:buFont typeface="+mj-lt"/>
              <a:buAutoNum type="alphaLcParenR"/>
            </a:pPr>
            <a:r>
              <a:rPr lang="sk-SK" sz="2400" dirty="0"/>
              <a:t>grafy,</a:t>
            </a:r>
          </a:p>
          <a:p>
            <a:pPr marL="800100" lvl="1" indent="-342900">
              <a:buFont typeface="+mj-lt"/>
              <a:buAutoNum type="alphaLcParenR"/>
            </a:pPr>
            <a:r>
              <a:rPr lang="sk-SK" sz="2400" dirty="0" err="1"/>
              <a:t>rozbaľovacie</a:t>
            </a:r>
            <a:r>
              <a:rPr lang="sk-SK" sz="2400" dirty="0"/>
              <a:t> zoznamy.</a:t>
            </a:r>
          </a:p>
          <a:p>
            <a:pPr marL="400050">
              <a:buFont typeface="+mj-lt"/>
              <a:buAutoNum type="arabicParenR"/>
            </a:pPr>
            <a:r>
              <a:rPr lang="sk-SK" sz="2800" dirty="0"/>
              <a:t>Používanie grafov na vizualizáciu.</a:t>
            </a:r>
          </a:p>
          <a:p>
            <a:pPr marL="400050">
              <a:buFont typeface="+mj-lt"/>
              <a:buAutoNum type="arabicParenR"/>
            </a:pPr>
            <a:endParaRPr lang="sk-SK" sz="2800" dirty="0"/>
          </a:p>
          <a:p>
            <a:pPr marL="800100" lvl="1" indent="-342900">
              <a:buFont typeface="+mj-lt"/>
              <a:buAutoNum type="alphaLcParenR"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3869168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00F5A9B-5023-BF21-8639-912D6F4A2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8270" y="181926"/>
            <a:ext cx="8911687" cy="764852"/>
          </a:xfrm>
        </p:spPr>
        <p:txBody>
          <a:bodyPr/>
          <a:lstStyle/>
          <a:p>
            <a:r>
              <a:rPr lang="sk-SK" b="1" dirty="0"/>
              <a:t>Tipy a triky pre </a:t>
            </a:r>
            <a:r>
              <a:rPr lang="en-GB" b="1" dirty="0"/>
              <a:t>dashboard</a:t>
            </a:r>
            <a:r>
              <a:rPr lang="sk-SK" b="1" dirty="0"/>
              <a:t>y</a:t>
            </a:r>
            <a:endParaRPr lang="en-GB" b="1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4F44826-4686-32AB-BB59-BB178C1C34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8270" y="1064871"/>
            <a:ext cx="9216342" cy="5611203"/>
          </a:xfrm>
        </p:spPr>
        <p:txBody>
          <a:bodyPr>
            <a:normAutofit lnSpcReduction="10000"/>
          </a:bodyPr>
          <a:lstStyle/>
          <a:p>
            <a:r>
              <a:rPr lang="sk-SK" sz="2400"/>
              <a:t>vypnite polia kontingenčnej tabuľky, ktoré sa zobrazia po kliknutí do kontingenčnej tabuľky,</a:t>
            </a:r>
          </a:p>
          <a:p>
            <a:r>
              <a:rPr lang="sk-SK" sz="2400"/>
              <a:t>vypnite mriežku,</a:t>
            </a:r>
          </a:p>
          <a:p>
            <a:r>
              <a:rPr lang="sk-SK" sz="2400"/>
              <a:t>používajte firemné farby,</a:t>
            </a:r>
          </a:p>
          <a:p>
            <a:r>
              <a:rPr lang="sk-SK" sz="2400"/>
              <a:t>ak nemáte firemné farby, vyberte si maximálne 3-4 farby a použite ich vo všetkých prvkoch,</a:t>
            </a:r>
          </a:p>
          <a:p>
            <a:r>
              <a:rPr lang="sk-SK" sz="2400"/>
              <a:t>nastavte grafy na rovnakú veľkosť,</a:t>
            </a:r>
          </a:p>
          <a:p>
            <a:r>
              <a:rPr lang="sk-SK" sz="2400"/>
              <a:t>nastavte rýchle filtre a časové osi na rovnakú dimenziu,</a:t>
            </a:r>
          </a:p>
          <a:p>
            <a:r>
              <a:rPr lang="sk-SK" sz="2400"/>
              <a:t>ak chcete farebné pozadie hárku, nefarbite bunky, ale vložte monochromatický obrázok ako pozadie hárku,</a:t>
            </a:r>
          </a:p>
          <a:p>
            <a:r>
              <a:rPr lang="sk-SK" sz="2400"/>
              <a:t>dôležité čísla, ktoré ste získali pomocou vzorcov a funkcií, môžete vkladať do tvarov,</a:t>
            </a:r>
          </a:p>
          <a:p>
            <a:r>
              <a:rPr lang="sk-SK" sz="2400"/>
              <a:t>všetko na konci skontrolujte.</a:t>
            </a:r>
          </a:p>
        </p:txBody>
      </p:sp>
    </p:spTree>
    <p:extLst>
      <p:ext uri="{BB962C8B-B14F-4D97-AF65-F5344CB8AC3E}">
        <p14:creationId xmlns:p14="http://schemas.microsoft.com/office/powerpoint/2010/main" val="126321481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>
            <a:extLst>
              <a:ext uri="{FF2B5EF4-FFF2-40B4-BE49-F238E27FC236}">
                <a16:creationId xmlns:a16="http://schemas.microsoft.com/office/drawing/2014/main" id="{FEF6FDC7-618A-60C8-2746-4BD0D977E17C}"/>
              </a:ext>
            </a:extLst>
          </p:cNvPr>
          <p:cNvSpPr/>
          <p:nvPr/>
        </p:nvSpPr>
        <p:spPr>
          <a:xfrm rot="20533356">
            <a:off x="2782852" y="2512104"/>
            <a:ext cx="7186957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k-SK" sz="6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Ďakujem za pozornosť</a:t>
            </a:r>
            <a:r>
              <a:rPr lang="sk-SK" sz="6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!</a:t>
            </a:r>
            <a:endParaRPr lang="sk-SK" sz="60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31234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54D2A9-044F-ABD2-BF3C-39F09EDD1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5941" y="624110"/>
            <a:ext cx="9698672" cy="678910"/>
          </a:xfrm>
        </p:spPr>
        <p:txBody>
          <a:bodyPr/>
          <a:lstStyle/>
          <a:p>
            <a:r>
              <a:rPr lang="sk-SK" b="1"/>
              <a:t>Príprava na projekt Dashboard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74D3403-DA3D-8DBC-CAD0-5D9766B979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3060" y="1405890"/>
            <a:ext cx="9881552" cy="5154930"/>
          </a:xfrm>
        </p:spPr>
        <p:txBody>
          <a:bodyPr>
            <a:normAutofit fontScale="92500" lnSpcReduction="10000"/>
          </a:bodyPr>
          <a:lstStyle/>
          <a:p>
            <a:r>
              <a:rPr lang="sk-SK" sz="3600"/>
              <a:t>Tvorba dashboardov si vyžaduje oveľa väčšiu prípravu ako štandardné analýzy v Exceli. Vyžaduje si užšiu komunikáciu s lídrami spoločnosti a hlbšie pochopenie požiadaviek používateľov.</a:t>
            </a:r>
          </a:p>
          <a:p>
            <a:r>
              <a:rPr lang="sk-SK" sz="3600"/>
              <a:t>Proces zhromažďovania požiadaviek používateľov nemusí byť komplikovaný alebo formálny. Niekoľko jednoduchých vecí, ktoré môžeme urobiť, aby sme mali jasnú predstavu o účele dashboardu. (ďalšie snímky)</a:t>
            </a:r>
          </a:p>
        </p:txBody>
      </p:sp>
    </p:spTree>
    <p:extLst>
      <p:ext uri="{BB962C8B-B14F-4D97-AF65-F5344CB8AC3E}">
        <p14:creationId xmlns:p14="http://schemas.microsoft.com/office/powerpoint/2010/main" val="579615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54D2A9-044F-ABD2-BF3C-39F09EDD1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3070" y="521240"/>
            <a:ext cx="10201593" cy="678910"/>
          </a:xfrm>
        </p:spPr>
        <p:txBody>
          <a:bodyPr>
            <a:noAutofit/>
          </a:bodyPr>
          <a:lstStyle/>
          <a:p>
            <a:r>
              <a:rPr lang="pl-PL" sz="2800" b="1" dirty="0"/>
              <a:t>Stanovenie obecenstva a účelu pre dashboard</a:t>
            </a:r>
            <a:endParaRPr lang="en-GB" sz="2800" b="1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74D3403-DA3D-8DBC-CAD0-5D9766B979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3060" y="1405890"/>
            <a:ext cx="9881552" cy="515493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sk-SK" sz="3200"/>
              <a:t>Porozprávajte sa so zadávateľmi o tom, čo skutočne požadujú. </a:t>
            </a:r>
          </a:p>
          <a:p>
            <a:pPr algn="l"/>
            <a:r>
              <a:rPr lang="sk-SK" sz="3200"/>
              <a:t>Diskutujte o účele dashboardu a rozhodnutiach, ktoré ich prinútili požiadať o vytvorenie dashboardu.</a:t>
            </a:r>
          </a:p>
          <a:p>
            <a:pPr algn="l"/>
            <a:r>
              <a:rPr lang="sk-SK" sz="3200"/>
              <a:t>Ak je tvorba dashboardu skutočne zaručená, porozprávajte sa o tom, kto sú koncoví používatelia. </a:t>
            </a:r>
          </a:p>
          <a:p>
            <a:pPr algn="l"/>
            <a:r>
              <a:rPr lang="sk-SK" sz="3200"/>
              <a:t>Nájdite si čas na stretnutie s niekoľkými koncovými používateľmi a porozprávajte sa o tom, ako by používali dashboard.</a:t>
            </a:r>
          </a:p>
        </p:txBody>
      </p:sp>
    </p:spTree>
    <p:extLst>
      <p:ext uri="{BB962C8B-B14F-4D97-AF65-F5344CB8AC3E}">
        <p14:creationId xmlns:p14="http://schemas.microsoft.com/office/powerpoint/2010/main" val="2411455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54D2A9-044F-ABD2-BF3C-39F09EDD1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3070" y="521240"/>
            <a:ext cx="10201593" cy="678910"/>
          </a:xfrm>
        </p:spPr>
        <p:txBody>
          <a:bodyPr>
            <a:noAutofit/>
          </a:bodyPr>
          <a:lstStyle/>
          <a:p>
            <a:r>
              <a:rPr lang="pl-PL" sz="2800" b="1" dirty="0"/>
              <a:t>Vymedzenie ukazovateľov pre dashboard</a:t>
            </a:r>
            <a:endParaRPr lang="en-GB" sz="2800" b="1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74D3403-DA3D-8DBC-CAD0-5D9766B979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3060" y="1405890"/>
            <a:ext cx="9881552" cy="5154930"/>
          </a:xfrm>
        </p:spPr>
        <p:txBody>
          <a:bodyPr>
            <a:normAutofit lnSpcReduction="10000"/>
          </a:bodyPr>
          <a:lstStyle/>
          <a:p>
            <a:pPr algn="l"/>
            <a:r>
              <a:rPr lang="sk-SK" sz="3200"/>
              <a:t>Väčšina dashboardov je navrhnutá na základe súboru ukazovateľov alebo kľúčových ukazovateľov výkonnosti (KPI).</a:t>
            </a:r>
          </a:p>
          <a:p>
            <a:pPr algn="l"/>
            <a:r>
              <a:rPr lang="sk-SK" sz="3200"/>
              <a:t>KPI je ukazovateľom výkonu, ktorý sa považuje za nevyhnutný pre každodenné operácie alebo procesy.</a:t>
            </a:r>
          </a:p>
          <a:p>
            <a:pPr algn="l"/>
            <a:r>
              <a:rPr lang="sk-SK" sz="3200"/>
              <a:t>Myšlienkou KPI je, že odhaľuje ukazovatele, ktoré sú mimo normálneho rozsahu pre konkrétnu oblasť, takže často signalizuje potrebu pozornosti a zásahu.</a:t>
            </a:r>
          </a:p>
        </p:txBody>
      </p:sp>
    </p:spTree>
    <p:extLst>
      <p:ext uri="{BB962C8B-B14F-4D97-AF65-F5344CB8AC3E}">
        <p14:creationId xmlns:p14="http://schemas.microsoft.com/office/powerpoint/2010/main" val="2977254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54D2A9-044F-ABD2-BF3C-39F09EDD1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3070" y="521240"/>
            <a:ext cx="10201593" cy="678910"/>
          </a:xfrm>
        </p:spPr>
        <p:txBody>
          <a:bodyPr>
            <a:noAutofit/>
          </a:bodyPr>
          <a:lstStyle/>
          <a:p>
            <a:r>
              <a:rPr lang="sk-SK" sz="2800" b="1"/>
              <a:t>Katalogizácia požadovaných zdrojov údajov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74D3403-DA3D-8DBC-CAD0-5D9766B979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3060" y="1405890"/>
            <a:ext cx="9881552" cy="5154930"/>
          </a:xfrm>
        </p:spPr>
        <p:txBody>
          <a:bodyPr>
            <a:normAutofit lnSpcReduction="10000"/>
          </a:bodyPr>
          <a:lstStyle/>
          <a:p>
            <a:pPr algn="l"/>
            <a:r>
              <a:rPr lang="sk-SK" sz="3200"/>
              <a:t>Keď máte zoznam ukazovateľov, ktoré je potrebné zahrnúť do dashboardu, položte si nasledujúce otázky: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k-SK" sz="3000"/>
              <a:t>Máte prístup k potrebnému zdroju údajov?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k-SK" sz="3000"/>
              <a:t>Ako často sa budú tieto zdroje údajov obnovovať?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k-SK" sz="3000"/>
              <a:t>Kto vlastní a spravuje tieto údaje?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k-SK" sz="3000"/>
              <a:t>Aké procesy sú potrebné na získanie údajov z týchto zdrojov?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k-SK" sz="3000"/>
              <a:t>Existujú vôbec tieto údaje?</a:t>
            </a:r>
          </a:p>
        </p:txBody>
      </p:sp>
    </p:spTree>
    <p:extLst>
      <p:ext uri="{BB962C8B-B14F-4D97-AF65-F5344CB8AC3E}">
        <p14:creationId xmlns:p14="http://schemas.microsoft.com/office/powerpoint/2010/main" val="27240610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54D2A9-044F-ABD2-BF3C-39F09EDD1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3070" y="521240"/>
            <a:ext cx="10201593" cy="678910"/>
          </a:xfrm>
        </p:spPr>
        <p:txBody>
          <a:bodyPr>
            <a:noAutofit/>
          </a:bodyPr>
          <a:lstStyle/>
          <a:p>
            <a:r>
              <a:rPr lang="it-IT" sz="2800" b="1" dirty="0"/>
              <a:t>Definovanie </a:t>
            </a:r>
            <a:r>
              <a:rPr lang="sk-SK" sz="2800" b="1" dirty="0"/>
              <a:t>dimenzií</a:t>
            </a:r>
            <a:r>
              <a:rPr lang="it-IT" sz="2800" b="1" dirty="0"/>
              <a:t> a filtrov pre dashboard</a:t>
            </a:r>
            <a:endParaRPr lang="en-GB" sz="2800" b="1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74D3403-DA3D-8DBC-CAD0-5D9766B979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3060" y="1405890"/>
            <a:ext cx="9881552" cy="5154930"/>
          </a:xfrm>
        </p:spPr>
        <p:txBody>
          <a:bodyPr>
            <a:normAutofit lnSpcReduction="10000"/>
          </a:bodyPr>
          <a:lstStyle/>
          <a:p>
            <a:pPr algn="l"/>
            <a:r>
              <a:rPr lang="sk-SK" sz="3000"/>
              <a:t>V kontexte dashboardov je dimenzia kategória údajov, ktorá sa používa na identifikovanie údajov. Príkladmi dimenzií sú Región, Trh, Pobočka, Manažér alebo Zamestnanec.</a:t>
            </a:r>
          </a:p>
          <a:p>
            <a:pPr algn="l"/>
            <a:r>
              <a:rPr lang="sk-SK" sz="3000"/>
              <a:t>Keď definujeme dimenziu vo fáze vývoja požiadaviek na používateľa, určujeme, ako by mali byť údaje zoskupené alebo distribuované.</a:t>
            </a:r>
          </a:p>
          <a:p>
            <a:pPr algn="l"/>
            <a:r>
              <a:rPr lang="sk-SK" sz="3000"/>
              <a:t>V kontexte dashboardov sú filtre mechanizmy, ktoré nám umožňujú zúžiť rozsah údajov na jednu dimenziu. Môžeme napríklad filtrovať podľa Roka, Zamestnanca alebo Regiónu.</a:t>
            </a:r>
          </a:p>
        </p:txBody>
      </p:sp>
    </p:spTree>
    <p:extLst>
      <p:ext uri="{BB962C8B-B14F-4D97-AF65-F5344CB8AC3E}">
        <p14:creationId xmlns:p14="http://schemas.microsoft.com/office/powerpoint/2010/main" val="11171289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54D2A9-044F-ABD2-BF3C-39F09EDD1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3070" y="521240"/>
            <a:ext cx="10201593" cy="678910"/>
          </a:xfrm>
        </p:spPr>
        <p:txBody>
          <a:bodyPr>
            <a:noAutofit/>
          </a:bodyPr>
          <a:lstStyle/>
          <a:p>
            <a:r>
              <a:rPr lang="sk-SK" sz="2800" b="1"/>
              <a:t>Určenie potreby funkcií rozbaľovacích zoznamov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74D3403-DA3D-8DBC-CAD0-5D9766B979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3060" y="1405890"/>
            <a:ext cx="9881552" cy="515493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sk-SK" sz="3600"/>
              <a:t>Mnoho dashboardov poskytuje funkcie hĺbkových analýz, ktoré používateľom umožňujú „vŕtať sa“ v detailoch konkrétneho opatrenia. </a:t>
            </a:r>
          </a:p>
          <a:p>
            <a:pPr algn="l"/>
            <a:r>
              <a:rPr lang="sk-SK" sz="3600"/>
              <a:t>Chceme jasne pochopiť, aké typy podrobných analýz majú naši používatelia na mysli.</a:t>
            </a:r>
          </a:p>
          <a:p>
            <a:pPr algn="l"/>
            <a:r>
              <a:rPr lang="sk-SK" sz="3600"/>
              <a:t>Pre väčšinu používateľov znamená funkcia rozbaľovania možnosť získať pohľad na  nespracované údaje, ktoré podporujú informácie v dashboarde.</a:t>
            </a:r>
          </a:p>
        </p:txBody>
      </p:sp>
    </p:spTree>
    <p:extLst>
      <p:ext uri="{BB962C8B-B14F-4D97-AF65-F5344CB8AC3E}">
        <p14:creationId xmlns:p14="http://schemas.microsoft.com/office/powerpoint/2010/main" val="34034755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54D2A9-044F-ABD2-BF3C-39F09EDD1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3070" y="521240"/>
            <a:ext cx="10201593" cy="678910"/>
          </a:xfrm>
        </p:spPr>
        <p:txBody>
          <a:bodyPr>
            <a:noAutofit/>
          </a:bodyPr>
          <a:lstStyle/>
          <a:p>
            <a:r>
              <a:rPr lang="sk-SK" sz="2800" b="1"/>
              <a:t>Stanovenie plánu obnovy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74D3403-DA3D-8DBC-CAD0-5D9766B979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3060" y="1405890"/>
            <a:ext cx="9881552" cy="5154930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sk-SK" sz="3200"/>
              <a:t>Plán obnovy sa vzťahuje na plán, podľa ktorého sa dashboard aktualizuje, aby zobrazoval najnovšie dostupné informácie. </a:t>
            </a:r>
          </a:p>
          <a:p>
            <a:pPr algn="l"/>
            <a:r>
              <a:rPr lang="sk-SK" sz="3200"/>
              <a:t>Keďže ste vy ten, kto zodpovedá za zostavenie a údržbu dashboardu, mali by ste mať možnosť vyjadriť sa k plánom obnovy, pretože váš manažér nemusí vedieť, čo je potrebné na obnovenie príslušného dashboardu.</a:t>
            </a:r>
          </a:p>
          <a:p>
            <a:pPr algn="l"/>
            <a:r>
              <a:rPr lang="sk-SK" sz="3200"/>
              <a:t>Pri určovaní plánu obnovovania majte na pamäti obnovovacie frekvencie rôznych zdrojov údajov, z ktorých potrebujete získať informácie. </a:t>
            </a:r>
          </a:p>
          <a:p>
            <a:pPr algn="l"/>
            <a:r>
              <a:rPr lang="sk-SK" sz="3200"/>
              <a:t>Dasboard nemôžete obnoviť rýchlejšie ako zdroje údajov.</a:t>
            </a:r>
          </a:p>
        </p:txBody>
      </p:sp>
    </p:spTree>
    <p:extLst>
      <p:ext uri="{BB962C8B-B14F-4D97-AF65-F5344CB8AC3E}">
        <p14:creationId xmlns:p14="http://schemas.microsoft.com/office/powerpoint/2010/main" val="4260021535"/>
      </p:ext>
    </p:extLst>
  </p:cSld>
  <p:clrMapOvr>
    <a:masterClrMapping/>
  </p:clrMapOvr>
</p:sld>
</file>

<file path=ppt/theme/theme1.xml><?xml version="1.0" encoding="utf-8"?>
<a:theme xmlns:a="http://schemas.openxmlformats.org/drawingml/2006/main" name="Dym">
  <a:themeElements>
    <a:clrScheme name="Dym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y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ym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206</TotalTime>
  <Words>1951</Words>
  <Application>Microsoft Office PowerPoint</Application>
  <PresentationFormat>Širokouhlá</PresentationFormat>
  <Paragraphs>156</Paragraphs>
  <Slides>26</Slides>
  <Notes>22</Notes>
  <HiddenSlides>0</HiddenSlides>
  <MMClips>0</MMClips>
  <ScaleCrop>false</ScaleCrop>
  <HeadingPairs>
    <vt:vector size="6" baseType="variant">
      <vt:variant>
        <vt:lpstr>Použité písma</vt:lpstr>
      </vt:variant>
      <vt:variant>
        <vt:i4>6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26</vt:i4>
      </vt:variant>
    </vt:vector>
  </HeadingPairs>
  <TitlesOfParts>
    <vt:vector size="33" baseType="lpstr">
      <vt:lpstr>Arial</vt:lpstr>
      <vt:lpstr>Calibri</vt:lpstr>
      <vt:lpstr>Century Gothic</vt:lpstr>
      <vt:lpstr>OfficinaSerifStd-Book</vt:lpstr>
      <vt:lpstr>Wingdings</vt:lpstr>
      <vt:lpstr>Wingdings 3</vt:lpstr>
      <vt:lpstr>Dym</vt:lpstr>
      <vt:lpstr>Dashboardy</vt:lpstr>
      <vt:lpstr>Čo je dasboard?</vt:lpstr>
      <vt:lpstr>Príprava na projekt Dashboard</vt:lpstr>
      <vt:lpstr>Stanovenie obecenstva a účelu pre dashboard</vt:lpstr>
      <vt:lpstr>Vymedzenie ukazovateľov pre dashboard</vt:lpstr>
      <vt:lpstr>Katalogizácia požadovaných zdrojov údajov</vt:lpstr>
      <vt:lpstr>Definovanie dimenzií a filtrov pre dashboard</vt:lpstr>
      <vt:lpstr>Určenie potreby funkcií rozbaľovacích zoznamov</vt:lpstr>
      <vt:lpstr>Stanovenie plánu obnovy</vt:lpstr>
      <vt:lpstr>Implementácia osvedčených postupov tvorby dashboardov</vt:lpstr>
      <vt:lpstr>Implementácia osvedčených postupov tvorby dashboardov – pokr.</vt:lpstr>
      <vt:lpstr>Oddelenie údajov, analýzy a prezentácie</vt:lpstr>
      <vt:lpstr>Oddelenie údajov, analýzy a prezentácie – pokr.</vt:lpstr>
      <vt:lpstr>Vhodne štruktúrované údaje</vt:lpstr>
      <vt:lpstr>Vyhnite sa premene vášho dátového modelu na databázu</vt:lpstr>
      <vt:lpstr>Dokumentácia a organizácia vášho dátového modelu</vt:lpstr>
      <vt:lpstr>Implementácia osvedčených postupov tvorby dashboardu</vt:lpstr>
      <vt:lpstr>Implementácia osvedčených postupov tvorby dashboardu – pokr.</vt:lpstr>
      <vt:lpstr>Implementácia osvedčených postupov tvorby dashboardu – pokr.</vt:lpstr>
      <vt:lpstr>Implementácia osvedčených postupov tvorby dashboardu – pokr.</vt:lpstr>
      <vt:lpstr>Implementácia osvedčených postupov tvorby dashboardu – pokr.</vt:lpstr>
      <vt:lpstr>Implementácia osvedčených postupov tvorby dashboardu – pokr.</vt:lpstr>
      <vt:lpstr>Implementácia osvedčených postupov tvorby dashboardu – pokr.</vt:lpstr>
      <vt:lpstr>Kroky pre tvorbu dashboardov</vt:lpstr>
      <vt:lpstr>Tipy a triky pre dashboardy</vt:lpstr>
      <vt:lpstr>Prezentácia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Dashboards</dc:title>
  <dc:creator>Marcela Hallová</dc:creator>
  <cp:lastModifiedBy>Marcela Hallová</cp:lastModifiedBy>
  <cp:revision>40</cp:revision>
  <dcterms:created xsi:type="dcterms:W3CDTF">2022-10-23T16:32:38Z</dcterms:created>
  <dcterms:modified xsi:type="dcterms:W3CDTF">2022-10-23T20:28:19Z</dcterms:modified>
</cp:coreProperties>
</file>