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sldIdLst>
    <p:sldId id="295" r:id="R0e3e9628a8254305" DeepLBanner=""/>
    <p:sldId id="256" r:id="rId5"/>
    <p:sldId id="257" r:id="rId6"/>
    <p:sldId id="261" r:id="rId7"/>
    <p:sldId id="262" r:id="rId8"/>
    <p:sldId id="263" r:id="rId9"/>
    <p:sldId id="259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64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60" r:id="rId40"/>
    <p:sldId id="258" r:id="rId41"/>
    <p:sldId id="294" r:id="rId42"/>
    <p:sldId id="293" r:id="rId43"/>
  </p:sldIdLst>
  <p:sldSz cx="9144000" cy="6858000" type="screen4x3"/>
  <p:notesSz cx="6858000" cy="9144000"/>
  <p:embeddedFontLst>
    <p:embeddedFont>
      <p:font typeface="Segoe UI Emoji" panose="020B0502040204020203" pitchFamily="34" charset="0"/>
      <p:regular r:id="rId44"/>
    </p:embeddedFont>
    <p:embeddedFont>
      <p:font typeface="Segoe UI Semilight" panose="020B0402040204020203" pitchFamily="34" charset="0"/>
      <p:regular r:id="rId45"/>
      <p:italic r:id="rId46"/>
    </p:embeddedFont>
    <p:embeddedFont>
      <p:font typeface="Segoe UI Semibold" panose="020B0702040204020203" pitchFamily="34" charset="0"/>
      <p:bold r:id="rId47"/>
      <p:boldItalic r:id="rId48"/>
    </p:embeddedFont>
    <p:embeddedFont>
      <p:font typeface="Calibri Light" panose="020F0302020204030204" pitchFamily="34" charset="0"/>
      <p:regular r:id="rId49"/>
      <p:italic r:id="rId50"/>
    </p:embeddedFont>
    <p:embeddedFont>
      <p:font typeface="Nirmala UI Semilight" panose="020B0402040204020203" pitchFamily="34" charset="0"/>
      <p:regular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Verdana" panose="020B0604030504040204" pitchFamily="34" charset="0"/>
      <p:regular r:id="rId56"/>
      <p:bold r:id="rId57"/>
      <p:italic r:id="rId58"/>
      <p:boldItalic r:id="rId59"/>
    </p:embeddedFont>
    <p:embeddedFont>
      <p:font typeface="Segoe UI Light" panose="020B0502040204020203" pitchFamily="34" charset="0"/>
      <p:regular r:id="rId60"/>
      <p:italic r:id="rId6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rLc289m98e2nu1rZwxn8RQ==" hashData="jl31I+FZfeL3Da0RWjDsWJ2KAcjcNQYNNNRC5PJm8VIGc75Z01xRsS7AMK0y6Q/BGsMylPB72fPI5Y8B5FFi7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9354BD-35A2-4BA9-904D-2C134C701BC4}" v="2" dt="2022-06-20T11:07:31.7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20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22.xml" Id="rId26" /><Relationship Type="http://schemas.openxmlformats.org/officeDocument/2006/relationships/slide" Target="slides/slide17.xml" Id="rId21" /><Relationship Type="http://schemas.openxmlformats.org/officeDocument/2006/relationships/slide" Target="slides/slide30.xml" Id="rId34" /><Relationship Type="http://schemas.openxmlformats.org/officeDocument/2006/relationships/slide" Target="slides/slide38.xml" Id="rId42" /><Relationship Type="http://schemas.openxmlformats.org/officeDocument/2006/relationships/font" Target="fonts/font4.fntdata" Id="rId47" /><Relationship Type="http://schemas.openxmlformats.org/officeDocument/2006/relationships/font" Target="fonts/font7.fntdata" Id="rId50" /><Relationship Type="http://schemas.openxmlformats.org/officeDocument/2006/relationships/font" Target="fonts/font12.fntdata" Id="rId55" /><Relationship Type="http://schemas.openxmlformats.org/officeDocument/2006/relationships/viewProps" Target="viewProps.xml" Id="rId63" /><Relationship Type="http://schemas.openxmlformats.org/officeDocument/2006/relationships/slide" Target="slides/slide3.xml" Id="rId7" /><Relationship Type="http://schemas.openxmlformats.org/officeDocument/2006/relationships/customXml" Target="../customXml/item2.xml" Id="rId2" /><Relationship Type="http://schemas.openxmlformats.org/officeDocument/2006/relationships/slide" Target="slides/slide12.xml" Id="rId16" /><Relationship Type="http://schemas.openxmlformats.org/officeDocument/2006/relationships/slide" Target="slides/slide25.xml" Id="rId29" /><Relationship Type="http://schemas.openxmlformats.org/officeDocument/2006/relationships/slide" Target="slides/slide7.xml" Id="rId11" /><Relationship Type="http://schemas.openxmlformats.org/officeDocument/2006/relationships/slide" Target="slides/slide20.xml" Id="rId24" /><Relationship Type="http://schemas.openxmlformats.org/officeDocument/2006/relationships/slide" Target="slides/slide28.xml" Id="rId32" /><Relationship Type="http://schemas.openxmlformats.org/officeDocument/2006/relationships/slide" Target="slides/slide33.xml" Id="rId37" /><Relationship Type="http://schemas.openxmlformats.org/officeDocument/2006/relationships/slide" Target="slides/slide36.xml" Id="rId40" /><Relationship Type="http://schemas.openxmlformats.org/officeDocument/2006/relationships/font" Target="fonts/font2.fntdata" Id="rId45" /><Relationship Type="http://schemas.openxmlformats.org/officeDocument/2006/relationships/font" Target="fonts/font10.fntdata" Id="rId53" /><Relationship Type="http://schemas.openxmlformats.org/officeDocument/2006/relationships/font" Target="fonts/font15.fntdata" Id="rId58" /><Relationship Type="http://schemas.microsoft.com/office/2016/11/relationships/changesInfo" Target="changesInfos/changesInfo1.xml" Id="rId66" /><Relationship Type="http://schemas.openxmlformats.org/officeDocument/2006/relationships/slide" Target="slides/slide1.xml" Id="rId5" /><Relationship Type="http://schemas.openxmlformats.org/officeDocument/2006/relationships/font" Target="fonts/font18.fntdata" Id="rId61" /><Relationship Type="http://schemas.openxmlformats.org/officeDocument/2006/relationships/slide" Target="slides/slide15.xml" Id="rId19" /><Relationship Type="http://schemas.openxmlformats.org/officeDocument/2006/relationships/slide" Target="slides/slide10.xml" Id="rId14" /><Relationship Type="http://schemas.openxmlformats.org/officeDocument/2006/relationships/slide" Target="slides/slide18.xml" Id="rId22" /><Relationship Type="http://schemas.openxmlformats.org/officeDocument/2006/relationships/slide" Target="slides/slide23.xml" Id="rId27" /><Relationship Type="http://schemas.openxmlformats.org/officeDocument/2006/relationships/slide" Target="slides/slide26.xml" Id="rId30" /><Relationship Type="http://schemas.openxmlformats.org/officeDocument/2006/relationships/slide" Target="slides/slide31.xml" Id="rId35" /><Relationship Type="http://schemas.openxmlformats.org/officeDocument/2006/relationships/slide" Target="slides/slide39.xml" Id="rId43" /><Relationship Type="http://schemas.openxmlformats.org/officeDocument/2006/relationships/font" Target="fonts/font5.fntdata" Id="rId48" /><Relationship Type="http://schemas.openxmlformats.org/officeDocument/2006/relationships/font" Target="fonts/font13.fntdata" Id="rId56" /><Relationship Type="http://schemas.openxmlformats.org/officeDocument/2006/relationships/theme" Target="theme/theme1.xml" Id="rId64" /><Relationship Type="http://schemas.openxmlformats.org/officeDocument/2006/relationships/slide" Target="slides/slide4.xml" Id="rId8" /><Relationship Type="http://schemas.openxmlformats.org/officeDocument/2006/relationships/font" Target="fonts/font8.fntdata" Id="rId51" /><Relationship Type="http://schemas.openxmlformats.org/officeDocument/2006/relationships/customXml" Target="../customXml/item3.xml" Id="rId3" /><Relationship Type="http://schemas.openxmlformats.org/officeDocument/2006/relationships/slide" Target="slides/slide8.xml" Id="rId12" /><Relationship Type="http://schemas.openxmlformats.org/officeDocument/2006/relationships/slide" Target="slides/slide13.xml" Id="rId17" /><Relationship Type="http://schemas.openxmlformats.org/officeDocument/2006/relationships/slide" Target="slides/slide21.xml" Id="rId25" /><Relationship Type="http://schemas.openxmlformats.org/officeDocument/2006/relationships/slide" Target="slides/slide29.xml" Id="rId33" /><Relationship Type="http://schemas.openxmlformats.org/officeDocument/2006/relationships/slide" Target="slides/slide34.xml" Id="rId38" /><Relationship Type="http://schemas.openxmlformats.org/officeDocument/2006/relationships/font" Target="fonts/font3.fntdata" Id="rId46" /><Relationship Type="http://schemas.openxmlformats.org/officeDocument/2006/relationships/font" Target="fonts/font16.fntdata" Id="rId59" /><Relationship Type="http://schemas.microsoft.com/office/2015/10/relationships/revisionInfo" Target="revisionInfo.xml" Id="rId67" /><Relationship Type="http://schemas.openxmlformats.org/officeDocument/2006/relationships/slide" Target="slides/slide16.xml" Id="rId20" /><Relationship Type="http://schemas.openxmlformats.org/officeDocument/2006/relationships/slide" Target="slides/slide37.xml" Id="rId41" /><Relationship Type="http://schemas.openxmlformats.org/officeDocument/2006/relationships/font" Target="fonts/font11.fntdata" Id="rId54" /><Relationship Type="http://schemas.openxmlformats.org/officeDocument/2006/relationships/presProps" Target="presProps.xml" Id="rId62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11.xml" Id="rId15" /><Relationship Type="http://schemas.openxmlformats.org/officeDocument/2006/relationships/slide" Target="slides/slide19.xml" Id="rId23" /><Relationship Type="http://schemas.openxmlformats.org/officeDocument/2006/relationships/slide" Target="slides/slide24.xml" Id="rId28" /><Relationship Type="http://schemas.openxmlformats.org/officeDocument/2006/relationships/slide" Target="slides/slide32.xml" Id="rId36" /><Relationship Type="http://schemas.openxmlformats.org/officeDocument/2006/relationships/font" Target="fonts/font6.fntdata" Id="rId49" /><Relationship Type="http://schemas.openxmlformats.org/officeDocument/2006/relationships/font" Target="fonts/font14.fntdata" Id="rId57" /><Relationship Type="http://schemas.openxmlformats.org/officeDocument/2006/relationships/slide" Target="slides/slide6.xml" Id="rId10" /><Relationship Type="http://schemas.openxmlformats.org/officeDocument/2006/relationships/slide" Target="slides/slide27.xml" Id="rId31" /><Relationship Type="http://schemas.openxmlformats.org/officeDocument/2006/relationships/font" Target="fonts/font1.fntdata" Id="rId44" /><Relationship Type="http://schemas.openxmlformats.org/officeDocument/2006/relationships/font" Target="fonts/font9.fntdata" Id="rId52" /><Relationship Type="http://schemas.openxmlformats.org/officeDocument/2006/relationships/font" Target="fonts/font17.fntdata" Id="rId60" /><Relationship Type="http://schemas.openxmlformats.org/officeDocument/2006/relationships/tableStyles" Target="tableStyles.xml" Id="rId65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9.xml" Id="rId13" /><Relationship Type="http://schemas.openxmlformats.org/officeDocument/2006/relationships/slide" Target="slides/slide14.xml" Id="rId18" /><Relationship Type="http://schemas.openxmlformats.org/officeDocument/2006/relationships/slide" Target="slides/slide35.xml" Id="rId39" /><Relationship Type="http://schemas.openxmlformats.org/officeDocument/2006/relationships/slide" Target="/ppt/slides/slide40.xml" Id="R0e3e9628a8254305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 inż. Dorota Najgebauer-Lejko, prof. URK" userId="S::dtanajko@urk.edu.pl::920db2fc-2b82-4c44-bcbe-cca0ad6aabc4" providerId="AD" clId="Web-{1D9354BD-35A2-4BA9-904D-2C134C701BC4}"/>
    <pc:docChg chg="modSld">
      <pc:chgData name="dr inż. Dorota Najgebauer-Lejko, prof. URK" userId="S::dtanajko@urk.edu.pl::920db2fc-2b82-4c44-bcbe-cca0ad6aabc4" providerId="AD" clId="Web-{1D9354BD-35A2-4BA9-904D-2C134C701BC4}" dt="2022-06-20T11:07:27.754" v="0" actId="20577"/>
      <pc:docMkLst>
        <pc:docMk/>
      </pc:docMkLst>
      <pc:sldChg chg="modSp">
        <pc:chgData name="dr inż. Dorota Najgebauer-Lejko, prof. URK" userId="S::dtanajko@urk.edu.pl::920db2fc-2b82-4c44-bcbe-cca0ad6aabc4" providerId="AD" clId="Web-{1D9354BD-35A2-4BA9-904D-2C134C701BC4}" dt="2022-06-20T11:07:27.754" v="0" actId="20577"/>
        <pc:sldMkLst>
          <pc:docMk/>
          <pc:sldMk cId="961123468" sldId="276"/>
        </pc:sldMkLst>
        <pc:spChg chg="mod">
          <ac:chgData name="dr inż. Dorota Najgebauer-Lejko, prof. URK" userId="S::dtanajko@urk.edu.pl::920db2fc-2b82-4c44-bcbe-cca0ad6aabc4" providerId="AD" clId="Web-{1D9354BD-35A2-4BA9-904D-2C134C701BC4}" dt="2022-06-20T11:07:27.754" v="0" actId="20577"/>
          <ac:spMkLst>
            <pc:docMk/>
            <pc:sldMk cId="961123468" sldId="276"/>
            <ac:spMk id="3" creationId="{491FA22F-F3EE-4CA5-84EB-D3C4E4EB498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77724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dirty="0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BFE031-FA39-4016-B98A-1C878A33479C}" type="datetimeFigureOut">
              <a:rPr lang="sk-SK" smtClean="0"/>
              <a:t>11. 7. 2022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9B1D455-388D-42D4-A8B0-0F107ECF11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636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BFE031-FA39-4016-B98A-1C878A33479C}" type="datetimeFigureOut">
              <a:rPr lang="sk-SK" smtClean="0"/>
              <a:t>11. 7. 2022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9B1D455-388D-42D4-A8B0-0F107ECF11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4392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BFE031-FA39-4016-B98A-1C878A33479C}" type="datetimeFigureOut">
              <a:rPr lang="sk-SK" smtClean="0"/>
              <a:t>11. 7. 2022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9B1D455-388D-42D4-A8B0-0F107ECF11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49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BFE031-FA39-4016-B98A-1C878A33479C}" type="datetimeFigureOut">
              <a:rPr lang="sk-SK" smtClean="0"/>
              <a:t>11. 7. 2022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9B1D455-388D-42D4-A8B0-0F107ECF11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193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BFE031-FA39-4016-B98A-1C878A33479C}" type="datetimeFigureOut">
              <a:rPr lang="sk-SK" smtClean="0"/>
              <a:t>11. 7. 2022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9B1D455-388D-42D4-A8B0-0F107ECF11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0435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BFE031-FA39-4016-B98A-1C878A33479C}" type="datetimeFigureOut">
              <a:rPr lang="sk-SK" smtClean="0"/>
              <a:t>11. 7. 2022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9B1D455-388D-42D4-A8B0-0F107ECF11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985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BFE031-FA39-4016-B98A-1C878A33479C}" type="datetimeFigureOut">
              <a:rPr lang="sk-SK" smtClean="0"/>
              <a:t>11. 7. 2022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9B1D455-388D-42D4-A8B0-0F107ECF11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323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BFE031-FA39-4016-B98A-1C878A33479C}" type="datetimeFigureOut">
              <a:rPr lang="sk-SK" smtClean="0"/>
              <a:t>11. 7. 2022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9B1D455-388D-42D4-A8B0-0F107ECF11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6378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BFE031-FA39-4016-B98A-1C878A33479C}" type="datetimeFigureOut">
              <a:rPr lang="sk-SK" smtClean="0"/>
              <a:t>11. 7. 2022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9B1D455-388D-42D4-A8B0-0F107ECF11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5094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BFE031-FA39-4016-B98A-1C878A33479C}" type="datetimeFigureOut">
              <a:rPr lang="sk-SK" smtClean="0"/>
              <a:t>11. 7. 2022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9B1D455-388D-42D4-A8B0-0F107ECF11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5460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BFE031-FA39-4016-B98A-1C878A33479C}" type="datetimeFigureOut">
              <a:rPr lang="sk-SK" smtClean="0"/>
              <a:t>11. 7. 2022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9B1D455-388D-42D4-A8B0-0F107ECF11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844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16="http://schemas.microsoft.com/office/drawing/2014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3BC60C60-29A3-4003-A5B8-E90E44FF04B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051040" y="4754145"/>
            <a:ext cx="2032000" cy="2032000"/>
          </a:xfrm>
          <a:prstGeom prst="rect">
            <a:avLst/>
          </a:prstGeo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9E1DD9A2-510F-4FC5-AB49-16E370C4C15D}"/>
              </a:ext>
            </a:extLst>
          </p:cNvPr>
          <p:cNvSpPr txBox="1"/>
          <p:nvPr userDrawn="1"/>
        </p:nvSpPr>
        <p:spPr>
          <a:xfrm>
            <a:off x="2359656" y="6118362"/>
            <a:ext cx="503482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200" b="1" i="0" dirty="0">
                <a:solidFill>
                  <a:srgbClr val="7030A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FOODINOVO | Erasmus+ KA2 | </a:t>
            </a:r>
            <a:r>
              <a:rPr lang="en-US" sz="1200" b="1" i="0" dirty="0">
                <a:solidFill>
                  <a:srgbClr val="7030A0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2020-1-SK01-KA203-078333</a:t>
            </a:r>
            <a:endParaRPr lang="sk-SK" sz="1200" b="1" i="0" dirty="0">
              <a:solidFill>
                <a:srgbClr val="7030A0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sk-SK" sz="1100" b="0" i="0" dirty="0">
                <a:solidFill>
                  <a:srgbClr val="2D49A3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Inovácia </a:t>
            </a:r>
            <a:r>
              <a:rPr lang="sk-SK" sz="1100" b="0" i="0" dirty="0" err="1">
                <a:solidFill>
                  <a:srgbClr val="2D49A3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štruktúry </a:t>
            </a:r>
            <a:r>
              <a:rPr lang="sk-SK" sz="1100" b="0" i="0" dirty="0">
                <a:solidFill>
                  <a:srgbClr val="2D49A3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a </a:t>
            </a:r>
            <a:r>
              <a:rPr lang="sk-SK" sz="1100" b="0" i="0" dirty="0" err="1">
                <a:solidFill>
                  <a:srgbClr val="2D49A3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obsahu </a:t>
            </a:r>
            <a:r>
              <a:rPr lang="sk-SK" sz="1100" b="0" i="0" dirty="0">
                <a:solidFill>
                  <a:srgbClr val="2D49A3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študijných </a:t>
            </a:r>
            <a:r>
              <a:rPr lang="sk-SK" sz="1100" b="0" i="0" dirty="0" err="1">
                <a:solidFill>
                  <a:srgbClr val="2D49A3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programov </a:t>
            </a:r>
            <a:r>
              <a:rPr lang="sk-SK" sz="1100" b="0" i="0" dirty="0" err="1">
                <a:solidFill>
                  <a:srgbClr val="2D49A3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profilujúcich </a:t>
            </a:r>
            <a:r>
              <a:rPr lang="sk-SK" sz="1100" b="0" i="0" dirty="0" err="1">
                <a:solidFill>
                  <a:srgbClr val="2D49A3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potravinárske </a:t>
            </a:r>
            <a:r>
              <a:rPr lang="sk-SK" sz="1100" b="0" i="0" dirty="0">
                <a:solidFill>
                  <a:srgbClr val="2D49A3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študijné </a:t>
            </a:r>
            <a:r>
              <a:rPr lang="sk-SK" sz="1100" b="0" i="0" dirty="0" err="1">
                <a:solidFill>
                  <a:srgbClr val="2D49A3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odbory </a:t>
            </a:r>
            <a:r>
              <a:rPr lang="sk-SK" sz="1100" b="0" i="0" dirty="0">
                <a:solidFill>
                  <a:srgbClr val="2D49A3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s </a:t>
            </a:r>
            <a:r>
              <a:rPr lang="sk-SK" sz="1100" b="0" i="0" dirty="0">
                <a:solidFill>
                  <a:srgbClr val="2D49A3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cieľom </a:t>
            </a:r>
            <a:r>
              <a:rPr lang="sk-SK" sz="1100" b="0" i="0" dirty="0" err="1">
                <a:solidFill>
                  <a:srgbClr val="2D49A3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digitalizácie </a:t>
            </a:r>
            <a:r>
              <a:rPr lang="sk-SK" sz="1100" b="0" i="0" dirty="0" err="1">
                <a:solidFill>
                  <a:srgbClr val="2D49A3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výučby </a:t>
            </a:r>
            <a:r>
              <a:rPr lang="en-US" sz="1100" b="0" i="0" dirty="0">
                <a:solidFill>
                  <a:srgbClr val="2D49A3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Strategické partnerstvá pre vysokoškolské vzdelávanie</a:t>
            </a:r>
            <a:endParaRPr lang="sk-SK" sz="1100" b="0" i="0" dirty="0">
              <a:solidFill>
                <a:srgbClr val="2D49A3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3CB49D89-87E0-463F-8CDE-0332567E3A47}"/>
              </a:ext>
            </a:extLst>
          </p:cNvPr>
          <p:cNvGrpSpPr/>
          <p:nvPr userDrawn="1"/>
        </p:nvGrpSpPr>
        <p:grpSpPr>
          <a:xfrm>
            <a:off x="60960" y="6135869"/>
            <a:ext cx="2740660" cy="650276"/>
            <a:chOff x="259080" y="5502590"/>
            <a:chExt cx="2740660" cy="650276"/>
          </a:xfrm>
        </p:grpSpPr>
        <p:sp>
          <p:nvSpPr>
            <p:cNvPr id="15" name="BlokTextu 14">
              <a:extLst>
                <a:ext uri="{FF2B5EF4-FFF2-40B4-BE49-F238E27FC236}">
                  <a16:creationId xmlns:a16="http://schemas.microsoft.com/office/drawing/2014/main" id="{8B546B76-5E5A-4589-9A5F-32B2D08C9613}"/>
                </a:ext>
              </a:extLst>
            </p:cNvPr>
            <p:cNvSpPr txBox="1"/>
            <p:nvPr userDrawn="1"/>
          </p:nvSpPr>
          <p:spPr>
            <a:xfrm>
              <a:off x="1130300" y="5502590"/>
              <a:ext cx="1869440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sk-SK" sz="1100" b="1" i="0" dirty="0">
                  <a:solidFill>
                    <a:srgbClr val="2D49A3"/>
                  </a:solidFill>
                  <a:effectLst/>
                  <a:latin typeface="Segoe UI Light" panose="020B0502040204020203" pitchFamily="34" charset="0"/>
                  <a:cs typeface="Segoe UI Light" panose="020B0502040204020203" pitchFamily="34" charset="0"/>
                </a:rPr>
                <a:t>Spolufinancované </a:t>
              </a:r>
            </a:p>
            <a:p>
              <a:pPr algn="l"/>
              <a:r>
                <a:rPr lang="sk-SK" sz="1100" b="1" i="0" dirty="0">
                  <a:solidFill>
                    <a:srgbClr val="2D49A3"/>
                  </a:solidFill>
                  <a:effectLst/>
                  <a:latin typeface="Segoe UI Light" panose="020B0502040204020203" pitchFamily="34" charset="0"/>
                  <a:cs typeface="Segoe UI Light" panose="020B0502040204020203" pitchFamily="34" charset="0"/>
                </a:rPr>
                <a:t>Program </a:t>
              </a:r>
              <a:r>
                <a:rPr lang="sk-SK" sz="1100" b="1" i="0" dirty="0">
                  <a:solidFill>
                    <a:srgbClr val="2D49A3"/>
                  </a:solidFill>
                  <a:effectLst/>
                  <a:latin typeface="Segoe UI Light" panose="020B0502040204020203" pitchFamily="34" charset="0"/>
                  <a:cs typeface="Segoe UI Light" panose="020B0502040204020203" pitchFamily="34" charset="0"/>
                </a:rPr>
                <a:t>Erasmus+ </a:t>
              </a:r>
            </a:p>
            <a:p>
              <a:pPr algn="l"/>
              <a:r>
                <a:rPr lang="sk-SK" sz="1100" b="1" i="0" dirty="0" err="1">
                  <a:solidFill>
                    <a:srgbClr val="2D49A3"/>
                  </a:solidFill>
                  <a:effectLst/>
                  <a:latin typeface="Segoe UI Light" panose="020B0502040204020203" pitchFamily="34" charset="0"/>
                  <a:cs typeface="Segoe UI Light" panose="020B0502040204020203" pitchFamily="34" charset="0"/>
                </a:rPr>
                <a:t>Európskej </a:t>
              </a:r>
              <a:r>
                <a:rPr lang="sk-SK" sz="1100" b="1" i="0" dirty="0" err="1">
                  <a:solidFill>
                    <a:srgbClr val="2D49A3"/>
                  </a:solidFill>
                  <a:effectLst/>
                  <a:latin typeface="Segoe UI Light" panose="020B0502040204020203" pitchFamily="34" charset="0"/>
                  <a:cs typeface="Segoe UI Light" panose="020B0502040204020203" pitchFamily="34" charset="0"/>
                </a:rPr>
                <a:t>únie</a:t>
              </a:r>
              <a:endParaRPr lang="sk-SK" sz="1100" b="1" i="0" dirty="0">
                <a:solidFill>
                  <a:srgbClr val="2D49A3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531147CE-53B8-48E0-86F1-D0D1D9C35E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59080" y="5544813"/>
              <a:ext cx="911129" cy="608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64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ansci.illinois.edu/static/ansc438/Milkcompsynth/milkcomp_physicochem.html" TargetMode="External"/><Relationship Id="rId2" Type="http://schemas.openxmlformats.org/officeDocument/2006/relationships/hyperlink" Target="https://dairyprocessinghandbook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ur-lex.europa.eu/LexUriServ/LexUriServ.do?uri=CELEX:32004R0853:EN:NOT" TargetMode="External"/><Relationship Id="rId4" Type="http://schemas.openxmlformats.org/officeDocument/2006/relationships/hyperlink" Target="https://www.fao.org/faostat/en/#home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dorota.najgebauer-lejko@urk.edu.p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0fad97b2bc64424a" /><Relationship Type="http://schemas.openxmlformats.org/officeDocument/2006/relationships/hyperlink" Target="https://www.deepl.com/pro?cta=edit-document" TargetMode="External" Id="R553c994f4a5b4ba1" /><Relationship Type="http://schemas.openxmlformats.org/officeDocument/2006/relationships/image" Target="/ppt/media/image4.png" Id="R9fe4fc07ca7a4f7b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9E0628-4786-47FD-AE5C-18EB7BE44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8181474" cy="238760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GB" sz="4400" dirty="0">
                <a:solidFill>
                  <a:schemeClr val="tx2">
                    <a:lumMod val="50000"/>
                  </a:schemeClr>
                </a:solidFill>
              </a:rPr>
              <a:t>Kvalita surového mlieka </a:t>
            </a:r>
            <a:r>
              <a:rPr lang="pl-PL" sz="4400" dirty="0">
                <a:solidFill>
                  <a:schemeClr val="tx2">
                    <a:lumMod val="50000"/>
                  </a:schemeClr>
                </a:solidFill>
              </a:rPr>
              <a:t>- časť 2. </a:t>
            </a:r>
            <a:r>
              <a:rPr lang="pl-PL" sz="4400" dirty="0" err="1">
                <a:solidFill>
                  <a:schemeClr val="tx2">
                    <a:lumMod val="50000"/>
                  </a:schemeClr>
                </a:solidFill>
              </a:rPr>
              <a:t>Chemické </a:t>
            </a:r>
            <a:r>
              <a:rPr lang="pl-PL" sz="4400" dirty="0" err="1">
                <a:solidFill>
                  <a:schemeClr val="tx2">
                    <a:lumMod val="50000"/>
                  </a:schemeClr>
                </a:solidFill>
              </a:rPr>
              <a:t>zložky </a:t>
            </a:r>
            <a:r>
              <a:rPr lang="pl-PL" sz="4400" dirty="0">
                <a:solidFill>
                  <a:schemeClr val="tx2">
                    <a:lumMod val="50000"/>
                  </a:schemeClr>
                </a:solidFill>
              </a:rPr>
              <a:t>mlieka </a:t>
            </a:r>
            <a:r>
              <a:rPr lang="pl-PL" sz="4400" dirty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pl-PL" sz="4400" dirty="0" err="1">
                <a:solidFill>
                  <a:schemeClr val="tx2">
                    <a:lumMod val="50000"/>
                  </a:schemeClr>
                </a:solidFill>
              </a:rPr>
              <a:t>výživové </a:t>
            </a:r>
            <a:r>
              <a:rPr lang="pl-PL" sz="4400" dirty="0" err="1">
                <a:solidFill>
                  <a:schemeClr val="tx2">
                    <a:lumMod val="50000"/>
                  </a:schemeClr>
                </a:solidFill>
              </a:rPr>
              <a:t>vlastnosti </a:t>
            </a:r>
            <a:r>
              <a:rPr lang="pl-PL" sz="4400" dirty="0">
                <a:solidFill>
                  <a:schemeClr val="tx2">
                    <a:lumMod val="50000"/>
                  </a:schemeClr>
                </a:solidFill>
              </a:rPr>
              <a:t>mlieka</a:t>
            </a:r>
            <a:endParaRPr lang="en-GB" sz="4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41105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7400A0-FF5D-4EC8-A851-5CF6597B7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76" y="119217"/>
            <a:ext cx="7886700" cy="813969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/>
              <a:t>Mliečne bielkoviny - srvátkové bielkoviny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7BD3D8DA-ADB8-41C2-9765-5B323BA2C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373014"/>
              </p:ext>
            </p:extLst>
          </p:nvPr>
        </p:nvGraphicFramePr>
        <p:xfrm>
          <a:off x="216568" y="933186"/>
          <a:ext cx="8118308" cy="3815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0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6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9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22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3"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Proteín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Obsah v mlieku (%)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Obsah celkových mliečnych bielkovín (%)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Izoelektrický bod - pH</a:t>
                      </a:r>
                    </a:p>
                  </a:txBody>
                  <a:tcPr marL="91436" marR="9143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5">
                <a:tc>
                  <a:txBody>
                    <a:bodyPr/>
                    <a:lstStyle/>
                    <a:p>
                      <a:r>
                        <a:rPr lang="en-GB" sz="20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Albumíny: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en-GB" sz="2000" noProof="0" dirty="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en-GB" sz="2000" noProof="0" dirty="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endParaRPr lang="en-GB" sz="2000" noProof="0" dirty="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36" marR="9143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5">
                <a:tc>
                  <a:txBody>
                    <a:bodyPr/>
                    <a:lstStyle/>
                    <a:p>
                      <a:r>
                        <a:rPr lang="en-GB" sz="2000" i="1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  <a:sym typeface="Symbol" panose="05050102010706020507" pitchFamily="18" charset="2"/>
                        </a:rPr>
                        <a:t>         -laktoglobulín</a:t>
                      </a:r>
                      <a:endParaRPr lang="en-GB" sz="2000" i="1" noProof="0" dirty="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0.30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7.0 - 12.0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5.3</a:t>
                      </a:r>
                    </a:p>
                  </a:txBody>
                  <a:tcPr marL="91436" marR="9143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14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i="1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  <a:sym typeface="Symbol" panose="05050102010706020507" pitchFamily="18" charset="2"/>
                        </a:rPr>
                        <a:t> -laktalbumín</a:t>
                      </a:r>
                      <a:endParaRPr lang="en-GB" sz="2000" i="1" noProof="0" dirty="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0.11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2.0 - 5.0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4.2 - 4.5</a:t>
                      </a:r>
                    </a:p>
                  </a:txBody>
                  <a:tcPr marL="91436" marR="9143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5">
                <a:tc>
                  <a:txBody>
                    <a:bodyPr/>
                    <a:lstStyle/>
                    <a:p>
                      <a:r>
                        <a:rPr lang="en-GB" sz="2000" i="1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        Albumín v krvnom sére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0.04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0.7 - 1.3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4.7</a:t>
                      </a:r>
                    </a:p>
                  </a:txBody>
                  <a:tcPr marL="91436" marR="9143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35">
                <a:tc>
                  <a:txBody>
                    <a:bodyPr/>
                    <a:lstStyle/>
                    <a:p>
                      <a:r>
                        <a:rPr lang="en-GB" sz="20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Globulíny:</a:t>
                      </a:r>
                    </a:p>
                  </a:txBody>
                  <a:tcPr marL="91436" marR="91436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noProof="0" dirty="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36" marR="91436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noProof="0" dirty="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36" marR="91436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noProof="0" dirty="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36" marR="91436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35">
                <a:tc>
                  <a:txBody>
                    <a:bodyPr/>
                    <a:lstStyle/>
                    <a:p>
                      <a:r>
                        <a:rPr lang="en-GB" sz="2000" i="1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           Imunoglobulíny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0.06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1.3 </a:t>
                      </a:r>
                      <a:r>
                        <a:rPr lang="en-GB" sz="2000" baseline="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- 2.7</a:t>
                      </a:r>
                      <a:endParaRPr lang="en-GB" sz="2000" noProof="0" dirty="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4.6 - 6.0</a:t>
                      </a:r>
                    </a:p>
                  </a:txBody>
                  <a:tcPr marL="91436" marR="9143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GB" sz="20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Proteózy a peptóny </a:t>
                      </a:r>
                      <a:r>
                        <a:rPr lang="en-GB" sz="2000" baseline="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 iné mliečne bielkoviny</a:t>
                      </a:r>
                      <a:endParaRPr lang="en-GB" sz="2000" noProof="0" dirty="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36" marR="91436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0.10</a:t>
                      </a:r>
                    </a:p>
                  </a:txBody>
                  <a:tcPr marL="91436" marR="91436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2.0 - 6.0</a:t>
                      </a:r>
                    </a:p>
                  </a:txBody>
                  <a:tcPr marL="91436" marR="91436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noProof="0" dirty="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36" marR="91436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591208"/>
      </p:ext>
    </p:extLst>
  </p:cSld>
  <p:clrMapOvr>
    <a:masterClrMapping/>
  </p:clrMapOvr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43F9D8-7627-4652-A85E-4590D6102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Endogénne mliečne enzýmy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44C3CB-AD76-4D26-B2D5-12D5F2D3F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8" y="1690689"/>
            <a:ext cx="8422104" cy="4351338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GB" altLang="pl-PL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Mlieko </a:t>
            </a:r>
            <a:r>
              <a:rPr lang="en-GB" altLang="pl-PL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obsahuje približne 70 rôznych </a:t>
            </a:r>
            <a:r>
              <a:rPr lang="pl-PL" altLang="pl-PL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endogénnych </a:t>
            </a:r>
            <a:r>
              <a:rPr lang="en-GB" altLang="pl-PL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(vlastných) enzýmov.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lang="en-GB" altLang="pl-PL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GB" altLang="pl-PL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Hlavné zdroje pôvodných mliečnych enzýmov: </a:t>
            </a:r>
          </a:p>
          <a:p>
            <a:pPr lvl="1" eaLnBrk="1" hangingPunct="1">
              <a:lnSpc>
                <a:spcPct val="100000"/>
              </a:lnSpc>
              <a:buClr>
                <a:schemeClr val="tx2"/>
              </a:buClr>
              <a:defRPr/>
            </a:pPr>
            <a:r>
              <a:rPr lang="en-GB" altLang="pl-PL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cytoplazma buniek mliečnej žľazy vylučujúcich mlieko, </a:t>
            </a:r>
          </a:p>
          <a:p>
            <a:pPr lvl="1" eaLnBrk="1" hangingPunct="1">
              <a:lnSpc>
                <a:spcPct val="100000"/>
              </a:lnSpc>
              <a:buClr>
                <a:schemeClr val="tx2"/>
              </a:buClr>
              <a:defRPr/>
            </a:pPr>
            <a:r>
              <a:rPr lang="en-GB" altLang="pl-PL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membrána tukových guľôčok, </a:t>
            </a:r>
          </a:p>
          <a:p>
            <a:pPr lvl="1" eaLnBrk="1" hangingPunct="1">
              <a:lnSpc>
                <a:spcPct val="100000"/>
              </a:lnSpc>
              <a:buClr>
                <a:schemeClr val="tx2"/>
              </a:buClr>
              <a:defRPr/>
            </a:pPr>
            <a:r>
              <a:rPr lang="en-GB" altLang="pl-PL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krvné sérum (napr. laktoperoxidáza, ribonukleáza)</a:t>
            </a:r>
          </a:p>
          <a:p>
            <a:pPr lvl="1" eaLnBrk="1" hangingPunct="1">
              <a:lnSpc>
                <a:spcPct val="100000"/>
              </a:lnSpc>
              <a:buClr>
                <a:schemeClr val="tx2"/>
              </a:buClr>
              <a:defRPr/>
            </a:pPr>
            <a:r>
              <a:rPr lang="en-GB" altLang="pl-PL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leukocyty (napr. kataláza)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2032593"/>
      </p:ext>
    </p:extLst>
  </p:cSld>
  <p:clrMapOvr>
    <a:masterClrMapping/>
  </p:clrMapOvr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43F9D8-7627-4652-A85E-4590D6102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8396"/>
            <a:ext cx="7886700" cy="1325563"/>
          </a:xfrm>
        </p:spPr>
        <p:txBody>
          <a:bodyPr/>
          <a:lstStyle/>
          <a:p>
            <a:r>
              <a:rPr lang="pl-PL" dirty="0"/>
              <a:t>Endogénne mliečne enzýmy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44C3CB-AD76-4D26-B2D5-12D5F2D3F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661" y="1269577"/>
            <a:ext cx="8422104" cy="4351338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GB" altLang="pl-PL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Prítomné sú prirodzené mliečne enzýmy: </a:t>
            </a:r>
          </a:p>
          <a:p>
            <a:pPr lvl="1" eaLnBrk="1" hangingPunct="1">
              <a:lnSpc>
                <a:spcPct val="100000"/>
              </a:lnSpc>
              <a:buClr>
                <a:schemeClr val="tx2"/>
              </a:buClr>
              <a:defRPr/>
            </a:pPr>
            <a:r>
              <a:rPr lang="en-GB" altLang="pl-PL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vo vodnej fáze napr. kataláza, laktoperoxidáza, ribonukleáza, </a:t>
            </a:r>
          </a:p>
          <a:p>
            <a:pPr lvl="1" eaLnBrk="1" hangingPunct="1">
              <a:lnSpc>
                <a:spcPct val="100000"/>
              </a:lnSpc>
              <a:buClr>
                <a:schemeClr val="tx2"/>
              </a:buClr>
              <a:defRPr/>
            </a:pPr>
            <a:r>
              <a:rPr lang="en-GB" altLang="pl-PL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 lipidovej fáze, napr. xantinoxidáza, alkalická fosfatáza,</a:t>
            </a:r>
          </a:p>
          <a:p>
            <a:pPr lvl="1" eaLnBrk="1" hangingPunct="1">
              <a:lnSpc>
                <a:spcPct val="100000"/>
              </a:lnSpc>
              <a:buClr>
                <a:schemeClr val="tx2"/>
              </a:buClr>
              <a:defRPr/>
            </a:pPr>
            <a:r>
              <a:rPr lang="en-GB" altLang="pl-PL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spojené </a:t>
            </a:r>
            <a:r>
              <a:rPr lang="en-GB" altLang="pl-PL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 </a:t>
            </a:r>
            <a:r>
              <a:rPr lang="en-GB" altLang="pl-PL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kazeínovými micelami, napr. proteolytické a </a:t>
            </a:r>
            <a:r>
              <a:rPr lang="en-GB" altLang="pl-PL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lypolytické </a:t>
            </a:r>
            <a:r>
              <a:rPr lang="en-GB" altLang="pl-PL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enzýmy. </a:t>
            </a:r>
          </a:p>
          <a:p>
            <a:pPr marL="342900" lvl="1" indent="0" eaLnBrk="1" hangingPunct="1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None/>
              <a:defRPr/>
            </a:pPr>
            <a:endParaRPr lang="en-GB" altLang="pl-P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lvl="1" indent="0" eaLnBrk="1" hangingPunct="1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None/>
              <a:defRPr/>
            </a:pPr>
            <a:r>
              <a:rPr lang="en-GB" altLang="pl-PL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Väčšina mliečnych enzýmov patrí do triedy hydroláz a oxidoreduktáz, ale len niekoľko do triedy transferáz a lyáz.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209037"/>
      </p:ext>
    </p:extLst>
  </p:cSld>
  <p:clrMapOvr>
    <a:masterClrMapping/>
  </p:clrMapOvr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43F9D8-7627-4652-A85E-4590D6102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28175"/>
            <a:ext cx="7886700" cy="1325563"/>
          </a:xfrm>
        </p:spPr>
        <p:txBody>
          <a:bodyPr/>
          <a:lstStyle/>
          <a:p>
            <a:r>
              <a:rPr lang="pl-PL" dirty="0" err="1"/>
              <a:t>Funkcie </a:t>
            </a:r>
            <a:r>
              <a:rPr lang="pl-PL" dirty="0"/>
              <a:t>mliečnych enzýmov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44C3CB-AD76-4D26-B2D5-12D5F2D3F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661" y="920649"/>
            <a:ext cx="8701834" cy="4998888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sz="1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Zhoršenie </a:t>
            </a:r>
            <a:r>
              <a:rPr lang="pl-PL" sz="1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kvality </a:t>
            </a:r>
            <a:r>
              <a:rPr lang="pl-PL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mlieka</a:t>
            </a:r>
            <a:r>
              <a:rPr lang="pl-PL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</a:t>
            </a:r>
            <a:r>
              <a:rPr lang="pl-PL" sz="1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lipoproteínová </a:t>
            </a:r>
            <a:r>
              <a:rPr lang="pl-PL" sz="1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lipáza</a:t>
            </a:r>
            <a:r>
              <a:rPr lang="pl-PL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pl-PL" sz="1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proteinázy</a:t>
            </a:r>
            <a:r>
              <a:rPr lang="pl-PL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pl-PL" sz="1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kyslá </a:t>
            </a:r>
            <a:r>
              <a:rPr lang="pl-PL" sz="1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fosfatáza </a:t>
            </a:r>
            <a:r>
              <a:rPr lang="pl-PL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</a:t>
            </a:r>
            <a:r>
              <a:rPr lang="pl-PL" sz="1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xantinoxidáza</a:t>
            </a:r>
            <a:r>
              <a:rPr lang="pl-PL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;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Zlepšenie kvality mlieka</a:t>
            </a:r>
            <a:r>
              <a:rPr lang="pl-PL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</a:t>
            </a:r>
            <a:r>
              <a:rPr lang="en-GB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laktoperoxidáza (LPO), sulfhydryl oxidáza, superoxid dismutáza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sz="1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Ukazovatele </a:t>
            </a:r>
            <a:r>
              <a:rPr lang="pl-PL" sz="1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účinnosti </a:t>
            </a:r>
            <a:r>
              <a:rPr lang="pl-PL" sz="1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tepelného </a:t>
            </a:r>
            <a:r>
              <a:rPr lang="pl-PL" sz="1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ošetrenia </a:t>
            </a:r>
            <a:r>
              <a:rPr lang="pl-PL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mlieka</a:t>
            </a:r>
            <a:r>
              <a:rPr lang="pl-PL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</a:t>
            </a:r>
            <a:r>
              <a:rPr lang="pl-PL" sz="1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alkalická </a:t>
            </a:r>
            <a:r>
              <a:rPr lang="pl-PL" sz="1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fosfatáza</a:t>
            </a:r>
            <a:r>
              <a:rPr lang="pl-PL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pl-PL" sz="1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laktoperoxidáza</a:t>
            </a:r>
            <a:r>
              <a:rPr lang="pl-PL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pl-PL" sz="1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kataláza</a:t>
            </a:r>
            <a:r>
              <a:rPr lang="pl-PL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pl-PL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-glutamyltransferáza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sz="1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Ukazovatele </a:t>
            </a:r>
            <a:r>
              <a:rPr lang="pl-PL" sz="1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zdravotného </a:t>
            </a:r>
            <a:r>
              <a:rPr lang="pl-PL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stavu</a:t>
            </a:r>
            <a:r>
              <a:rPr lang="pl-PL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</a:t>
            </a:r>
            <a:r>
              <a:rPr lang="pl-PL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pl-PL" sz="1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N-acetyl-β-D-glukozaminidáza</a:t>
            </a:r>
            <a:r>
              <a:rPr lang="pl-PL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pl-PL" sz="1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kataláza </a:t>
            </a:r>
            <a:r>
              <a:rPr lang="pl-PL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</a:t>
            </a:r>
            <a:r>
              <a:rPr lang="pl-PL" sz="1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kyslá </a:t>
            </a:r>
            <a:r>
              <a:rPr lang="pl-PL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fosfatáza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sz="1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Antimikrobiálne </a:t>
            </a:r>
            <a:r>
              <a:rPr lang="pl-PL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enzýmy: </a:t>
            </a:r>
            <a:r>
              <a:rPr lang="pl-PL" sz="1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lyzozým </a:t>
            </a:r>
            <a:r>
              <a:rPr lang="pl-PL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LPO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Zdroj komerčných enzýmov</a:t>
            </a:r>
            <a:r>
              <a:rPr lang="pl-PL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</a:t>
            </a:r>
            <a:r>
              <a:rPr lang="en-GB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ribonukleázy a LPO</a:t>
            </a:r>
          </a:p>
        </p:txBody>
      </p:sp>
    </p:spTree>
    <p:extLst>
      <p:ext uri="{BB962C8B-B14F-4D97-AF65-F5344CB8AC3E}">
        <p14:creationId xmlns:p14="http://schemas.microsoft.com/office/powerpoint/2010/main" val="2237431171"/>
      </p:ext>
    </p:extLst>
  </p:cSld>
  <p:clrMapOvr>
    <a:masterClrMapping/>
  </p:clrMapOvr>
</p:sld>
</file>

<file path=ppt/slides/slide1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7400A0-FF5D-4EC8-A851-5CF6597B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Laktóza - C H O</a:t>
            </a:r>
            <a:r>
              <a:rPr lang="sk-SK" baseline="-25000" dirty="0"/>
              <a:t>12</a:t>
            </a:r>
            <a:r>
              <a:rPr lang="sk-SK" baseline="-25000" dirty="0"/>
              <a:t>22</a:t>
            </a:r>
            <a:r>
              <a:rPr lang="sk-SK" baseline="-25000" dirty="0"/>
              <a:t>11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D73CD0F-7CBC-4BC7-8B93-47DF82FEF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397" y="15970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altLang="pl-PL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redukujúci 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disacharid zložený z D-glukózy a 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D-galaktózy spojených 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-1,4-glukozidovou väzbou</a:t>
            </a:r>
            <a:endParaRPr lang="sk-SK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" name="Obraz 1">
            <a:extLst>
              <a:ext uri="{FF2B5EF4-FFF2-40B4-BE49-F238E27FC236}">
                <a16:creationId xmlns:a16="http://schemas.microsoft.com/office/drawing/2014/main" id="{5C115ACB-D7C8-4D63-9BA6-DA2E49D07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96" y="3220243"/>
            <a:ext cx="448786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953190"/>
      </p:ext>
    </p:extLst>
  </p:cSld>
  <p:clrMapOvr>
    <a:masterClrMapping/>
  </p:clrMapOvr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7400A0-FF5D-4EC8-A851-5CF6597B7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363"/>
            <a:ext cx="7886700" cy="1325563"/>
          </a:xfrm>
        </p:spPr>
        <p:txBody>
          <a:bodyPr/>
          <a:lstStyle/>
          <a:p>
            <a:r>
              <a:rPr lang="sk-SK" dirty="0"/>
              <a:t>Laktóza - vlastnosti</a:t>
            </a:r>
            <a:endParaRPr lang="sk-SK" baseline="-250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D73CD0F-7CBC-4BC7-8B93-47DF82FEF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397" y="1356391"/>
            <a:ext cx="7886700" cy="4322512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pl-PL" altLang="pl-PL" sz="29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Molárna </a:t>
            </a:r>
            <a:r>
              <a:rPr lang="pl-PL" altLang="pl-PL" sz="2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hmotnosť 342,3 g/mol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GB" sz="29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Redukujúci cukor sa oxiduje na </a:t>
            </a:r>
            <a:r>
              <a:rPr lang="en-GB" sz="29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kyselinu </a:t>
            </a:r>
            <a:r>
              <a:rPr lang="en-GB" sz="2900" dirty="0" err="1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laktobionovú</a:t>
            </a:r>
            <a:r>
              <a:rPr lang="pl-PL" sz="29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;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GB" sz="29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Pri zahrievaní môže izomerizovať na laktulózu (časť glukózy sa mení na fruktózu)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GB" sz="29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Vo vodných roztokoch sa laktóza vyskytuje v dvoch izomérnych formách - a </a:t>
            </a:r>
            <a:r>
              <a:rPr lang="pl-PL" sz="29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-.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pl-PL" sz="2900" dirty="0" err="1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Má </a:t>
            </a:r>
            <a:r>
              <a:rPr lang="pl-PL" sz="2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</a:t>
            </a:r>
            <a:r>
              <a:rPr lang="pl-PL" sz="29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D-laktóza</a:t>
            </a:r>
            <a:r>
              <a:rPr lang="pl-PL" sz="2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) </a:t>
            </a:r>
            <a:r>
              <a:rPr lang="pl-PL" sz="29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schopnosť </a:t>
            </a:r>
            <a:r>
              <a:rPr lang="en-US" sz="2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otáčať rovinu polarizácie lúča rovinne polarizovaného svetla v </a:t>
            </a:r>
            <a:r>
              <a:rPr lang="pl-PL" sz="29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smere hodinových ručičiek </a:t>
            </a:r>
            <a:r>
              <a:rPr lang="pl-PL" sz="2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</a:t>
            </a:r>
            <a:r>
              <a:rPr lang="pl-PL" sz="29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dextrorotácia</a:t>
            </a:r>
            <a:r>
              <a:rPr lang="pl-PL" sz="2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pl-PL" sz="29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kladné </a:t>
            </a:r>
            <a:r>
              <a:rPr lang="pl-PL" sz="29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hodnoty </a:t>
            </a:r>
            <a:r>
              <a:rPr lang="pl-PL" sz="29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otáčania</a:t>
            </a:r>
            <a:r>
              <a:rPr lang="pl-PL" sz="2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52923214"/>
      </p:ext>
    </p:extLst>
  </p:cSld>
  <p:clrMapOvr>
    <a:masterClrMapping/>
  </p:clrMapOvr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7400A0-FF5D-4EC8-A851-5CF6597B7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363"/>
            <a:ext cx="7886700" cy="1325563"/>
          </a:xfrm>
        </p:spPr>
        <p:txBody>
          <a:bodyPr/>
          <a:lstStyle/>
          <a:p>
            <a:r>
              <a:rPr lang="sk-SK" dirty="0"/>
              <a:t>Laktóza - vlastnosti</a:t>
            </a:r>
            <a:endParaRPr lang="sk-SK" baseline="-250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D73CD0F-7CBC-4BC7-8B93-47DF82FEF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03" y="1267744"/>
            <a:ext cx="7625013" cy="4322512"/>
          </a:xfrm>
        </p:spPr>
        <p:txBody>
          <a:bodyPr>
            <a:normAutofit fontScale="62500" lnSpcReduction="2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Kryštalizuje z vodných roztokov ako </a:t>
            </a:r>
            <a:r>
              <a:rPr lang="en-GB" sz="32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-monohydrát a bezvodá -laktóza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sz="32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Pomalá kryštalizácia vedie k vzniku veľkých kryštálov, </a:t>
            </a:r>
            <a:r>
              <a:rPr lang="en-GB" sz="3200" dirty="0" err="1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zatiaľ čo </a:t>
            </a:r>
            <a:r>
              <a:rPr lang="en-GB" sz="32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rýchly proces vedie k </a:t>
            </a:r>
            <a:r>
              <a:rPr lang="pl-PL" sz="3200" dirty="0" err="1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vzniku </a:t>
            </a:r>
            <a:r>
              <a:rPr lang="pl-PL" sz="32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malých </a:t>
            </a:r>
            <a:r>
              <a:rPr lang="pl-PL" sz="32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kryštálov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Počas rýchleho sušenia vzniká amorfná laktóza, ktorá je prítomná v sklovitom stave a začne kryštalizovať, keď obsah vlhkosti prekročí určitú hodnotu (8 %);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Je menej sladký ako sacharóza </a:t>
            </a:r>
            <a:r>
              <a:rPr lang="en-GB" sz="32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- (5-krát), - (2-krát);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l-PL" sz="32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Hydrolyzuje</a:t>
            </a:r>
            <a:r>
              <a:rPr lang="en-GB" sz="3200" dirty="0" err="1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 sa </a:t>
            </a:r>
            <a:r>
              <a:rPr lang="en-GB" sz="32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pomocou kyselín a enzýmov (-D-galaktozidáza)</a:t>
            </a:r>
            <a:r>
              <a:rPr lang="pl-PL" sz="32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;</a:t>
            </a:r>
            <a:endParaRPr lang="en-GB" sz="3200" dirty="0">
              <a:latin typeface="Segoe UI Semilight" panose="020B0402040204020203" pitchFamily="34" charset="0"/>
              <a:cs typeface="Segoe UI Semilight" panose="020B0402040204020203" pitchFamily="34" charset="0"/>
              <a:sym typeface="Symbol" pitchFamily="18" charset="2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sz="32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Reaguje s aminokyselinami pri Maillardovej reakcii (hnedá </a:t>
            </a:r>
            <a:r>
              <a:rPr lang="en-GB" sz="32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farba, strata výživovej hodnoty, </a:t>
            </a:r>
            <a:r>
              <a:rPr lang="en-GB" sz="3200" dirty="0" err="1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nepríjemné</a:t>
            </a:r>
            <a:r>
              <a:rPr lang="en-GB" sz="32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 chute)</a:t>
            </a:r>
            <a:r>
              <a:rPr lang="en-GB" sz="32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.</a:t>
            </a:r>
            <a:endParaRPr lang="en-GB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42788"/>
      </p:ext>
    </p:extLst>
  </p:cSld>
  <p:clrMapOvr>
    <a:masterClrMapping/>
  </p:clrMapOvr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E4282A-8EA4-4F43-970E-6E6806EAD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Minerálne </a:t>
            </a:r>
            <a:r>
              <a:rPr lang="pl-PL" dirty="0" err="1"/>
              <a:t>zlúčeniny </a:t>
            </a:r>
            <a:r>
              <a:rPr lang="pl-PL" dirty="0"/>
              <a:t>v mlieku - </a:t>
            </a:r>
            <a:r>
              <a:rPr lang="pl-PL" dirty="0" err="1"/>
              <a:t>makroelementy </a:t>
            </a:r>
            <a:r>
              <a:rPr lang="pl-PL" dirty="0"/>
              <a:t>(mg/100 </a:t>
            </a:r>
            <a:r>
              <a:rPr lang="pl-PL" dirty="0" err="1"/>
              <a:t>ml</a:t>
            </a:r>
            <a:r>
              <a:rPr lang="pl-PL" dirty="0"/>
              <a:t>)</a:t>
            </a:r>
          </a:p>
        </p:txBody>
      </p:sp>
      <p:graphicFrame>
        <p:nvGraphicFramePr>
          <p:cNvPr id="4" name="Group 3">
            <a:extLst>
              <a:ext uri="{FF2B5EF4-FFF2-40B4-BE49-F238E27FC236}">
                <a16:creationId xmlns:a16="http://schemas.microsoft.com/office/drawing/2014/main" id="{52E94029-98B4-44D5-B853-2F86FA9A0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068516"/>
              </p:ext>
            </p:extLst>
          </p:nvPr>
        </p:nvGraphicFramePr>
        <p:xfrm>
          <a:off x="1070811" y="1819861"/>
          <a:ext cx="5943600" cy="3657624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664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9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64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0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Makroelement</a:t>
                      </a:r>
                      <a:endParaRPr kumimoji="0" lang="en-GB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49" marR="91449" marT="45726" marB="45726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0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Priemerný obsah</a:t>
                      </a:r>
                      <a:endParaRPr kumimoji="0" lang="en-GB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49" marR="91449" marT="45726" marB="45726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0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Rozsah</a:t>
                      </a:r>
                      <a:endParaRPr kumimoji="0" lang="en-GB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49" marR="91449" marT="45726" marB="45726" anchor="ctr" horzOverflow="overflow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16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0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Vápnik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0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Draslík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0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Sodík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0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Horčík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0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Fosfor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0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Chlór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0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Síra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0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Uhličitany (ako HCO )</a:t>
                      </a:r>
                      <a:r>
                        <a:rPr kumimoji="0" lang="en-GB" sz="2000" u="none" strike="noStrike" cap="none" normalizeH="0" baseline="-2500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  <a:r>
                        <a:rPr kumimoji="0" lang="en-GB" sz="2000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</a:t>
                      </a:r>
                      <a:endParaRPr kumimoji="0" lang="en-GB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49" marR="91449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0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0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145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0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0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0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0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0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0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20</a:t>
                      </a:r>
                      <a:endParaRPr kumimoji="0" lang="en-GB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49" marR="91449" marT="45726" marB="4572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0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100 - 140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0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135 - 155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0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35 - 60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0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10 - 15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0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75 - 110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0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80 - 40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0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0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</a:t>
                      </a:r>
                      <a:endParaRPr kumimoji="0" lang="en-GB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49" marR="91449" marT="45726" marB="45726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30589"/>
      </p:ext>
    </p:extLst>
  </p:cSld>
  <p:clrMapOvr>
    <a:masterClrMapping/>
  </p:clrMapOvr>
</p:sld>
</file>

<file path=ppt/slides/slide1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E4282A-8EA4-4F43-970E-6E6806EAD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462" y="-101462"/>
            <a:ext cx="7576887" cy="1325563"/>
          </a:xfrm>
        </p:spPr>
        <p:txBody>
          <a:bodyPr/>
          <a:lstStyle/>
          <a:p>
            <a:r>
              <a:rPr lang="pl-PL" dirty="0" err="1"/>
              <a:t>Vitamíny </a:t>
            </a:r>
            <a:r>
              <a:rPr lang="pl-PL" dirty="0"/>
              <a:t>v mlieku (mg/1 dm )</a:t>
            </a:r>
            <a:r>
              <a:rPr lang="pl-PL" baseline="30000" dirty="0"/>
              <a:t>3</a:t>
            </a:r>
          </a:p>
        </p:txBody>
      </p:sp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DAD8CF4-EEEA-4F1C-B33B-EF2F158AE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524206"/>
              </p:ext>
            </p:extLst>
          </p:nvPr>
        </p:nvGraphicFramePr>
        <p:xfrm>
          <a:off x="128755" y="1091752"/>
          <a:ext cx="6934200" cy="4687887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0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Vitamín</a:t>
                      </a:r>
                      <a:endParaRPr kumimoji="0" lang="pl-PL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Priemerný obsah</a:t>
                      </a:r>
                      <a:endParaRPr kumimoji="0" lang="pl-PL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Rozsah</a:t>
                      </a:r>
                      <a:endParaRPr kumimoji="0" lang="pl-PL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1" marB="45721" horzOverflow="overflow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68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  <a:r>
                        <a:rPr kumimoji="0" lang="pl-PL" sz="1800" u="none" strike="noStrike" cap="none" normalizeH="0" baseline="-2500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  <a:r>
                        <a:rPr kumimoji="0" 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(retinol)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</a:t>
                      </a:r>
                      <a:r>
                        <a:rPr kumimoji="0" lang="pl-PL" sz="1800" u="none" strike="noStrike" cap="none" normalizeH="0" baseline="-2500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  <a:r>
                        <a:rPr kumimoji="0" 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(cholekalciferol)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E (</a:t>
                      </a:r>
                      <a:r>
                        <a:rPr kumimoji="0" 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  <a:sym typeface="Symbol" pitchFamily="18" charset="2"/>
                        </a:rPr>
                        <a:t>-tokoferol)</a:t>
                      </a:r>
                      <a:endParaRPr kumimoji="0" lang="pl-PL" sz="180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  <a:r>
                        <a:rPr kumimoji="0" lang="pl-PL" sz="1800" u="none" strike="noStrike" cap="none" normalizeH="0" baseline="-2500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  <a:r>
                        <a:rPr kumimoji="0" 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(tiamín)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  <a:r>
                        <a:rPr kumimoji="0" lang="pl-PL" sz="1800" u="none" strike="noStrike" cap="none" normalizeH="0" baseline="-2500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  <a:r>
                        <a:rPr kumimoji="0" 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(riboflavín)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  <a:r>
                        <a:rPr kumimoji="0" lang="pl-PL" sz="1800" u="none" strike="noStrike" cap="none" normalizeH="0" baseline="-2500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  <a:r>
                        <a:rPr kumimoji="0" 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(pyridoxín)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  <a:r>
                        <a:rPr kumimoji="0" lang="pl-PL" sz="1800" u="none" strike="noStrike" cap="none" normalizeH="0" baseline="-2500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12</a:t>
                      </a:r>
                      <a:r>
                        <a:rPr kumimoji="0" 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(kobalamín)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 (kyselina askorbová)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H (biotín)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Kyselina pantoténová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Kyselina nikotínová (niacín)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Kyselina listová (folacín)</a:t>
                      </a:r>
                      <a:endParaRPr kumimoji="0" lang="pl-PL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0.35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0.0008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1.4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0.43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1.7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0.48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0.0045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18.0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0.04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3.6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0.95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0.055</a:t>
                      </a:r>
                      <a:endParaRPr kumimoji="0" lang="pl-PL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0.04 - 0.84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0.00003 - 0.005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0.12 - 1.84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0.17 - 0.90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0.6 - 3.3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0.17 - 1.90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0.0008 - 0.018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5.0 - 35.0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0.01 - 0.11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1.5 - 6.6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0.2 - 2.0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0.018 - 0.090 </a:t>
                      </a:r>
                      <a:endParaRPr kumimoji="0" lang="pl-PL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T="45721" marB="45721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161235"/>
      </p:ext>
    </p:extLst>
  </p:cSld>
  <p:clrMapOvr>
    <a:masterClrMapping/>
  </p:clrMapOvr>
</p:sld>
</file>

<file path=ppt/slides/slide1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C1A77C-134B-4A0E-B2B9-AA1BE49C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81" y="-152240"/>
            <a:ext cx="8783053" cy="1325563"/>
          </a:xfrm>
        </p:spPr>
        <p:txBody>
          <a:bodyPr>
            <a:normAutofit/>
          </a:bodyPr>
          <a:lstStyle/>
          <a:p>
            <a:r>
              <a:rPr lang="pl-PL" sz="4000" dirty="0" err="1"/>
              <a:t>Zloženie </a:t>
            </a:r>
            <a:r>
              <a:rPr lang="pl-PL" sz="4000" dirty="0"/>
              <a:t>mlieka </a:t>
            </a:r>
            <a:r>
              <a:rPr lang="pl-PL" sz="4000" dirty="0"/>
              <a:t>- </a:t>
            </a:r>
            <a:r>
              <a:rPr lang="pl-PL" sz="4000" dirty="0" err="1"/>
              <a:t>3-fázový </a:t>
            </a:r>
            <a:r>
              <a:rPr lang="pl-PL" sz="4000" dirty="0"/>
              <a:t>systém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1FA22F-F3EE-4CA5-84EB-D3C4E4EB4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701" y="1058762"/>
            <a:ext cx="8250657" cy="10347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GB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Tukové guľôčky - emulzia olej/voda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GB" sz="2000" dirty="0">
                <a:latin typeface="Segoe UI Semilight"/>
                <a:cs typeface="Segoe UI Semilight"/>
              </a:rPr>
              <a:t>Kazeínové micely - </a:t>
            </a:r>
            <a:r>
              <a:rPr lang="pl-PL" sz="2000" dirty="0">
                <a:latin typeface="Segoe UI Semilight"/>
                <a:cs typeface="Segoe UI Semilight"/>
              </a:rPr>
              <a:t>koloidný </a:t>
            </a:r>
            <a:r>
              <a:rPr lang="pl-PL" sz="2000" dirty="0" err="1">
                <a:latin typeface="Segoe UI Semilight"/>
                <a:cs typeface="Segoe UI Semilight"/>
              </a:rPr>
              <a:t>roztok</a:t>
            </a:r>
            <a:endParaRPr lang="en-GB" sz="2000" dirty="0">
              <a:latin typeface="Segoe UI Semilight"/>
              <a:cs typeface="Segoe UI Semilight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GB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Laktóza, srvátkové bielkoviny, minerálne látky - pravý </a:t>
            </a:r>
            <a:r>
              <a:rPr lang="pl-PL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roztok/vodná </a:t>
            </a:r>
            <a:r>
              <a:rPr lang="pl-PL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fáza</a:t>
            </a:r>
            <a:endParaRPr lang="en-GB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" name="Obraz 1">
            <a:extLst>
              <a:ext uri="{FF2B5EF4-FFF2-40B4-BE49-F238E27FC236}">
                <a16:creationId xmlns:a16="http://schemas.microsoft.com/office/drawing/2014/main" id="{1A46AC7E-6019-4C1B-A6C4-F7F32C75A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6" y="2376160"/>
            <a:ext cx="5009314" cy="331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3C70A32-F51D-406E-8D29-93F5D7D30EC4}"/>
              </a:ext>
            </a:extLst>
          </p:cNvPr>
          <p:cNvSpPr txBox="1"/>
          <p:nvPr/>
        </p:nvSpPr>
        <p:spPr>
          <a:xfrm>
            <a:off x="1066635" y="5693508"/>
            <a:ext cx="58154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200" dirty="0">
                <a:solidFill>
                  <a:schemeClr val="accent5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http://ansci.illinois.edu/static/ansc438/Milkcompsynth/milkcomp_physicochem.html</a:t>
            </a:r>
          </a:p>
        </p:txBody>
      </p:sp>
    </p:spTree>
    <p:extLst>
      <p:ext uri="{BB962C8B-B14F-4D97-AF65-F5344CB8AC3E}">
        <p14:creationId xmlns:p14="http://schemas.microsoft.com/office/powerpoint/2010/main" val="961123468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1C5360-9699-4FDD-8205-7B72F22F1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Zloženie kravského mlieka [%]</a:t>
            </a:r>
            <a:br>
              <a:rPr lang="sk-SK" dirty="0"/>
            </a:br>
            <a:r>
              <a:rPr lang="sk-SK" sz="1600" dirty="0"/>
              <a:t>(podľa Walstra et al. 2009)</a:t>
            </a:r>
          </a:p>
        </p:txBody>
      </p:sp>
      <p:graphicFrame>
        <p:nvGraphicFramePr>
          <p:cNvPr id="6" name="Group 4">
            <a:extLst>
              <a:ext uri="{FF2B5EF4-FFF2-40B4-BE49-F238E27FC236}">
                <a16:creationId xmlns:a16="http://schemas.microsoft.com/office/drawing/2014/main" id="{7CA2BBAA-6E62-4EDD-A885-F4920443C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64881"/>
              </p:ext>
            </p:extLst>
          </p:nvPr>
        </p:nvGraphicFramePr>
        <p:xfrm>
          <a:off x="628650" y="1545418"/>
          <a:ext cx="6301540" cy="435248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186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9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5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9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Komponent </a:t>
                      </a:r>
                      <a:endParaRPr kumimoji="0" lang="pl-PL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T="45705" marB="45705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4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Priemerný obsah</a:t>
                      </a:r>
                      <a:endParaRPr kumimoji="0" lang="en-GB" sz="2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T="45705" marB="45705" anchor="ctr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40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Rozsah </a:t>
                      </a:r>
                      <a:endParaRPr kumimoji="0" lang="en-GB" sz="2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T="45705" marB="45705" anchor="ctr" horzOverflow="overflow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99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40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Voda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40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Suchá hmota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40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Tuk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40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Celkový proteín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40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Laktóza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40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Popol</a:t>
                      </a:r>
                      <a:endParaRPr kumimoji="0" lang="pl-PL" sz="2400" u="none" strike="noStrike" cap="none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Organické kyseliny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Rôzne</a:t>
                      </a: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40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87</a:t>
                      </a:r>
                      <a:r>
                        <a:rPr kumimoji="0" lang="pl-PL" sz="240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.1</a:t>
                      </a:r>
                      <a:endParaRPr kumimoji="0" lang="en-GB" sz="2400" u="none" strike="noStrike" cap="none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240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12.9</a:t>
                      </a:r>
                      <a:endParaRPr kumimoji="0" lang="en-GB" sz="2400" u="none" strike="noStrike" cap="none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40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4.</a:t>
                      </a:r>
                      <a:r>
                        <a:rPr kumimoji="0" lang="pl-PL" sz="240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  <a:endParaRPr kumimoji="0" lang="en-GB" sz="2400" u="none" strike="noStrike" cap="none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40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3.</a:t>
                      </a:r>
                      <a:r>
                        <a:rPr kumimoji="0" lang="pl-PL" sz="240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25</a:t>
                      </a:r>
                      <a:endParaRPr kumimoji="0" lang="en-GB" sz="2400" u="none" strike="noStrike" cap="none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40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4.</a:t>
                      </a:r>
                      <a:r>
                        <a:rPr kumimoji="0" lang="pl-PL" sz="240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  <a:endParaRPr kumimoji="0" lang="en-GB" sz="2400" u="none" strike="noStrike" cap="none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40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0.7</a:t>
                      </a:r>
                      <a:endParaRPr kumimoji="0" lang="pl-PL" sz="2400" u="none" strike="noStrike" cap="none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0.15</a:t>
                      </a:r>
                      <a:endParaRPr kumimoji="0" lang="en-GB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40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85.</a:t>
                      </a:r>
                      <a:r>
                        <a:rPr kumimoji="0" lang="pl-PL" sz="240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 </a:t>
                      </a:r>
                      <a:r>
                        <a:rPr kumimoji="0" lang="en-GB" sz="240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 </a:t>
                      </a:r>
                      <a:r>
                        <a:rPr kumimoji="0" lang="pl-PL" sz="240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88</a:t>
                      </a:r>
                      <a:r>
                        <a:rPr kumimoji="0" lang="en-GB" sz="240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.</a:t>
                      </a:r>
                      <a:r>
                        <a:rPr kumimoji="0" lang="pl-PL" sz="240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  <a:endParaRPr kumimoji="0" lang="en-GB" sz="2400" u="none" strike="noStrike" cap="none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240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11</a:t>
                      </a:r>
                      <a:r>
                        <a:rPr kumimoji="0" lang="en-GB" sz="240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.</a:t>
                      </a:r>
                      <a:r>
                        <a:rPr kumimoji="0" lang="pl-PL" sz="240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 </a:t>
                      </a:r>
                      <a:r>
                        <a:rPr kumimoji="0" lang="en-GB" sz="240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- 14.</a:t>
                      </a:r>
                      <a:r>
                        <a:rPr kumimoji="0" lang="pl-PL" sz="240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  <a:endParaRPr kumimoji="0" lang="en-GB" sz="2400" u="none" strike="noStrike" cap="none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40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2.5 - </a:t>
                      </a:r>
                      <a:r>
                        <a:rPr kumimoji="0" lang="pl-PL" sz="240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5.5</a:t>
                      </a:r>
                      <a:endParaRPr kumimoji="0" lang="en-GB" sz="2400" u="none" strike="noStrike" cap="none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40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2.</a:t>
                      </a:r>
                      <a:r>
                        <a:rPr kumimoji="0" lang="pl-PL" sz="240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 </a:t>
                      </a:r>
                      <a:r>
                        <a:rPr kumimoji="0" lang="en-GB" sz="240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 </a:t>
                      </a:r>
                      <a:r>
                        <a:rPr kumimoji="0" lang="pl-PL" sz="240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4.4</a:t>
                      </a:r>
                      <a:endParaRPr kumimoji="0" lang="en-GB" sz="2400" u="none" strike="noStrike" cap="none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40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3.</a:t>
                      </a:r>
                      <a:r>
                        <a:rPr kumimoji="0" lang="pl-PL" sz="240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 </a:t>
                      </a:r>
                      <a:r>
                        <a:rPr kumimoji="0" lang="en-GB" sz="240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- 5.</a:t>
                      </a:r>
                      <a:r>
                        <a:rPr kumimoji="0" lang="pl-PL" sz="240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  <a:endParaRPr kumimoji="0" lang="en-GB" sz="2400" u="none" strike="noStrike" cap="none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240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  <a:r>
                        <a:rPr kumimoji="0" lang="pl-PL" sz="240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57 </a:t>
                      </a:r>
                      <a:r>
                        <a:rPr kumimoji="0" lang="en-GB" sz="240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- 0.</a:t>
                      </a:r>
                      <a:r>
                        <a:rPr kumimoji="0" lang="pl-PL" sz="240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240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0.12-0.</a:t>
                      </a:r>
                      <a:r>
                        <a:rPr kumimoji="0" lang="en-GB" sz="240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21 </a:t>
                      </a:r>
                      <a:endParaRPr kumimoji="0" lang="en-GB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T="45705" marB="4570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966691"/>
      </p:ext>
    </p:extLst>
  </p:cSld>
  <p:clrMapOvr>
    <a:masterClrMapping/>
  </p:clrMapOvr>
</p:sld>
</file>

<file path=ppt/slides/slide2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C1A77C-134B-4A0E-B2B9-AA1BE49C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81" y="76362"/>
            <a:ext cx="8783053" cy="1325563"/>
          </a:xfrm>
        </p:spPr>
        <p:txBody>
          <a:bodyPr>
            <a:normAutofit/>
          </a:bodyPr>
          <a:lstStyle/>
          <a:p>
            <a:r>
              <a:rPr lang="pl-PL" sz="4000" dirty="0" err="1"/>
              <a:t>Fyzikálno-chemické </a:t>
            </a:r>
            <a:r>
              <a:rPr lang="pl-PL" sz="4000" dirty="0" err="1"/>
              <a:t>vlastnosti </a:t>
            </a:r>
            <a:r>
              <a:rPr lang="pl-PL" sz="4000" dirty="0"/>
              <a:t>mlieka</a:t>
            </a:r>
            <a:endParaRPr lang="pl-PL" sz="4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1FA22F-F3EE-4CA5-84EB-D3C4E4EB4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543" y="1347522"/>
            <a:ext cx="8250657" cy="3537301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Senzorické vlastnosti: homogénna, nepriehľadná tekutina, biela s ľahkým krémovým tieňom, bez </a:t>
            </a:r>
            <a:r>
              <a:rPr lang="pl-PL" sz="20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vedľajších</a:t>
            </a:r>
            <a:r>
              <a:rPr lang="pl-PL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príchutí </a:t>
            </a:r>
            <a:r>
              <a:rPr lang="en-GB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 mierne sladkou chuťou laktózy 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Hustota: 1,027 - 1,033 g/cm</a:t>
            </a:r>
            <a:r>
              <a:rPr lang="en-GB" sz="2000" b="1" baseline="30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3</a:t>
            </a:r>
            <a:endParaRPr lang="en-GB" sz="20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Viskozita: v priemere 2-krát vyššia ako voda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Povrchové napätie - práca potrebná na zväčšenie plochy voľného povrchu kvapaliny o jednotkové množstvo -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GB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	aplikácia na mlieko. 52 </a:t>
            </a:r>
            <a:r>
              <a:rPr lang="en-GB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mN/m </a:t>
            </a:r>
            <a:r>
              <a:rPr lang="en-GB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oproti vode 72,8 </a:t>
            </a:r>
            <a:r>
              <a:rPr lang="en-GB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mN/m</a:t>
            </a:r>
          </a:p>
          <a:p>
            <a:pPr marL="0" indent="0">
              <a:buNone/>
              <a:defRPr/>
            </a:pPr>
            <a:endParaRPr lang="en-GB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671838"/>
      </p:ext>
    </p:extLst>
  </p:cSld>
  <p:clrMapOvr>
    <a:masterClrMapping/>
  </p:clrMapOvr>
</p:sld>
</file>

<file path=ppt/slides/slide2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C1A77C-134B-4A0E-B2B9-AA1BE49C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9" y="76362"/>
            <a:ext cx="8783053" cy="1325563"/>
          </a:xfrm>
        </p:spPr>
        <p:txBody>
          <a:bodyPr>
            <a:normAutofit/>
          </a:bodyPr>
          <a:lstStyle/>
          <a:p>
            <a:r>
              <a:rPr lang="pl-PL" sz="4000" dirty="0" err="1"/>
              <a:t>Fyzikálno-chemické </a:t>
            </a:r>
            <a:r>
              <a:rPr lang="pl-PL" sz="4000" dirty="0" err="1"/>
              <a:t>vlastnosti </a:t>
            </a:r>
            <a:r>
              <a:rPr lang="pl-PL" sz="4000" dirty="0"/>
              <a:t>mlieka</a:t>
            </a:r>
            <a:endParaRPr lang="pl-PL" sz="4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1FA22F-F3EE-4CA5-84EB-D3C4E4EB4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543" y="1624252"/>
            <a:ext cx="8250657" cy="3537301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Osmotický tlak - konštantný (izotonická kvapalina)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Bod mrazu: od -0,522 do -0,513 °C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Aktívna kyslosť (pH): 6,5 - 6,8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Titrovateľná kyslosť: 6,5 - 7,5°SH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Pufrovacia schopnosť - schopnosť odolávať zmenám pH </a:t>
            </a:r>
            <a:r>
              <a:rPr lang="en-GB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- závisí od obsahu netukovej sušiny (bielkoviny, minerálne látky)</a:t>
            </a:r>
            <a:endParaRPr lang="en-GB" sz="20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  <a:defRPr/>
            </a:pPr>
            <a:endParaRPr lang="en-GB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969723"/>
      </p:ext>
    </p:extLst>
  </p:cSld>
  <p:clrMapOvr>
    <a:masterClrMapping/>
  </p:clrMapOvr>
</p:sld>
</file>

<file path=ppt/slides/slide2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C1A77C-134B-4A0E-B2B9-AA1BE49C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9" y="76362"/>
            <a:ext cx="8783053" cy="1325563"/>
          </a:xfrm>
        </p:spPr>
        <p:txBody>
          <a:bodyPr>
            <a:normAutofit/>
          </a:bodyPr>
          <a:lstStyle/>
          <a:p>
            <a:r>
              <a:rPr lang="pl-PL" sz="4000" dirty="0" err="1"/>
              <a:t>Výživová </a:t>
            </a:r>
            <a:r>
              <a:rPr lang="pl-PL" sz="4000" dirty="0" err="1"/>
              <a:t>hodnota </a:t>
            </a:r>
            <a:r>
              <a:rPr lang="pl-PL" sz="4000" dirty="0"/>
              <a:t>mlieka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1FA22F-F3EE-4CA5-84EB-D3C4E4EB4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47" y="1227210"/>
            <a:ext cx="8867274" cy="4247160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Plnohodnotné bielkoviny obsahujúce všetky esenciálne aminokyseliny</a:t>
            </a:r>
          </a:p>
          <a:p>
            <a:pPr lvl="1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 dm</a:t>
            </a:r>
            <a:r>
              <a:rPr lang="en-GB" sz="2000" b="1" baseline="30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3</a:t>
            </a:r>
            <a:r>
              <a:rPr lang="en-GB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mlieka pokrýva dennú potrebu ľudí: </a:t>
            </a:r>
          </a:p>
          <a:p>
            <a:pPr lvl="2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leucín, izoleucín</a:t>
            </a:r>
            <a:r>
              <a:rPr lang="en-GB" b="1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GB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lyzín, treonín</a:t>
            </a:r>
            <a:r>
              <a:rPr lang="en-GB" b="1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GB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tryptofán a valín - </a:t>
            </a:r>
            <a:r>
              <a:rPr lang="en-GB" b="1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 100 %</a:t>
            </a:r>
          </a:p>
          <a:p>
            <a:pPr lvl="2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fenylalanín - </a:t>
            </a:r>
            <a:r>
              <a:rPr lang="en-GB" b="1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 80%</a:t>
            </a:r>
          </a:p>
          <a:p>
            <a:pPr lvl="2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metionín - </a:t>
            </a:r>
            <a:r>
              <a:rPr lang="en-GB" b="1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 50%</a:t>
            </a:r>
          </a:p>
          <a:p>
            <a:pPr lvl="1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Esenciálne aminokyseliny tvoria: 45,8 % kazeínu a </a:t>
            </a:r>
          </a:p>
          <a:p>
            <a:pPr lvl="1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GB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					          52,7 % v srvátkových proteínoch</a:t>
            </a:r>
          </a:p>
          <a:p>
            <a:pPr marL="0" indent="0">
              <a:buNone/>
              <a:defRPr/>
            </a:pPr>
            <a:endParaRPr lang="en-GB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141890"/>
      </p:ext>
    </p:extLst>
  </p:cSld>
  <p:clrMapOvr>
    <a:masterClrMapping/>
  </p:clrMapOvr>
</p:sld>
</file>

<file path=ppt/slides/slide2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C1A77C-134B-4A0E-B2B9-AA1BE49C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9" y="76362"/>
            <a:ext cx="8783053" cy="1325563"/>
          </a:xfrm>
        </p:spPr>
        <p:txBody>
          <a:bodyPr>
            <a:normAutofit/>
          </a:bodyPr>
          <a:lstStyle/>
          <a:p>
            <a:r>
              <a:rPr lang="pl-PL" sz="4000" dirty="0" err="1"/>
              <a:t>Výživová </a:t>
            </a:r>
            <a:r>
              <a:rPr lang="pl-PL" sz="4000" dirty="0" err="1"/>
              <a:t>hodnota </a:t>
            </a:r>
            <a:r>
              <a:rPr lang="pl-PL" sz="4000" dirty="0"/>
              <a:t>mlieka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1FA22F-F3EE-4CA5-84EB-D3C4E4EB4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47" y="1227210"/>
            <a:ext cx="8867274" cy="4247160"/>
          </a:xfrm>
        </p:spPr>
        <p:txBody>
          <a:bodyPr>
            <a:noAutofit/>
          </a:bodyPr>
          <a:lstStyle/>
          <a:p>
            <a:pPr lvl="1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PER </a:t>
            </a:r>
            <a:r>
              <a:rPr lang="pl-PL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</a:t>
            </a:r>
            <a:r>
              <a:rPr lang="pl-PL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pomer </a:t>
            </a:r>
            <a:r>
              <a:rPr lang="pl-PL" sz="2000" b="1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účinnosti </a:t>
            </a:r>
            <a:r>
              <a:rPr lang="pl-PL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bielkovín) </a:t>
            </a:r>
            <a:r>
              <a:rPr lang="en-GB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pre kazeín = 2,5; </a:t>
            </a:r>
            <a:r>
              <a:rPr lang="en-GB" sz="2000" b="1" dirty="0" err="1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-Lg </a:t>
            </a:r>
            <a:r>
              <a:rPr lang="en-GB" sz="2000" b="1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= 3,5; -La = 4,</a:t>
            </a:r>
            <a:r>
              <a:rPr lang="en-GB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 </a:t>
            </a:r>
          </a:p>
          <a:p>
            <a:pPr lvl="1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Indexy* </a:t>
            </a:r>
            <a:r>
              <a:rPr lang="en-GB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pre tekuté mlieko:</a:t>
            </a:r>
          </a:p>
          <a:p>
            <a:pPr lvl="2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GB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CS = 63 EAAI = 87 NPU = 83 % TD = 97 %</a:t>
            </a:r>
          </a:p>
          <a:p>
            <a:pPr lvl="1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Limitné aminokyseliny: metionín a cystín </a:t>
            </a:r>
          </a:p>
          <a:p>
            <a:pPr lvl="1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Výživová hodnota porovnateľná s hovädzími a bravčovými bielkovinami,</a:t>
            </a:r>
          </a:p>
          <a:p>
            <a:pPr lvl="1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000" b="1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-La - vyššia biologická hodnota ako u slepačieho bielka</a:t>
            </a:r>
          </a:p>
          <a:p>
            <a:pPr marL="0" indent="0">
              <a:buNone/>
              <a:defRPr/>
            </a:pPr>
            <a:endParaRPr lang="en-GB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12B8540-E4DA-4B99-ABAA-18AA245E18DC}"/>
              </a:ext>
            </a:extLst>
          </p:cNvPr>
          <p:cNvSpPr txBox="1"/>
          <p:nvPr/>
        </p:nvSpPr>
        <p:spPr>
          <a:xfrm>
            <a:off x="251745" y="4514850"/>
            <a:ext cx="6774697" cy="1600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pl-PL" altLang="pl-PL" sz="1400" dirty="0">
                <a:latin typeface="+mj-lt"/>
              </a:rPr>
              <a:t>* </a:t>
            </a:r>
            <a:r>
              <a:rPr lang="pl-PL" altLang="pl-PL" sz="1400" b="1" dirty="0">
                <a:latin typeface="+mj-lt"/>
              </a:rPr>
              <a:t>CS </a:t>
            </a:r>
            <a:r>
              <a:rPr lang="pl-PL" sz="1400" b="1" i="1" dirty="0">
                <a:latin typeface="+mj-lt"/>
                <a:cs typeface="Arial" panose="020B0604020202020204" pitchFamily="34" charset="0"/>
              </a:rPr>
              <a:t>- chemické skóre - </a:t>
            </a:r>
            <a:r>
              <a:rPr lang="en-US" sz="1400" dirty="0">
                <a:latin typeface="+mj-lt"/>
                <a:cs typeface="Arial" panose="020B0604020202020204" pitchFamily="34" charset="0"/>
              </a:rPr>
              <a:t>pomer gramu limitujúcej aminokyseliny v testovanej strave k rovnakému množstvu zodpovedajúcej aminokyseliny v referenčnej strave (napr. bielkoviny z celých vajec) vynásobený </a:t>
            </a:r>
            <a:r>
              <a:rPr lang="en-US" sz="1400" i="1" dirty="0">
                <a:latin typeface="+mj-lt"/>
                <a:cs typeface="Arial" panose="020B0604020202020204" pitchFamily="34" charset="0"/>
              </a:rPr>
              <a:t>100 </a:t>
            </a:r>
            <a:r>
              <a:rPr lang="pl-PL" sz="1400" i="1" dirty="0">
                <a:latin typeface="+mj-lt"/>
                <a:cs typeface="Arial" panose="020B0604020202020204" pitchFamily="34" charset="0"/>
              </a:rPr>
              <a:t>(</a:t>
            </a:r>
            <a:r>
              <a:rPr lang="pl-PL" sz="1400" b="1" i="1" dirty="0">
                <a:latin typeface="+mj-lt"/>
                <a:cs typeface="Arial" panose="020B0604020202020204" pitchFamily="34" charset="0"/>
              </a:rPr>
              <a:t>FAO/WHO)</a:t>
            </a:r>
          </a:p>
          <a:p>
            <a:pPr marL="0" lvl="1">
              <a:defRPr/>
            </a:pPr>
            <a:r>
              <a:rPr lang="pl-PL" sz="1400" b="1" i="1" dirty="0">
                <a:latin typeface="+mj-lt"/>
                <a:cs typeface="Arial" panose="020B0604020202020204" pitchFamily="34" charset="0"/>
              </a:rPr>
              <a:t>EAAI - index esenciálnych aminokyselín</a:t>
            </a:r>
          </a:p>
          <a:p>
            <a:pPr marL="0" lvl="1">
              <a:defRPr/>
            </a:pPr>
            <a:r>
              <a:rPr lang="pl-PL" sz="1400" b="1" i="1" dirty="0">
                <a:latin typeface="+mj-lt"/>
                <a:cs typeface="Arial" panose="020B0604020202020204" pitchFamily="34" charset="0"/>
              </a:rPr>
              <a:t>NPU - čisté využitie bielkovín - </a:t>
            </a:r>
            <a:r>
              <a:rPr lang="en-US" sz="1400" dirty="0">
                <a:latin typeface="+mj-lt"/>
                <a:cs typeface="Arial" panose="020B0604020202020204" pitchFamily="34" charset="0"/>
              </a:rPr>
              <a:t>je pomer aminokyselín premenených na </a:t>
            </a:r>
            <a:r>
              <a:rPr lang="en-US" sz="1400" i="1" dirty="0">
                <a:latin typeface="+mj-lt"/>
                <a:cs typeface="Arial" panose="020B0604020202020204" pitchFamily="34" charset="0"/>
              </a:rPr>
              <a:t>bielkoviny </a:t>
            </a:r>
            <a:r>
              <a:rPr lang="en-US" sz="1400" dirty="0">
                <a:latin typeface="+mj-lt"/>
                <a:cs typeface="Arial" panose="020B0604020202020204" pitchFamily="34" charset="0"/>
              </a:rPr>
              <a:t>k pomeru dodaných aminokyselín</a:t>
            </a:r>
            <a:endParaRPr lang="pl-PL" sz="1400" dirty="0">
              <a:latin typeface="+mj-lt"/>
              <a:cs typeface="Arial" panose="020B0604020202020204" pitchFamily="34" charset="0"/>
            </a:endParaRPr>
          </a:p>
          <a:p>
            <a:pPr marL="0" lvl="1">
              <a:defRPr/>
            </a:pPr>
            <a:r>
              <a:rPr lang="pl-PL" sz="1400" b="1" i="1" dirty="0">
                <a:latin typeface="+mj-lt"/>
                <a:cs typeface="Arial" panose="020B0604020202020204" pitchFamily="34" charset="0"/>
              </a:rPr>
              <a:t>TD - skutočná stráviteľnosť</a:t>
            </a:r>
          </a:p>
        </p:txBody>
      </p:sp>
    </p:spTree>
    <p:extLst>
      <p:ext uri="{BB962C8B-B14F-4D97-AF65-F5344CB8AC3E}">
        <p14:creationId xmlns:p14="http://schemas.microsoft.com/office/powerpoint/2010/main" val="3405747342"/>
      </p:ext>
    </p:extLst>
  </p:cSld>
  <p:clrMapOvr>
    <a:masterClrMapping/>
  </p:clrMapOvr>
</p:sld>
</file>

<file path=ppt/slides/slide2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DE5EA4-6AE3-42B9-BEF7-D2938ED27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282" y="-75362"/>
            <a:ext cx="7886700" cy="1325563"/>
          </a:xfrm>
        </p:spPr>
        <p:txBody>
          <a:bodyPr/>
          <a:lstStyle/>
          <a:p>
            <a:r>
              <a:rPr lang="pl-PL" dirty="0" err="1"/>
              <a:t>Esenciálne </a:t>
            </a:r>
            <a:r>
              <a:rPr lang="pl-PL" dirty="0" err="1"/>
              <a:t>aminokyseliny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A3D6F1-AEB3-481E-9D8E-0DC085932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544" y="991270"/>
            <a:ext cx="8154403" cy="84538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Obsah esenciálnych a podmienečne esenciálnych aminokyselín v mliečnych bielkovinách (mg/g bielkovín</a:t>
            </a:r>
            <a:r>
              <a:rPr lang="pl-PL" dirty="0"/>
              <a:t>) </a:t>
            </a:r>
            <a:r>
              <a:rPr lang="pl-PL" sz="1800" dirty="0"/>
              <a:t>[Tome, 2002].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0142E09-8A8F-4A2E-ADFA-F7F5441AD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759100"/>
              </p:ext>
            </p:extLst>
          </p:nvPr>
        </p:nvGraphicFramePr>
        <p:xfrm>
          <a:off x="207544" y="1836656"/>
          <a:ext cx="7859712" cy="3491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878">
                  <a:extLst>
                    <a:ext uri="{9D8B030D-6E8A-4147-A177-3AD203B41FA5}">
                      <a16:colId xmlns:a16="http://schemas.microsoft.com/office/drawing/2014/main" val="646224940"/>
                    </a:ext>
                  </a:extLst>
                </a:gridCol>
                <a:gridCol w="935952">
                  <a:extLst>
                    <a:ext uri="{9D8B030D-6E8A-4147-A177-3AD203B41FA5}">
                      <a16:colId xmlns:a16="http://schemas.microsoft.com/office/drawing/2014/main" val="3798260355"/>
                    </a:ext>
                  </a:extLst>
                </a:gridCol>
                <a:gridCol w="791959">
                  <a:extLst>
                    <a:ext uri="{9D8B030D-6E8A-4147-A177-3AD203B41FA5}">
                      <a16:colId xmlns:a16="http://schemas.microsoft.com/office/drawing/2014/main" val="3298398866"/>
                    </a:ext>
                  </a:extLst>
                </a:gridCol>
                <a:gridCol w="1007948">
                  <a:extLst>
                    <a:ext uri="{9D8B030D-6E8A-4147-A177-3AD203B41FA5}">
                      <a16:colId xmlns:a16="http://schemas.microsoft.com/office/drawing/2014/main" val="927387119"/>
                    </a:ext>
                  </a:extLst>
                </a:gridCol>
                <a:gridCol w="719963">
                  <a:extLst>
                    <a:ext uri="{9D8B030D-6E8A-4147-A177-3AD203B41FA5}">
                      <a16:colId xmlns:a16="http://schemas.microsoft.com/office/drawing/2014/main" val="2033288303"/>
                    </a:ext>
                  </a:extLst>
                </a:gridCol>
                <a:gridCol w="1007948">
                  <a:extLst>
                    <a:ext uri="{9D8B030D-6E8A-4147-A177-3AD203B41FA5}">
                      <a16:colId xmlns:a16="http://schemas.microsoft.com/office/drawing/2014/main" val="1633967382"/>
                    </a:ext>
                  </a:extLst>
                </a:gridCol>
                <a:gridCol w="1020064">
                  <a:extLst>
                    <a:ext uri="{9D8B030D-6E8A-4147-A177-3AD203B41FA5}">
                      <a16:colId xmlns:a16="http://schemas.microsoft.com/office/drawing/2014/main" val="3277928228"/>
                    </a:ext>
                  </a:extLst>
                </a:gridCol>
              </a:tblGrid>
              <a:tr h="473407">
                <a:tc>
                  <a:txBody>
                    <a:bodyPr/>
                    <a:lstStyle/>
                    <a:p>
                      <a:r>
                        <a:rPr lang="en-GB" sz="1400" baseline="0" noProof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Aminokyseliny</a:t>
                      </a:r>
                      <a:endParaRPr lang="en-GB" sz="1400" noProof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Celkový obsah mliečnych bielkovín</a:t>
                      </a: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Kazeín</a:t>
                      </a: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Srvátkové bielkoviny</a:t>
                      </a: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Alfa-la</a:t>
                      </a: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FAO 1990 (dojčatá)</a:t>
                      </a: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FAO 1990 (dospelí)</a:t>
                      </a:r>
                    </a:p>
                  </a:txBody>
                  <a:tcPr marL="91425" marR="91425" marT="45715" marB="45715"/>
                </a:tc>
                <a:extLst>
                  <a:ext uri="{0D108BD9-81ED-4DB2-BD59-A6C34878D82A}">
                    <a16:rowId xmlns:a16="http://schemas.microsoft.com/office/drawing/2014/main" val="2687146930"/>
                  </a:ext>
                </a:extLst>
              </a:tr>
              <a:tr h="350302"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Izoleucín</a:t>
                      </a: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64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57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68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52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56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28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extLst>
                  <a:ext uri="{0D108BD9-81ED-4DB2-BD59-A6C34878D82A}">
                    <a16:rowId xmlns:a16="http://schemas.microsoft.com/office/drawing/2014/main" val="3387902793"/>
                  </a:ext>
                </a:extLst>
              </a:tr>
              <a:tr h="331311"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Leucín</a:t>
                      </a: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104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104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111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98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93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66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extLst>
                  <a:ext uri="{0D108BD9-81ED-4DB2-BD59-A6C34878D82A}">
                    <a16:rowId xmlns:a16="http://schemas.microsoft.com/office/drawing/2014/main" val="4115973983"/>
                  </a:ext>
                </a:extLst>
              </a:tr>
              <a:tr h="331311"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Lyzín</a:t>
                      </a: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83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83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99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92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66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58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extLst>
                  <a:ext uri="{0D108BD9-81ED-4DB2-BD59-A6C34878D82A}">
                    <a16:rowId xmlns:a16="http://schemas.microsoft.com/office/drawing/2014/main" val="3446435586"/>
                  </a:ext>
                </a:extLst>
              </a:tr>
              <a:tr h="318373"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Metionín a cysteín</a:t>
                      </a: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33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31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48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50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42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25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extLst>
                  <a:ext uri="{0D108BD9-81ED-4DB2-BD59-A6C34878D82A}">
                    <a16:rowId xmlns:a16="http://schemas.microsoft.com/office/drawing/2014/main" val="29057894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Fenylalanín a tyrozín</a:t>
                      </a: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105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111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73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80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72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63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extLst>
                  <a:ext uri="{0D108BD9-81ED-4DB2-BD59-A6C34878D82A}">
                    <a16:rowId xmlns:a16="http://schemas.microsoft.com/office/drawing/2014/main" val="3845545314"/>
                  </a:ext>
                </a:extLst>
              </a:tr>
              <a:tr h="315009"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Treonín</a:t>
                      </a: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51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46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80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52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43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34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extLst>
                  <a:ext uri="{0D108BD9-81ED-4DB2-BD59-A6C34878D82A}">
                    <a16:rowId xmlns:a16="http://schemas.microsoft.com/office/drawing/2014/main" val="2494506266"/>
                  </a:ext>
                </a:extLst>
              </a:tr>
              <a:tr h="304790"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Tryptofán</a:t>
                      </a: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14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14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21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27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17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11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extLst>
                  <a:ext uri="{0D108BD9-81ED-4DB2-BD59-A6C34878D82A}">
                    <a16:rowId xmlns:a16="http://schemas.microsoft.com/office/drawing/2014/main" val="4110381083"/>
                  </a:ext>
                </a:extLst>
              </a:tr>
              <a:tr h="331311"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Valine</a:t>
                      </a: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68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68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68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53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55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35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extLst>
                  <a:ext uri="{0D108BD9-81ED-4DB2-BD59-A6C34878D82A}">
                    <a16:rowId xmlns:a16="http://schemas.microsoft.com/office/drawing/2014/main" val="263399603"/>
                  </a:ext>
                </a:extLst>
              </a:tr>
              <a:tr h="331311">
                <a:tc>
                  <a:txBody>
                    <a:bodyPr/>
                    <a:lstStyle/>
                    <a:p>
                      <a:pPr algn="l"/>
                      <a:r>
                        <a:rPr lang="en-GB" sz="14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Histidín</a:t>
                      </a: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28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29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22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26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26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19</a:t>
                      </a:r>
                      <a:endParaRPr lang="en-GB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5" marR="91425" marT="45715" marB="45715"/>
                </a:tc>
                <a:extLst>
                  <a:ext uri="{0D108BD9-81ED-4DB2-BD59-A6C34878D82A}">
                    <a16:rowId xmlns:a16="http://schemas.microsoft.com/office/drawing/2014/main" val="2282166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527915"/>
      </p:ext>
    </p:extLst>
  </p:cSld>
  <p:clrMapOvr>
    <a:masterClrMapping/>
  </p:clrMapOvr>
</p:sld>
</file>

<file path=ppt/slides/slide2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DE5EA4-6AE3-42B9-BEF7-D2938ED27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282" y="-75362"/>
            <a:ext cx="7886700" cy="1325563"/>
          </a:xfrm>
        </p:spPr>
        <p:txBody>
          <a:bodyPr/>
          <a:lstStyle/>
          <a:p>
            <a:r>
              <a:rPr lang="pl-PL" dirty="0" err="1"/>
              <a:t>Esenciálne </a:t>
            </a:r>
            <a:r>
              <a:rPr lang="pl-PL" dirty="0" err="1"/>
              <a:t>aminokyseliny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A3D6F1-AEB3-481E-9D8E-0DC085932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544" y="991270"/>
            <a:ext cx="8154403" cy="84538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Skutočná </a:t>
            </a:r>
            <a:r>
              <a:rPr lang="pl-PL" dirty="0"/>
              <a:t>(reálna) </a:t>
            </a:r>
            <a:r>
              <a:rPr lang="en-GB" dirty="0"/>
              <a:t>absorpcia esenciálnych aminokyselín (%) u človeka </a:t>
            </a:r>
            <a:r>
              <a:rPr lang="pl-PL" sz="1800" dirty="0"/>
              <a:t>[Tome, 2002]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7808DE32-35A3-4EEE-A8CF-C2A20C6D1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367412"/>
              </p:ext>
            </p:extLst>
          </p:nvPr>
        </p:nvGraphicFramePr>
        <p:xfrm>
          <a:off x="782054" y="1836656"/>
          <a:ext cx="6148136" cy="3870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2305">
                  <a:extLst>
                    <a:ext uri="{9D8B030D-6E8A-4147-A177-3AD203B41FA5}">
                      <a16:colId xmlns:a16="http://schemas.microsoft.com/office/drawing/2014/main" val="646224940"/>
                    </a:ext>
                  </a:extLst>
                </a:gridCol>
                <a:gridCol w="1780422">
                  <a:extLst>
                    <a:ext uri="{9D8B030D-6E8A-4147-A177-3AD203B41FA5}">
                      <a16:colId xmlns:a16="http://schemas.microsoft.com/office/drawing/2014/main" val="3798260355"/>
                    </a:ext>
                  </a:extLst>
                </a:gridCol>
                <a:gridCol w="1945409">
                  <a:extLst>
                    <a:ext uri="{9D8B030D-6E8A-4147-A177-3AD203B41FA5}">
                      <a16:colId xmlns:a16="http://schemas.microsoft.com/office/drawing/2014/main" val="3298398866"/>
                    </a:ext>
                  </a:extLst>
                </a:gridCol>
              </a:tblGrid>
              <a:tr h="504504">
                <a:tc>
                  <a:txBody>
                    <a:bodyPr/>
                    <a:lstStyle/>
                    <a:p>
                      <a:endParaRPr lang="en-GB" sz="2000" noProof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8" marR="91428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Mliečne </a:t>
                      </a:r>
                      <a:r>
                        <a:rPr lang="pl-PL" sz="2000" noProof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bielkoviny</a:t>
                      </a:r>
                      <a:endParaRPr lang="en-GB" sz="2000" noProof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8" marR="91428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noProof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Sójový proteín (izolát)</a:t>
                      </a:r>
                      <a:endParaRPr lang="en-GB" sz="2000" noProof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8" marR="91428" marT="45721" marB="45721"/>
                </a:tc>
                <a:extLst>
                  <a:ext uri="{0D108BD9-81ED-4DB2-BD59-A6C34878D82A}">
                    <a16:rowId xmlns:a16="http://schemas.microsoft.com/office/drawing/2014/main" val="2687146930"/>
                  </a:ext>
                </a:extLst>
              </a:tr>
              <a:tr h="350346">
                <a:tc>
                  <a:txBody>
                    <a:bodyPr/>
                    <a:lstStyle/>
                    <a:p>
                      <a:pPr algn="l"/>
                      <a:r>
                        <a:rPr lang="pl-PL" sz="20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Celkový dusík</a:t>
                      </a:r>
                      <a:endParaRPr lang="en-GB" sz="2000" noProof="0" dirty="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8" marR="91428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rgbClr val="00B05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95</a:t>
                      </a:r>
                      <a:endParaRPr lang="en-GB" sz="2000" dirty="0">
                        <a:solidFill>
                          <a:srgbClr val="00B05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8" marR="91428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91</a:t>
                      </a:r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8" marR="91428" marT="45721" marB="45721"/>
                </a:tc>
                <a:extLst>
                  <a:ext uri="{0D108BD9-81ED-4DB2-BD59-A6C34878D82A}">
                    <a16:rowId xmlns:a16="http://schemas.microsoft.com/office/drawing/2014/main" val="3387902793"/>
                  </a:ext>
                </a:extLst>
              </a:tr>
              <a:tr h="335306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Histidín</a:t>
                      </a:r>
                    </a:p>
                  </a:txBody>
                  <a:tcPr marL="91428" marR="91428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rgbClr val="00B05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95</a:t>
                      </a:r>
                      <a:endParaRPr lang="en-GB" sz="2000" dirty="0">
                        <a:solidFill>
                          <a:srgbClr val="00B05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8" marR="91428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92</a:t>
                      </a:r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8" marR="91428" marT="45721" marB="45721"/>
                </a:tc>
                <a:extLst>
                  <a:ext uri="{0D108BD9-81ED-4DB2-BD59-A6C34878D82A}">
                    <a16:rowId xmlns:a16="http://schemas.microsoft.com/office/drawing/2014/main" val="4115973983"/>
                  </a:ext>
                </a:extLst>
              </a:tr>
              <a:tr h="33135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Izoleucín</a:t>
                      </a:r>
                    </a:p>
                  </a:txBody>
                  <a:tcPr marL="91428" marR="91428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rgbClr val="00B05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95</a:t>
                      </a:r>
                      <a:endParaRPr lang="en-GB" sz="2000" dirty="0">
                        <a:solidFill>
                          <a:srgbClr val="00B05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8" marR="91428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93</a:t>
                      </a:r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8" marR="91428" marT="45721" marB="45721"/>
                </a:tc>
                <a:extLst>
                  <a:ext uri="{0D108BD9-81ED-4DB2-BD59-A6C34878D82A}">
                    <a16:rowId xmlns:a16="http://schemas.microsoft.com/office/drawing/2014/main" val="3446435586"/>
                  </a:ext>
                </a:extLst>
              </a:tr>
              <a:tr h="31841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Leucín</a:t>
                      </a:r>
                    </a:p>
                  </a:txBody>
                  <a:tcPr marL="91428" marR="91428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rgbClr val="00B05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95</a:t>
                      </a:r>
                      <a:endParaRPr lang="en-GB" sz="2000" dirty="0">
                        <a:solidFill>
                          <a:srgbClr val="00B05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8" marR="91428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93</a:t>
                      </a:r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8" marR="91428" marT="45721" marB="45721"/>
                </a:tc>
                <a:extLst>
                  <a:ext uri="{0D108BD9-81ED-4DB2-BD59-A6C34878D82A}">
                    <a16:rowId xmlns:a16="http://schemas.microsoft.com/office/drawing/2014/main" val="290578943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Lyzín</a:t>
                      </a:r>
                    </a:p>
                  </a:txBody>
                  <a:tcPr marL="91428" marR="91428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rgbClr val="00B05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95</a:t>
                      </a:r>
                      <a:endParaRPr lang="en-GB" sz="2000" dirty="0">
                        <a:solidFill>
                          <a:srgbClr val="00B05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8" marR="91428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rgbClr val="00B05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95</a:t>
                      </a:r>
                      <a:endParaRPr lang="en-GB" sz="2000" dirty="0">
                        <a:solidFill>
                          <a:srgbClr val="00B05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8" marR="91428" marT="45721" marB="45721"/>
                </a:tc>
                <a:extLst>
                  <a:ext uri="{0D108BD9-81ED-4DB2-BD59-A6C34878D82A}">
                    <a16:rowId xmlns:a16="http://schemas.microsoft.com/office/drawing/2014/main" val="3845545314"/>
                  </a:ext>
                </a:extLst>
              </a:tr>
              <a:tr h="31504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Fenylalanín</a:t>
                      </a:r>
                    </a:p>
                  </a:txBody>
                  <a:tcPr marL="91428" marR="91428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rgbClr val="00B05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96</a:t>
                      </a:r>
                      <a:endParaRPr lang="en-GB" sz="2000" dirty="0">
                        <a:solidFill>
                          <a:srgbClr val="00B05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8" marR="91428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95</a:t>
                      </a:r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8" marR="91428" marT="45721" marB="45721"/>
                </a:tc>
                <a:extLst>
                  <a:ext uri="{0D108BD9-81ED-4DB2-BD59-A6C34878D82A}">
                    <a16:rowId xmlns:a16="http://schemas.microsoft.com/office/drawing/2014/main" val="2494506266"/>
                  </a:ext>
                </a:extLst>
              </a:tr>
              <a:tr h="304823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Treonín</a:t>
                      </a:r>
                    </a:p>
                  </a:txBody>
                  <a:tcPr marL="91428" marR="91428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rgbClr val="00B05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93</a:t>
                      </a:r>
                      <a:endParaRPr lang="en-GB" sz="2000" dirty="0">
                        <a:solidFill>
                          <a:srgbClr val="00B05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8" marR="91428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89</a:t>
                      </a:r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8" marR="91428" marT="45721" marB="45721"/>
                </a:tc>
                <a:extLst>
                  <a:ext uri="{0D108BD9-81ED-4DB2-BD59-A6C34878D82A}">
                    <a16:rowId xmlns:a16="http://schemas.microsoft.com/office/drawing/2014/main" val="4110381083"/>
                  </a:ext>
                </a:extLst>
              </a:tr>
              <a:tr h="331352">
                <a:tc>
                  <a:txBody>
                    <a:bodyPr/>
                    <a:lstStyle/>
                    <a:p>
                      <a:pPr algn="l"/>
                      <a:r>
                        <a:rPr lang="en-GB" sz="20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Valine</a:t>
                      </a:r>
                    </a:p>
                  </a:txBody>
                  <a:tcPr marL="91428" marR="91428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rgbClr val="00B05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96</a:t>
                      </a:r>
                      <a:endParaRPr lang="en-GB" sz="2000" dirty="0">
                        <a:solidFill>
                          <a:srgbClr val="00B05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8" marR="91428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92</a:t>
                      </a:r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8" marR="91428" marT="45721" marB="45721"/>
                </a:tc>
                <a:extLst>
                  <a:ext uri="{0D108BD9-81ED-4DB2-BD59-A6C34878D82A}">
                    <a16:rowId xmlns:a16="http://schemas.microsoft.com/office/drawing/2014/main" val="263399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001153"/>
      </p:ext>
    </p:extLst>
  </p:cSld>
  <p:clrMapOvr>
    <a:masterClrMapping/>
  </p:clrMapOvr>
</p:sld>
</file>

<file path=ppt/slides/slide2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B0B12D-7EC1-4BA1-BB34-F507AE6C9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7854"/>
            <a:ext cx="7886700" cy="1325563"/>
          </a:xfrm>
        </p:spPr>
        <p:txBody>
          <a:bodyPr/>
          <a:lstStyle/>
          <a:p>
            <a:r>
              <a:rPr lang="pl-PL" dirty="0" err="1"/>
              <a:t>Výživová </a:t>
            </a:r>
            <a:r>
              <a:rPr lang="pl-PL" dirty="0" err="1"/>
              <a:t>hodnota </a:t>
            </a:r>
            <a:r>
              <a:rPr lang="pl-PL" dirty="0"/>
              <a:t>mliečneho </a:t>
            </a:r>
            <a:r>
              <a:rPr lang="pl-PL" dirty="0" err="1"/>
              <a:t>tuku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FDEB2E-8DE3-4005-B746-994C6B840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60" y="1151852"/>
            <a:ext cx="818749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Vysoká stráviteľnosť 97 - 99 %</a:t>
            </a:r>
          </a:p>
          <a:p>
            <a:pPr>
              <a:lnSpc>
                <a:spcPct val="150000"/>
              </a:lnSpc>
              <a:defRPr/>
            </a:pPr>
            <a:r>
              <a:rPr lang="en-GB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Vysoký obsah </a:t>
            </a:r>
            <a:r>
              <a:rPr lang="pl-PL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mastných</a:t>
            </a:r>
            <a:r>
              <a:rPr lang="en-GB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pl-PL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kyselín</a:t>
            </a:r>
            <a:r>
              <a:rPr lang="en-GB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pl-PL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</a:t>
            </a:r>
            <a:r>
              <a:rPr lang="en-GB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krátkym a stredne dlhým reťazcom </a:t>
            </a:r>
            <a:r>
              <a:rPr lang="pl-PL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- </a:t>
            </a:r>
            <a:r>
              <a:rPr lang="en-GB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10-15 %</a:t>
            </a:r>
          </a:p>
          <a:p>
            <a:pPr>
              <a:lnSpc>
                <a:spcPct val="150000"/>
              </a:lnSpc>
              <a:defRPr/>
            </a:pPr>
            <a:r>
              <a:rPr lang="en-GB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Obsah esenciálnych nenasýtených mastných kyselín (EUFA) app. 2.5 %</a:t>
            </a:r>
          </a:p>
          <a:p>
            <a:pPr>
              <a:lnSpc>
                <a:spcPct val="150000"/>
              </a:lnSpc>
              <a:defRPr/>
            </a:pPr>
            <a:r>
              <a:rPr lang="en-GB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cholesterol 0,1 - 0,4 % (10 - 20 mg/100 g mlieka)</a:t>
            </a:r>
          </a:p>
          <a:p>
            <a:pPr>
              <a:lnSpc>
                <a:spcPct val="150000"/>
              </a:lnSpc>
              <a:defRPr/>
            </a:pPr>
            <a:r>
              <a:rPr lang="en-GB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14% FA z mlieka zvyšuje hladinu cholesterolu v krvi </a:t>
            </a:r>
          </a:p>
          <a:p>
            <a:pPr>
              <a:lnSpc>
                <a:spcPct val="150000"/>
              </a:lnSpc>
              <a:defRPr/>
            </a:pPr>
            <a:r>
              <a:rPr lang="en-GB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45% FA z mlieka znižuje hladinu cholesterolu v krvi </a:t>
            </a:r>
          </a:p>
          <a:p>
            <a:pPr>
              <a:lnSpc>
                <a:spcPct val="150000"/>
              </a:lnSpc>
              <a:defRPr/>
            </a:pPr>
            <a:r>
              <a:rPr lang="en-GB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41% FA z mlieka nemá vplyv na hladinu cholesterolu v krvi </a:t>
            </a:r>
          </a:p>
        </p:txBody>
      </p:sp>
    </p:spTree>
    <p:extLst>
      <p:ext uri="{BB962C8B-B14F-4D97-AF65-F5344CB8AC3E}">
        <p14:creationId xmlns:p14="http://schemas.microsoft.com/office/powerpoint/2010/main" val="4158005395"/>
      </p:ext>
    </p:extLst>
  </p:cSld>
  <p:clrMapOvr>
    <a:masterClrMapping/>
  </p:clrMapOvr>
</p:sld>
</file>

<file path=ppt/slides/slide2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036934-ADB5-4926-ACC1-E7F49DE8B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8" y="64334"/>
            <a:ext cx="8999622" cy="717720"/>
          </a:xfrm>
        </p:spPr>
        <p:txBody>
          <a:bodyPr>
            <a:normAutofit/>
          </a:bodyPr>
          <a:lstStyle/>
          <a:p>
            <a:r>
              <a:rPr lang="pl-PL" sz="3600" dirty="0" err="1"/>
              <a:t>Bioaktívne </a:t>
            </a:r>
            <a:r>
              <a:rPr lang="pl-PL" sz="3600" dirty="0" err="1"/>
              <a:t>zložky </a:t>
            </a:r>
            <a:r>
              <a:rPr lang="pl-PL" sz="3600" dirty="0"/>
              <a:t>mlieka </a:t>
            </a:r>
            <a:r>
              <a:rPr lang="pl-PL" sz="3600" dirty="0"/>
              <a:t>- </a:t>
            </a:r>
            <a:r>
              <a:rPr lang="pl-PL" sz="3600" dirty="0" err="1"/>
              <a:t>tuková </a:t>
            </a:r>
            <a:r>
              <a:rPr lang="pl-PL" sz="3600" dirty="0" err="1"/>
              <a:t>frakcia</a:t>
            </a:r>
            <a:endParaRPr lang="pl-PL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FFA9B1-2610-4EA2-9787-2835E9ABE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79" y="782054"/>
            <a:ext cx="8999621" cy="488957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monoacylglyceroly - antibakteriálny a protirakovinový účinok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fosfolipidy (sfingomyelíny) - protirakovinový účinok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nenasýtené mastné kyseliny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mononenasýtené </a:t>
            </a:r>
            <a:r>
              <a:rPr lang="pl-PL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MUFA </a:t>
            </a:r>
            <a:r>
              <a:rPr lang="en-GB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</a:t>
            </a:r>
            <a:r>
              <a:rPr lang="pl-PL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olejová</a:t>
            </a:r>
            <a:r>
              <a:rPr lang="en-GB" sz="1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 kyselina </a:t>
            </a:r>
            <a:r>
              <a:rPr lang="en-GB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 )</a:t>
            </a:r>
            <a:r>
              <a:rPr lang="en-GB" sz="1800" baseline="-25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18:1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polynenasýtené </a:t>
            </a:r>
            <a:r>
              <a:rPr lang="pl-PL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PUFA</a:t>
            </a:r>
            <a:r>
              <a:rPr lang="en-GB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</a:t>
            </a:r>
            <a:r>
              <a:rPr lang="en-GB" sz="18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-6 (linolová c</a:t>
            </a:r>
            <a:r>
              <a:rPr lang="en-GB" sz="1800" baseline="-250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18:2</a:t>
            </a:r>
            <a:r>
              <a:rPr lang="en-GB" sz="18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 , arachidónová [aa] c )</a:t>
            </a:r>
            <a:r>
              <a:rPr lang="en-GB" sz="1800" baseline="-250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20:4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18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                                     -3 (</a:t>
            </a:r>
            <a:r>
              <a:rPr lang="en-GB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eikosapentaénová </a:t>
            </a:r>
            <a:r>
              <a:rPr lang="en-GB" sz="18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[EPA] c )</a:t>
            </a:r>
            <a:r>
              <a:rPr lang="en-GB" sz="1800" baseline="-250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20:5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18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                                            (</a:t>
            </a:r>
            <a:r>
              <a:rPr lang="en-GB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dokosahexaenová </a:t>
            </a:r>
            <a:r>
              <a:rPr lang="en-GB" sz="18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[DHA] c )</a:t>
            </a:r>
            <a:r>
              <a:rPr lang="en-GB" sz="1800" baseline="-250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22:6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zníženie hladiny celkového cholesterolu a LDL cholesterolu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zabraňuje zrážaniu krvi, pozitívne pôsobí na kardiovaskulárny systém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zvýšenie odolnosti voči infekciám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spomaľujú </a:t>
            </a:r>
            <a:r>
              <a:rPr lang="en-GB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vývoj </a:t>
            </a:r>
            <a:r>
              <a:rPr lang="en-GB" sz="1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rakoviny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prekurzory eikosanoidov: prostaglandíny, </a:t>
            </a:r>
            <a:r>
              <a:rPr lang="en-GB" sz="1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prostacyklíny</a:t>
            </a:r>
            <a:r>
              <a:rPr lang="en-GB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GB" sz="1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tromboxány </a:t>
            </a:r>
            <a:r>
              <a:rPr lang="en-GB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leukotriény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Konjugované kyseliny linolové [CLA]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1800" dirty="0" err="1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-karoten</a:t>
            </a:r>
            <a:r>
              <a:rPr lang="en-GB" sz="18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, vit. A </a:t>
            </a:r>
            <a:r>
              <a:rPr lang="en-GB" sz="1800" dirty="0" err="1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a </a:t>
            </a:r>
            <a:r>
              <a:rPr lang="en-GB" sz="18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E - antioxidačné a protirakovinové účinky </a:t>
            </a:r>
            <a:endParaRPr lang="en-GB" sz="1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970274"/>
      </p:ext>
    </p:extLst>
  </p:cSld>
  <p:clrMapOvr>
    <a:masterClrMapping/>
  </p:clrMapOvr>
</p:sld>
</file>

<file path=ppt/slides/slide2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C5B70E-26B7-4FFA-9CCF-0630BEE13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0747"/>
            <a:ext cx="7886700" cy="1325563"/>
          </a:xfrm>
        </p:spPr>
        <p:txBody>
          <a:bodyPr/>
          <a:lstStyle/>
          <a:p>
            <a:r>
              <a:rPr lang="pl-PL" dirty="0" err="1"/>
              <a:t>Výživová </a:t>
            </a:r>
            <a:r>
              <a:rPr lang="pl-PL" dirty="0" err="1"/>
              <a:t>hodnota </a:t>
            </a:r>
            <a:r>
              <a:rPr lang="pl-PL" dirty="0" err="1"/>
              <a:t>laktózy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217B35-F88E-43D2-A858-55669AC69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08" y="1416551"/>
            <a:ext cx="7661108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defRPr/>
            </a:pPr>
            <a:r>
              <a:rPr lang="en-US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živiny dodávajúce energiu </a:t>
            </a:r>
            <a:r>
              <a:rPr lang="pl-PL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novorodencom </a:t>
            </a:r>
            <a:r>
              <a:rPr lang="pl-PL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</a:t>
            </a:r>
            <a:r>
              <a:rPr lang="pl-PL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dojčatám</a:t>
            </a:r>
            <a:r>
              <a:rPr lang="pl-PL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;</a:t>
            </a:r>
          </a:p>
          <a:p>
            <a:pPr>
              <a:lnSpc>
                <a:spcPct val="150000"/>
              </a:lnSpc>
              <a:defRPr/>
            </a:pPr>
            <a:r>
              <a:rPr lang="en-GB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zvyšuje </a:t>
            </a:r>
            <a:r>
              <a:rPr lang="en-GB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biologickú dostupnosť vitamínu D, vápnika, horčíka a fosforu a niektorých </a:t>
            </a:r>
            <a:r>
              <a:rPr lang="pl-PL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mikroprvkov</a:t>
            </a:r>
            <a:r>
              <a:rPr lang="en-GB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; </a:t>
            </a:r>
            <a:endParaRPr lang="pl-PL" sz="2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pl-PL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zvyšuje </a:t>
            </a:r>
            <a:r>
              <a:rPr lang="pl-PL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peristaltiku </a:t>
            </a:r>
            <a:r>
              <a:rPr lang="pl-PL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</a:t>
            </a:r>
            <a:r>
              <a:rPr lang="pl-PL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rast </a:t>
            </a:r>
            <a:r>
              <a:rPr lang="pl-PL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baktérií </a:t>
            </a:r>
            <a:r>
              <a:rPr lang="pl-PL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mliečneho </a:t>
            </a:r>
            <a:r>
              <a:rPr lang="pl-PL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kvasenia </a:t>
            </a:r>
            <a:r>
              <a:rPr lang="pl-PL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 </a:t>
            </a:r>
            <a:r>
              <a:rPr lang="pl-PL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hrubom </a:t>
            </a:r>
            <a:r>
              <a:rPr lang="pl-PL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čreve </a:t>
            </a:r>
            <a:r>
              <a:rPr lang="pl-PL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- </a:t>
            </a:r>
            <a:r>
              <a:rPr lang="pl-PL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prevencia </a:t>
            </a:r>
            <a:r>
              <a:rPr lang="pl-PL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hniloby </a:t>
            </a:r>
            <a:r>
              <a:rPr lang="pl-PL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</a:t>
            </a:r>
            <a:r>
              <a:rPr lang="en-US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urýchlenie vylučovania toxínov z tela</a:t>
            </a:r>
            <a:r>
              <a:rPr lang="pl-PL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;</a:t>
            </a:r>
            <a:endParaRPr lang="en-GB" sz="2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pl-PL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zdroj </a:t>
            </a:r>
            <a:r>
              <a:rPr lang="pl-PL" sz="26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galaktózy </a:t>
            </a:r>
            <a:r>
              <a:rPr lang="pl-PL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- </a:t>
            </a:r>
            <a:r>
              <a:rPr lang="en-US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nevyhnutnej pre </a:t>
            </a:r>
            <a:r>
              <a:rPr lang="pl-PL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vývoj a </a:t>
            </a:r>
            <a:r>
              <a:rPr lang="en-US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normálnu funkciu nervového systému</a:t>
            </a:r>
            <a:r>
              <a:rPr lang="pl-PL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8395309"/>
      </p:ext>
    </p:extLst>
  </p:cSld>
  <p:clrMapOvr>
    <a:masterClrMapping/>
  </p:clrMapOvr>
</p:sld>
</file>

<file path=ppt/slides/slide2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C5B70E-26B7-4FFA-9CCF-0630BEE13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92507"/>
            <a:ext cx="7886700" cy="1325563"/>
          </a:xfrm>
        </p:spPr>
        <p:txBody>
          <a:bodyPr/>
          <a:lstStyle/>
          <a:p>
            <a:r>
              <a:rPr lang="pl-PL" dirty="0" err="1"/>
              <a:t>Výživová </a:t>
            </a:r>
            <a:r>
              <a:rPr lang="pl-PL" dirty="0" err="1"/>
              <a:t>hodnota </a:t>
            </a:r>
            <a:r>
              <a:rPr lang="pl-PL" dirty="0"/>
              <a:t>mlieka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217B35-F88E-43D2-A858-55669AC69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765" y="959351"/>
            <a:ext cx="7661108" cy="4351338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GB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bohatý zdroj vysoko </a:t>
            </a:r>
            <a:r>
              <a:rPr lang="pl-PL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biologicky dostupného </a:t>
            </a:r>
            <a:r>
              <a:rPr lang="en-GB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vápnika, fosforu a draslíka 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GB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asimilácia vápnika z mlieka - 80 % (oproti 13 % zo zeleniny alebo sójového mlieka) 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GB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vápnik v mlieku je spojený s organickými bielkovinami (kazeínové micely - koloidný fosforečnan vápenatý)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GB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priaznivý molárny pomer Ca/fosfor 1,2 : 1;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GB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laktóza a vit. D</a:t>
            </a:r>
            <a:r>
              <a:rPr lang="en-GB" sz="2000" baseline="-25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3</a:t>
            </a:r>
            <a:r>
              <a:rPr lang="en-GB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zvyšuje </a:t>
            </a:r>
            <a:r>
              <a:rPr lang="en-GB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biologickú </a:t>
            </a:r>
            <a:r>
              <a:rPr lang="pl-PL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dostupnosť </a:t>
            </a:r>
            <a:r>
              <a:rPr lang="en-GB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vápnika</a:t>
            </a:r>
            <a:r>
              <a:rPr lang="en-GB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; 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GB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1000 cm</a:t>
            </a:r>
            <a:r>
              <a:rPr lang="en-GB" sz="2000" baseline="30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3</a:t>
            </a:r>
            <a:r>
              <a:rPr lang="en-GB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mlieka pokrýva dennú potrebu Ca na 100 % (1200 mg);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GB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 dm</a:t>
            </a:r>
            <a:r>
              <a:rPr lang="en-GB" sz="2000" baseline="30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3</a:t>
            </a:r>
            <a:r>
              <a:rPr lang="en-GB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mlieka pokrýva dennú potrebu K zo 75 %;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GB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 mlieku prevládajú zásadotvorné minerály - dôležité pre udržanie acidobázickej rovnováhy</a:t>
            </a:r>
          </a:p>
        </p:txBody>
      </p:sp>
    </p:spTree>
    <p:extLst>
      <p:ext uri="{BB962C8B-B14F-4D97-AF65-F5344CB8AC3E}">
        <p14:creationId xmlns:p14="http://schemas.microsoft.com/office/powerpoint/2010/main" val="781397542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1C5360-9699-4FDD-8205-7B72F22F1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03" y="0"/>
            <a:ext cx="7886700" cy="1325563"/>
          </a:xfrm>
        </p:spPr>
        <p:txBody>
          <a:bodyPr/>
          <a:lstStyle/>
          <a:p>
            <a:pPr algn="ctr"/>
            <a:r>
              <a:rPr lang="sk-SK" dirty="0"/>
              <a:t>Mliečny tuk</a:t>
            </a:r>
            <a:endParaRPr lang="sk-SK" sz="16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93439D2-B400-4B17-8827-45A0C891A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42" y="1143000"/>
            <a:ext cx="8349916" cy="492091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GB" altLang="pl-PL" sz="2600" b="1" u="sng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Jednoduché/neutrálne lipidy </a:t>
            </a:r>
            <a:r>
              <a:rPr lang="pl-PL" altLang="pl-PL" sz="2600" b="1" u="sng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</a:t>
            </a:r>
            <a:r>
              <a:rPr lang="pl-PL" altLang="pl-PL" sz="2600" b="1" u="sng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estery </a:t>
            </a:r>
            <a:r>
              <a:rPr lang="pl-PL" altLang="pl-PL" sz="2600" b="1" u="sng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alkoholu </a:t>
            </a:r>
            <a:r>
              <a:rPr lang="pl-PL" altLang="pl-PL" sz="2600" b="1" u="sng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FA)</a:t>
            </a:r>
            <a:r>
              <a:rPr lang="en-GB" altLang="pl-PL" sz="2600" b="1" u="sng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GB" altLang="pl-PL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Triglyceridy 96 - 99 % celkového obsahu tuku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GB" altLang="pl-PL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Diglyceridy 0,3 - 1,6 %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GB" altLang="pl-PL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Monoglyceridy 0,002 - 0,1 %</a:t>
            </a:r>
          </a:p>
          <a:p>
            <a:pPr eaLnBrk="1" hangingPunct="1">
              <a:defRPr/>
            </a:pPr>
            <a:r>
              <a:rPr lang="en-GB" altLang="pl-PL" sz="2600" b="1" u="sng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Komplexné lipidy: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pl-PL" altLang="pl-PL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Fosfolipidy* </a:t>
            </a:r>
            <a:r>
              <a:rPr lang="en-GB" altLang="pl-PL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0,2 - 1,0 %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GB" altLang="pl-PL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Cerebrozidy 0,01 - 0,07 %</a:t>
            </a:r>
          </a:p>
          <a:p>
            <a:pPr eaLnBrk="1" hangingPunct="1">
              <a:defRPr/>
            </a:pPr>
            <a:r>
              <a:rPr lang="en-GB" altLang="pl-PL" sz="2600" b="1" u="sng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Deriváty: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GB" altLang="pl-PL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Voľné mastné kyseliny 0,1 - 0,4 %</a:t>
            </a:r>
          </a:p>
          <a:p>
            <a:pPr eaLnBrk="1" hangingPunct="1">
              <a:defRPr/>
            </a:pPr>
            <a:r>
              <a:rPr lang="en-GB" altLang="pl-PL" sz="2600" b="1" u="sng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Ostatné menšie komponenty: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pl-PL" altLang="pl-PL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Steroly** </a:t>
            </a:r>
            <a:r>
              <a:rPr lang="en-GB" altLang="pl-PL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0,2 - 0,4 %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GB" altLang="pl-PL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Karotenoidy 6 - 10 </a:t>
            </a:r>
            <a:r>
              <a:rPr lang="en-GB" altLang="pl-PL" sz="26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anose="05050102010706020507" pitchFamily="18" charset="2"/>
              </a:rPr>
              <a:t>g/g tuku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GB" altLang="pl-PL" sz="26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anose="05050102010706020507" pitchFamily="18" charset="2"/>
              </a:rPr>
              <a:t>Vitamín A 6 - 20 g/g      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GB" altLang="pl-PL" sz="26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anose="05050102010706020507" pitchFamily="18" charset="2"/>
              </a:rPr>
              <a:t>Stopy vitamínu D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GB" altLang="pl-PL" sz="26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anose="05050102010706020507" pitchFamily="18" charset="2"/>
              </a:rPr>
              <a:t>Vitamín </a:t>
            </a:r>
            <a:r>
              <a:rPr lang="en-GB" altLang="pl-PL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 5 - 100 </a:t>
            </a:r>
            <a:r>
              <a:rPr lang="en-GB" altLang="pl-PL" sz="26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anose="05050102010706020507" pitchFamily="18" charset="2"/>
              </a:rPr>
              <a:t>g/g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GB" altLang="pl-PL" sz="26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anose="05050102010706020507" pitchFamily="18" charset="2"/>
              </a:rPr>
              <a:t>Vitamín K 1 g/g</a:t>
            </a:r>
            <a:endParaRPr lang="en-GB" altLang="pl-PL" sz="2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sk-SK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A36BBAD-7BB8-4423-AAEA-85670CC9B63D}"/>
              </a:ext>
            </a:extLst>
          </p:cNvPr>
          <p:cNvSpPr txBox="1"/>
          <p:nvPr/>
        </p:nvSpPr>
        <p:spPr>
          <a:xfrm>
            <a:off x="5894479" y="3187958"/>
            <a:ext cx="2926059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pl-PL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* </a:t>
            </a:r>
            <a:r>
              <a:rPr lang="en-GB" altLang="pl-PL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lecitín, </a:t>
            </a:r>
            <a:r>
              <a:rPr lang="en-GB" altLang="pl-PL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sfingomyelín</a:t>
            </a:r>
            <a:r>
              <a:rPr lang="pl-PL" altLang="pl-PL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cefalín, </a:t>
            </a:r>
            <a:r>
              <a:rPr lang="pl-PL" altLang="pl-PL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fosfatidylinozitid </a:t>
            </a:r>
            <a:endParaRPr lang="en-GB" altLang="pl-PL" sz="1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defRPr/>
            </a:pPr>
            <a:r>
              <a:rPr lang="en-GB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** cholesteol a jeho estery</a:t>
            </a:r>
          </a:p>
        </p:txBody>
      </p:sp>
    </p:spTree>
    <p:extLst>
      <p:ext uri="{BB962C8B-B14F-4D97-AF65-F5344CB8AC3E}">
        <p14:creationId xmlns:p14="http://schemas.microsoft.com/office/powerpoint/2010/main" val="3739980409"/>
      </p:ext>
    </p:extLst>
  </p:cSld>
  <p:clrMapOvr>
    <a:masterClrMapping/>
  </p:clrMapOvr>
</p:sld>
</file>

<file path=ppt/slides/slide3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C5B70E-26B7-4FFA-9CCF-0630BEE13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92507"/>
            <a:ext cx="7886700" cy="1325563"/>
          </a:xfrm>
        </p:spPr>
        <p:txBody>
          <a:bodyPr/>
          <a:lstStyle/>
          <a:p>
            <a:r>
              <a:rPr lang="pl-PL" dirty="0" err="1"/>
              <a:t>Výživová </a:t>
            </a:r>
            <a:r>
              <a:rPr lang="pl-PL" dirty="0" err="1"/>
              <a:t>hodnota </a:t>
            </a:r>
            <a:r>
              <a:rPr lang="pl-PL" dirty="0"/>
              <a:t>mlieka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217B35-F88E-43D2-A858-55669AC69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764" y="790903"/>
            <a:ext cx="8346909" cy="50850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defRPr/>
            </a:pPr>
            <a:r>
              <a:rPr lang="en-GB" alt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Vitamíny - </a:t>
            </a:r>
            <a:r>
              <a:rPr lang="en-GB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1 dm</a:t>
            </a:r>
            <a:r>
              <a:rPr lang="en-GB" altLang="pl-PL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mlieka pokrýva dennú potrebu niektorých vitamínov v</a:t>
            </a:r>
            <a:r>
              <a:rPr lang="en-GB" altLang="pl-PL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endParaRPr lang="en-GB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8650EC74-A322-4450-A170-34E9FA9EB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422356"/>
              </p:ext>
            </p:extLst>
          </p:nvPr>
        </p:nvGraphicFramePr>
        <p:xfrm>
          <a:off x="1844590" y="1239253"/>
          <a:ext cx="4772777" cy="475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260">
                  <a:extLst>
                    <a:ext uri="{9D8B030D-6E8A-4147-A177-3AD203B41FA5}">
                      <a16:colId xmlns:a16="http://schemas.microsoft.com/office/drawing/2014/main" val="3068403903"/>
                    </a:ext>
                  </a:extLst>
                </a:gridCol>
                <a:gridCol w="2807517">
                  <a:extLst>
                    <a:ext uri="{9D8B030D-6E8A-4147-A177-3AD203B41FA5}">
                      <a16:colId xmlns:a16="http://schemas.microsoft.com/office/drawing/2014/main" val="1363362766"/>
                    </a:ext>
                  </a:extLst>
                </a:gridCol>
              </a:tblGrid>
              <a:tr h="372981">
                <a:tc>
                  <a:txBody>
                    <a:bodyPr/>
                    <a:lstStyle/>
                    <a:p>
                      <a:r>
                        <a:rPr lang="pl-PL" sz="2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Vitamín</a:t>
                      </a:r>
                      <a:endParaRPr lang="en-GB" sz="2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67" marR="9146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Pokrytie dopytu (%)</a:t>
                      </a:r>
                      <a:endParaRPr lang="en-GB" sz="2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67" marR="91467" marT="45713" marB="45713"/>
                </a:tc>
                <a:extLst>
                  <a:ext uri="{0D108BD9-81ED-4DB2-BD59-A6C34878D82A}">
                    <a16:rowId xmlns:a16="http://schemas.microsoft.com/office/drawing/2014/main" val="4083645258"/>
                  </a:ext>
                </a:extLst>
              </a:tr>
              <a:tr h="370784">
                <a:tc>
                  <a:txBody>
                    <a:bodyPr/>
                    <a:lstStyle/>
                    <a:p>
                      <a:pPr marL="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pl-PL" sz="2000" b="1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  <a:r>
                        <a:rPr lang="en-GB" altLang="pl-PL" sz="2000" b="1" baseline="-2500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12</a:t>
                      </a:r>
                      <a:endParaRPr lang="en-GB" altLang="pl-PL" sz="2000" b="1" dirty="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67" marR="9146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100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67" marR="91467" marT="45713" marB="45713"/>
                </a:tc>
                <a:extLst>
                  <a:ext uri="{0D108BD9-81ED-4DB2-BD59-A6C34878D82A}">
                    <a16:rowId xmlns:a16="http://schemas.microsoft.com/office/drawing/2014/main" val="1666453324"/>
                  </a:ext>
                </a:extLst>
              </a:tr>
              <a:tr h="370784">
                <a:tc>
                  <a:txBody>
                    <a:bodyPr/>
                    <a:lstStyle/>
                    <a:p>
                      <a:pPr marL="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pl-PL" sz="2000" b="1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  <a:r>
                        <a:rPr lang="en-GB" altLang="pl-PL" sz="2000" b="1" baseline="-2500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  <a:endParaRPr lang="en-GB" altLang="pl-PL" sz="2000" b="1" dirty="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67" marR="9146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70-110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67" marR="91467" marT="45713" marB="45713"/>
                </a:tc>
                <a:extLst>
                  <a:ext uri="{0D108BD9-81ED-4DB2-BD59-A6C34878D82A}">
                    <a16:rowId xmlns:a16="http://schemas.microsoft.com/office/drawing/2014/main" val="1490936321"/>
                  </a:ext>
                </a:extLst>
              </a:tr>
              <a:tr h="370784">
                <a:tc>
                  <a:txBody>
                    <a:bodyPr/>
                    <a:lstStyle/>
                    <a:p>
                      <a:pPr marL="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pl-PL" sz="2000" b="1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Kyselina listová</a:t>
                      </a:r>
                      <a:endParaRPr lang="en-GB" altLang="pl-PL" sz="2000" b="1" dirty="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67" marR="9146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75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67" marR="91467" marT="45713" marB="45713"/>
                </a:tc>
                <a:extLst>
                  <a:ext uri="{0D108BD9-81ED-4DB2-BD59-A6C34878D82A}">
                    <a16:rowId xmlns:a16="http://schemas.microsoft.com/office/drawing/2014/main" val="2867769726"/>
                  </a:ext>
                </a:extLst>
              </a:tr>
              <a:tr h="370784">
                <a:tc>
                  <a:txBody>
                    <a:bodyPr/>
                    <a:lstStyle/>
                    <a:p>
                      <a:pPr marL="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pl-PL" sz="2000" b="1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  <a:r>
                        <a:rPr lang="en-GB" altLang="pl-PL" sz="2000" b="1" baseline="-2500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  <a:endParaRPr lang="en-GB" altLang="pl-PL" sz="2000" b="1" dirty="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67" marR="9146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33-42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67" marR="91467" marT="45713" marB="45713"/>
                </a:tc>
                <a:extLst>
                  <a:ext uri="{0D108BD9-81ED-4DB2-BD59-A6C34878D82A}">
                    <a16:rowId xmlns:a16="http://schemas.microsoft.com/office/drawing/2014/main" val="2839338538"/>
                  </a:ext>
                </a:extLst>
              </a:tr>
              <a:tr h="370784">
                <a:tc>
                  <a:txBody>
                    <a:bodyPr/>
                    <a:lstStyle/>
                    <a:p>
                      <a:r>
                        <a:rPr lang="pl-PL" sz="2000" b="1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67" marR="9146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25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67" marR="91467" marT="45713" marB="45713"/>
                </a:tc>
                <a:extLst>
                  <a:ext uri="{0D108BD9-81ED-4DB2-BD59-A6C34878D82A}">
                    <a16:rowId xmlns:a16="http://schemas.microsoft.com/office/drawing/2014/main" val="3206450369"/>
                  </a:ext>
                </a:extLst>
              </a:tr>
              <a:tr h="370784">
                <a:tc>
                  <a:txBody>
                    <a:bodyPr/>
                    <a:lstStyle/>
                    <a:p>
                      <a:pPr marL="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pl-PL" sz="2000" b="1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  <a:r>
                        <a:rPr lang="pl-PL" altLang="pl-PL" sz="2000" b="1" baseline="-2500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  <a:endParaRPr lang="en-GB" altLang="pl-PL" sz="2000" b="1" dirty="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67" marR="9146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20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67" marR="91467" marT="45713" marB="45713"/>
                </a:tc>
                <a:extLst>
                  <a:ext uri="{0D108BD9-81ED-4DB2-BD59-A6C34878D82A}">
                    <a16:rowId xmlns:a16="http://schemas.microsoft.com/office/drawing/2014/main" val="57167100"/>
                  </a:ext>
                </a:extLst>
              </a:tr>
              <a:tr h="370784">
                <a:tc>
                  <a:txBody>
                    <a:bodyPr/>
                    <a:lstStyle/>
                    <a:p>
                      <a:r>
                        <a:rPr lang="pl-PL" sz="2000" b="1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Biotín (B )</a:t>
                      </a:r>
                      <a:r>
                        <a:rPr lang="pl-PL" sz="2000" b="1" baseline="-2500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67" marR="9146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15-20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67" marR="91467" marT="45713" marB="45713"/>
                </a:tc>
                <a:extLst>
                  <a:ext uri="{0D108BD9-81ED-4DB2-BD59-A6C34878D82A}">
                    <a16:rowId xmlns:a16="http://schemas.microsoft.com/office/drawing/2014/main" val="3153465510"/>
                  </a:ext>
                </a:extLst>
              </a:tr>
              <a:tr h="370784">
                <a:tc>
                  <a:txBody>
                    <a:bodyPr/>
                    <a:lstStyle/>
                    <a:p>
                      <a:r>
                        <a:rPr lang="pl-PL" sz="2000" b="1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67" marR="9146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15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67" marR="91467" marT="45713" marB="45713"/>
                </a:tc>
                <a:extLst>
                  <a:ext uri="{0D108BD9-81ED-4DB2-BD59-A6C34878D82A}">
                    <a16:rowId xmlns:a16="http://schemas.microsoft.com/office/drawing/2014/main" val="893309381"/>
                  </a:ext>
                </a:extLst>
              </a:tr>
              <a:tr h="370784">
                <a:tc>
                  <a:txBody>
                    <a:bodyPr/>
                    <a:lstStyle/>
                    <a:p>
                      <a:r>
                        <a:rPr lang="pl-PL" sz="2000" b="1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E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67" marR="9146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67" marR="91467" marT="45713" marB="45713"/>
                </a:tc>
                <a:extLst>
                  <a:ext uri="{0D108BD9-81ED-4DB2-BD59-A6C34878D82A}">
                    <a16:rowId xmlns:a16="http://schemas.microsoft.com/office/drawing/2014/main" val="1537172252"/>
                  </a:ext>
                </a:extLst>
              </a:tr>
              <a:tr h="370784">
                <a:tc>
                  <a:txBody>
                    <a:bodyPr/>
                    <a:lstStyle/>
                    <a:p>
                      <a:r>
                        <a:rPr lang="pl-PL" sz="2000" b="1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67" marR="9146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67" marR="91467" marT="45713" marB="45713"/>
                </a:tc>
                <a:extLst>
                  <a:ext uri="{0D108BD9-81ED-4DB2-BD59-A6C34878D82A}">
                    <a16:rowId xmlns:a16="http://schemas.microsoft.com/office/drawing/2014/main" val="2394306609"/>
                  </a:ext>
                </a:extLst>
              </a:tr>
              <a:tr h="370784">
                <a:tc>
                  <a:txBody>
                    <a:bodyPr/>
                    <a:lstStyle/>
                    <a:p>
                      <a:r>
                        <a:rPr lang="pl-PL" sz="2000" b="1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niacín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67" marR="91467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67" marR="91467" marT="45713" marB="45713"/>
                </a:tc>
                <a:extLst>
                  <a:ext uri="{0D108BD9-81ED-4DB2-BD59-A6C34878D82A}">
                    <a16:rowId xmlns:a16="http://schemas.microsoft.com/office/drawing/2014/main" val="3327707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226656"/>
      </p:ext>
    </p:extLst>
  </p:cSld>
  <p:clrMapOvr>
    <a:masterClrMapping/>
  </p:clrMapOvr>
</p:sld>
</file>

<file path=ppt/slides/slide3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9E87F4-D1D8-42E5-8048-05D9CFEBC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Antioxidačný </a:t>
            </a:r>
            <a:r>
              <a:rPr lang="pl-PL" dirty="0" err="1"/>
              <a:t>potenciál </a:t>
            </a:r>
            <a:r>
              <a:rPr lang="pl-PL" dirty="0"/>
              <a:t>mlieka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68F3CA-6406-4152-9CC1-8305D8C18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pl-PL" sz="2400" b="1" i="1" dirty="0" err="1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Enzymatický </a:t>
            </a:r>
            <a:r>
              <a:rPr lang="pl-PL" sz="2400" b="1" i="1" dirty="0" err="1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antioxidačný </a:t>
            </a:r>
            <a:r>
              <a:rPr lang="pl-PL" sz="2400" b="1" i="1" dirty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systém:</a:t>
            </a:r>
          </a:p>
          <a:p>
            <a:pPr marL="742950" lvl="1" indent="-342900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 superoxiddismutáza</a:t>
            </a:r>
            <a:endParaRPr lang="pl-PL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742950" lvl="1" indent="-342900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 kataláza</a:t>
            </a:r>
            <a:endParaRPr lang="pl-PL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742950" lvl="1" indent="-342900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 laktoperoxidáza</a:t>
            </a:r>
            <a:endParaRPr lang="pl-PL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742950" lvl="1" indent="-342900" eaLnBrk="1" fontAlgn="auto" hangingPunct="1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 glutatiónperoxidáza </a:t>
            </a:r>
            <a:r>
              <a:rPr lang="pl-PL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</a:t>
            </a:r>
            <a:r>
              <a:rPr lang="pl-PL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závislá od selénu</a:t>
            </a:r>
            <a:r>
              <a:rPr lang="pl-PL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  <a:endParaRPr lang="pl-P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685254"/>
      </p:ext>
    </p:extLst>
  </p:cSld>
  <p:clrMapOvr>
    <a:masterClrMapping/>
  </p:clrMapOvr>
</p:sld>
</file>

<file path=ppt/slides/slide3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9E87F4-D1D8-42E5-8048-05D9CFEBC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Antioxidačný </a:t>
            </a:r>
            <a:r>
              <a:rPr lang="pl-PL" dirty="0" err="1"/>
              <a:t>potenciál </a:t>
            </a:r>
            <a:r>
              <a:rPr lang="pl-PL" dirty="0"/>
              <a:t>mlieka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68F3CA-6406-4152-9CC1-8305D8C18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pl-PL" sz="2400" b="1" i="1" dirty="0" err="1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Neenzymatické </a:t>
            </a:r>
            <a:r>
              <a:rPr lang="pl-PL" sz="2400" b="1" i="1" dirty="0" err="1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antioxidanty</a:t>
            </a:r>
            <a:r>
              <a:rPr lang="pl-PL" sz="2400" b="1" i="1" dirty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:</a:t>
            </a:r>
          </a:p>
          <a:p>
            <a:pPr marL="742950" lvl="1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 bioaktívne </a:t>
            </a:r>
            <a:r>
              <a:rPr lang="pl-PL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peptidy</a:t>
            </a:r>
            <a:endParaRPr lang="pl-PL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742950" lvl="1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 laktoferín</a:t>
            </a:r>
            <a:endParaRPr lang="pl-PL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742950" lvl="1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 vitamín </a:t>
            </a:r>
            <a:r>
              <a:rPr lang="pl-PL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A, E a C</a:t>
            </a:r>
          </a:p>
          <a:p>
            <a:pPr marL="742950" lvl="1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 err="1">
                <a:latin typeface="Segoe UI Semilight" panose="020B0402040204020203" pitchFamily="34" charset="0"/>
                <a:cs typeface="Segoe UI Semilight" panose="020B0402040204020203" pitchFamily="34" charset="0"/>
                <a:sym typeface="Symbol"/>
              </a:rPr>
              <a:t> -caroten</a:t>
            </a:r>
            <a:endParaRPr lang="pl-PL" sz="2000" dirty="0">
              <a:latin typeface="Segoe UI Semilight" panose="020B0402040204020203" pitchFamily="34" charset="0"/>
              <a:cs typeface="Segoe UI Semilight" panose="020B0402040204020203" pitchFamily="34" charset="0"/>
              <a:sym typeface="Symbol"/>
            </a:endParaRPr>
          </a:p>
          <a:p>
            <a:pPr marL="742950" lvl="1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 err="1">
                <a:latin typeface="Segoe UI Semilight" panose="020B0402040204020203" pitchFamily="34" charset="0"/>
                <a:cs typeface="Segoe UI Semilight" panose="020B0402040204020203" pitchFamily="34" charset="0"/>
                <a:sym typeface="Symbol"/>
              </a:rPr>
              <a:t> koenzým </a:t>
            </a:r>
            <a:r>
              <a:rPr lang="pl-PL" sz="20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/>
              </a:rPr>
              <a:t>Q10 (</a:t>
            </a:r>
            <a:r>
              <a:rPr lang="pl-PL" sz="20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ubichinón</a:t>
            </a:r>
            <a:r>
              <a:rPr lang="pl-PL" sz="20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/>
              </a:rPr>
              <a:t>)</a:t>
            </a:r>
          </a:p>
          <a:p>
            <a:pPr marL="742950" lvl="1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/>
              </a:rPr>
              <a:t> CLA (</a:t>
            </a:r>
            <a:r>
              <a:rPr lang="pl-PL" sz="2000" dirty="0" err="1">
                <a:latin typeface="Segoe UI Semilight" panose="020B0402040204020203" pitchFamily="34" charset="0"/>
                <a:cs typeface="Segoe UI Semilight" panose="020B0402040204020203" pitchFamily="34" charset="0"/>
                <a:sym typeface="Symbol"/>
              </a:rPr>
              <a:t>konjugovaná </a:t>
            </a:r>
            <a:r>
              <a:rPr lang="pl-PL" sz="2000" dirty="0" err="1">
                <a:latin typeface="Segoe UI Semilight" panose="020B0402040204020203" pitchFamily="34" charset="0"/>
                <a:cs typeface="Segoe UI Semilight" panose="020B0402040204020203" pitchFamily="34" charset="0"/>
                <a:sym typeface="Symbol"/>
              </a:rPr>
              <a:t>kyselina </a:t>
            </a:r>
            <a:r>
              <a:rPr lang="pl-PL" sz="2000" dirty="0" err="1">
                <a:latin typeface="Segoe UI Semilight" panose="020B0402040204020203" pitchFamily="34" charset="0"/>
                <a:cs typeface="Segoe UI Semilight" panose="020B0402040204020203" pitchFamily="34" charset="0"/>
                <a:sym typeface="Symbol"/>
              </a:rPr>
              <a:t>linolová</a:t>
            </a:r>
            <a:r>
              <a:rPr lang="pl-PL" sz="20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/>
              </a:rPr>
              <a:t>)</a:t>
            </a:r>
          </a:p>
          <a:p>
            <a:pPr marL="742950" lvl="1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 err="1">
                <a:latin typeface="Segoe UI Semilight" panose="020B0402040204020203" pitchFamily="34" charset="0"/>
                <a:cs typeface="Segoe UI Semilight" panose="020B0402040204020203" pitchFamily="34" charset="0"/>
                <a:sym typeface="Symbol"/>
              </a:rPr>
              <a:t> glutatión</a:t>
            </a:r>
            <a:endParaRPr lang="pl-PL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4878"/>
      </p:ext>
    </p:extLst>
  </p:cSld>
  <p:clrMapOvr>
    <a:masterClrMapping/>
  </p:clrMapOvr>
</p:sld>
</file>

<file path=ppt/slides/slide3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9E87F4-D1D8-42E5-8048-05D9CFEBC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Antioxidačný </a:t>
            </a:r>
            <a:r>
              <a:rPr lang="pl-PL" dirty="0" err="1"/>
              <a:t>potenciál </a:t>
            </a:r>
            <a:r>
              <a:rPr lang="pl-PL" dirty="0"/>
              <a:t>mlieka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68F3CA-6406-4152-9CC1-8305D8C18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397" y="1512804"/>
            <a:ext cx="7886700" cy="4351338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GB" sz="1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veľmi účinné lipofilné antioxidačné </a:t>
            </a:r>
            <a:r>
              <a:rPr lang="pl-PL" sz="1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látky</a:t>
            </a:r>
            <a:r>
              <a:rPr lang="en-GB" sz="1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; 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GB" sz="1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vysoká tepelná stabilita </a:t>
            </a:r>
            <a:r>
              <a:rPr lang="pl-PL" sz="1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antioxidantov</a:t>
            </a:r>
            <a:r>
              <a:rPr lang="en-GB" sz="1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; 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GB" sz="1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synergia medzi antioxidantmi</a:t>
            </a:r>
            <a:r>
              <a:rPr lang="pl-PL" sz="1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l-PL" sz="18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628650" lvl="1" indent="-285750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Spolupráca medzi určitými antioxidačnými látkami, ktorá umožňuje </a:t>
            </a:r>
            <a:r>
              <a:rPr lang="en-GB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regeneráciu niektorých zlúčenín na úkor iných</a:t>
            </a:r>
            <a:r>
              <a:rPr lang="pl-PL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pPr marL="628650" lvl="1" indent="-285750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sz="1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Kyselina </a:t>
            </a:r>
            <a:r>
              <a:rPr lang="pl-PL" sz="1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askorbová </a:t>
            </a:r>
            <a:r>
              <a:rPr lang="pl-PL" sz="1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redukuje </a:t>
            </a:r>
            <a:r>
              <a:rPr lang="pl-PL" sz="1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radikál </a:t>
            </a:r>
            <a:r>
              <a:rPr lang="pl-PL" sz="1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tokoferolu </a:t>
            </a:r>
            <a:r>
              <a:rPr lang="pl-PL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na </a:t>
            </a:r>
            <a:r>
              <a:rPr lang="pl-PL" sz="1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α-tokoferol</a:t>
            </a:r>
            <a:r>
              <a:rPr lang="pl-PL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 </a:t>
            </a:r>
            <a:r>
              <a:rPr lang="en-GB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Kyselina dehydroaskorbová sa redukuje na kyselinu askorbovú redukovaným glutatiónom</a:t>
            </a:r>
            <a:r>
              <a:rPr lang="pl-PL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 </a:t>
            </a:r>
          </a:p>
          <a:p>
            <a:pPr marL="628650" lvl="1" indent="-285750" eaLnBrk="1" fontAlgn="auto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Vysoký </a:t>
            </a:r>
            <a:r>
              <a:rPr lang="en-GB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antioxidačný potenciál mlieka je dôsledkom synergických interakcií medzi </a:t>
            </a:r>
            <a:r>
              <a:rPr lang="en-GB" sz="18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lipofilnými </a:t>
            </a:r>
            <a:r>
              <a:rPr lang="en-GB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hydrofilnými antioxidantmi</a:t>
            </a:r>
            <a:r>
              <a:rPr lang="pl-PL" sz="1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853660"/>
      </p:ext>
    </p:extLst>
  </p:cSld>
  <p:clrMapOvr>
    <a:masterClrMapping/>
  </p:clrMapOvr>
</p:sld>
</file>

<file path=ppt/slides/slide3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25C878-7487-4AAC-B3E8-E67081C75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Mlieko - </a:t>
            </a:r>
            <a:r>
              <a:rPr lang="pl-PL" dirty="0" err="1"/>
              <a:t>nutričné </a:t>
            </a:r>
            <a:r>
              <a:rPr lang="pl-PL" dirty="0"/>
              <a:t>zlyhania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686DBA-B785-427E-ACC5-B1281F3CD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141" y="1403522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100" b="1" i="1" dirty="0" err="1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Alergénne </a:t>
            </a:r>
            <a:r>
              <a:rPr lang="en-GB" sz="2100" b="1" i="1" dirty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vlastnosti mliečnych bielkovín</a:t>
            </a:r>
          </a:p>
          <a:p>
            <a:pPr lvl="1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100" b="1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 </a:t>
            </a:r>
            <a:r>
              <a:rPr lang="en-GB" sz="21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-laktoglobulín </a:t>
            </a:r>
            <a:r>
              <a:rPr lang="en-GB" sz="2100" b="1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62 % (nie je prítomný v ľudskom mlieku)</a:t>
            </a:r>
          </a:p>
          <a:p>
            <a:pPr lvl="1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100" b="1" dirty="0" err="1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kazeín </a:t>
            </a:r>
            <a:r>
              <a:rPr lang="en-GB" sz="2100" b="1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60%</a:t>
            </a:r>
          </a:p>
          <a:p>
            <a:pPr lvl="1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100" b="1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- laktalbumín 53%</a:t>
            </a:r>
          </a:p>
          <a:p>
            <a:pPr lvl="1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100" b="1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Albumín v krvnom sére 52%</a:t>
            </a:r>
          </a:p>
          <a:p>
            <a:pPr lvl="1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100" b="1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Produkty trávenia bielkovín </a:t>
            </a:r>
          </a:p>
          <a:p>
            <a:pPr lvl="1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2100" b="1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V Poľsku trpí </a:t>
            </a:r>
            <a:r>
              <a:rPr lang="en-GB" sz="2100" b="1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alergiou na bielkoviny kravského mlieka </a:t>
            </a:r>
            <a:r>
              <a:rPr lang="en-GB" sz="2100" b="1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2,7 % </a:t>
            </a:r>
            <a:r>
              <a:rPr lang="en-GB" sz="21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nedojčených </a:t>
            </a:r>
            <a:r>
              <a:rPr lang="en-GB" sz="2100" b="1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detí </a:t>
            </a:r>
            <a:r>
              <a:rPr lang="en-GB" sz="21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(kŕmených umelým mliekom) a </a:t>
            </a:r>
            <a:r>
              <a:rPr lang="en-GB" sz="2100" b="1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1,8 % dojčených detí (u 90 % z nich alergia ustane pred 5. rokom života).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5394537"/>
      </p:ext>
    </p:extLst>
  </p:cSld>
  <p:clrMapOvr>
    <a:masterClrMapping/>
  </p:clrMapOvr>
</p:sld>
</file>

<file path=ppt/slides/slide3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25C878-7487-4AAC-B3E8-E67081C75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Mlieko - </a:t>
            </a:r>
            <a:r>
              <a:rPr lang="pl-PL" dirty="0" err="1"/>
              <a:t>nutričné </a:t>
            </a:r>
            <a:r>
              <a:rPr lang="pl-PL" dirty="0"/>
              <a:t>zlyhania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686DBA-B785-427E-ACC5-B1281F3CD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2508332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Intolerancia laktózy </a:t>
            </a:r>
            <a:r>
              <a:rPr lang="en-GB" sz="20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- nedostatočná alebo príliš nízka aktivita enzýmu -D-galaktozidázy (laktázy)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Neznášanlivosť galaktózy </a:t>
            </a:r>
            <a:r>
              <a:rPr lang="en-GB" sz="20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(</a:t>
            </a:r>
            <a:r>
              <a:rPr lang="pl-PL" sz="20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galaktozémia*</a:t>
            </a:r>
            <a:r>
              <a:rPr lang="en-GB" sz="20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)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Mliečna </a:t>
            </a:r>
            <a:r>
              <a:rPr lang="en-GB" sz="2000" b="1" dirty="0" err="1">
                <a:solidFill>
                  <a:schemeClr val="accent1"/>
                </a:solidFill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anémia </a:t>
            </a:r>
            <a:r>
              <a:rPr lang="en-GB" sz="20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- konzumácia mlieka dojčatami a malými deťmi bez </a:t>
            </a:r>
            <a:r>
              <a:rPr lang="en-GB" sz="2000" dirty="0" err="1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doplnenia </a:t>
            </a:r>
            <a:r>
              <a:rPr lang="en-GB" sz="20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itchFamily="18" charset="2"/>
              </a:rPr>
              <a:t>potravín bohatých na železo a vitamín C</a:t>
            </a:r>
            <a:endParaRPr lang="en-GB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213699B-9493-4D85-AE33-BD3F355C1C15}"/>
              </a:ext>
            </a:extLst>
          </p:cNvPr>
          <p:cNvSpPr txBox="1"/>
          <p:nvPr/>
        </p:nvSpPr>
        <p:spPr>
          <a:xfrm>
            <a:off x="980930" y="4451387"/>
            <a:ext cx="580816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pl-PL" sz="1200" dirty="0"/>
              <a:t>* Galaktozémia je </a:t>
            </a:r>
            <a:r>
              <a:rPr lang="en-US" altLang="pl-PL" sz="1200" dirty="0"/>
              <a:t>neschopnosť správne rozkladať galaktózu v dôsledku geneticky zdedenej mutácie jedného z enzýmov.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37191741"/>
      </p:ext>
    </p:extLst>
  </p:cSld>
  <p:clrMapOvr>
    <a:masterClrMapping/>
  </p:clrMapOvr>
</p:sld>
</file>

<file path=ppt/slides/slide3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1F18FC7-5497-4B9D-8A4B-A06581C5C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422" y="0"/>
            <a:ext cx="7886700" cy="1325563"/>
          </a:xfrm>
        </p:spPr>
        <p:txBody>
          <a:bodyPr/>
          <a:lstStyle/>
          <a:p>
            <a:r>
              <a:rPr lang="cs-CZ" dirty="0" err="1"/>
              <a:t>Odkazy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B54EB2B-7F30-4A53-BCC5-29DD9F335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624" y="1432660"/>
            <a:ext cx="7886700" cy="4351338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GB" sz="2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Bylund G. 2003. Príručka o spracovaní mlieka. Tetra Pak Processing Systems AB, Lund, Švédsko. Dostupné na: https:</a:t>
            </a:r>
            <a:r>
              <a:rPr lang="en-GB" sz="2900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2"/>
              </a:rPr>
              <a:t>//dairyprocessinghandbook.com/</a:t>
            </a:r>
            <a:endParaRPr lang="pl-PL" sz="29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altLang="pl-PL" sz="2900" dirty="0" err="1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Dalgleish</a:t>
            </a:r>
            <a:r>
              <a:rPr lang="en-US" altLang="pl-PL" sz="290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, D. G., P. Spagnuolo a H. D. Goff. 2004. Možná štruktúra kazeínovej micely na základe skenovacej elektrónovej mikroskopie s vysokým rozlíšením. International Dairy Journal</a:t>
            </a:r>
            <a:r>
              <a:rPr lang="pl-PL" altLang="pl-PL" sz="290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altLang="pl-PL" sz="290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14: 1025-1031</a:t>
            </a:r>
            <a:r>
              <a:rPr lang="pl-PL" altLang="pl-PL" sz="290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.</a:t>
            </a:r>
          </a:p>
          <a:p>
            <a:r>
              <a:rPr lang="pl-PL" sz="3200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3"/>
              </a:rPr>
              <a:t>http://ansci.illinois.edu/static/ansc438/Milkcompsynth/milkcomp_physicochem.html</a:t>
            </a:r>
            <a:endParaRPr lang="pl-PL" sz="3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0"/>
            <a:r>
              <a:rPr lang="pl-PL" sz="2900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4"/>
              </a:rPr>
              <a:t>https://www.fao.org/faostat/en/#home</a:t>
            </a:r>
            <a:endParaRPr lang="pl-PL" sz="29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0"/>
            <a:r>
              <a:rPr lang="en-GB" sz="2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Jurczak M. 2005. Mleko - produkcja, badanie, przerób. SGGW, Warszawa [v poľštine].</a:t>
            </a:r>
            <a:endParaRPr lang="pl-PL" sz="29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0"/>
            <a:r>
              <a:rPr lang="en-GB" sz="2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Poľská norma PN-A-86002: 2002. Surové mlieko na predaj. Požiadavky a testy [v poľštine].</a:t>
            </a:r>
            <a:endParaRPr lang="pl-PL" sz="29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0"/>
            <a:r>
              <a:rPr lang="en-GB" sz="2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Nariadenie </a:t>
            </a:r>
            <a:r>
              <a:rPr lang="en-GB" sz="2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Európskeho parlamentu a Rady </a:t>
            </a:r>
            <a:r>
              <a:rPr lang="en-GB" sz="2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(ES) č. </a:t>
            </a:r>
            <a:r>
              <a:rPr lang="en-GB" sz="2900" u="sng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5"/>
              </a:rPr>
              <a:t>853/2004 z </a:t>
            </a:r>
            <a:r>
              <a:rPr lang="en-GB" sz="2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29. apríla 2004, ktorým sa ustanovujú osobitné hygienické predpisy pre potraviny živočíšneho pôvodu.</a:t>
            </a:r>
            <a:endParaRPr lang="pl-PL" sz="29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0"/>
            <a:r>
              <a:rPr lang="en-US" sz="2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Tomé, D. (2002). Nutričné aspekty mliečnych bielkovín, Encyclopedia of Dairy Science (Elsevier Science, New York).</a:t>
            </a:r>
            <a:endParaRPr lang="pl-PL" sz="29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0"/>
            <a:r>
              <a:rPr lang="en-GB" sz="2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Walstra P., Geurts T. J., Noomen A., Jellema A., van Boekel M. A. J. S. 1999. Mliečna technológia. Marcel Dekker Inc., New York.</a:t>
            </a:r>
            <a:endParaRPr lang="pl-PL" sz="29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0"/>
            <a:r>
              <a:rPr lang="en-GB" sz="2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Zmarlicki S. (red.) 1978. Ćwiczenia z analizy mleka i produktów mlecznych: opracowanie zbiorowe. SGGW, Warszawa [v poľštine].</a:t>
            </a:r>
            <a:endParaRPr lang="pl-PL" sz="29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0"/>
            <a:r>
              <a:rPr lang="pl-PL" sz="29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</a:t>
            </a:r>
            <a:r>
              <a:rPr lang="pl-PL" sz="29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iné </a:t>
            </a:r>
            <a:r>
              <a:rPr lang="pl-PL" sz="29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zdroje</a:t>
            </a:r>
            <a:endParaRPr lang="pl-PL" sz="29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14189"/>
      </p:ext>
    </p:extLst>
  </p:cSld>
  <p:clrMapOvr>
    <a:masterClrMapping/>
  </p:clrMapOvr>
</p:sld>
</file>

<file path=ppt/slides/slide3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BA63F07-40BD-44B4-BB9C-0DDF4A040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>
            <a:normAutofit/>
          </a:bodyPr>
          <a:lstStyle/>
          <a:p>
            <a:pPr algn="ctr"/>
            <a:r>
              <a:rPr lang="en-GB" sz="5400" dirty="0"/>
              <a:t>Ďakujeme vám za pozornosť</a:t>
            </a:r>
            <a:endParaRPr lang="sk-SK" sz="5400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B6BEA50-66B2-434E-A452-B1B39A4E40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87098800"/>
      </p:ext>
    </p:extLst>
  </p:cSld>
  <p:clrMapOvr>
    <a:masterClrMapping/>
  </p:clrMapOvr>
</p:sld>
</file>

<file path=ppt/slides/slide3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BA63F07-40BD-44B4-BB9C-0DDF4A040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506" y="312821"/>
            <a:ext cx="7886700" cy="130647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Kontrola otázok </a:t>
            </a:r>
            <a:br>
              <a:rPr lang="en-US" sz="4400" dirty="0" smtClean="0"/>
            </a:br>
            <a:r>
              <a:rPr lang="en-US" sz="2000" dirty="0" smtClean="0"/>
              <a:t>(vyberte správnu odpoveď):</a:t>
            </a:r>
            <a:endParaRPr lang="en-US" sz="2000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B6BEA50-66B2-434E-A452-B1B39A4E4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506" y="1619291"/>
            <a:ext cx="7886700" cy="4001083"/>
          </a:xfrm>
        </p:spPr>
        <p:txBody>
          <a:bodyPr>
            <a:normAutofit fontScale="62500" lnSpcReduction="20000"/>
          </a:bodyPr>
          <a:lstStyle/>
          <a:p>
            <a:pPr fontAlgn="base">
              <a:lnSpc>
                <a:spcPct val="120000"/>
              </a:lnSpc>
            </a:pPr>
            <a:r>
              <a:rPr lang="en-US" sz="2600" dirty="0">
                <a:latin typeface="Segoe UI Semilight" panose="020B0402040204020203" pitchFamily="34" charset="0"/>
                <a:ea typeface="Nirmala UI Semilight" panose="020B0402040204020203" pitchFamily="34" charset="0"/>
                <a:cs typeface="Segoe UI Semilight" panose="020B0402040204020203" pitchFamily="34" charset="0"/>
              </a:rPr>
              <a:t>Q1. </a:t>
            </a:r>
            <a:r>
              <a:rPr lang="pl-PL" sz="2600" dirty="0" err="1" smtClean="0">
                <a:latin typeface="Segoe UI Semilight" panose="020B0402040204020203" pitchFamily="34" charset="0"/>
                <a:ea typeface="Nirmala UI Semilight" panose="020B0402040204020203" pitchFamily="34" charset="0"/>
                <a:cs typeface="Segoe UI Semilight" panose="020B0402040204020203" pitchFamily="34" charset="0"/>
              </a:rPr>
              <a:t>Mliečny </a:t>
            </a:r>
            <a:r>
              <a:rPr lang="en-US" sz="2600" dirty="0" smtClean="0">
                <a:latin typeface="Segoe UI Semilight" panose="020B0402040204020203" pitchFamily="34" charset="0"/>
                <a:ea typeface="Nirmala UI Semilight" panose="020B0402040204020203" pitchFamily="34" charset="0"/>
                <a:cs typeface="Segoe UI Semilight" panose="020B0402040204020203" pitchFamily="34" charset="0"/>
              </a:rPr>
              <a:t>tuk</a:t>
            </a:r>
            <a:r>
              <a:rPr lang="en-US" sz="2600" dirty="0">
                <a:latin typeface="Segoe UI Semilight" panose="020B0402040204020203" pitchFamily="34" charset="0"/>
                <a:ea typeface="Nirmala UI Semilight" panose="020B0402040204020203" pitchFamily="34" charset="0"/>
                <a:cs typeface="Segoe UI Semilight" panose="020B0402040204020203" pitchFamily="34" charset="0"/>
              </a:rPr>
              <a:t>: </a:t>
            </a:r>
          </a:p>
          <a:p>
            <a:pPr marL="914400" lvl="1" indent="-457200" fontAlgn="base">
              <a:lnSpc>
                <a:spcPct val="120000"/>
              </a:lnSpc>
              <a:buFont typeface="+mj-lt"/>
              <a:buAutoNum type="alphaUcPeriod"/>
            </a:pPr>
            <a:r>
              <a:rPr lang="en-US" sz="26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 čerstvom mlieku je prítomný vo forme malých guľôčok; </a:t>
            </a:r>
          </a:p>
          <a:p>
            <a:pPr marL="914400" lvl="1" indent="-457200" fontAlgn="base">
              <a:lnSpc>
                <a:spcPct val="120000"/>
              </a:lnSpc>
              <a:buFont typeface="+mj-lt"/>
              <a:buAutoNum type="alphaUcPeriod"/>
            </a:pPr>
            <a:r>
              <a:rPr lang="en-US" sz="26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 čerstvom mlieku je prítomný vo forme miciel; </a:t>
            </a:r>
          </a:p>
          <a:p>
            <a:pPr marL="914400" lvl="1" indent="-457200" fontAlgn="base">
              <a:lnSpc>
                <a:spcPct val="120000"/>
              </a:lnSpc>
              <a:buFont typeface="+mj-lt"/>
              <a:buAutoNum type="alphaUcPeriod"/>
            </a:pPr>
            <a:r>
              <a:rPr lang="en-US" sz="26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Je bohatý na polynenasýtené mastné kyseliny (PUFA). </a:t>
            </a:r>
          </a:p>
          <a:p>
            <a:pPr fontAlgn="base">
              <a:lnSpc>
                <a:spcPct val="120000"/>
              </a:lnSpc>
            </a:pPr>
            <a:r>
              <a:rPr lang="en-US" sz="2600" dirty="0" smtClean="0">
                <a:latin typeface="Segoe UI Semilight" panose="020B0402040204020203" pitchFamily="34" charset="0"/>
                <a:ea typeface="Nirmala UI Semilight" panose="020B0402040204020203" pitchFamily="34" charset="0"/>
                <a:cs typeface="Segoe UI Semilight" panose="020B0402040204020203" pitchFamily="34" charset="0"/>
              </a:rPr>
              <a:t>Q2</a:t>
            </a:r>
            <a:r>
              <a:rPr lang="en-US" sz="2600" dirty="0">
                <a:latin typeface="Segoe UI Semilight" panose="020B0402040204020203" pitchFamily="34" charset="0"/>
                <a:ea typeface="Nirmala UI Semilight" panose="020B0402040204020203" pitchFamily="34" charset="0"/>
                <a:cs typeface="Segoe UI Semilight" panose="020B0402040204020203" pitchFamily="34" charset="0"/>
              </a:rPr>
              <a:t>. </a:t>
            </a:r>
            <a:r>
              <a:rPr lang="en-US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Vysoká výživová hodnota mlieka je spojená s</a:t>
            </a:r>
            <a:r>
              <a:rPr lang="en-US" sz="2600" dirty="0">
                <a:latin typeface="Segoe UI Semilight" panose="020B0402040204020203" pitchFamily="34" charset="0"/>
                <a:ea typeface="Nirmala UI Semilight" panose="020B0402040204020203" pitchFamily="34" charset="0"/>
                <a:cs typeface="Segoe UI Semilight" panose="020B0402040204020203" pitchFamily="34" charset="0"/>
              </a:rPr>
              <a:t>: </a:t>
            </a:r>
          </a:p>
          <a:p>
            <a:pPr marL="914400" lvl="1" indent="-457200" fontAlgn="base">
              <a:lnSpc>
                <a:spcPct val="120000"/>
              </a:lnSpc>
              <a:buFont typeface="+mj-lt"/>
              <a:buAutoNum type="alphaUcPeriod"/>
            </a:pPr>
            <a:r>
              <a:rPr lang="en-US" sz="26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Vysoký obsah metionínu a cysteínu; </a:t>
            </a:r>
          </a:p>
          <a:p>
            <a:pPr marL="914400" lvl="1" indent="-457200" fontAlgn="base">
              <a:lnSpc>
                <a:spcPct val="120000"/>
              </a:lnSpc>
              <a:buFont typeface="+mj-lt"/>
              <a:buAutoNum type="alphaUcPeriod"/>
            </a:pPr>
            <a:r>
              <a:rPr lang="en-US" sz="26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Vysoký obsah vysoko biologicky dostupného vápnika; </a:t>
            </a:r>
          </a:p>
          <a:p>
            <a:pPr marL="914400" lvl="1" indent="-457200" fontAlgn="base">
              <a:lnSpc>
                <a:spcPct val="120000"/>
              </a:lnSpc>
              <a:buFont typeface="+mj-lt"/>
              <a:buAutoNum type="alphaUcPeriod"/>
            </a:pPr>
            <a:r>
              <a:rPr lang="en-US" sz="26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Vysoký oxidačný potenciál mliečnych enzýmov a neenzýmových zložiek mlieka. </a:t>
            </a:r>
          </a:p>
          <a:p>
            <a:pPr fontAlgn="base">
              <a:lnSpc>
                <a:spcPct val="120000"/>
              </a:lnSpc>
            </a:pPr>
            <a:r>
              <a:rPr lang="en-US" sz="2600" dirty="0" smtClean="0">
                <a:latin typeface="Segoe UI Semilight" panose="020B0402040204020203" pitchFamily="34" charset="0"/>
                <a:ea typeface="Nirmala UI Semilight" panose="020B0402040204020203" pitchFamily="34" charset="0"/>
                <a:cs typeface="Segoe UI Semilight" panose="020B0402040204020203" pitchFamily="34" charset="0"/>
              </a:rPr>
              <a:t>Q3</a:t>
            </a:r>
            <a:r>
              <a:rPr lang="en-US" sz="2600" dirty="0">
                <a:latin typeface="Segoe UI Semilight" panose="020B0402040204020203" pitchFamily="34" charset="0"/>
                <a:ea typeface="Nirmala UI Semilight" panose="020B0402040204020203" pitchFamily="34" charset="0"/>
                <a:cs typeface="Segoe UI Semilight" panose="020B0402040204020203" pitchFamily="34" charset="0"/>
              </a:rPr>
              <a:t>. </a:t>
            </a:r>
            <a:r>
              <a:rPr lang="en-US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Názov nutričného zlyhania spojeného s laktózou z mlieka je</a:t>
            </a:r>
            <a:r>
              <a:rPr lang="en-US" sz="2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:</a:t>
            </a:r>
            <a:endParaRPr lang="pl-PL" sz="26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914400" lvl="1" indent="-457200" fontAlgn="base">
              <a:lnSpc>
                <a:spcPct val="120000"/>
              </a:lnSpc>
              <a:buFont typeface="+mj-lt"/>
              <a:buAutoNum type="alphaUcPeriod"/>
            </a:pPr>
            <a:r>
              <a:rPr lang="pl-PL" sz="2600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Alergia</a:t>
            </a:r>
            <a:r>
              <a:rPr lang="en-US" sz="26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; </a:t>
            </a:r>
          </a:p>
          <a:p>
            <a:pPr marL="914400" lvl="1" indent="-457200" fontAlgn="base">
              <a:lnSpc>
                <a:spcPct val="120000"/>
              </a:lnSpc>
              <a:buFont typeface="+mj-lt"/>
              <a:buAutoNum type="alphaUcPeriod"/>
            </a:pPr>
            <a:r>
              <a:rPr lang="en-US" sz="26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Anémia; </a:t>
            </a:r>
          </a:p>
          <a:p>
            <a:pPr marL="914400" lvl="1" indent="-457200" fontAlgn="base">
              <a:lnSpc>
                <a:spcPct val="120000"/>
              </a:lnSpc>
              <a:buFont typeface="+mj-lt"/>
              <a:buAutoNum type="alphaUcPeriod"/>
            </a:pPr>
            <a:r>
              <a:rPr lang="en-US" sz="26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Neznášanlivosť.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40698270"/>
      </p:ext>
    </p:extLst>
  </p:cSld>
  <p:clrMapOvr>
    <a:masterClrMapping/>
  </p:clrMapOvr>
</p:sld>
</file>

<file path=ppt/slides/slide39.xml><?xml version="1.0" encoding="utf-8"?>
<p:sld xmlns:a16="http://schemas.microsoft.com/office/drawing/2014/main" xmlns:ahyp="http://schemas.microsoft.com/office/drawing/2018/hyperlinkcolor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9E0628-4786-47FD-AE5C-18EB7BE44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8181474" cy="238760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GB" sz="4400" dirty="0">
                <a:solidFill>
                  <a:schemeClr val="tx2">
                    <a:lumMod val="50000"/>
                  </a:schemeClr>
                </a:solidFill>
              </a:rPr>
              <a:t>Kvalita surového mlieka </a:t>
            </a:r>
            <a:r>
              <a:rPr lang="pl-PL" sz="4400" dirty="0">
                <a:solidFill>
                  <a:schemeClr val="tx2">
                    <a:lumMod val="50000"/>
                  </a:schemeClr>
                </a:solidFill>
              </a:rPr>
              <a:t>- časť 2. </a:t>
            </a:r>
            <a:r>
              <a:rPr lang="pl-PL" sz="4400" dirty="0" err="1">
                <a:solidFill>
                  <a:schemeClr val="tx2">
                    <a:lumMod val="50000"/>
                  </a:schemeClr>
                </a:solidFill>
              </a:rPr>
              <a:t>Chemické </a:t>
            </a:r>
            <a:r>
              <a:rPr lang="pl-PL" sz="4400" dirty="0" err="1">
                <a:solidFill>
                  <a:schemeClr val="tx2">
                    <a:lumMod val="50000"/>
                  </a:schemeClr>
                </a:solidFill>
              </a:rPr>
              <a:t>zložky </a:t>
            </a:r>
            <a:r>
              <a:rPr lang="pl-PL" sz="4400" dirty="0">
                <a:solidFill>
                  <a:schemeClr val="tx2">
                    <a:lumMod val="50000"/>
                  </a:schemeClr>
                </a:solidFill>
              </a:rPr>
              <a:t>mlieka </a:t>
            </a:r>
            <a:r>
              <a:rPr lang="pl-PL" sz="4400" dirty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pl-PL" sz="4400" dirty="0" err="1">
                <a:solidFill>
                  <a:schemeClr val="tx2">
                    <a:lumMod val="50000"/>
                  </a:schemeClr>
                </a:solidFill>
              </a:rPr>
              <a:t>výživové </a:t>
            </a:r>
            <a:r>
              <a:rPr lang="pl-PL" sz="4400" dirty="0" err="1">
                <a:solidFill>
                  <a:schemeClr val="tx2">
                    <a:lumMod val="50000"/>
                  </a:schemeClr>
                </a:solidFill>
              </a:rPr>
              <a:t>vlastnosti </a:t>
            </a:r>
            <a:r>
              <a:rPr lang="pl-PL" sz="4400" dirty="0">
                <a:solidFill>
                  <a:schemeClr val="tx2">
                    <a:lumMod val="50000"/>
                  </a:schemeClr>
                </a:solidFill>
              </a:rPr>
              <a:t>mlieka</a:t>
            </a:r>
            <a:endParaRPr lang="en-GB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ECA6BBF-3EEC-4D00-9A27-A48E92555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669632"/>
            <a:ext cx="7772400" cy="1552073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pl-PL" sz="3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Dr hab. inż. </a:t>
            </a:r>
            <a:r>
              <a:rPr lang="en-GB" sz="3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Dorota </a:t>
            </a:r>
            <a:r>
              <a:rPr lang="en-GB" sz="3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Najgebauer-Lejko, </a:t>
            </a:r>
            <a:r>
              <a:rPr lang="pl-PL" sz="3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prof. URK</a:t>
            </a:r>
            <a:endParaRPr lang="en-GB" sz="3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eaLnBrk="1" hangingPunct="1">
              <a:defRPr/>
            </a:pPr>
            <a:r>
              <a:rPr lang="en-GB" sz="3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Oddelenie technológie živočíšnych produktov </a:t>
            </a:r>
          </a:p>
          <a:p>
            <a:pPr eaLnBrk="1" hangingPunct="1">
              <a:defRPr/>
            </a:pPr>
            <a:r>
              <a:rPr lang="en-GB" sz="3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Fakulta potravinárskej technológie</a:t>
            </a:r>
          </a:p>
          <a:p>
            <a:pPr eaLnBrk="1" hangingPunct="1">
              <a:defRPr/>
            </a:pPr>
            <a:r>
              <a:rPr lang="en-GB" sz="3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e-mail: </a:t>
            </a:r>
            <a:r>
              <a:rPr lang="en-GB" sz="3400" dirty="0">
                <a:latin typeface="Segoe UI Semilight" panose="020B0402040204020203" pitchFamily="34" charset="0"/>
                <a:cs typeface="Segoe UI Semilight" panose="020B04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dorota.najgebauer-lejko@urk.edu.pl</a:t>
            </a:r>
            <a:endParaRPr lang="en-GB" sz="3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58068154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1C5360-9699-4FDD-8205-7B72F22F1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551" y="156409"/>
            <a:ext cx="6818898" cy="1058779"/>
          </a:xfrm>
        </p:spPr>
        <p:txBody>
          <a:bodyPr>
            <a:normAutofit fontScale="90000"/>
          </a:bodyPr>
          <a:lstStyle/>
          <a:p>
            <a:r>
              <a:rPr lang="sk-SK" dirty="0"/>
              <a:t>Mliečny tuk - mastné kyseliny (MK)</a:t>
            </a:r>
            <a:r>
              <a:rPr lang="sk-SK" sz="2800" dirty="0"/>
              <a:t/>
            </a:r>
            <a:br>
              <a:rPr lang="sk-SK" sz="2800" dirty="0"/>
            </a:br>
            <a:endParaRPr lang="sk-SK" sz="2800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EC6EE02-837C-4892-B7CA-4EE6DD0806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150287"/>
              </p:ext>
            </p:extLst>
          </p:nvPr>
        </p:nvGraphicFramePr>
        <p:xfrm>
          <a:off x="107199" y="842204"/>
          <a:ext cx="8496301" cy="3882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6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4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30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9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6055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noProof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Typ FA</a:t>
                      </a:r>
                    </a:p>
                  </a:txBody>
                  <a:tcPr marL="91424" marR="91424" marT="45733" marB="45733" anchor="ctr"/>
                </a:tc>
                <a:tc hMerge="1">
                  <a:txBody>
                    <a:bodyPr/>
                    <a:lstStyle/>
                    <a:p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Názov FA</a:t>
                      </a:r>
                    </a:p>
                  </a:txBody>
                  <a:tcPr marL="91424" marR="91424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Počet </a:t>
                      </a:r>
                      <a:r>
                        <a:rPr lang="en-GB" sz="1800" baseline="0" noProof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atómov C: </a:t>
                      </a:r>
                      <a:r>
                        <a:rPr lang="en-GB" sz="1800" baseline="0" noProof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počet dvojitých väzieb</a:t>
                      </a:r>
                      <a:endParaRPr lang="en-GB" sz="1800" noProof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4" marR="9142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%</a:t>
                      </a:r>
                    </a:p>
                  </a:txBody>
                  <a:tcPr marL="91424" marR="91424" marT="45733" marB="4573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7">
                <a:tc rowSpan="8">
                  <a:txBody>
                    <a:bodyPr/>
                    <a:lstStyle/>
                    <a:p>
                      <a:endParaRPr lang="en-GB" sz="1800" noProof="0" dirty="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endParaRPr lang="en-GB" sz="1800" noProof="0" dirty="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endParaRPr lang="en-GB" sz="1800" noProof="0" dirty="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endParaRPr lang="en-GB" sz="1800" noProof="0" dirty="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endParaRPr lang="en-GB" sz="1800" noProof="0" dirty="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r>
                        <a:rPr lang="en-GB" sz="18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Nasýtené </a:t>
                      </a:r>
                    </a:p>
                    <a:p>
                      <a:r>
                        <a:rPr lang="en-GB" sz="18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(SFA)</a:t>
                      </a:r>
                    </a:p>
                  </a:txBody>
                  <a:tcPr marL="91424" marR="91424" marT="45733" marB="45733"/>
                </a:tc>
                <a:tc rowSpan="4"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Krátkoreťazcové* a strednereťazcové** (SCFA, MCFA)</a:t>
                      </a:r>
                    </a:p>
                  </a:txBody>
                  <a:tcPr marL="91424" marR="91424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b="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Butyric*</a:t>
                      </a:r>
                    </a:p>
                  </a:txBody>
                  <a:tcPr marL="91424" marR="91424" marT="45733" marB="45733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4:0</a:t>
                      </a:r>
                      <a:r>
                        <a:rPr kumimoji="0" lang="en-GB" sz="18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	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 marL="91424" marR="91424" marT="45733" marB="45733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2.79</a:t>
                      </a:r>
                    </a:p>
                  </a:txBody>
                  <a:tcPr marL="91424" marR="91424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Caproic**</a:t>
                      </a:r>
                    </a:p>
                  </a:txBody>
                  <a:tcPr marL="91424" marR="91424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6:0</a:t>
                      </a:r>
                    </a:p>
                  </a:txBody>
                  <a:tcPr marL="91424" marR="91424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2.34</a:t>
                      </a:r>
                    </a:p>
                  </a:txBody>
                  <a:tcPr marL="91424" marR="91424"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Caprylic**</a:t>
                      </a:r>
                    </a:p>
                  </a:txBody>
                  <a:tcPr marL="91424" marR="91424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8:0</a:t>
                      </a:r>
                    </a:p>
                  </a:txBody>
                  <a:tcPr marL="91424" marR="91424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1.06</a:t>
                      </a:r>
                    </a:p>
                  </a:txBody>
                  <a:tcPr marL="91424" marR="91424"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Kozorožec**</a:t>
                      </a:r>
                    </a:p>
                  </a:txBody>
                  <a:tcPr marL="91424" marR="91424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10:0</a:t>
                      </a:r>
                    </a:p>
                  </a:txBody>
                  <a:tcPr marL="91424" marR="91424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3.04</a:t>
                      </a:r>
                    </a:p>
                  </a:txBody>
                  <a:tcPr marL="91424" marR="91424"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Dlhý reťazec (LCFA)</a:t>
                      </a:r>
                    </a:p>
                  </a:txBody>
                  <a:tcPr marL="91424" marR="91424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Lauric</a:t>
                      </a:r>
                    </a:p>
                  </a:txBody>
                  <a:tcPr marL="91424" marR="91424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12:0</a:t>
                      </a:r>
                    </a:p>
                  </a:txBody>
                  <a:tcPr marL="91424" marR="91424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2.87</a:t>
                      </a:r>
                    </a:p>
                  </a:txBody>
                  <a:tcPr marL="91424" marR="91424"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94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rgbClr val="00B05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Myristikum</a:t>
                      </a:r>
                    </a:p>
                  </a:txBody>
                  <a:tcPr marL="91424" marR="91424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rgbClr val="00B05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14:0</a:t>
                      </a:r>
                    </a:p>
                  </a:txBody>
                  <a:tcPr marL="91424" marR="91424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rgbClr val="00B05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8.94</a:t>
                      </a:r>
                    </a:p>
                  </a:txBody>
                  <a:tcPr marL="91424" marR="91424" marT="45733" marB="4573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94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rgbClr val="00B05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Palmitová</a:t>
                      </a:r>
                    </a:p>
                  </a:txBody>
                  <a:tcPr marL="91424" marR="91424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rgbClr val="00B05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16:0</a:t>
                      </a:r>
                    </a:p>
                  </a:txBody>
                  <a:tcPr marL="91424" marR="91424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rgbClr val="00B05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23.80</a:t>
                      </a:r>
                    </a:p>
                  </a:txBody>
                  <a:tcPr marL="91424" marR="91424" marT="45733" marB="4573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94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Stearín</a:t>
                      </a:r>
                    </a:p>
                  </a:txBody>
                  <a:tcPr marL="91424" marR="91424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18:0</a:t>
                      </a:r>
                    </a:p>
                  </a:txBody>
                  <a:tcPr marL="91424" marR="91424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13.20</a:t>
                      </a:r>
                    </a:p>
                  </a:txBody>
                  <a:tcPr marL="91424" marR="91424" marT="45733" marB="4573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209387"/>
      </p:ext>
    </p:extLst>
  </p:cSld>
  <p:clrMapOvr>
    <a:masterClrMapping/>
  </p:clrMapOvr>
</p:sld>
</file>

<file path=ppt/slides/slide4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3296CD-A63C-4D4F-AAD6-347B6E792551}"/>
              </a:ext>
            </a:extLst>
          </p:cNvPr>
          <p:cNvSpPr txBox="1"/>
          <p:nvPr/>
        </p:nvSpPr>
        <p:spPr>
          <a:xfrm>
            <a:off x="289301" y="2779889"/>
            <a:ext cx="622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noProof="1">
                <a:solidFill>
                  <a:srgbClr val="0F2B46"/>
                </a:solidFill>
                <a:latin typeface="Helvetica" pitchFamily="2" charset="0"/>
              </a:rPr>
              <a:t>Subscribe to DeepL Pro to edit this document.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DA699B-AA79-2E42-83E3-ACBDD53F87D8}"/>
              </a:ext>
            </a:extLst>
          </p:cNvPr>
          <p:cNvSpPr txBox="1"/>
          <p:nvPr/>
        </p:nvSpPr>
        <p:spPr>
          <a:xfrm>
            <a:off x="289301" y="3241554"/>
            <a:ext cx="4887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noProof="1">
                <a:solidFill>
                  <a:srgbClr val="0F2B46"/>
                </a:solidFill>
                <a:latin typeface="Helvetica" pitchFamily="2" charset="0"/>
              </a:rPr>
              <a:t>Visit </a:t>
            </a:r>
            <a:r>
              <a:rPr lang="de-DE" noProof="1">
                <a:solidFill>
                  <a:srgbClr val="006494"/>
                </a:solidFill>
                <a:latin typeface="Helvetica" pitchFamily="2" charset="0"/>
                <a:hlinkClick r:id="R553c994f4a5b4ba1"/>
              </a:rPr>
              <a:t>www.DeepL.com/pro</a:t>
            </a:r>
            <a:r>
              <a:rPr lang="de-DE" noProof="1">
                <a:solidFill>
                  <a:srgbClr val="0F2B46"/>
                </a:solidFill>
                <a:latin typeface="Helvetica" pitchFamily="2" charset="0"/>
              </a:rPr>
              <a:t> for more information.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465485-E747-EF46-84F2-5C5CB0F90C9B}"/>
              </a:ext>
            </a:extLst>
          </p:cNvPr>
          <p:cNvPicPr>
            <a:picLocks noChangeAspect="1"/>
          </p:cNvPicPr>
          <p:nvPr/>
        </p:nvPicPr>
        <p:blipFill>
          <a:blip r:embed="R9fe4fc07ca7a4f7b"/>
          <a:stretch>
            <a:fillRect/>
          </a:stretch>
        </p:blipFill>
        <p:spPr>
          <a:xfrm>
            <a:off x="400512" y="1215557"/>
            <a:ext cx="26162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64504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1C5360-9699-4FDD-8205-7B72F22F1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21" y="348915"/>
            <a:ext cx="6818898" cy="1058779"/>
          </a:xfrm>
        </p:spPr>
        <p:txBody>
          <a:bodyPr>
            <a:normAutofit fontScale="90000"/>
          </a:bodyPr>
          <a:lstStyle/>
          <a:p>
            <a:r>
              <a:rPr lang="sk-SK" dirty="0"/>
              <a:t>Mliečny tuk - mastné kyseliny (MK)</a:t>
            </a:r>
            <a:r>
              <a:rPr lang="sk-SK" sz="2800" dirty="0"/>
              <a:t/>
            </a:r>
            <a:br>
              <a:rPr lang="sk-SK" sz="2800" dirty="0"/>
            </a:br>
            <a:endParaRPr lang="sk-SK" sz="2800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8C6E66C-189E-4EFC-BD20-692B001E0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79117"/>
              </p:ext>
            </p:extLst>
          </p:nvPr>
        </p:nvGraphicFramePr>
        <p:xfrm>
          <a:off x="323849" y="1184776"/>
          <a:ext cx="8496301" cy="3317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4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7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5074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noProof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Typ FA</a:t>
                      </a:r>
                    </a:p>
                  </a:txBody>
                  <a:tcPr marL="91424" marR="91424" marT="45733" marB="45733" anchor="ctr"/>
                </a:tc>
                <a:tc hMerge="1">
                  <a:txBody>
                    <a:bodyPr/>
                    <a:lstStyle/>
                    <a:p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1" marR="91431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Názov FA</a:t>
                      </a:r>
                    </a:p>
                  </a:txBody>
                  <a:tcPr marL="91424" marR="91424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Počet </a:t>
                      </a:r>
                      <a:r>
                        <a:rPr lang="en-GB" sz="1800" baseline="0" noProof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atómov C: </a:t>
                      </a:r>
                      <a:r>
                        <a:rPr lang="en-GB" sz="1800" baseline="0" noProof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počet dvojitých väzieb</a:t>
                      </a:r>
                      <a:endParaRPr lang="en-GB" sz="1800" noProof="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4" marR="91424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%</a:t>
                      </a:r>
                    </a:p>
                  </a:txBody>
                  <a:tcPr marL="91424" marR="91424" marT="45733" marB="4573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7">
                <a:tc rowSpan="5"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Nenasýtené (USFA)</a:t>
                      </a:r>
                    </a:p>
                  </a:txBody>
                  <a:tcPr marL="91424" marR="91424" marT="45733" marB="45733"/>
                </a:tc>
                <a:tc rowSpan="2"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Mononenasýtené (MUFA)</a:t>
                      </a:r>
                    </a:p>
                  </a:txBody>
                  <a:tcPr marL="91424" marR="91424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Palmitolová</a:t>
                      </a:r>
                    </a:p>
                  </a:txBody>
                  <a:tcPr marL="91424" marR="91424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16:1</a:t>
                      </a:r>
                    </a:p>
                  </a:txBody>
                  <a:tcPr marL="91424" marR="91424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1.46</a:t>
                      </a:r>
                    </a:p>
                  </a:txBody>
                  <a:tcPr marL="91424" marR="91424" marT="45733" marB="4573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94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rgbClr val="00B05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Olejová</a:t>
                      </a:r>
                    </a:p>
                  </a:txBody>
                  <a:tcPr marL="91424" marR="91424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rgbClr val="00B05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18:1</a:t>
                      </a:r>
                    </a:p>
                  </a:txBody>
                  <a:tcPr marL="91424" marR="91424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rgbClr val="00B05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29.6</a:t>
                      </a:r>
                    </a:p>
                  </a:txBody>
                  <a:tcPr marL="91424" marR="91424" marT="45733" marB="4573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94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Di- a polynenasýtené (PUFA)</a:t>
                      </a:r>
                    </a:p>
                  </a:txBody>
                  <a:tcPr marL="91424" marR="91424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Linolová (LA)</a:t>
                      </a:r>
                    </a:p>
                  </a:txBody>
                  <a:tcPr marL="91424" marR="91424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18:2, n-6</a:t>
                      </a:r>
                    </a:p>
                  </a:txBody>
                  <a:tcPr marL="91424" marR="91424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2.11</a:t>
                      </a:r>
                    </a:p>
                  </a:txBody>
                  <a:tcPr marL="91424" marR="91424" marT="45733" marB="45733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94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  <a:sym typeface="Symbol" panose="05050102010706020507" pitchFamily="18" charset="2"/>
                        </a:rPr>
                        <a:t>-linolénová (ALA)</a:t>
                      </a:r>
                      <a:endParaRPr lang="en-GB" sz="1800" noProof="0" dirty="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4" marR="91424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18:3, n-3</a:t>
                      </a:r>
                    </a:p>
                  </a:txBody>
                  <a:tcPr marL="91424" marR="91424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0.38</a:t>
                      </a:r>
                    </a:p>
                  </a:txBody>
                  <a:tcPr marL="91424" marR="91424" marT="45733" marB="45733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947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Arachidón (ARA)</a:t>
                      </a:r>
                    </a:p>
                  </a:txBody>
                  <a:tcPr marL="91424" marR="91424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20:4, n-6</a:t>
                      </a:r>
                    </a:p>
                  </a:txBody>
                  <a:tcPr marL="91424" marR="91424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0.14</a:t>
                      </a:r>
                    </a:p>
                  </a:txBody>
                  <a:tcPr marL="91424" marR="91424" marT="45733" marB="45733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076920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7400A0-FF5D-4EC8-A851-5CF6597B7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13969"/>
          </a:xfrm>
        </p:spPr>
        <p:txBody>
          <a:bodyPr/>
          <a:lstStyle/>
          <a:p>
            <a:pPr algn="ctr"/>
            <a:r>
              <a:rPr lang="sk-SK" dirty="0"/>
              <a:t>TUČNÉ GLÓBUSY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D73CD0F-7CBC-4BC7-8B93-47DF82FEF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03" y="1380457"/>
            <a:ext cx="7372350" cy="402172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pl-PL" sz="2600" b="1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anose="05050102010706020507" pitchFamily="18" charset="2"/>
              </a:rPr>
              <a:t>Mliečne tukové membrány: hlavne fosfolipidy, proteíny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pl-PL" sz="2600" b="1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anose="05050102010706020507" pitchFamily="18" charset="2"/>
              </a:rPr>
              <a:t> hustota pri 15 °C - 0,93 g/cm</a:t>
            </a:r>
            <a:r>
              <a:rPr lang="en-GB" altLang="pl-PL" sz="2600" b="1" baseline="300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anose="05050102010706020507" pitchFamily="18" charset="2"/>
              </a:rPr>
              <a:t>3</a:t>
            </a:r>
            <a:r>
              <a:rPr lang="en-GB" altLang="pl-PL" sz="2600" b="1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anose="05050102010706020507" pitchFamily="18" charset="2"/>
              </a:rPr>
              <a:t> (0,92 - 0,94)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pl-PL" sz="2600" b="1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anose="05050102010706020507" pitchFamily="18" charset="2"/>
              </a:rPr>
              <a:t> teplota topenia: 31 - 42 °C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pl-PL" sz="2600" b="1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anose="05050102010706020507" pitchFamily="18" charset="2"/>
              </a:rPr>
              <a:t> bod tuhnutia/kryštalizácie: 19 - 24 °C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pl-PL" sz="2600" b="1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anose="05050102010706020507" pitchFamily="18" charset="2"/>
              </a:rPr>
              <a:t> tuhnutie všetkých </a:t>
            </a:r>
            <a:r>
              <a:rPr lang="en-GB" altLang="pl-PL" sz="2600" b="1" dirty="0" err="1">
                <a:latin typeface="Segoe UI Semilight" panose="020B0402040204020203" pitchFamily="34" charset="0"/>
                <a:cs typeface="Segoe UI Semilight" panose="020B0402040204020203" pitchFamily="34" charset="0"/>
                <a:sym typeface="Symbol" panose="05050102010706020507" pitchFamily="18" charset="2"/>
              </a:rPr>
              <a:t>trigliceridov: </a:t>
            </a:r>
            <a:r>
              <a:rPr lang="en-GB" altLang="pl-PL" sz="2600" b="1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anose="05050102010706020507" pitchFamily="18" charset="2"/>
              </a:rPr>
              <a:t>pod - 42 °C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pl-PL" sz="2600" b="1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anose="05050102010706020507" pitchFamily="18" charset="2"/>
              </a:rPr>
              <a:t> index </a:t>
            </a:r>
            <a:r>
              <a:rPr lang="en-GB" altLang="pl-PL" sz="2600" b="1" dirty="0" err="1">
                <a:latin typeface="Segoe UI Semilight" panose="020B0402040204020203" pitchFamily="34" charset="0"/>
                <a:cs typeface="Segoe UI Semilight" panose="020B0402040204020203" pitchFamily="34" charset="0"/>
                <a:sym typeface="Symbol" panose="05050102010706020507" pitchFamily="18" charset="2"/>
              </a:rPr>
              <a:t>lomu </a:t>
            </a:r>
            <a:r>
              <a:rPr lang="en-GB" altLang="pl-PL" sz="2600" b="1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anose="05050102010706020507" pitchFamily="18" charset="2"/>
              </a:rPr>
              <a:t> svetla </a:t>
            </a:r>
            <a:r>
              <a:rPr lang="en-GB" altLang="pl-PL" sz="2600" b="1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anose="05050102010706020507" pitchFamily="18" charset="2"/>
              </a:rPr>
              <a:t>pri 40 °C:  1.4524 - 1.4578</a:t>
            </a:r>
            <a:endParaRPr lang="en-GB" altLang="pl-PL" sz="26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71154872"/>
      </p:ext>
    </p:extLst>
  </p:cSld>
  <p:clrMapOvr>
    <a:masterClrMapping/>
  </p:clrMapOvr>
</p:sld>
</file>

<file path=ppt/slides/slide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4">
            <a:extLst>
              <a:ext uri="{FF2B5EF4-FFF2-40B4-BE49-F238E27FC236}">
                <a16:creationId xmlns:a16="http://schemas.microsoft.com/office/drawing/2014/main" id="{B8B20A29-84E1-4B1F-8329-8732D2C06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5" t="46988" r="53703" b="27245"/>
          <a:stretch>
            <a:fillRect/>
          </a:stretch>
        </p:blipFill>
        <p:spPr bwMode="auto">
          <a:xfrm>
            <a:off x="4015963" y="1171210"/>
            <a:ext cx="3575963" cy="368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77400A0-FF5D-4EC8-A851-5CF6597B7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76" y="208716"/>
            <a:ext cx="7886700" cy="813969"/>
          </a:xfrm>
        </p:spPr>
        <p:txBody>
          <a:bodyPr/>
          <a:lstStyle/>
          <a:p>
            <a:pPr algn="ctr"/>
            <a:r>
              <a:rPr lang="sk-SK" dirty="0"/>
              <a:t>TUČNÉ GLÓBUSY</a:t>
            </a:r>
          </a:p>
        </p:txBody>
      </p:sp>
      <p:pic>
        <p:nvPicPr>
          <p:cNvPr id="7" name="Picture 4" descr="A:\kul.jpg">
            <a:extLst>
              <a:ext uri="{FF2B5EF4-FFF2-40B4-BE49-F238E27FC236}">
                <a16:creationId xmlns:a16="http://schemas.microsoft.com/office/drawing/2014/main" id="{BE2F0CF9-EAB1-4340-B9B1-273120BED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4" y="1167063"/>
            <a:ext cx="3238500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A:\kul1.jpg">
            <a:extLst>
              <a:ext uri="{FF2B5EF4-FFF2-40B4-BE49-F238E27FC236}">
                <a16:creationId xmlns:a16="http://schemas.microsoft.com/office/drawing/2014/main" id="{8EA2D9D5-DA42-4044-950E-CCD8D7C16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68" y="3766052"/>
            <a:ext cx="3246327" cy="223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333063"/>
      </p:ext>
    </p:extLst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7400A0-FF5D-4EC8-A851-5CF6597B7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76" y="88396"/>
            <a:ext cx="7886700" cy="813969"/>
          </a:xfrm>
        </p:spPr>
        <p:txBody>
          <a:bodyPr/>
          <a:lstStyle/>
          <a:p>
            <a:pPr algn="ctr"/>
            <a:r>
              <a:rPr lang="sk-SK" dirty="0"/>
              <a:t>MLIEČNE PROTEÍNY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31D9AB41-E06A-450E-8160-8EAEC1410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952563"/>
              </p:ext>
            </p:extLst>
          </p:nvPr>
        </p:nvGraphicFramePr>
        <p:xfrm>
          <a:off x="334964" y="818144"/>
          <a:ext cx="7886701" cy="3910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3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55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155">
                <a:tc gridSpan="2">
                  <a:txBody>
                    <a:bodyPr/>
                    <a:lstStyle/>
                    <a:p>
                      <a:pPr algn="ctr"/>
                      <a:r>
                        <a:rPr lang="pl-PL" sz="2000" b="1" i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Proteín</a:t>
                      </a:r>
                    </a:p>
                  </a:txBody>
                  <a:tcPr marL="91428" marR="91428" marT="45725" marB="45725"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noProof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Obsah v mlieku (%)</a:t>
                      </a:r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noProof="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% dusíkatých látok</a:t>
                      </a:r>
                    </a:p>
                  </a:txBody>
                  <a:tcPr marL="91428" marR="91428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84">
                <a:tc gridSpan="2">
                  <a:txBody>
                    <a:bodyPr/>
                    <a:lstStyle/>
                    <a:p>
                      <a:r>
                        <a:rPr lang="en-GB" sz="2000" b="1" i="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Kazeín</a:t>
                      </a:r>
                    </a:p>
                  </a:txBody>
                  <a:tcPr marL="91428" marR="91428" marT="45725" marB="45725"/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b="1" i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i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2.50</a:t>
                      </a:r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i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77</a:t>
                      </a:r>
                    </a:p>
                  </a:txBody>
                  <a:tcPr marL="91428" marR="91428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84">
                <a:tc gridSpan="2">
                  <a:txBody>
                    <a:bodyPr/>
                    <a:lstStyle/>
                    <a:p>
                      <a:r>
                        <a:rPr lang="en-GB" sz="2000" b="1" i="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  <a:sym typeface="Symbol" panose="05050102010706020507" pitchFamily="18" charset="2"/>
                        </a:rPr>
                        <a:t>Srvátkové bielkoviny</a:t>
                      </a:r>
                      <a:endParaRPr lang="en-GB" sz="2000" b="1" i="0" noProof="0" dirty="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8" marR="91428" marT="45725" marB="45725"/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b="1" i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i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0.58</a:t>
                      </a:r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i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18</a:t>
                      </a:r>
                    </a:p>
                  </a:txBody>
                  <a:tcPr marL="91428" marR="91428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203">
                <a:tc>
                  <a:txBody>
                    <a:bodyPr/>
                    <a:lstStyle/>
                    <a:p>
                      <a:endParaRPr lang="en-GB" sz="2000" b="1" i="0" noProof="0" dirty="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  <a:sym typeface="Symbol" panose="05050102010706020507" pitchFamily="18" charset="2"/>
                        </a:rPr>
                        <a:t>albumíny</a:t>
                      </a:r>
                      <a:endParaRPr lang="en-GB" sz="2000" b="1" i="0" noProof="0" dirty="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i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0.45</a:t>
                      </a:r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i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14</a:t>
                      </a:r>
                    </a:p>
                  </a:txBody>
                  <a:tcPr marL="91428" marR="91428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626">
                <a:tc>
                  <a:txBody>
                    <a:bodyPr/>
                    <a:lstStyle/>
                    <a:p>
                      <a:endParaRPr lang="en-GB" sz="2000" b="1" i="0" noProof="0" dirty="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i="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imunoglobulíny</a:t>
                      </a:r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i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0.06</a:t>
                      </a:r>
                    </a:p>
                  </a:txBody>
                  <a:tcPr marL="91428" marR="91428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i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 marL="91428" marR="91428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84">
                <a:tc>
                  <a:txBody>
                    <a:bodyPr/>
                    <a:lstStyle/>
                    <a:p>
                      <a:endParaRPr lang="en-GB" sz="2000" b="1" i="0" noProof="0" dirty="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8" marR="91428" marT="45725" marB="457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i="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proteózy a </a:t>
                      </a:r>
                      <a:r>
                        <a:rPr lang="en-GB" sz="2000" b="1" i="0" baseline="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peptóny </a:t>
                      </a:r>
                      <a:endParaRPr lang="en-GB" sz="2000" b="1" i="0" noProof="0" dirty="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8" marR="91428" marT="45725" marB="457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i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0.07</a:t>
                      </a:r>
                    </a:p>
                  </a:txBody>
                  <a:tcPr marL="91428" marR="91428" marT="45725" marB="457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i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 marL="91428" marR="91428" marT="45725" marB="4572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84">
                <a:tc gridSpan="2">
                  <a:txBody>
                    <a:bodyPr/>
                    <a:lstStyle/>
                    <a:p>
                      <a:r>
                        <a:rPr lang="en-GB" sz="2000" b="1" i="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Celkové bielkoviny</a:t>
                      </a:r>
                    </a:p>
                  </a:txBody>
                  <a:tcPr marL="91428" marR="91428" marT="45725" marB="457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i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3.08</a:t>
                      </a:r>
                    </a:p>
                  </a:txBody>
                  <a:tcPr marL="91428" marR="91428" marT="45725" marB="457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i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95</a:t>
                      </a:r>
                    </a:p>
                  </a:txBody>
                  <a:tcPr marL="91428" marR="91428" marT="45725" marB="457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84">
                <a:tc gridSpan="2">
                  <a:txBody>
                    <a:bodyPr/>
                    <a:lstStyle/>
                    <a:p>
                      <a:r>
                        <a:rPr lang="en-GB" sz="2000" b="1" i="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Nebielkovinové </a:t>
                      </a:r>
                      <a:r>
                        <a:rPr lang="pl-PL" sz="2000" b="1" i="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zlúčeniny</a:t>
                      </a:r>
                      <a:r>
                        <a:rPr lang="en-GB" sz="2000" b="1" i="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dusíka*</a:t>
                      </a:r>
                      <a:endParaRPr lang="en-GB" sz="2000" b="1" i="0" noProof="0" dirty="0">
                        <a:solidFill>
                          <a:srgbClr val="00206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91428" marR="91428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i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0.17</a:t>
                      </a:r>
                    </a:p>
                  </a:txBody>
                  <a:tcPr marL="91428" marR="91428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i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 marL="91428" marR="91428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84">
                <a:tc gridSpan="2">
                  <a:txBody>
                    <a:bodyPr/>
                    <a:lstStyle/>
                    <a:p>
                      <a:r>
                        <a:rPr lang="en-GB" sz="2000" b="1" i="0" noProof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Zlúčeniny dusíka spolu</a:t>
                      </a:r>
                    </a:p>
                  </a:txBody>
                  <a:tcPr marL="91428" marR="91428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i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3.25</a:t>
                      </a:r>
                    </a:p>
                  </a:txBody>
                  <a:tcPr marL="91428" marR="91428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i="0" dirty="0">
                          <a:solidFill>
                            <a:srgbClr val="00206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100</a:t>
                      </a:r>
                    </a:p>
                  </a:txBody>
                  <a:tcPr marL="91428" marR="91428" marT="45725" marB="4572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F292B493-4676-436C-AA48-4FF3CD1F17F2}"/>
              </a:ext>
            </a:extLst>
          </p:cNvPr>
          <p:cNvSpPr txBox="1"/>
          <p:nvPr/>
        </p:nvSpPr>
        <p:spPr>
          <a:xfrm>
            <a:off x="334964" y="5005137"/>
            <a:ext cx="6486941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l-PL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*amoniak</a:t>
            </a:r>
            <a:r>
              <a:rPr lang="en-US" altLang="pl-PL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močovina, kreatinín, kreatín, kyselina močová a aminokyseliny a len stopy vo forme vitamínov, enzýmov, fosfolipidov a cerebrosidov</a:t>
            </a:r>
            <a:endParaRPr lang="en-GB" altLang="pl-PL" b="1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186329"/>
      </p:ext>
    </p:extLst>
  </p:cSld>
  <p:clrMapOvr>
    <a:masterClrMapping/>
  </p:clrMapOvr>
</p:sld>
</file>

<file path=ppt/slides/slide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7400A0-FF5D-4EC8-A851-5CF6597B7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76" y="88396"/>
            <a:ext cx="7886700" cy="813969"/>
          </a:xfrm>
        </p:spPr>
        <p:txBody>
          <a:bodyPr/>
          <a:lstStyle/>
          <a:p>
            <a:pPr algn="ctr"/>
            <a:r>
              <a:rPr lang="sk-SK" dirty="0"/>
              <a:t>Mliečne bielkoviny - kazeín</a:t>
            </a:r>
          </a:p>
        </p:txBody>
      </p:sp>
      <p:sp>
        <p:nvSpPr>
          <p:cNvPr id="5" name="Prostokąt 2">
            <a:extLst>
              <a:ext uri="{FF2B5EF4-FFF2-40B4-BE49-F238E27FC236}">
                <a16:creationId xmlns:a16="http://schemas.microsoft.com/office/drawing/2014/main" id="{2AD781EB-76C7-46DC-BB87-194825C6C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76" y="1089109"/>
            <a:ext cx="7056437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GB" altLang="pl-PL" sz="2000" b="1" u="sng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Kazeín </a:t>
            </a:r>
            <a:r>
              <a:rPr lang="en-GB" altLang="pl-PL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je v mlieku prítomný vo forme</a:t>
            </a:r>
          </a:p>
          <a:p>
            <a:pPr>
              <a:buFont typeface="Monotype Sorts" pitchFamily="2" charset="2"/>
              <a:buNone/>
            </a:pPr>
            <a:r>
              <a:rPr lang="en-GB" altLang="pl-PL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sférických, silne pórovitých a hydratovaných</a:t>
            </a:r>
          </a:p>
          <a:p>
            <a:pPr>
              <a:buFont typeface="Monotype Sorts" pitchFamily="2" charset="2"/>
              <a:buNone/>
            </a:pPr>
            <a:r>
              <a:rPr lang="en-GB" altLang="pl-PL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agregáty (priemer 25 do 300 nm)</a:t>
            </a:r>
          </a:p>
          <a:p>
            <a:pPr>
              <a:buFont typeface="Monotype Sorts" pitchFamily="2" charset="2"/>
              <a:buNone/>
            </a:pPr>
            <a:r>
              <a:rPr lang="en-GB" altLang="pl-PL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nazývané micely. </a:t>
            </a:r>
          </a:p>
          <a:p>
            <a:pPr>
              <a:buFont typeface="Monotype Sorts" pitchFamily="2" charset="2"/>
              <a:buNone/>
            </a:pPr>
            <a:endParaRPr lang="pl-PL" altLang="pl-PL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buFont typeface="Monotype Sorts" pitchFamily="2" charset="2"/>
              <a:buNone/>
            </a:pPr>
            <a:endParaRPr lang="pl-PL" altLang="pl-PL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buFont typeface="Monotype Sorts" pitchFamily="2" charset="2"/>
              <a:buNone/>
            </a:pPr>
            <a:endParaRPr lang="pl-PL" altLang="pl-PL" sz="2000" i="1" u="sng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buFont typeface="Monotype Sorts" pitchFamily="2" charset="2"/>
              <a:buNone/>
            </a:pPr>
            <a:r>
              <a:rPr lang="en-GB" altLang="pl-PL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	Frakcie kazeínu a ich molárne hmotnosti:</a:t>
            </a:r>
          </a:p>
          <a:p>
            <a:pPr>
              <a:buFont typeface="Monotype Sorts" pitchFamily="2" charset="2"/>
              <a:buNone/>
            </a:pPr>
            <a:r>
              <a:rPr lang="en-GB" altLang="pl-PL" sz="2000" i="1" baseline="-250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anose="05050102010706020507" pitchFamily="18" charset="2"/>
              </a:rPr>
              <a:t>s1</a:t>
            </a:r>
            <a:r>
              <a:rPr lang="en-GB" altLang="pl-PL" sz="2000" i="1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anose="05050102010706020507" pitchFamily="18" charset="2"/>
              </a:rPr>
              <a:t> -kazeín 	33 % 23 600 Da</a:t>
            </a:r>
          </a:p>
          <a:p>
            <a:pPr>
              <a:buFont typeface="Monotype Sorts" pitchFamily="2" charset="2"/>
              <a:buNone/>
            </a:pPr>
            <a:r>
              <a:rPr lang="en-GB" altLang="pl-PL" sz="2000" i="1" baseline="-250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anose="05050102010706020507" pitchFamily="18" charset="2"/>
              </a:rPr>
              <a:t>s2</a:t>
            </a:r>
            <a:r>
              <a:rPr lang="en-GB" altLang="pl-PL" sz="2000" i="1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anose="05050102010706020507" pitchFamily="18" charset="2"/>
              </a:rPr>
              <a:t> -kazeín 	11 % 25 200 Da</a:t>
            </a:r>
          </a:p>
          <a:p>
            <a:pPr>
              <a:buFont typeface="Monotype Sorts" pitchFamily="2" charset="2"/>
              <a:buNone/>
            </a:pPr>
            <a:r>
              <a:rPr lang="en-GB" altLang="pl-PL" sz="2000" i="1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anose="05050102010706020507" pitchFamily="18" charset="2"/>
              </a:rPr>
              <a:t>	-kaseín 33 % 24 000 Da</a:t>
            </a:r>
          </a:p>
          <a:p>
            <a:pPr>
              <a:buFont typeface="Monotype Sorts" pitchFamily="2" charset="2"/>
              <a:buNone/>
            </a:pPr>
            <a:r>
              <a:rPr lang="en-GB" altLang="pl-PL" sz="2000" i="1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anose="05050102010706020507" pitchFamily="18" charset="2"/>
              </a:rPr>
              <a:t>	-kaseín 11 % 19 000 Da</a:t>
            </a:r>
          </a:p>
          <a:p>
            <a:pPr>
              <a:buFont typeface="Monotype Sorts" pitchFamily="2" charset="2"/>
              <a:buNone/>
            </a:pPr>
            <a:r>
              <a:rPr lang="en-GB" altLang="pl-PL" sz="2000" i="1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anose="05050102010706020507" pitchFamily="18" charset="2"/>
              </a:rPr>
              <a:t>	-kaseín 4 % 20 500 Da</a:t>
            </a:r>
          </a:p>
          <a:p>
            <a:pPr>
              <a:buFont typeface="Monotype Sorts" pitchFamily="2" charset="2"/>
              <a:buNone/>
            </a:pPr>
            <a:endParaRPr lang="en-GB" altLang="pl-PL" sz="2000" i="1" dirty="0">
              <a:latin typeface="Segoe UI Semilight" panose="020B0402040204020203" pitchFamily="34" charset="0"/>
              <a:cs typeface="Segoe UI Semilight" panose="020B0402040204020203" pitchFamily="34" charset="0"/>
              <a:sym typeface="Symbol" panose="05050102010706020507" pitchFamily="18" charset="2"/>
            </a:endParaRPr>
          </a:p>
          <a:p>
            <a:pPr>
              <a:buFont typeface="Monotype Sorts" pitchFamily="2" charset="2"/>
              <a:buNone/>
            </a:pPr>
            <a:r>
              <a:rPr lang="en-GB" altLang="pl-PL" sz="2000" b="1" baseline="-250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anose="05050102010706020507" pitchFamily="18" charset="2"/>
              </a:rPr>
              <a:t>s1 </a:t>
            </a:r>
            <a:r>
              <a:rPr lang="en-GB" altLang="pl-PL" sz="2000" b="1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anose="05050102010706020507" pitchFamily="18" charset="2"/>
              </a:rPr>
              <a:t> : </a:t>
            </a:r>
            <a:r>
              <a:rPr lang="en-GB" altLang="pl-PL" sz="2000" b="1" baseline="-25000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anose="05050102010706020507" pitchFamily="18" charset="2"/>
              </a:rPr>
              <a:t>s2</a:t>
            </a:r>
            <a:r>
              <a:rPr lang="en-GB" altLang="pl-PL" sz="2000" b="1" dirty="0">
                <a:latin typeface="Segoe UI Semilight" panose="020B0402040204020203" pitchFamily="34" charset="0"/>
                <a:cs typeface="Segoe UI Semilight" panose="020B0402040204020203" pitchFamily="34" charset="0"/>
                <a:sym typeface="Symbol" panose="05050102010706020507" pitchFamily="18" charset="2"/>
              </a:rPr>
              <a:t> :  :  sadzba = 3 : 1 : 3 : 1</a:t>
            </a:r>
          </a:p>
          <a:p>
            <a:pPr>
              <a:buFont typeface="Monotype Sorts" pitchFamily="2" charset="2"/>
              <a:buNone/>
            </a:pPr>
            <a:endParaRPr lang="pl-PL" altLang="pl-PL" b="1" i="1" dirty="0">
              <a:sym typeface="Symbol" panose="05050102010706020507" pitchFamily="18" charset="2"/>
            </a:endParaRPr>
          </a:p>
        </p:txBody>
      </p:sp>
      <p:pic>
        <p:nvPicPr>
          <p:cNvPr id="6" name="Obraz 3">
            <a:extLst>
              <a:ext uri="{FF2B5EF4-FFF2-40B4-BE49-F238E27FC236}">
                <a16:creationId xmlns:a16="http://schemas.microsoft.com/office/drawing/2014/main" id="{86A6B6FB-D3EA-4893-A1D0-CF3142435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582" y="902364"/>
            <a:ext cx="2350294" cy="258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4">
            <a:extLst>
              <a:ext uri="{FF2B5EF4-FFF2-40B4-BE49-F238E27FC236}">
                <a16:creationId xmlns:a16="http://schemas.microsoft.com/office/drawing/2014/main" id="{5FE4E008-6EDE-4D7A-BD20-AE0C4478D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582" y="3485232"/>
            <a:ext cx="27112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pl-PL" altLang="pl-PL" sz="1000" dirty="0">
                <a:solidFill>
                  <a:srgbClr val="00206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 panose="020B0502040204020203" pitchFamily="34" charset="0"/>
              </a:rPr>
              <a:t>[</a:t>
            </a:r>
            <a:r>
              <a:rPr lang="en-US" altLang="pl-PL" sz="1000" dirty="0" err="1">
                <a:solidFill>
                  <a:srgbClr val="00206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 panose="020B0502040204020203" pitchFamily="34" charset="0"/>
              </a:rPr>
              <a:t>Dalgleish </a:t>
            </a:r>
            <a:r>
              <a:rPr lang="pl-PL" altLang="pl-PL" sz="1000" dirty="0">
                <a:solidFill>
                  <a:srgbClr val="00206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 panose="020B0502040204020203" pitchFamily="34" charset="0"/>
              </a:rPr>
              <a:t>et al. 2004]</a:t>
            </a:r>
          </a:p>
        </p:txBody>
      </p:sp>
    </p:spTree>
    <p:extLst>
      <p:ext uri="{BB962C8B-B14F-4D97-AF65-F5344CB8AC3E}">
        <p14:creationId xmlns:p14="http://schemas.microsoft.com/office/powerpoint/2010/main" val="217568468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8323BC85E5A114F8621117BE33EFE90" ma:contentTypeVersion="11" ma:contentTypeDescription="Utwórz nowy dokument." ma:contentTypeScope="" ma:versionID="9f2b3cf8402b695356be84fc27353bef">
  <xsd:schema xmlns:xsd="http://www.w3.org/2001/XMLSchema" xmlns:xs="http://www.w3.org/2001/XMLSchema" xmlns:p="http://schemas.microsoft.com/office/2006/metadata/properties" xmlns:ns2="45609aa4-f023-43c4-93d8-85e2342e4f05" xmlns:ns3="a603fb99-5645-44e6-8137-9aa427089ac6" targetNamespace="http://schemas.microsoft.com/office/2006/metadata/properties" ma:root="true" ma:fieldsID="b336f4bd6a910098d1dbd3562fdc8495" ns2:_="" ns3:_="">
    <xsd:import namespace="45609aa4-f023-43c4-93d8-85e2342e4f05"/>
    <xsd:import namespace="a603fb99-5645-44e6-8137-9aa427089a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609aa4-f023-43c4-93d8-85e2342e4f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03fb99-5645-44e6-8137-9aa427089ac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FFFB9D-4A4C-4E73-88F2-0A180708972A}"/>
</file>

<file path=customXml/itemProps2.xml><?xml version="1.0" encoding="utf-8"?>
<ds:datastoreItem xmlns:ds="http://schemas.openxmlformats.org/officeDocument/2006/customXml" ds:itemID="{84B43499-8D7D-4CC9-A726-0C0011988A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A3AFDA-B25D-4056-BBFF-1D6385F51B0E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elements/1.1/"/>
    <ds:schemaRef ds:uri="45609aa4-f023-43c4-93d8-85e2342e4f05"/>
    <ds:schemaRef ds:uri="http://www.w3.org/XML/1998/namespace"/>
    <ds:schemaRef ds:uri="http://purl.org/dc/terms/"/>
  </ds:schemaRefs>
</ds:datastoreItem>
</file>

<file path=docProps/app.xml><?xml version="1.0" encoding="utf-8"?>
<ap:Properties xmlns:vt="http://schemas.openxmlformats.org/officeDocument/2006/docPropsVTypes" xmlns:ap="http://schemas.openxmlformats.org/officeDocument/2006/extended-properties">
  <ap:Template>Office Theme</ap:Template>
  <ap:TotalTime>1163</ap:TotalTime>
  <ap:Words>2456</ap:Words>
  <ap:Application>Microsoft Office PowerPoint</ap:Application>
  <ap:PresentationFormat>Pokaz na ekranie (4:3)</ap:PresentationFormat>
  <ap:Paragraphs>559</ap:Paragraphs>
  <ap:Slides>39</ap:Slides>
  <ap:Notes>0</ap:Notes>
  <ap:HiddenSlides>0</ap:HiddenSlides>
  <ap:MMClips>0</ap:MMClips>
  <ap:ScaleCrop>false</ap:ScaleCrop>
  <ap:HeadingPairs>
    <vt:vector baseType="variant" size="6">
      <vt:variant>
        <vt:lpstr>Używane czcionki</vt:lpstr>
      </vt:variant>
      <vt:variant>
        <vt:i4>12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ap:HeadingPairs>
  <ap:TitlesOfParts>
    <vt:vector baseType="lpstr" size="52">
      <vt:lpstr>Segoe UI Emoji</vt:lpstr>
      <vt:lpstr>Segoe UI Semilight</vt:lpstr>
      <vt:lpstr>Segoe UI Semibold</vt:lpstr>
      <vt:lpstr>Calibri Light</vt:lpstr>
      <vt:lpstr>Wingdings</vt:lpstr>
      <vt:lpstr>Nirmala UI Semilight</vt:lpstr>
      <vt:lpstr>Symbol</vt:lpstr>
      <vt:lpstr>Calibri</vt:lpstr>
      <vt:lpstr>Verdana</vt:lpstr>
      <vt:lpstr>Arial</vt:lpstr>
      <vt:lpstr>Monotype Sorts</vt:lpstr>
      <vt:lpstr>Segoe UI Light</vt:lpstr>
      <vt:lpstr>Motív Office</vt:lpstr>
      <vt:lpstr>Raw milk quality – Part 2. Milk chemical components and nutritional properties of milk</vt:lpstr>
      <vt:lpstr>Cow milk composition [%] (according to Walstra et al. 2009)</vt:lpstr>
      <vt:lpstr>Milk fat</vt:lpstr>
      <vt:lpstr>Milk fat – fatty acids (FA) </vt:lpstr>
      <vt:lpstr>Milk fat – fatty acids (FA) </vt:lpstr>
      <vt:lpstr>FAT GLOBULES</vt:lpstr>
      <vt:lpstr>FAT GLOBULES</vt:lpstr>
      <vt:lpstr>MILK PROTEINS</vt:lpstr>
      <vt:lpstr>MILK PROTEINS - casein</vt:lpstr>
      <vt:lpstr>MILK PROTEINS – whey proteins</vt:lpstr>
      <vt:lpstr>Endogenous milk enzymes</vt:lpstr>
      <vt:lpstr>Endogenous milk enzymes</vt:lpstr>
      <vt:lpstr>Functions of milk enzymes</vt:lpstr>
      <vt:lpstr>Lactose – C12H22O11</vt:lpstr>
      <vt:lpstr>Lactose – properties</vt:lpstr>
      <vt:lpstr>Lactose – properties</vt:lpstr>
      <vt:lpstr>Mineral compounds in milk – macroelements (mg/100 mL)</vt:lpstr>
      <vt:lpstr>Vitamins in milk (mg/1 dm3)</vt:lpstr>
      <vt:lpstr>Milk composition – 3 phases system</vt:lpstr>
      <vt:lpstr>Milk physicochemical properties</vt:lpstr>
      <vt:lpstr>Milk physicochemical properties</vt:lpstr>
      <vt:lpstr>Nutritional value of milk</vt:lpstr>
      <vt:lpstr>Nutritional value of milk</vt:lpstr>
      <vt:lpstr>Essential amino acids</vt:lpstr>
      <vt:lpstr>Essential amino acids</vt:lpstr>
      <vt:lpstr>Nutritional value of milk fat</vt:lpstr>
      <vt:lpstr>Bioactive milk components – fat fraction</vt:lpstr>
      <vt:lpstr>Nutritional value of lactose</vt:lpstr>
      <vt:lpstr>Nutritional value of milk</vt:lpstr>
      <vt:lpstr>Nutritional value of milk</vt:lpstr>
      <vt:lpstr>Antioxidant potential of milk</vt:lpstr>
      <vt:lpstr>Antioxidant potential of milk</vt:lpstr>
      <vt:lpstr>Antioxidant potential of milk</vt:lpstr>
      <vt:lpstr>Milk – nutritional failures </vt:lpstr>
      <vt:lpstr>Milk – nutritional failures </vt:lpstr>
      <vt:lpstr>References</vt:lpstr>
      <vt:lpstr>Thank you for your attention</vt:lpstr>
      <vt:lpstr>Checking Questions  (choose the correct answer):</vt:lpstr>
      <vt:lpstr>Raw milk quality – Part 2. Milk chemical components and nutritional properties of milk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Nádpis</dc:title>
  <dc:creator>Boris Semjon</dc:creator>
  <cp:keywords>, docId:8ED3717478C95CC5BBE1805F4996E33E</cp:keywords>
  <cp:lastModifiedBy>Dorota NL</cp:lastModifiedBy>
  <cp:revision>31</cp:revision>
  <dcterms:created xsi:type="dcterms:W3CDTF">2021-10-13T17:24:20Z</dcterms:created>
  <dcterms:modified xsi:type="dcterms:W3CDTF">2022-07-11T09:16:42Z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0x010100B8323BC85E5A114F8621117BE33EFE90</vt:lpwstr>
  </property>
</Properties>
</file>