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1" r:id="rId6"/>
    <p:sldId id="272" r:id="rId7"/>
    <p:sldId id="262" r:id="rId8"/>
    <p:sldId id="273" r:id="rId9"/>
    <p:sldId id="257" r:id="rId10"/>
    <p:sldId id="258" r:id="rId11"/>
    <p:sldId id="259" r:id="rId12"/>
    <p:sldId id="260" r:id="rId13"/>
    <p:sldId id="261" r:id="rId14"/>
    <p:sldId id="266" r:id="rId15"/>
    <p:sldId id="263" r:id="rId16"/>
    <p:sldId id="264" r:id="rId17"/>
    <p:sldId id="267" r:id="rId18"/>
    <p:sldId id="268" r:id="rId19"/>
    <p:sldId id="269" r:id="rId20"/>
    <p:sldId id="270" r:id="rId21"/>
    <p:sldId id="274" r:id="rId22"/>
    <p:sldId id="277" r:id="rId23"/>
    <p:sldId id="278" r:id="rId24"/>
  </p:sldIdLst>
  <p:sldSz cx="12192000" cy="6858000"/>
  <p:notesSz cx="9947275" cy="6858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8248C8-C5D3-4E9D-AB27-EA589345DA93}" type="doc">
      <dgm:prSet loTypeId="urn:microsoft.com/office/officeart/2008/layout/LinedLis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1272FF4-722F-4BDA-B370-2BAFF69359FF}">
      <dgm:prSet/>
      <dgm:spPr/>
      <dgm:t>
        <a:bodyPr/>
        <a:lstStyle/>
        <a:p>
          <a:r>
            <a:rPr lang="en"/>
            <a:t>Management dilemma - how much to produce?</a:t>
          </a:r>
          <a:endParaRPr lang="en-US"/>
        </a:p>
      </dgm:t>
    </dgm:pt>
    <dgm:pt modelId="{DE4EAB41-4E67-45F1-96CA-0EDECE842E49}" type="parTrans" cxnId="{5B74F0DE-7F07-4014-A844-693576F05452}">
      <dgm:prSet/>
      <dgm:spPr/>
      <dgm:t>
        <a:bodyPr/>
        <a:lstStyle/>
        <a:p>
          <a:endParaRPr lang="en-US"/>
        </a:p>
      </dgm:t>
    </dgm:pt>
    <dgm:pt modelId="{79550441-ABEA-48E7-AC7D-889D8BB1D002}" type="sibTrans" cxnId="{5B74F0DE-7F07-4014-A844-693576F05452}">
      <dgm:prSet/>
      <dgm:spPr/>
      <dgm:t>
        <a:bodyPr/>
        <a:lstStyle/>
        <a:p>
          <a:endParaRPr lang="en-US"/>
        </a:p>
      </dgm:t>
    </dgm:pt>
    <dgm:pt modelId="{DB2FCC70-A2C9-41D9-8DE9-12E9D961ED0F}">
      <dgm:prSet/>
      <dgm:spPr/>
      <dgm:t>
        <a:bodyPr/>
        <a:lstStyle/>
        <a:p>
          <a:r>
            <a:rPr lang="en" dirty="0"/>
            <a:t>What does the number of products depend on?</a:t>
          </a:r>
          <a:endParaRPr lang="en-US" dirty="0"/>
        </a:p>
      </dgm:t>
    </dgm:pt>
    <dgm:pt modelId="{A2D93798-8A76-4FC5-994D-F2A5694803FA}" type="parTrans" cxnId="{0C4A0FF6-5F6F-4C57-8360-43EAAAA15356}">
      <dgm:prSet/>
      <dgm:spPr/>
      <dgm:t>
        <a:bodyPr/>
        <a:lstStyle/>
        <a:p>
          <a:endParaRPr lang="en-US"/>
        </a:p>
      </dgm:t>
    </dgm:pt>
    <dgm:pt modelId="{08116086-C0D1-41D3-A38D-E67946C18BB1}" type="sibTrans" cxnId="{0C4A0FF6-5F6F-4C57-8360-43EAAAA15356}">
      <dgm:prSet/>
      <dgm:spPr/>
      <dgm:t>
        <a:bodyPr/>
        <a:lstStyle/>
        <a:p>
          <a:endParaRPr lang="en-US"/>
        </a:p>
      </dgm:t>
    </dgm:pt>
    <dgm:pt modelId="{5BDF9D5D-E771-45FD-8638-FCFF14F785AD}">
      <dgm:prSet/>
      <dgm:spPr/>
      <dgm:t>
        <a:bodyPr/>
        <a:lstStyle/>
        <a:p>
          <a:r>
            <a:rPr lang="en"/>
            <a:t>How can production be increased?</a:t>
          </a:r>
          <a:endParaRPr lang="en-US"/>
        </a:p>
      </dgm:t>
    </dgm:pt>
    <dgm:pt modelId="{A90C05EF-DC81-4E10-B5F3-6300230E7B0B}" type="parTrans" cxnId="{1818B5AE-E70F-483B-B064-3CE913A4B2CD}">
      <dgm:prSet/>
      <dgm:spPr/>
      <dgm:t>
        <a:bodyPr/>
        <a:lstStyle/>
        <a:p>
          <a:endParaRPr lang="en-US"/>
        </a:p>
      </dgm:t>
    </dgm:pt>
    <dgm:pt modelId="{2452976D-8BD4-4EF4-9F56-52148B96476B}" type="sibTrans" cxnId="{1818B5AE-E70F-483B-B064-3CE913A4B2CD}">
      <dgm:prSet/>
      <dgm:spPr/>
      <dgm:t>
        <a:bodyPr/>
        <a:lstStyle/>
        <a:p>
          <a:endParaRPr lang="en-US"/>
        </a:p>
      </dgm:t>
    </dgm:pt>
    <dgm:pt modelId="{DB1C5097-70DB-4292-B1A1-6D9A96131327}" type="pres">
      <dgm:prSet presAssocID="{C08248C8-C5D3-4E9D-AB27-EA589345DA93}" presName="vert0" presStyleCnt="0">
        <dgm:presLayoutVars>
          <dgm:dir/>
          <dgm:animOne val="branch"/>
          <dgm:animLvl val="lvl"/>
        </dgm:presLayoutVars>
      </dgm:prSet>
      <dgm:spPr/>
    </dgm:pt>
    <dgm:pt modelId="{AF7208FA-9005-4038-B014-F5505D1736EE}" type="pres">
      <dgm:prSet presAssocID="{71272FF4-722F-4BDA-B370-2BAFF69359FF}" presName="thickLine" presStyleLbl="alignNode1" presStyleIdx="0" presStyleCnt="3"/>
      <dgm:spPr/>
    </dgm:pt>
    <dgm:pt modelId="{96EF571C-9219-4312-977A-E4EA45EF61E4}" type="pres">
      <dgm:prSet presAssocID="{71272FF4-722F-4BDA-B370-2BAFF69359FF}" presName="horz1" presStyleCnt="0"/>
      <dgm:spPr/>
    </dgm:pt>
    <dgm:pt modelId="{212B5202-7D43-46D1-A78B-E285BD8368C8}" type="pres">
      <dgm:prSet presAssocID="{71272FF4-722F-4BDA-B370-2BAFF69359FF}" presName="tx1" presStyleLbl="revTx" presStyleIdx="0" presStyleCnt="3"/>
      <dgm:spPr/>
    </dgm:pt>
    <dgm:pt modelId="{44000920-584E-4599-BADF-90F2B4292CB9}" type="pres">
      <dgm:prSet presAssocID="{71272FF4-722F-4BDA-B370-2BAFF69359FF}" presName="vert1" presStyleCnt="0"/>
      <dgm:spPr/>
    </dgm:pt>
    <dgm:pt modelId="{9A211BAF-AFE8-4872-A0C0-E8696D1EA5B1}" type="pres">
      <dgm:prSet presAssocID="{DB2FCC70-A2C9-41D9-8DE9-12E9D961ED0F}" presName="thickLine" presStyleLbl="alignNode1" presStyleIdx="1" presStyleCnt="3"/>
      <dgm:spPr/>
    </dgm:pt>
    <dgm:pt modelId="{B9F184E2-BEE2-4506-9ED9-7E5A8CBF8F33}" type="pres">
      <dgm:prSet presAssocID="{DB2FCC70-A2C9-41D9-8DE9-12E9D961ED0F}" presName="horz1" presStyleCnt="0"/>
      <dgm:spPr/>
    </dgm:pt>
    <dgm:pt modelId="{EC95C3D7-DF0B-4EE8-967D-CC05D35AB67B}" type="pres">
      <dgm:prSet presAssocID="{DB2FCC70-A2C9-41D9-8DE9-12E9D961ED0F}" presName="tx1" presStyleLbl="revTx" presStyleIdx="1" presStyleCnt="3"/>
      <dgm:spPr/>
    </dgm:pt>
    <dgm:pt modelId="{1DCAEE51-BC8B-449B-98C0-5B3FFABE5973}" type="pres">
      <dgm:prSet presAssocID="{DB2FCC70-A2C9-41D9-8DE9-12E9D961ED0F}" presName="vert1" presStyleCnt="0"/>
      <dgm:spPr/>
    </dgm:pt>
    <dgm:pt modelId="{1C4FE6B6-DB92-4658-BF8B-11C591752BF3}" type="pres">
      <dgm:prSet presAssocID="{5BDF9D5D-E771-45FD-8638-FCFF14F785AD}" presName="thickLine" presStyleLbl="alignNode1" presStyleIdx="2" presStyleCnt="3"/>
      <dgm:spPr/>
    </dgm:pt>
    <dgm:pt modelId="{78C4D3B4-7B20-43C7-A731-EBDA7B3C5274}" type="pres">
      <dgm:prSet presAssocID="{5BDF9D5D-E771-45FD-8638-FCFF14F785AD}" presName="horz1" presStyleCnt="0"/>
      <dgm:spPr/>
    </dgm:pt>
    <dgm:pt modelId="{7F904C47-F0E9-4EC1-8CF2-30DF47A93F8F}" type="pres">
      <dgm:prSet presAssocID="{5BDF9D5D-E771-45FD-8638-FCFF14F785AD}" presName="tx1" presStyleLbl="revTx" presStyleIdx="2" presStyleCnt="3"/>
      <dgm:spPr/>
    </dgm:pt>
    <dgm:pt modelId="{684A0D36-A559-4696-A022-F63A818E345B}" type="pres">
      <dgm:prSet presAssocID="{5BDF9D5D-E771-45FD-8638-FCFF14F785AD}" presName="vert1" presStyleCnt="0"/>
      <dgm:spPr/>
    </dgm:pt>
  </dgm:ptLst>
  <dgm:cxnLst>
    <dgm:cxn modelId="{4D182D0B-3576-4EA2-A191-3F41FCA8B4ED}" type="presOf" srcId="{5BDF9D5D-E771-45FD-8638-FCFF14F785AD}" destId="{7F904C47-F0E9-4EC1-8CF2-30DF47A93F8F}" srcOrd="0" destOrd="0" presId="urn:microsoft.com/office/officeart/2008/layout/LinedList"/>
    <dgm:cxn modelId="{9252E457-0D9C-47CF-BE3D-3ED7CF1397A4}" type="presOf" srcId="{71272FF4-722F-4BDA-B370-2BAFF69359FF}" destId="{212B5202-7D43-46D1-A78B-E285BD8368C8}" srcOrd="0" destOrd="0" presId="urn:microsoft.com/office/officeart/2008/layout/LinedList"/>
    <dgm:cxn modelId="{07D906A7-4AA7-46A3-A3E3-3E9E7312EC7D}" type="presOf" srcId="{DB2FCC70-A2C9-41D9-8DE9-12E9D961ED0F}" destId="{EC95C3D7-DF0B-4EE8-967D-CC05D35AB67B}" srcOrd="0" destOrd="0" presId="urn:microsoft.com/office/officeart/2008/layout/LinedList"/>
    <dgm:cxn modelId="{1818B5AE-E70F-483B-B064-3CE913A4B2CD}" srcId="{C08248C8-C5D3-4E9D-AB27-EA589345DA93}" destId="{5BDF9D5D-E771-45FD-8638-FCFF14F785AD}" srcOrd="2" destOrd="0" parTransId="{A90C05EF-DC81-4E10-B5F3-6300230E7B0B}" sibTransId="{2452976D-8BD4-4EF4-9F56-52148B96476B}"/>
    <dgm:cxn modelId="{5B74F0DE-7F07-4014-A844-693576F05452}" srcId="{C08248C8-C5D3-4E9D-AB27-EA589345DA93}" destId="{71272FF4-722F-4BDA-B370-2BAFF69359FF}" srcOrd="0" destOrd="0" parTransId="{DE4EAB41-4E67-45F1-96CA-0EDECE842E49}" sibTransId="{79550441-ABEA-48E7-AC7D-889D8BB1D002}"/>
    <dgm:cxn modelId="{A504F4E4-A398-480E-9656-F215C21C2540}" type="presOf" srcId="{C08248C8-C5D3-4E9D-AB27-EA589345DA93}" destId="{DB1C5097-70DB-4292-B1A1-6D9A96131327}" srcOrd="0" destOrd="0" presId="urn:microsoft.com/office/officeart/2008/layout/LinedList"/>
    <dgm:cxn modelId="{0C4A0FF6-5F6F-4C57-8360-43EAAAA15356}" srcId="{C08248C8-C5D3-4E9D-AB27-EA589345DA93}" destId="{DB2FCC70-A2C9-41D9-8DE9-12E9D961ED0F}" srcOrd="1" destOrd="0" parTransId="{A2D93798-8A76-4FC5-994D-F2A5694803FA}" sibTransId="{08116086-C0D1-41D3-A38D-E67946C18BB1}"/>
    <dgm:cxn modelId="{5B269C69-6B58-427A-ABE5-6BADE1CA0768}" type="presParOf" srcId="{DB1C5097-70DB-4292-B1A1-6D9A96131327}" destId="{AF7208FA-9005-4038-B014-F5505D1736EE}" srcOrd="0" destOrd="0" presId="urn:microsoft.com/office/officeart/2008/layout/LinedList"/>
    <dgm:cxn modelId="{1F82463E-3892-45B3-81EC-0E01EA18BB75}" type="presParOf" srcId="{DB1C5097-70DB-4292-B1A1-6D9A96131327}" destId="{96EF571C-9219-4312-977A-E4EA45EF61E4}" srcOrd="1" destOrd="0" presId="urn:microsoft.com/office/officeart/2008/layout/LinedList"/>
    <dgm:cxn modelId="{728DC1D0-B211-4C62-8631-56D105A5983F}" type="presParOf" srcId="{96EF571C-9219-4312-977A-E4EA45EF61E4}" destId="{212B5202-7D43-46D1-A78B-E285BD8368C8}" srcOrd="0" destOrd="0" presId="urn:microsoft.com/office/officeart/2008/layout/LinedList"/>
    <dgm:cxn modelId="{088D384C-FE9D-4953-AF0C-1BD25A4CD19B}" type="presParOf" srcId="{96EF571C-9219-4312-977A-E4EA45EF61E4}" destId="{44000920-584E-4599-BADF-90F2B4292CB9}" srcOrd="1" destOrd="0" presId="urn:microsoft.com/office/officeart/2008/layout/LinedList"/>
    <dgm:cxn modelId="{F71E62A6-221A-4FBC-89F7-5A7AC5709FD8}" type="presParOf" srcId="{DB1C5097-70DB-4292-B1A1-6D9A96131327}" destId="{9A211BAF-AFE8-4872-A0C0-E8696D1EA5B1}" srcOrd="2" destOrd="0" presId="urn:microsoft.com/office/officeart/2008/layout/LinedList"/>
    <dgm:cxn modelId="{1DE953DA-83EE-4363-B682-C908640B8B8B}" type="presParOf" srcId="{DB1C5097-70DB-4292-B1A1-6D9A96131327}" destId="{B9F184E2-BEE2-4506-9ED9-7E5A8CBF8F33}" srcOrd="3" destOrd="0" presId="urn:microsoft.com/office/officeart/2008/layout/LinedList"/>
    <dgm:cxn modelId="{5240017A-3E87-463E-9337-34519B289C8A}" type="presParOf" srcId="{B9F184E2-BEE2-4506-9ED9-7E5A8CBF8F33}" destId="{EC95C3D7-DF0B-4EE8-967D-CC05D35AB67B}" srcOrd="0" destOrd="0" presId="urn:microsoft.com/office/officeart/2008/layout/LinedList"/>
    <dgm:cxn modelId="{48627712-EC37-49CA-9A6F-28F89B17E1BE}" type="presParOf" srcId="{B9F184E2-BEE2-4506-9ED9-7E5A8CBF8F33}" destId="{1DCAEE51-BC8B-449B-98C0-5B3FFABE5973}" srcOrd="1" destOrd="0" presId="urn:microsoft.com/office/officeart/2008/layout/LinedList"/>
    <dgm:cxn modelId="{3DA04D16-1AC9-469E-A431-C97C60394037}" type="presParOf" srcId="{DB1C5097-70DB-4292-B1A1-6D9A96131327}" destId="{1C4FE6B6-DB92-4658-BF8B-11C591752BF3}" srcOrd="4" destOrd="0" presId="urn:microsoft.com/office/officeart/2008/layout/LinedList"/>
    <dgm:cxn modelId="{32EF267D-3162-4292-8228-580017DE1D2F}" type="presParOf" srcId="{DB1C5097-70DB-4292-B1A1-6D9A96131327}" destId="{78C4D3B4-7B20-43C7-A731-EBDA7B3C5274}" srcOrd="5" destOrd="0" presId="urn:microsoft.com/office/officeart/2008/layout/LinedList"/>
    <dgm:cxn modelId="{02C1072B-C2F3-4EA1-AA9C-7E37CDC48A74}" type="presParOf" srcId="{78C4D3B4-7B20-43C7-A731-EBDA7B3C5274}" destId="{7F904C47-F0E9-4EC1-8CF2-30DF47A93F8F}" srcOrd="0" destOrd="0" presId="urn:microsoft.com/office/officeart/2008/layout/LinedList"/>
    <dgm:cxn modelId="{173BA557-AE73-4278-9C45-254B7FCFD346}" type="presParOf" srcId="{78C4D3B4-7B20-43C7-A731-EBDA7B3C5274}" destId="{684A0D36-A559-4696-A022-F63A818E345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D001EE-104B-49A2-B77C-B7D9D3B25861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A26DECE-9BFD-45BC-8546-27DEA5575909}">
      <dgm:prSet/>
      <dgm:spPr/>
      <dgm:t>
        <a:bodyPr/>
        <a:lstStyle/>
        <a:p>
          <a:r>
            <a:rPr lang="en"/>
            <a:t>market requirements (demand - customers / supply - competition)</a:t>
          </a:r>
          <a:endParaRPr lang="en-US"/>
        </a:p>
      </dgm:t>
    </dgm:pt>
    <dgm:pt modelId="{004EB32F-1B71-46AB-9C8A-31683CCCB5FC}" type="parTrans" cxnId="{B3E18476-DF0D-4C4D-AED9-B3CFA22BC976}">
      <dgm:prSet/>
      <dgm:spPr/>
      <dgm:t>
        <a:bodyPr/>
        <a:lstStyle/>
        <a:p>
          <a:endParaRPr lang="en-US"/>
        </a:p>
      </dgm:t>
    </dgm:pt>
    <dgm:pt modelId="{22238F7A-CCA7-458D-BA90-67ECA6DA34BE}" type="sibTrans" cxnId="{B3E18476-DF0D-4C4D-AED9-B3CFA22BC976}">
      <dgm:prSet/>
      <dgm:spPr/>
      <dgm:t>
        <a:bodyPr/>
        <a:lstStyle/>
        <a:p>
          <a:endParaRPr lang="en-US"/>
        </a:p>
      </dgm:t>
    </dgm:pt>
    <dgm:pt modelId="{8D1F02C5-B392-49C0-8D93-10A7170F15B3}">
      <dgm:prSet/>
      <dgm:spPr/>
      <dgm:t>
        <a:bodyPr/>
        <a:lstStyle/>
        <a:p>
          <a:r>
            <a:rPr lang="en"/>
            <a:t>own production possibilities and capabilities - finance, capacity, technology ...</a:t>
          </a:r>
          <a:endParaRPr lang="en-US"/>
        </a:p>
      </dgm:t>
    </dgm:pt>
    <dgm:pt modelId="{99B1172D-C737-4484-BB90-A1994B39F6C3}" type="parTrans" cxnId="{412B3151-AC0A-4BF4-8C85-0AAF70F746FE}">
      <dgm:prSet/>
      <dgm:spPr/>
      <dgm:t>
        <a:bodyPr/>
        <a:lstStyle/>
        <a:p>
          <a:endParaRPr lang="en-US"/>
        </a:p>
      </dgm:t>
    </dgm:pt>
    <dgm:pt modelId="{BF84AA2E-58A8-457D-814D-371DF5E1EFC1}" type="sibTrans" cxnId="{412B3151-AC0A-4BF4-8C85-0AAF70F746FE}">
      <dgm:prSet/>
      <dgm:spPr/>
      <dgm:t>
        <a:bodyPr/>
        <a:lstStyle/>
        <a:p>
          <a:endParaRPr lang="en-US"/>
        </a:p>
      </dgm:t>
    </dgm:pt>
    <dgm:pt modelId="{15149023-7D78-456D-B990-BE3DCE4E9C54}">
      <dgm:prSet/>
      <dgm:spPr/>
      <dgm:t>
        <a:bodyPr/>
        <a:lstStyle/>
        <a:p>
          <a:r>
            <a:rPr lang="en" dirty="0"/>
            <a:t>possibilities of obtaining resources (inputs) on the market - raw materials ...</a:t>
          </a:r>
          <a:endParaRPr lang="en-US" dirty="0"/>
        </a:p>
      </dgm:t>
    </dgm:pt>
    <dgm:pt modelId="{A8858E04-5B85-446E-9AD1-74794B2FC3A5}" type="parTrans" cxnId="{C6FACE04-6C25-499D-B413-10645B9C185A}">
      <dgm:prSet/>
      <dgm:spPr/>
      <dgm:t>
        <a:bodyPr/>
        <a:lstStyle/>
        <a:p>
          <a:endParaRPr lang="en-US"/>
        </a:p>
      </dgm:t>
    </dgm:pt>
    <dgm:pt modelId="{57EF6162-E5A5-4785-9EE6-358BB3930544}" type="sibTrans" cxnId="{C6FACE04-6C25-499D-B413-10645B9C185A}">
      <dgm:prSet/>
      <dgm:spPr/>
      <dgm:t>
        <a:bodyPr/>
        <a:lstStyle/>
        <a:p>
          <a:endParaRPr lang="en-US"/>
        </a:p>
      </dgm:t>
    </dgm:pt>
    <dgm:pt modelId="{1FA5C0AE-C718-4C26-81FE-7103BA11F6BE}">
      <dgm:prSet/>
      <dgm:spPr/>
      <dgm:t>
        <a:bodyPr/>
        <a:lstStyle/>
        <a:p>
          <a:r>
            <a:rPr lang="en"/>
            <a:t>economic efficiency indicators - labor productivity</a:t>
          </a:r>
          <a:endParaRPr lang="en-US"/>
        </a:p>
      </dgm:t>
    </dgm:pt>
    <dgm:pt modelId="{9E151E4D-94F1-4E87-B00D-490F36B84733}" type="parTrans" cxnId="{CF17D482-8F41-4ACF-B4E3-53F4E88E29A8}">
      <dgm:prSet/>
      <dgm:spPr/>
      <dgm:t>
        <a:bodyPr/>
        <a:lstStyle/>
        <a:p>
          <a:endParaRPr lang="en-US"/>
        </a:p>
      </dgm:t>
    </dgm:pt>
    <dgm:pt modelId="{EEEC1BB5-ABC1-4126-B4A4-FCC0C744573F}" type="sibTrans" cxnId="{CF17D482-8F41-4ACF-B4E3-53F4E88E29A8}">
      <dgm:prSet/>
      <dgm:spPr/>
      <dgm:t>
        <a:bodyPr/>
        <a:lstStyle/>
        <a:p>
          <a:endParaRPr lang="en-US"/>
        </a:p>
      </dgm:t>
    </dgm:pt>
    <dgm:pt modelId="{7986473A-DE2D-47F0-A2C9-FF3D7AF8C151}" type="pres">
      <dgm:prSet presAssocID="{25D001EE-104B-49A2-B77C-B7D9D3B25861}" presName="diagram" presStyleCnt="0">
        <dgm:presLayoutVars>
          <dgm:dir/>
          <dgm:resizeHandles val="exact"/>
        </dgm:presLayoutVars>
      </dgm:prSet>
      <dgm:spPr/>
    </dgm:pt>
    <dgm:pt modelId="{C083CA4E-05CF-410C-9E41-747847BD780C}" type="pres">
      <dgm:prSet presAssocID="{7A26DECE-9BFD-45BC-8546-27DEA5575909}" presName="node" presStyleLbl="node1" presStyleIdx="0" presStyleCnt="4">
        <dgm:presLayoutVars>
          <dgm:bulletEnabled val="1"/>
        </dgm:presLayoutVars>
      </dgm:prSet>
      <dgm:spPr/>
    </dgm:pt>
    <dgm:pt modelId="{22F27FE0-858B-488E-BB8D-54E19D192B62}" type="pres">
      <dgm:prSet presAssocID="{22238F7A-CCA7-458D-BA90-67ECA6DA34BE}" presName="sibTrans" presStyleCnt="0"/>
      <dgm:spPr/>
    </dgm:pt>
    <dgm:pt modelId="{022703DD-DCB3-409B-B072-5F8225578ADE}" type="pres">
      <dgm:prSet presAssocID="{8D1F02C5-B392-49C0-8D93-10A7170F15B3}" presName="node" presStyleLbl="node1" presStyleIdx="1" presStyleCnt="4">
        <dgm:presLayoutVars>
          <dgm:bulletEnabled val="1"/>
        </dgm:presLayoutVars>
      </dgm:prSet>
      <dgm:spPr/>
    </dgm:pt>
    <dgm:pt modelId="{24398DCD-C674-4938-9137-11312927EE16}" type="pres">
      <dgm:prSet presAssocID="{BF84AA2E-58A8-457D-814D-371DF5E1EFC1}" presName="sibTrans" presStyleCnt="0"/>
      <dgm:spPr/>
    </dgm:pt>
    <dgm:pt modelId="{8AE2B1FC-63E8-4BF0-9C37-E5107B778B1B}" type="pres">
      <dgm:prSet presAssocID="{15149023-7D78-456D-B990-BE3DCE4E9C54}" presName="node" presStyleLbl="node1" presStyleIdx="2" presStyleCnt="4">
        <dgm:presLayoutVars>
          <dgm:bulletEnabled val="1"/>
        </dgm:presLayoutVars>
      </dgm:prSet>
      <dgm:spPr/>
    </dgm:pt>
    <dgm:pt modelId="{13BB94F0-F5C8-41F8-B537-A590AF9B6D08}" type="pres">
      <dgm:prSet presAssocID="{57EF6162-E5A5-4785-9EE6-358BB3930544}" presName="sibTrans" presStyleCnt="0"/>
      <dgm:spPr/>
    </dgm:pt>
    <dgm:pt modelId="{D1B0335B-0C9B-4CFA-AF23-8B92B92A4C51}" type="pres">
      <dgm:prSet presAssocID="{1FA5C0AE-C718-4C26-81FE-7103BA11F6BE}" presName="node" presStyleLbl="node1" presStyleIdx="3" presStyleCnt="4">
        <dgm:presLayoutVars>
          <dgm:bulletEnabled val="1"/>
        </dgm:presLayoutVars>
      </dgm:prSet>
      <dgm:spPr/>
    </dgm:pt>
  </dgm:ptLst>
  <dgm:cxnLst>
    <dgm:cxn modelId="{C6FACE04-6C25-499D-B413-10645B9C185A}" srcId="{25D001EE-104B-49A2-B77C-B7D9D3B25861}" destId="{15149023-7D78-456D-B990-BE3DCE4E9C54}" srcOrd="2" destOrd="0" parTransId="{A8858E04-5B85-446E-9AD1-74794B2FC3A5}" sibTransId="{57EF6162-E5A5-4785-9EE6-358BB3930544}"/>
    <dgm:cxn modelId="{BB6B2529-D72A-48B0-9F39-3D4452B7069C}" type="presOf" srcId="{1FA5C0AE-C718-4C26-81FE-7103BA11F6BE}" destId="{D1B0335B-0C9B-4CFA-AF23-8B92B92A4C51}" srcOrd="0" destOrd="0" presId="urn:microsoft.com/office/officeart/2005/8/layout/default"/>
    <dgm:cxn modelId="{412B3151-AC0A-4BF4-8C85-0AAF70F746FE}" srcId="{25D001EE-104B-49A2-B77C-B7D9D3B25861}" destId="{8D1F02C5-B392-49C0-8D93-10A7170F15B3}" srcOrd="1" destOrd="0" parTransId="{99B1172D-C737-4484-BB90-A1994B39F6C3}" sibTransId="{BF84AA2E-58A8-457D-814D-371DF5E1EFC1}"/>
    <dgm:cxn modelId="{B3E18476-DF0D-4C4D-AED9-B3CFA22BC976}" srcId="{25D001EE-104B-49A2-B77C-B7D9D3B25861}" destId="{7A26DECE-9BFD-45BC-8546-27DEA5575909}" srcOrd="0" destOrd="0" parTransId="{004EB32F-1B71-46AB-9C8A-31683CCCB5FC}" sibTransId="{22238F7A-CCA7-458D-BA90-67ECA6DA34BE}"/>
    <dgm:cxn modelId="{CF17D482-8F41-4ACF-B4E3-53F4E88E29A8}" srcId="{25D001EE-104B-49A2-B77C-B7D9D3B25861}" destId="{1FA5C0AE-C718-4C26-81FE-7103BA11F6BE}" srcOrd="3" destOrd="0" parTransId="{9E151E4D-94F1-4E87-B00D-490F36B84733}" sibTransId="{EEEC1BB5-ABC1-4126-B4A4-FCC0C744573F}"/>
    <dgm:cxn modelId="{BC695083-F2CE-4745-B11F-DD48F8AC4EAC}" type="presOf" srcId="{8D1F02C5-B392-49C0-8D93-10A7170F15B3}" destId="{022703DD-DCB3-409B-B072-5F8225578ADE}" srcOrd="0" destOrd="0" presId="urn:microsoft.com/office/officeart/2005/8/layout/default"/>
    <dgm:cxn modelId="{F3111F99-841C-43F2-8D21-8BE79FED5E7A}" type="presOf" srcId="{25D001EE-104B-49A2-B77C-B7D9D3B25861}" destId="{7986473A-DE2D-47F0-A2C9-FF3D7AF8C151}" srcOrd="0" destOrd="0" presId="urn:microsoft.com/office/officeart/2005/8/layout/default"/>
    <dgm:cxn modelId="{B48561B3-ED15-44F0-8A7A-1E2F33847DDE}" type="presOf" srcId="{15149023-7D78-456D-B990-BE3DCE4E9C54}" destId="{8AE2B1FC-63E8-4BF0-9C37-E5107B778B1B}" srcOrd="0" destOrd="0" presId="urn:microsoft.com/office/officeart/2005/8/layout/default"/>
    <dgm:cxn modelId="{E9F05CF5-6052-4003-8358-73BE201EFAA3}" type="presOf" srcId="{7A26DECE-9BFD-45BC-8546-27DEA5575909}" destId="{C083CA4E-05CF-410C-9E41-747847BD780C}" srcOrd="0" destOrd="0" presId="urn:microsoft.com/office/officeart/2005/8/layout/default"/>
    <dgm:cxn modelId="{E4C00234-0C31-4F60-9654-0F52A4E93F37}" type="presParOf" srcId="{7986473A-DE2D-47F0-A2C9-FF3D7AF8C151}" destId="{C083CA4E-05CF-410C-9E41-747847BD780C}" srcOrd="0" destOrd="0" presId="urn:microsoft.com/office/officeart/2005/8/layout/default"/>
    <dgm:cxn modelId="{4DB41D18-1582-4382-88FE-E08700146D98}" type="presParOf" srcId="{7986473A-DE2D-47F0-A2C9-FF3D7AF8C151}" destId="{22F27FE0-858B-488E-BB8D-54E19D192B62}" srcOrd="1" destOrd="0" presId="urn:microsoft.com/office/officeart/2005/8/layout/default"/>
    <dgm:cxn modelId="{E4C777D7-AB96-4A3C-A28B-F3BA31F9BAEB}" type="presParOf" srcId="{7986473A-DE2D-47F0-A2C9-FF3D7AF8C151}" destId="{022703DD-DCB3-409B-B072-5F8225578ADE}" srcOrd="2" destOrd="0" presId="urn:microsoft.com/office/officeart/2005/8/layout/default"/>
    <dgm:cxn modelId="{924E80FC-EC6C-49E4-A3A9-0AB29F2B08E0}" type="presParOf" srcId="{7986473A-DE2D-47F0-A2C9-FF3D7AF8C151}" destId="{24398DCD-C674-4938-9137-11312927EE16}" srcOrd="3" destOrd="0" presId="urn:microsoft.com/office/officeart/2005/8/layout/default"/>
    <dgm:cxn modelId="{E7F950F0-164F-4F68-A080-775F01457773}" type="presParOf" srcId="{7986473A-DE2D-47F0-A2C9-FF3D7AF8C151}" destId="{8AE2B1FC-63E8-4BF0-9C37-E5107B778B1B}" srcOrd="4" destOrd="0" presId="urn:microsoft.com/office/officeart/2005/8/layout/default"/>
    <dgm:cxn modelId="{601864CD-5773-4033-B495-2B1469A4FE15}" type="presParOf" srcId="{7986473A-DE2D-47F0-A2C9-FF3D7AF8C151}" destId="{13BB94F0-F5C8-41F8-B537-A590AF9B6D08}" srcOrd="5" destOrd="0" presId="urn:microsoft.com/office/officeart/2005/8/layout/default"/>
    <dgm:cxn modelId="{893B877A-7959-4216-998A-6A81D9F69C21}" type="presParOf" srcId="{7986473A-DE2D-47F0-A2C9-FF3D7AF8C151}" destId="{D1B0335B-0C9B-4CFA-AF23-8B92B92A4C5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B94715-6F07-47E9-A306-2005C61B0D8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353E3CF-1F9F-4AE4-8DD2-12ADC6F3AF19}">
      <dgm:prSet/>
      <dgm:spPr/>
      <dgm:t>
        <a:bodyPr/>
        <a:lstStyle/>
        <a:p>
          <a:r>
            <a:rPr lang="en" dirty="0"/>
            <a:t>It represents the maximum amoun</a:t>
          </a:r>
          <a:r>
            <a:rPr lang="sk-SK" dirty="0"/>
            <a:t>d</a:t>
          </a:r>
          <a:r>
            <a:rPr lang="en" dirty="0"/>
            <a:t> of products that a </a:t>
          </a:r>
          <a:r>
            <a:rPr lang="en" u="sng" dirty="0"/>
            <a:t>production unit </a:t>
          </a:r>
          <a:r>
            <a:rPr lang="en" dirty="0"/>
            <a:t>(line, </a:t>
          </a:r>
          <a:r>
            <a:rPr lang="sk-SK" dirty="0" err="1"/>
            <a:t>group</a:t>
          </a:r>
          <a:r>
            <a:rPr lang="en" dirty="0"/>
            <a:t> ...) can produce </a:t>
          </a:r>
          <a:r>
            <a:rPr lang="en" u="sng" dirty="0"/>
            <a:t>in a defined period </a:t>
          </a:r>
          <a:r>
            <a:rPr lang="en" dirty="0"/>
            <a:t>(year, month, day ...) in compliance with </a:t>
          </a:r>
          <a:r>
            <a:rPr lang="en" u="sng" dirty="0"/>
            <a:t>the defined conditions </a:t>
          </a:r>
          <a:r>
            <a:rPr lang="en" dirty="0"/>
            <a:t>(number of shifts, technological and organizational conditions ...).</a:t>
          </a:r>
          <a:endParaRPr lang="en-US" dirty="0"/>
        </a:p>
      </dgm:t>
    </dgm:pt>
    <dgm:pt modelId="{0CEE6FA0-D496-47C5-B052-C0D4B8061A2F}" type="parTrans" cxnId="{97D410B2-39AB-464D-AA23-26D4E7EA18BE}">
      <dgm:prSet/>
      <dgm:spPr/>
      <dgm:t>
        <a:bodyPr/>
        <a:lstStyle/>
        <a:p>
          <a:endParaRPr lang="en-US"/>
        </a:p>
      </dgm:t>
    </dgm:pt>
    <dgm:pt modelId="{037CC9C6-2591-4814-A463-C2E98E1A8853}" type="sibTrans" cxnId="{97D410B2-39AB-464D-AA23-26D4E7EA18BE}">
      <dgm:prSet/>
      <dgm:spPr/>
      <dgm:t>
        <a:bodyPr/>
        <a:lstStyle/>
        <a:p>
          <a:endParaRPr lang="en-US"/>
        </a:p>
      </dgm:t>
    </dgm:pt>
    <dgm:pt modelId="{2ABAF53B-3EF4-4390-8017-942010A630EC}">
      <dgm:prSet/>
      <dgm:spPr/>
      <dgm:t>
        <a:bodyPr/>
        <a:lstStyle/>
        <a:p>
          <a:r>
            <a:rPr lang="en" dirty="0"/>
            <a:t>The total production capacity is directly </a:t>
          </a:r>
          <a:r>
            <a:rPr lang="sk-SK" dirty="0" err="1"/>
            <a:t>connected</a:t>
          </a:r>
          <a:r>
            <a:rPr lang="en" dirty="0"/>
            <a:t> to the</a:t>
          </a:r>
          <a:endParaRPr lang="sk-SK" dirty="0"/>
        </a:p>
        <a:p>
          <a:r>
            <a:rPr lang="sk-SK" dirty="0"/>
            <a:t>- </a:t>
          </a:r>
          <a:r>
            <a:rPr lang="en" dirty="0"/>
            <a:t> length of the period and </a:t>
          </a:r>
          <a:endParaRPr lang="sk-SK" dirty="0"/>
        </a:p>
        <a:p>
          <a:r>
            <a:rPr lang="sk-SK" dirty="0"/>
            <a:t>- </a:t>
          </a:r>
          <a:r>
            <a:rPr lang="en" dirty="0"/>
            <a:t>the performance </a:t>
          </a:r>
          <a:endParaRPr lang="sk-SK" dirty="0"/>
        </a:p>
        <a:p>
          <a:r>
            <a:rPr lang="sk-SK" dirty="0"/>
            <a:t>.....</a:t>
          </a:r>
          <a:r>
            <a:rPr lang="en" dirty="0"/>
            <a:t>of the two basic factors - production equipment and human labor</a:t>
          </a:r>
          <a:endParaRPr lang="en-US" dirty="0"/>
        </a:p>
      </dgm:t>
    </dgm:pt>
    <dgm:pt modelId="{46360BD8-BC6D-43A1-92EF-C21F22C7693B}" type="parTrans" cxnId="{410C997C-28CD-464E-94C2-A31876141DBD}">
      <dgm:prSet/>
      <dgm:spPr/>
      <dgm:t>
        <a:bodyPr/>
        <a:lstStyle/>
        <a:p>
          <a:endParaRPr lang="en-US"/>
        </a:p>
      </dgm:t>
    </dgm:pt>
    <dgm:pt modelId="{71FD7BB9-FB80-4680-AB62-89F801499466}" type="sibTrans" cxnId="{410C997C-28CD-464E-94C2-A31876141DBD}">
      <dgm:prSet/>
      <dgm:spPr/>
      <dgm:t>
        <a:bodyPr/>
        <a:lstStyle/>
        <a:p>
          <a:endParaRPr lang="en-US"/>
        </a:p>
      </dgm:t>
    </dgm:pt>
    <dgm:pt modelId="{92D4A5D7-27AE-441B-99BC-2E63AB3CAB7F}" type="pres">
      <dgm:prSet presAssocID="{5BB94715-6F07-47E9-A306-2005C61B0D8C}" presName="linear" presStyleCnt="0">
        <dgm:presLayoutVars>
          <dgm:animLvl val="lvl"/>
          <dgm:resizeHandles val="exact"/>
        </dgm:presLayoutVars>
      </dgm:prSet>
      <dgm:spPr/>
    </dgm:pt>
    <dgm:pt modelId="{8F3C4A8B-B5F7-4C56-B454-812EE5FB24BE}" type="pres">
      <dgm:prSet presAssocID="{8353E3CF-1F9F-4AE4-8DD2-12ADC6F3AF1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9D931BF-5C10-478C-9850-939A875AEFC8}" type="pres">
      <dgm:prSet presAssocID="{037CC9C6-2591-4814-A463-C2E98E1A8853}" presName="spacer" presStyleCnt="0"/>
      <dgm:spPr/>
    </dgm:pt>
    <dgm:pt modelId="{BAF491F5-44FE-4185-A23E-9E20B829D427}" type="pres">
      <dgm:prSet presAssocID="{2ABAF53B-3EF4-4390-8017-942010A630E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06B6010-8F64-4B76-ABA4-4E97330F72B3}" type="presOf" srcId="{8353E3CF-1F9F-4AE4-8DD2-12ADC6F3AF19}" destId="{8F3C4A8B-B5F7-4C56-B454-812EE5FB24BE}" srcOrd="0" destOrd="0" presId="urn:microsoft.com/office/officeart/2005/8/layout/vList2"/>
    <dgm:cxn modelId="{7E60FA32-808B-490E-BE97-08F63B26E8E2}" type="presOf" srcId="{5BB94715-6F07-47E9-A306-2005C61B0D8C}" destId="{92D4A5D7-27AE-441B-99BC-2E63AB3CAB7F}" srcOrd="0" destOrd="0" presId="urn:microsoft.com/office/officeart/2005/8/layout/vList2"/>
    <dgm:cxn modelId="{410C997C-28CD-464E-94C2-A31876141DBD}" srcId="{5BB94715-6F07-47E9-A306-2005C61B0D8C}" destId="{2ABAF53B-3EF4-4390-8017-942010A630EC}" srcOrd="1" destOrd="0" parTransId="{46360BD8-BC6D-43A1-92EF-C21F22C7693B}" sibTransId="{71FD7BB9-FB80-4680-AB62-89F801499466}"/>
    <dgm:cxn modelId="{97D410B2-39AB-464D-AA23-26D4E7EA18BE}" srcId="{5BB94715-6F07-47E9-A306-2005C61B0D8C}" destId="{8353E3CF-1F9F-4AE4-8DD2-12ADC6F3AF19}" srcOrd="0" destOrd="0" parTransId="{0CEE6FA0-D496-47C5-B052-C0D4B8061A2F}" sibTransId="{037CC9C6-2591-4814-A463-C2E98E1A8853}"/>
    <dgm:cxn modelId="{A0A1F3D1-2CBE-4F43-A7C4-04BDF59D1087}" type="presOf" srcId="{2ABAF53B-3EF4-4390-8017-942010A630EC}" destId="{BAF491F5-44FE-4185-A23E-9E20B829D427}" srcOrd="0" destOrd="0" presId="urn:microsoft.com/office/officeart/2005/8/layout/vList2"/>
    <dgm:cxn modelId="{23CBD86B-1C3A-4AF7-96A7-77ABF2134DAC}" type="presParOf" srcId="{92D4A5D7-27AE-441B-99BC-2E63AB3CAB7F}" destId="{8F3C4A8B-B5F7-4C56-B454-812EE5FB24BE}" srcOrd="0" destOrd="0" presId="urn:microsoft.com/office/officeart/2005/8/layout/vList2"/>
    <dgm:cxn modelId="{A945DE86-805E-4F34-8E01-A03BA405422E}" type="presParOf" srcId="{92D4A5D7-27AE-441B-99BC-2E63AB3CAB7F}" destId="{C9D931BF-5C10-478C-9850-939A875AEFC8}" srcOrd="1" destOrd="0" presId="urn:microsoft.com/office/officeart/2005/8/layout/vList2"/>
    <dgm:cxn modelId="{D5C1E370-7009-4069-8604-AE711DEA8C2D}" type="presParOf" srcId="{92D4A5D7-27AE-441B-99BC-2E63AB3CAB7F}" destId="{BAF491F5-44FE-4185-A23E-9E20B829D42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65D933-8DA6-40DC-96FD-31494F7E053E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3CDD0545-EBDA-4060-809A-D9C99098BBAC}">
      <dgm:prSet/>
      <dgm:spPr/>
      <dgm:t>
        <a:bodyPr/>
        <a:lstStyle/>
        <a:p>
          <a:r>
            <a:rPr lang="en" dirty="0"/>
            <a:t>technical base - depends on production equipment</a:t>
          </a:r>
          <a:r>
            <a:rPr lang="sk-SK" dirty="0"/>
            <a:t>s</a:t>
          </a:r>
          <a:r>
            <a:rPr lang="en" dirty="0"/>
            <a:t> and its use</a:t>
          </a:r>
          <a:endParaRPr lang="en-US" dirty="0"/>
        </a:p>
      </dgm:t>
    </dgm:pt>
    <dgm:pt modelId="{E7289426-55FD-4A7B-A91C-3442FA10D349}" type="parTrans" cxnId="{1FAF5CCB-6928-4647-9F9B-5E9C2ECB7F94}">
      <dgm:prSet/>
      <dgm:spPr/>
      <dgm:t>
        <a:bodyPr/>
        <a:lstStyle/>
        <a:p>
          <a:endParaRPr lang="en-US"/>
        </a:p>
      </dgm:t>
    </dgm:pt>
    <dgm:pt modelId="{E4746138-A7BF-4A50-95FE-07C4BF41C8EC}" type="sibTrans" cxnId="{1FAF5CCB-6928-4647-9F9B-5E9C2ECB7F94}">
      <dgm:prSet/>
      <dgm:spPr/>
      <dgm:t>
        <a:bodyPr/>
        <a:lstStyle/>
        <a:p>
          <a:endParaRPr lang="en-US"/>
        </a:p>
      </dgm:t>
    </dgm:pt>
    <dgm:pt modelId="{3FD342BC-0F30-4657-94D3-C2DBEC1DB662}">
      <dgm:prSet/>
      <dgm:spPr/>
      <dgm:t>
        <a:bodyPr/>
        <a:lstStyle/>
        <a:p>
          <a:r>
            <a:rPr lang="en"/>
            <a:t>technical performance of the equipment</a:t>
          </a:r>
          <a:endParaRPr lang="en-US"/>
        </a:p>
      </dgm:t>
    </dgm:pt>
    <dgm:pt modelId="{080D3ECC-1814-4299-BF0B-AC3D0531FCE2}" type="parTrans" cxnId="{06A7C91E-012C-436F-995D-F7B7926791FF}">
      <dgm:prSet/>
      <dgm:spPr/>
      <dgm:t>
        <a:bodyPr/>
        <a:lstStyle/>
        <a:p>
          <a:endParaRPr lang="en-US"/>
        </a:p>
      </dgm:t>
    </dgm:pt>
    <dgm:pt modelId="{4F67ED29-7182-4AC7-9658-C5CCCCEEEA24}" type="sibTrans" cxnId="{06A7C91E-012C-436F-995D-F7B7926791FF}">
      <dgm:prSet/>
      <dgm:spPr/>
      <dgm:t>
        <a:bodyPr/>
        <a:lstStyle/>
        <a:p>
          <a:endParaRPr lang="en-US"/>
        </a:p>
      </dgm:t>
    </dgm:pt>
    <dgm:pt modelId="{68F7F852-ACF7-4B24-BD44-ADAFB3B568CE}">
      <dgm:prSet/>
      <dgm:spPr/>
      <dgm:t>
        <a:bodyPr/>
        <a:lstStyle/>
        <a:p>
          <a:r>
            <a:rPr lang="en"/>
            <a:t>assortment and labor of products</a:t>
          </a:r>
          <a:endParaRPr lang="en-US"/>
        </a:p>
      </dgm:t>
    </dgm:pt>
    <dgm:pt modelId="{D906658C-4709-4C0C-877C-7668A14A7DC5}" type="parTrans" cxnId="{0357CFAC-3D5E-4DC1-9C61-B60A1E332768}">
      <dgm:prSet/>
      <dgm:spPr/>
      <dgm:t>
        <a:bodyPr/>
        <a:lstStyle/>
        <a:p>
          <a:endParaRPr lang="en-US"/>
        </a:p>
      </dgm:t>
    </dgm:pt>
    <dgm:pt modelId="{A8C1AD62-09D1-4826-9E02-865476ED3626}" type="sibTrans" cxnId="{0357CFAC-3D5E-4DC1-9C61-B60A1E332768}">
      <dgm:prSet/>
      <dgm:spPr/>
      <dgm:t>
        <a:bodyPr/>
        <a:lstStyle/>
        <a:p>
          <a:endParaRPr lang="en-US"/>
        </a:p>
      </dgm:t>
    </dgm:pt>
    <dgm:pt modelId="{0D0A68EF-4694-4668-A47A-961E9A727EF4}">
      <dgm:prSet/>
      <dgm:spPr/>
      <dgm:t>
        <a:bodyPr/>
        <a:lstStyle/>
        <a:p>
          <a:r>
            <a:rPr lang="en"/>
            <a:t>staff qualifications and production experience</a:t>
          </a:r>
          <a:endParaRPr lang="en-US"/>
        </a:p>
      </dgm:t>
    </dgm:pt>
    <dgm:pt modelId="{7E2E47A0-B7AC-479B-94F2-1B3DE7B395C3}" type="parTrans" cxnId="{1100452F-DC0D-46AA-AB15-375D5867957A}">
      <dgm:prSet/>
      <dgm:spPr/>
      <dgm:t>
        <a:bodyPr/>
        <a:lstStyle/>
        <a:p>
          <a:endParaRPr lang="en-US"/>
        </a:p>
      </dgm:t>
    </dgm:pt>
    <dgm:pt modelId="{9EE57062-F112-4F7F-8D3D-F320B6346EEB}" type="sibTrans" cxnId="{1100452F-DC0D-46AA-AB15-375D5867957A}">
      <dgm:prSet/>
      <dgm:spPr/>
      <dgm:t>
        <a:bodyPr/>
        <a:lstStyle/>
        <a:p>
          <a:endParaRPr lang="en-US"/>
        </a:p>
      </dgm:t>
    </dgm:pt>
    <dgm:pt modelId="{06B768D7-4455-44E5-BBCF-710A8DDFB535}">
      <dgm:prSet/>
      <dgm:spPr/>
      <dgm:t>
        <a:bodyPr/>
        <a:lstStyle/>
        <a:p>
          <a:r>
            <a:rPr lang="en" dirty="0"/>
            <a:t>usable working time fund</a:t>
          </a:r>
          <a:endParaRPr lang="en-US" dirty="0"/>
        </a:p>
      </dgm:t>
    </dgm:pt>
    <dgm:pt modelId="{113B80A9-EBA9-4F03-B26C-5E516DBCEE9B}" type="parTrans" cxnId="{1106FBFB-67D5-4FDD-8F75-77CDA2B40111}">
      <dgm:prSet/>
      <dgm:spPr/>
      <dgm:t>
        <a:bodyPr/>
        <a:lstStyle/>
        <a:p>
          <a:endParaRPr lang="en-US"/>
        </a:p>
      </dgm:t>
    </dgm:pt>
    <dgm:pt modelId="{D2D9CF68-3ACB-4BFD-80FC-7DB67F1DD73F}" type="sibTrans" cxnId="{1106FBFB-67D5-4FDD-8F75-77CDA2B40111}">
      <dgm:prSet/>
      <dgm:spPr/>
      <dgm:t>
        <a:bodyPr/>
        <a:lstStyle/>
        <a:p>
          <a:endParaRPr lang="en-US"/>
        </a:p>
      </dgm:t>
    </dgm:pt>
    <dgm:pt modelId="{10C01FC1-025C-4305-BAA1-AF3C461CBC54}" type="pres">
      <dgm:prSet presAssocID="{D865D933-8DA6-40DC-96FD-31494F7E053E}" presName="linear" presStyleCnt="0">
        <dgm:presLayoutVars>
          <dgm:animLvl val="lvl"/>
          <dgm:resizeHandles val="exact"/>
        </dgm:presLayoutVars>
      </dgm:prSet>
      <dgm:spPr/>
    </dgm:pt>
    <dgm:pt modelId="{E607910D-18ED-4E37-AE37-7F45BE952AB8}" type="pres">
      <dgm:prSet presAssocID="{3CDD0545-EBDA-4060-809A-D9C99098BBA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9FCCD8F-33D9-4CE5-B0E6-BB25529590A8}" type="pres">
      <dgm:prSet presAssocID="{E4746138-A7BF-4A50-95FE-07C4BF41C8EC}" presName="spacer" presStyleCnt="0"/>
      <dgm:spPr/>
    </dgm:pt>
    <dgm:pt modelId="{F5950379-6D4B-4EF6-8B86-BE2C1C2629A6}" type="pres">
      <dgm:prSet presAssocID="{3FD342BC-0F30-4657-94D3-C2DBEC1DB66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F2077A2-21A9-4301-9D80-359B1242F193}" type="pres">
      <dgm:prSet presAssocID="{4F67ED29-7182-4AC7-9658-C5CCCCEEEA24}" presName="spacer" presStyleCnt="0"/>
      <dgm:spPr/>
    </dgm:pt>
    <dgm:pt modelId="{434FFF42-1B4C-4047-A32B-94DE9CC23BC5}" type="pres">
      <dgm:prSet presAssocID="{68F7F852-ACF7-4B24-BD44-ADAFB3B568C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3F2F364-E3D2-4D5A-8C21-B99D99E2DD04}" type="pres">
      <dgm:prSet presAssocID="{A8C1AD62-09D1-4826-9E02-865476ED3626}" presName="spacer" presStyleCnt="0"/>
      <dgm:spPr/>
    </dgm:pt>
    <dgm:pt modelId="{A09ECE3C-50E7-407A-824F-5AD0FDFC9F2A}" type="pres">
      <dgm:prSet presAssocID="{0D0A68EF-4694-4668-A47A-961E9A727EF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0940004-7124-419D-9CB0-D22944C0046A}" type="pres">
      <dgm:prSet presAssocID="{9EE57062-F112-4F7F-8D3D-F320B6346EEB}" presName="spacer" presStyleCnt="0"/>
      <dgm:spPr/>
    </dgm:pt>
    <dgm:pt modelId="{57315259-FDAF-429F-8335-C3412D09243C}" type="pres">
      <dgm:prSet presAssocID="{06B768D7-4455-44E5-BBCF-710A8DDFB53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6A7C91E-012C-436F-995D-F7B7926791FF}" srcId="{D865D933-8DA6-40DC-96FD-31494F7E053E}" destId="{3FD342BC-0F30-4657-94D3-C2DBEC1DB662}" srcOrd="1" destOrd="0" parTransId="{080D3ECC-1814-4299-BF0B-AC3D0531FCE2}" sibTransId="{4F67ED29-7182-4AC7-9658-C5CCCCEEEA24}"/>
    <dgm:cxn modelId="{83CAA322-22B9-46A8-B52F-CAD4D03E689B}" type="presOf" srcId="{68F7F852-ACF7-4B24-BD44-ADAFB3B568CE}" destId="{434FFF42-1B4C-4047-A32B-94DE9CC23BC5}" srcOrd="0" destOrd="0" presId="urn:microsoft.com/office/officeart/2005/8/layout/vList2"/>
    <dgm:cxn modelId="{911BDA27-FDE3-4349-91A1-B6688D889097}" type="presOf" srcId="{D865D933-8DA6-40DC-96FD-31494F7E053E}" destId="{10C01FC1-025C-4305-BAA1-AF3C461CBC54}" srcOrd="0" destOrd="0" presId="urn:microsoft.com/office/officeart/2005/8/layout/vList2"/>
    <dgm:cxn modelId="{1100452F-DC0D-46AA-AB15-375D5867957A}" srcId="{D865D933-8DA6-40DC-96FD-31494F7E053E}" destId="{0D0A68EF-4694-4668-A47A-961E9A727EF4}" srcOrd="3" destOrd="0" parTransId="{7E2E47A0-B7AC-479B-94F2-1B3DE7B395C3}" sibTransId="{9EE57062-F112-4F7F-8D3D-F320B6346EEB}"/>
    <dgm:cxn modelId="{0756206E-68F3-49D7-9461-9CD106DE42DE}" type="presOf" srcId="{3CDD0545-EBDA-4060-809A-D9C99098BBAC}" destId="{E607910D-18ED-4E37-AE37-7F45BE952AB8}" srcOrd="0" destOrd="0" presId="urn:microsoft.com/office/officeart/2005/8/layout/vList2"/>
    <dgm:cxn modelId="{781A9E5A-EE75-4E7A-B694-622ECFABE4BB}" type="presOf" srcId="{06B768D7-4455-44E5-BBCF-710A8DDFB535}" destId="{57315259-FDAF-429F-8335-C3412D09243C}" srcOrd="0" destOrd="0" presId="urn:microsoft.com/office/officeart/2005/8/layout/vList2"/>
    <dgm:cxn modelId="{0357CFAC-3D5E-4DC1-9C61-B60A1E332768}" srcId="{D865D933-8DA6-40DC-96FD-31494F7E053E}" destId="{68F7F852-ACF7-4B24-BD44-ADAFB3B568CE}" srcOrd="2" destOrd="0" parTransId="{D906658C-4709-4C0C-877C-7668A14A7DC5}" sibTransId="{A8C1AD62-09D1-4826-9E02-865476ED3626}"/>
    <dgm:cxn modelId="{1FAF5CCB-6928-4647-9F9B-5E9C2ECB7F94}" srcId="{D865D933-8DA6-40DC-96FD-31494F7E053E}" destId="{3CDD0545-EBDA-4060-809A-D9C99098BBAC}" srcOrd="0" destOrd="0" parTransId="{E7289426-55FD-4A7B-A91C-3442FA10D349}" sibTransId="{E4746138-A7BF-4A50-95FE-07C4BF41C8EC}"/>
    <dgm:cxn modelId="{13F9D4CD-2FB2-4680-9991-E59E2A519607}" type="presOf" srcId="{0D0A68EF-4694-4668-A47A-961E9A727EF4}" destId="{A09ECE3C-50E7-407A-824F-5AD0FDFC9F2A}" srcOrd="0" destOrd="0" presId="urn:microsoft.com/office/officeart/2005/8/layout/vList2"/>
    <dgm:cxn modelId="{8B0802D9-7CC7-4EC0-850A-D78BCF074EA9}" type="presOf" srcId="{3FD342BC-0F30-4657-94D3-C2DBEC1DB662}" destId="{F5950379-6D4B-4EF6-8B86-BE2C1C2629A6}" srcOrd="0" destOrd="0" presId="urn:microsoft.com/office/officeart/2005/8/layout/vList2"/>
    <dgm:cxn modelId="{1106FBFB-67D5-4FDD-8F75-77CDA2B40111}" srcId="{D865D933-8DA6-40DC-96FD-31494F7E053E}" destId="{06B768D7-4455-44E5-BBCF-710A8DDFB535}" srcOrd="4" destOrd="0" parTransId="{113B80A9-EBA9-4F03-B26C-5E516DBCEE9B}" sibTransId="{D2D9CF68-3ACB-4BFD-80FC-7DB67F1DD73F}"/>
    <dgm:cxn modelId="{DA4BBBA7-E473-4EC1-AECC-313FBB64928D}" type="presParOf" srcId="{10C01FC1-025C-4305-BAA1-AF3C461CBC54}" destId="{E607910D-18ED-4E37-AE37-7F45BE952AB8}" srcOrd="0" destOrd="0" presId="urn:microsoft.com/office/officeart/2005/8/layout/vList2"/>
    <dgm:cxn modelId="{6D310C19-F6C0-481F-B59F-BE1AE975BDD5}" type="presParOf" srcId="{10C01FC1-025C-4305-BAA1-AF3C461CBC54}" destId="{C9FCCD8F-33D9-4CE5-B0E6-BB25529590A8}" srcOrd="1" destOrd="0" presId="urn:microsoft.com/office/officeart/2005/8/layout/vList2"/>
    <dgm:cxn modelId="{3907CC0A-D54A-4001-B299-99393BC0BC0D}" type="presParOf" srcId="{10C01FC1-025C-4305-BAA1-AF3C461CBC54}" destId="{F5950379-6D4B-4EF6-8B86-BE2C1C2629A6}" srcOrd="2" destOrd="0" presId="urn:microsoft.com/office/officeart/2005/8/layout/vList2"/>
    <dgm:cxn modelId="{FEDD9236-0690-4633-8114-C968F6F09B92}" type="presParOf" srcId="{10C01FC1-025C-4305-BAA1-AF3C461CBC54}" destId="{AF2077A2-21A9-4301-9D80-359B1242F193}" srcOrd="3" destOrd="0" presId="urn:microsoft.com/office/officeart/2005/8/layout/vList2"/>
    <dgm:cxn modelId="{DBBB6584-5692-46EA-B57C-7E12A276AB2B}" type="presParOf" srcId="{10C01FC1-025C-4305-BAA1-AF3C461CBC54}" destId="{434FFF42-1B4C-4047-A32B-94DE9CC23BC5}" srcOrd="4" destOrd="0" presId="urn:microsoft.com/office/officeart/2005/8/layout/vList2"/>
    <dgm:cxn modelId="{B4D1ED98-C041-4B04-8BEE-2FCC67211C4C}" type="presParOf" srcId="{10C01FC1-025C-4305-BAA1-AF3C461CBC54}" destId="{53F2F364-E3D2-4D5A-8C21-B99D99E2DD04}" srcOrd="5" destOrd="0" presId="urn:microsoft.com/office/officeart/2005/8/layout/vList2"/>
    <dgm:cxn modelId="{A132FEE9-D1CD-40C4-8471-3B5B379EEC7D}" type="presParOf" srcId="{10C01FC1-025C-4305-BAA1-AF3C461CBC54}" destId="{A09ECE3C-50E7-407A-824F-5AD0FDFC9F2A}" srcOrd="6" destOrd="0" presId="urn:microsoft.com/office/officeart/2005/8/layout/vList2"/>
    <dgm:cxn modelId="{71A54F19-BABF-456C-A5AD-2AEF0B51E7E7}" type="presParOf" srcId="{10C01FC1-025C-4305-BAA1-AF3C461CBC54}" destId="{50940004-7124-419D-9CB0-D22944C0046A}" srcOrd="7" destOrd="0" presId="urn:microsoft.com/office/officeart/2005/8/layout/vList2"/>
    <dgm:cxn modelId="{3E4C8C92-4FDF-423D-A025-01369D46576A}" type="presParOf" srcId="{10C01FC1-025C-4305-BAA1-AF3C461CBC54}" destId="{57315259-FDAF-429F-8335-C3412D09243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46DFFD-96F0-4CA6-A648-16B2AE9FFAD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5E4269A-EE70-40D3-8971-318543DCB43B}">
      <dgm:prSet/>
      <dgm:spPr/>
      <dgm:t>
        <a:bodyPr/>
        <a:lstStyle/>
        <a:p>
          <a:pPr>
            <a:lnSpc>
              <a:spcPct val="100000"/>
            </a:lnSpc>
          </a:pPr>
          <a:r>
            <a:rPr lang="en"/>
            <a:t>Calculation of the usable time </a:t>
          </a:r>
          <a:r>
            <a:rPr lang="en">
              <a:latin typeface="Calibri Light" panose="020F0302020204030204"/>
            </a:rPr>
            <a:t>fund standard</a:t>
          </a:r>
          <a:endParaRPr lang="en-US"/>
        </a:p>
      </dgm:t>
    </dgm:pt>
    <dgm:pt modelId="{D1D16DC9-41D0-4CAA-8191-CE9AFAFBF2E0}" type="parTrans" cxnId="{4ACFC4E9-E4BE-4D0F-B8A6-CE49CD41ED1D}">
      <dgm:prSet/>
      <dgm:spPr/>
      <dgm:t>
        <a:bodyPr/>
        <a:lstStyle/>
        <a:p>
          <a:endParaRPr lang="en-US"/>
        </a:p>
      </dgm:t>
    </dgm:pt>
    <dgm:pt modelId="{53F81FD7-57A5-4B45-88A2-0CFCCA855CFA}" type="sibTrans" cxnId="{4ACFC4E9-E4BE-4D0F-B8A6-CE49CD41ED1D}">
      <dgm:prSet/>
      <dgm:spPr/>
      <dgm:t>
        <a:bodyPr/>
        <a:lstStyle/>
        <a:p>
          <a:endParaRPr lang="en-US"/>
        </a:p>
      </dgm:t>
    </dgm:pt>
    <dgm:pt modelId="{E7A88AD4-A4C6-490C-9747-9C8A15996E4F}">
      <dgm:prSet/>
      <dgm:spPr/>
      <dgm:t>
        <a:bodyPr/>
        <a:lstStyle/>
        <a:p>
          <a:pPr>
            <a:lnSpc>
              <a:spcPct val="100000"/>
            </a:lnSpc>
          </a:pPr>
          <a:r>
            <a:rPr lang="en" dirty="0"/>
            <a:t>Calculation of the standard of human labor and production equipment</a:t>
          </a:r>
          <a:endParaRPr lang="en-US" dirty="0"/>
        </a:p>
      </dgm:t>
    </dgm:pt>
    <dgm:pt modelId="{2573AEA6-5E97-4BEA-ACE5-58A37CAA065C}" type="parTrans" cxnId="{02134433-C258-4D9D-8561-7ADC21BEE401}">
      <dgm:prSet/>
      <dgm:spPr/>
      <dgm:t>
        <a:bodyPr/>
        <a:lstStyle/>
        <a:p>
          <a:endParaRPr lang="en-US"/>
        </a:p>
      </dgm:t>
    </dgm:pt>
    <dgm:pt modelId="{492DDE44-1CBE-421F-88B7-D262234EBC2D}" type="sibTrans" cxnId="{02134433-C258-4D9D-8561-7ADC21BEE401}">
      <dgm:prSet/>
      <dgm:spPr/>
      <dgm:t>
        <a:bodyPr/>
        <a:lstStyle/>
        <a:p>
          <a:endParaRPr lang="en-US"/>
        </a:p>
      </dgm:t>
    </dgm:pt>
    <dgm:pt modelId="{7D1F0794-3B00-4FA7-B2BE-AC29FA7C8BC8}">
      <dgm:prSet/>
      <dgm:spPr/>
      <dgm:t>
        <a:bodyPr/>
        <a:lstStyle/>
        <a:p>
          <a:pPr>
            <a:lnSpc>
              <a:spcPct val="100000"/>
            </a:lnSpc>
          </a:pPr>
          <a:r>
            <a:rPr lang="en" dirty="0"/>
            <a:t>Determination of total capacity</a:t>
          </a:r>
          <a:endParaRPr lang="en-US" dirty="0"/>
        </a:p>
      </dgm:t>
    </dgm:pt>
    <dgm:pt modelId="{BC61E1B5-2134-4EFF-A857-762394F762AF}" type="parTrans" cxnId="{2C7CA2C9-03DA-433B-B954-8FA84FB99C0C}">
      <dgm:prSet/>
      <dgm:spPr/>
      <dgm:t>
        <a:bodyPr/>
        <a:lstStyle/>
        <a:p>
          <a:endParaRPr lang="en-US"/>
        </a:p>
      </dgm:t>
    </dgm:pt>
    <dgm:pt modelId="{1CC0B72C-62C5-4AC8-9939-84AC127FEE61}" type="sibTrans" cxnId="{2C7CA2C9-03DA-433B-B954-8FA84FB99C0C}">
      <dgm:prSet/>
      <dgm:spPr/>
      <dgm:t>
        <a:bodyPr/>
        <a:lstStyle/>
        <a:p>
          <a:endParaRPr lang="en-US"/>
        </a:p>
      </dgm:t>
    </dgm:pt>
    <dgm:pt modelId="{4177163B-C512-468F-A1AB-E3CCBCBCABB9}" type="pres">
      <dgm:prSet presAssocID="{5C46DFFD-96F0-4CA6-A648-16B2AE9FFADB}" presName="root" presStyleCnt="0">
        <dgm:presLayoutVars>
          <dgm:dir/>
          <dgm:resizeHandles val="exact"/>
        </dgm:presLayoutVars>
      </dgm:prSet>
      <dgm:spPr/>
    </dgm:pt>
    <dgm:pt modelId="{2B00B063-3876-4A87-AC64-631BAB969FE2}" type="pres">
      <dgm:prSet presAssocID="{F5E4269A-EE70-40D3-8971-318543DCB43B}" presName="compNode" presStyleCnt="0"/>
      <dgm:spPr/>
    </dgm:pt>
    <dgm:pt modelId="{7904AD4A-A57B-4F0C-9D55-D15DF92C841C}" type="pres">
      <dgm:prSet presAssocID="{F5E4269A-EE70-40D3-8971-318543DCB43B}" presName="bgRect" presStyleLbl="bgShp" presStyleIdx="0" presStyleCnt="3"/>
      <dgm:spPr/>
    </dgm:pt>
    <dgm:pt modelId="{226546D9-8136-4001-9F50-6686A53EDC64}" type="pres">
      <dgm:prSet presAssocID="{F5E4269A-EE70-40D3-8971-318543DCB43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alkulačka"/>
        </a:ext>
      </dgm:extLst>
    </dgm:pt>
    <dgm:pt modelId="{24660124-8056-44B9-9443-017C2A742C95}" type="pres">
      <dgm:prSet presAssocID="{F5E4269A-EE70-40D3-8971-318543DCB43B}" presName="spaceRect" presStyleCnt="0"/>
      <dgm:spPr/>
    </dgm:pt>
    <dgm:pt modelId="{A681A8F9-3E25-402D-BD5D-B134286A3087}" type="pres">
      <dgm:prSet presAssocID="{F5E4269A-EE70-40D3-8971-318543DCB43B}" presName="parTx" presStyleLbl="revTx" presStyleIdx="0" presStyleCnt="3">
        <dgm:presLayoutVars>
          <dgm:chMax val="0"/>
          <dgm:chPref val="0"/>
        </dgm:presLayoutVars>
      </dgm:prSet>
      <dgm:spPr/>
    </dgm:pt>
    <dgm:pt modelId="{7490F0C2-A90B-4465-ACB2-3AD5D9D6EA2D}" type="pres">
      <dgm:prSet presAssocID="{53F81FD7-57A5-4B45-88A2-0CFCCA855CFA}" presName="sibTrans" presStyleCnt="0"/>
      <dgm:spPr/>
    </dgm:pt>
    <dgm:pt modelId="{D4DD1E13-1181-4DDF-9D85-8406E5265C2C}" type="pres">
      <dgm:prSet presAssocID="{E7A88AD4-A4C6-490C-9747-9C8A15996E4F}" presName="compNode" presStyleCnt="0"/>
      <dgm:spPr/>
    </dgm:pt>
    <dgm:pt modelId="{18A33FFE-736A-410B-8F0F-DD8613DFF23D}" type="pres">
      <dgm:prSet presAssocID="{E7A88AD4-A4C6-490C-9747-9C8A15996E4F}" presName="bgRect" presStyleLbl="bgShp" presStyleIdx="1" presStyleCnt="3"/>
      <dgm:spPr/>
    </dgm:pt>
    <dgm:pt modelId="{BF26E6F0-52C2-461C-926D-10DB897B6292}" type="pres">
      <dgm:prSet presAssocID="{E7A88AD4-A4C6-490C-9747-9C8A15996E4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zubené kolieska"/>
        </a:ext>
      </dgm:extLst>
    </dgm:pt>
    <dgm:pt modelId="{CD13AF69-9606-4D54-B326-8C081A6D6F73}" type="pres">
      <dgm:prSet presAssocID="{E7A88AD4-A4C6-490C-9747-9C8A15996E4F}" presName="spaceRect" presStyleCnt="0"/>
      <dgm:spPr/>
    </dgm:pt>
    <dgm:pt modelId="{0E23A2CC-868A-4688-8338-1CC57FF58CCE}" type="pres">
      <dgm:prSet presAssocID="{E7A88AD4-A4C6-490C-9747-9C8A15996E4F}" presName="parTx" presStyleLbl="revTx" presStyleIdx="1" presStyleCnt="3">
        <dgm:presLayoutVars>
          <dgm:chMax val="0"/>
          <dgm:chPref val="0"/>
        </dgm:presLayoutVars>
      </dgm:prSet>
      <dgm:spPr/>
    </dgm:pt>
    <dgm:pt modelId="{3DAF6870-A932-4A2B-92AC-4F23BB41BE9F}" type="pres">
      <dgm:prSet presAssocID="{492DDE44-1CBE-421F-88B7-D262234EBC2D}" presName="sibTrans" presStyleCnt="0"/>
      <dgm:spPr/>
    </dgm:pt>
    <dgm:pt modelId="{77A68D98-7281-4A1A-A2AD-D9BE532044E1}" type="pres">
      <dgm:prSet presAssocID="{7D1F0794-3B00-4FA7-B2BE-AC29FA7C8BC8}" presName="compNode" presStyleCnt="0"/>
      <dgm:spPr/>
    </dgm:pt>
    <dgm:pt modelId="{C8371167-FD9C-41DC-A7F0-E131BD43030B}" type="pres">
      <dgm:prSet presAssocID="{7D1F0794-3B00-4FA7-B2BE-AC29FA7C8BC8}" presName="bgRect" presStyleLbl="bgShp" presStyleIdx="2" presStyleCnt="3"/>
      <dgm:spPr/>
    </dgm:pt>
    <dgm:pt modelId="{0C152C45-57E5-4C8A-B84E-95C8CAF2F6B2}" type="pres">
      <dgm:prSet presAssocID="{7D1F0794-3B00-4FA7-B2BE-AC29FA7C8BC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k začiarknutia"/>
        </a:ext>
      </dgm:extLst>
    </dgm:pt>
    <dgm:pt modelId="{7AC58799-353F-45F3-A8D5-8591A0EAD00B}" type="pres">
      <dgm:prSet presAssocID="{7D1F0794-3B00-4FA7-B2BE-AC29FA7C8BC8}" presName="spaceRect" presStyleCnt="0"/>
      <dgm:spPr/>
    </dgm:pt>
    <dgm:pt modelId="{65A8B247-A496-439B-9B3E-97ECB79473BE}" type="pres">
      <dgm:prSet presAssocID="{7D1F0794-3B00-4FA7-B2BE-AC29FA7C8BC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2B19F1B-6E16-40AE-B161-7A4D4468296D}" type="presOf" srcId="{5C46DFFD-96F0-4CA6-A648-16B2AE9FFADB}" destId="{4177163B-C512-468F-A1AB-E3CCBCBCABB9}" srcOrd="0" destOrd="0" presId="urn:microsoft.com/office/officeart/2018/2/layout/IconVerticalSolidList"/>
    <dgm:cxn modelId="{02134433-C258-4D9D-8561-7ADC21BEE401}" srcId="{5C46DFFD-96F0-4CA6-A648-16B2AE9FFADB}" destId="{E7A88AD4-A4C6-490C-9747-9C8A15996E4F}" srcOrd="1" destOrd="0" parTransId="{2573AEA6-5E97-4BEA-ACE5-58A37CAA065C}" sibTransId="{492DDE44-1CBE-421F-88B7-D262234EBC2D}"/>
    <dgm:cxn modelId="{EC77A546-61CD-4086-8671-13208E26DDBC}" type="presOf" srcId="{E7A88AD4-A4C6-490C-9747-9C8A15996E4F}" destId="{0E23A2CC-868A-4688-8338-1CC57FF58CCE}" srcOrd="0" destOrd="0" presId="urn:microsoft.com/office/officeart/2018/2/layout/IconVerticalSolidList"/>
    <dgm:cxn modelId="{554C1955-64AC-4100-A6F8-948221EAD4F1}" type="presOf" srcId="{7D1F0794-3B00-4FA7-B2BE-AC29FA7C8BC8}" destId="{65A8B247-A496-439B-9B3E-97ECB79473BE}" srcOrd="0" destOrd="0" presId="urn:microsoft.com/office/officeart/2018/2/layout/IconVerticalSolidList"/>
    <dgm:cxn modelId="{F3205880-C86E-4B62-BEB7-F7DFD2F7F704}" type="presOf" srcId="{F5E4269A-EE70-40D3-8971-318543DCB43B}" destId="{A681A8F9-3E25-402D-BD5D-B134286A3087}" srcOrd="0" destOrd="0" presId="urn:microsoft.com/office/officeart/2018/2/layout/IconVerticalSolidList"/>
    <dgm:cxn modelId="{2C7CA2C9-03DA-433B-B954-8FA84FB99C0C}" srcId="{5C46DFFD-96F0-4CA6-A648-16B2AE9FFADB}" destId="{7D1F0794-3B00-4FA7-B2BE-AC29FA7C8BC8}" srcOrd="2" destOrd="0" parTransId="{BC61E1B5-2134-4EFF-A857-762394F762AF}" sibTransId="{1CC0B72C-62C5-4AC8-9939-84AC127FEE61}"/>
    <dgm:cxn modelId="{4ACFC4E9-E4BE-4D0F-B8A6-CE49CD41ED1D}" srcId="{5C46DFFD-96F0-4CA6-A648-16B2AE9FFADB}" destId="{F5E4269A-EE70-40D3-8971-318543DCB43B}" srcOrd="0" destOrd="0" parTransId="{D1D16DC9-41D0-4CAA-8191-CE9AFAFBF2E0}" sibTransId="{53F81FD7-57A5-4B45-88A2-0CFCCA855CFA}"/>
    <dgm:cxn modelId="{2CCF6056-1716-4E9F-996D-D20288D90B9D}" type="presParOf" srcId="{4177163B-C512-468F-A1AB-E3CCBCBCABB9}" destId="{2B00B063-3876-4A87-AC64-631BAB969FE2}" srcOrd="0" destOrd="0" presId="urn:microsoft.com/office/officeart/2018/2/layout/IconVerticalSolidList"/>
    <dgm:cxn modelId="{04C35763-E179-4951-B851-A919038EE6E8}" type="presParOf" srcId="{2B00B063-3876-4A87-AC64-631BAB969FE2}" destId="{7904AD4A-A57B-4F0C-9D55-D15DF92C841C}" srcOrd="0" destOrd="0" presId="urn:microsoft.com/office/officeart/2018/2/layout/IconVerticalSolidList"/>
    <dgm:cxn modelId="{765B712E-4CA5-48F5-8731-E9C26FE1C7C9}" type="presParOf" srcId="{2B00B063-3876-4A87-AC64-631BAB969FE2}" destId="{226546D9-8136-4001-9F50-6686A53EDC64}" srcOrd="1" destOrd="0" presId="urn:microsoft.com/office/officeart/2018/2/layout/IconVerticalSolidList"/>
    <dgm:cxn modelId="{9F34ED23-8328-4E5E-9260-E38C9F84F79E}" type="presParOf" srcId="{2B00B063-3876-4A87-AC64-631BAB969FE2}" destId="{24660124-8056-44B9-9443-017C2A742C95}" srcOrd="2" destOrd="0" presId="urn:microsoft.com/office/officeart/2018/2/layout/IconVerticalSolidList"/>
    <dgm:cxn modelId="{4A6EBF70-6EE7-4AC5-A0EB-446ACD4BFDDE}" type="presParOf" srcId="{2B00B063-3876-4A87-AC64-631BAB969FE2}" destId="{A681A8F9-3E25-402D-BD5D-B134286A3087}" srcOrd="3" destOrd="0" presId="urn:microsoft.com/office/officeart/2018/2/layout/IconVerticalSolidList"/>
    <dgm:cxn modelId="{1D0119CC-86B1-4D58-826E-5C5BDBC87CBF}" type="presParOf" srcId="{4177163B-C512-468F-A1AB-E3CCBCBCABB9}" destId="{7490F0C2-A90B-4465-ACB2-3AD5D9D6EA2D}" srcOrd="1" destOrd="0" presId="urn:microsoft.com/office/officeart/2018/2/layout/IconVerticalSolidList"/>
    <dgm:cxn modelId="{8ED97132-9B20-4F09-9056-F48EF44A6E3D}" type="presParOf" srcId="{4177163B-C512-468F-A1AB-E3CCBCBCABB9}" destId="{D4DD1E13-1181-4DDF-9D85-8406E5265C2C}" srcOrd="2" destOrd="0" presId="urn:microsoft.com/office/officeart/2018/2/layout/IconVerticalSolidList"/>
    <dgm:cxn modelId="{A21C1D14-48D0-462D-AD33-44700447D46C}" type="presParOf" srcId="{D4DD1E13-1181-4DDF-9D85-8406E5265C2C}" destId="{18A33FFE-736A-410B-8F0F-DD8613DFF23D}" srcOrd="0" destOrd="0" presId="urn:microsoft.com/office/officeart/2018/2/layout/IconVerticalSolidList"/>
    <dgm:cxn modelId="{2C4975F5-798C-4D76-B247-0D1AB2EEE56E}" type="presParOf" srcId="{D4DD1E13-1181-4DDF-9D85-8406E5265C2C}" destId="{BF26E6F0-52C2-461C-926D-10DB897B6292}" srcOrd="1" destOrd="0" presId="urn:microsoft.com/office/officeart/2018/2/layout/IconVerticalSolidList"/>
    <dgm:cxn modelId="{7093ECEC-BEE4-4934-AA7D-EB13E77C23F8}" type="presParOf" srcId="{D4DD1E13-1181-4DDF-9D85-8406E5265C2C}" destId="{CD13AF69-9606-4D54-B326-8C081A6D6F73}" srcOrd="2" destOrd="0" presId="urn:microsoft.com/office/officeart/2018/2/layout/IconVerticalSolidList"/>
    <dgm:cxn modelId="{C283CEC5-2827-4B3A-942E-6B5107AD7CB6}" type="presParOf" srcId="{D4DD1E13-1181-4DDF-9D85-8406E5265C2C}" destId="{0E23A2CC-868A-4688-8338-1CC57FF58CCE}" srcOrd="3" destOrd="0" presId="urn:microsoft.com/office/officeart/2018/2/layout/IconVerticalSolidList"/>
    <dgm:cxn modelId="{2EF4FAF5-4591-4344-8D9F-CDA26C166F0E}" type="presParOf" srcId="{4177163B-C512-468F-A1AB-E3CCBCBCABB9}" destId="{3DAF6870-A932-4A2B-92AC-4F23BB41BE9F}" srcOrd="3" destOrd="0" presId="urn:microsoft.com/office/officeart/2018/2/layout/IconVerticalSolidList"/>
    <dgm:cxn modelId="{F8249FCB-E8A8-4C32-9F6C-3B9D15136281}" type="presParOf" srcId="{4177163B-C512-468F-A1AB-E3CCBCBCABB9}" destId="{77A68D98-7281-4A1A-A2AD-D9BE532044E1}" srcOrd="4" destOrd="0" presId="urn:microsoft.com/office/officeart/2018/2/layout/IconVerticalSolidList"/>
    <dgm:cxn modelId="{3E7D06D5-6741-4F07-B302-7EBDB8DDBE21}" type="presParOf" srcId="{77A68D98-7281-4A1A-A2AD-D9BE532044E1}" destId="{C8371167-FD9C-41DC-A7F0-E131BD43030B}" srcOrd="0" destOrd="0" presId="urn:microsoft.com/office/officeart/2018/2/layout/IconVerticalSolidList"/>
    <dgm:cxn modelId="{9FE0AE5A-E885-4CC0-8CEC-1ADFFF51077A}" type="presParOf" srcId="{77A68D98-7281-4A1A-A2AD-D9BE532044E1}" destId="{0C152C45-57E5-4C8A-B84E-95C8CAF2F6B2}" srcOrd="1" destOrd="0" presId="urn:microsoft.com/office/officeart/2018/2/layout/IconVerticalSolidList"/>
    <dgm:cxn modelId="{0C8D8DE8-D0C9-4C6F-991E-0D2E5ACFAE83}" type="presParOf" srcId="{77A68D98-7281-4A1A-A2AD-D9BE532044E1}" destId="{7AC58799-353F-45F3-A8D5-8591A0EAD00B}" srcOrd="2" destOrd="0" presId="urn:microsoft.com/office/officeart/2018/2/layout/IconVerticalSolidList"/>
    <dgm:cxn modelId="{9355E8AE-841B-448C-92F1-5B2C8229E3E5}" type="presParOf" srcId="{77A68D98-7281-4A1A-A2AD-D9BE532044E1}" destId="{65A8B247-A496-439B-9B3E-97ECB79473B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208FA-9005-4038-B014-F5505D1736EE}">
      <dsp:nvSpPr>
        <dsp:cNvPr id="0" name=""/>
        <dsp:cNvSpPr/>
      </dsp:nvSpPr>
      <dsp:spPr>
        <a:xfrm>
          <a:off x="0" y="1739"/>
          <a:ext cx="40535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12B5202-7D43-46D1-A78B-E285BD8368C8}">
      <dsp:nvSpPr>
        <dsp:cNvPr id="0" name=""/>
        <dsp:cNvSpPr/>
      </dsp:nvSpPr>
      <dsp:spPr>
        <a:xfrm>
          <a:off x="0" y="1739"/>
          <a:ext cx="4053545" cy="1186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3000" kern="1200"/>
            <a:t>Management dilemma - how much to produce?</a:t>
          </a:r>
          <a:endParaRPr lang="en-US" sz="3000" kern="1200"/>
        </a:p>
      </dsp:txBody>
      <dsp:txXfrm>
        <a:off x="0" y="1739"/>
        <a:ext cx="4053545" cy="1186559"/>
      </dsp:txXfrm>
    </dsp:sp>
    <dsp:sp modelId="{9A211BAF-AFE8-4872-A0C0-E8696D1EA5B1}">
      <dsp:nvSpPr>
        <dsp:cNvPr id="0" name=""/>
        <dsp:cNvSpPr/>
      </dsp:nvSpPr>
      <dsp:spPr>
        <a:xfrm>
          <a:off x="0" y="1188299"/>
          <a:ext cx="40535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C95C3D7-DF0B-4EE8-967D-CC05D35AB67B}">
      <dsp:nvSpPr>
        <dsp:cNvPr id="0" name=""/>
        <dsp:cNvSpPr/>
      </dsp:nvSpPr>
      <dsp:spPr>
        <a:xfrm>
          <a:off x="0" y="1188299"/>
          <a:ext cx="4053545" cy="1186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3000" kern="1200" dirty="0"/>
            <a:t>What does the number of products depend on?</a:t>
          </a:r>
          <a:endParaRPr lang="en-US" sz="3000" kern="1200" dirty="0"/>
        </a:p>
      </dsp:txBody>
      <dsp:txXfrm>
        <a:off x="0" y="1188299"/>
        <a:ext cx="4053545" cy="1186559"/>
      </dsp:txXfrm>
    </dsp:sp>
    <dsp:sp modelId="{1C4FE6B6-DB92-4658-BF8B-11C591752BF3}">
      <dsp:nvSpPr>
        <dsp:cNvPr id="0" name=""/>
        <dsp:cNvSpPr/>
      </dsp:nvSpPr>
      <dsp:spPr>
        <a:xfrm>
          <a:off x="0" y="2374859"/>
          <a:ext cx="40535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F904C47-F0E9-4EC1-8CF2-30DF47A93F8F}">
      <dsp:nvSpPr>
        <dsp:cNvPr id="0" name=""/>
        <dsp:cNvSpPr/>
      </dsp:nvSpPr>
      <dsp:spPr>
        <a:xfrm>
          <a:off x="0" y="2374859"/>
          <a:ext cx="4053545" cy="1186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3000" kern="1200"/>
            <a:t>How can production be increased?</a:t>
          </a:r>
          <a:endParaRPr lang="en-US" sz="3000" kern="1200"/>
        </a:p>
      </dsp:txBody>
      <dsp:txXfrm>
        <a:off x="0" y="2374859"/>
        <a:ext cx="4053545" cy="11865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3CA4E-05CF-410C-9E41-747847BD780C}">
      <dsp:nvSpPr>
        <dsp:cNvPr id="0" name=""/>
        <dsp:cNvSpPr/>
      </dsp:nvSpPr>
      <dsp:spPr>
        <a:xfrm>
          <a:off x="732" y="7174"/>
          <a:ext cx="2857449" cy="171446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200" kern="1200"/>
            <a:t>market requirements (demand - customers / supply - competition)</a:t>
          </a:r>
          <a:endParaRPr lang="en-US" sz="2200" kern="1200"/>
        </a:p>
      </dsp:txBody>
      <dsp:txXfrm>
        <a:off x="732" y="7174"/>
        <a:ext cx="2857449" cy="1714469"/>
      </dsp:txXfrm>
    </dsp:sp>
    <dsp:sp modelId="{022703DD-DCB3-409B-B072-5F8225578ADE}">
      <dsp:nvSpPr>
        <dsp:cNvPr id="0" name=""/>
        <dsp:cNvSpPr/>
      </dsp:nvSpPr>
      <dsp:spPr>
        <a:xfrm>
          <a:off x="3143927" y="7174"/>
          <a:ext cx="2857449" cy="1714469"/>
        </a:xfrm>
        <a:prstGeom prst="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200" kern="1200"/>
            <a:t>own production possibilities and capabilities - finance, capacity, technology ...</a:t>
          </a:r>
          <a:endParaRPr lang="en-US" sz="2200" kern="1200"/>
        </a:p>
      </dsp:txBody>
      <dsp:txXfrm>
        <a:off x="3143927" y="7174"/>
        <a:ext cx="2857449" cy="1714469"/>
      </dsp:txXfrm>
    </dsp:sp>
    <dsp:sp modelId="{8AE2B1FC-63E8-4BF0-9C37-E5107B778B1B}">
      <dsp:nvSpPr>
        <dsp:cNvPr id="0" name=""/>
        <dsp:cNvSpPr/>
      </dsp:nvSpPr>
      <dsp:spPr>
        <a:xfrm>
          <a:off x="732" y="2007389"/>
          <a:ext cx="2857449" cy="1714469"/>
        </a:xfrm>
        <a:prstGeom prst="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200" kern="1200" dirty="0"/>
            <a:t>possibilities of obtaining resources (inputs) on the market - raw materials ...</a:t>
          </a:r>
          <a:endParaRPr lang="en-US" sz="2200" kern="1200" dirty="0"/>
        </a:p>
      </dsp:txBody>
      <dsp:txXfrm>
        <a:off x="732" y="2007389"/>
        <a:ext cx="2857449" cy="1714469"/>
      </dsp:txXfrm>
    </dsp:sp>
    <dsp:sp modelId="{D1B0335B-0C9B-4CFA-AF23-8B92B92A4C51}">
      <dsp:nvSpPr>
        <dsp:cNvPr id="0" name=""/>
        <dsp:cNvSpPr/>
      </dsp:nvSpPr>
      <dsp:spPr>
        <a:xfrm>
          <a:off x="3143927" y="2007389"/>
          <a:ext cx="2857449" cy="1714469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200" kern="1200"/>
            <a:t>economic efficiency indicators - labor productivity</a:t>
          </a:r>
          <a:endParaRPr lang="en-US" sz="2200" kern="1200"/>
        </a:p>
      </dsp:txBody>
      <dsp:txXfrm>
        <a:off x="3143927" y="2007389"/>
        <a:ext cx="2857449" cy="17144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3C4A8B-B5F7-4C56-B454-812EE5FB24BE}">
      <dsp:nvSpPr>
        <dsp:cNvPr id="0" name=""/>
        <dsp:cNvSpPr/>
      </dsp:nvSpPr>
      <dsp:spPr>
        <a:xfrm>
          <a:off x="0" y="30833"/>
          <a:ext cx="6263640" cy="26898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200" kern="1200" dirty="0"/>
            <a:t>It represents the maximum amoun</a:t>
          </a:r>
          <a:r>
            <a:rPr lang="sk-SK" sz="2200" kern="1200" dirty="0"/>
            <a:t>d</a:t>
          </a:r>
          <a:r>
            <a:rPr lang="en" sz="2200" kern="1200" dirty="0"/>
            <a:t> of products that a </a:t>
          </a:r>
          <a:r>
            <a:rPr lang="en" sz="2200" u="sng" kern="1200" dirty="0"/>
            <a:t>production unit </a:t>
          </a:r>
          <a:r>
            <a:rPr lang="en" sz="2200" kern="1200" dirty="0"/>
            <a:t>(line, </a:t>
          </a:r>
          <a:r>
            <a:rPr lang="sk-SK" sz="2200" kern="1200" dirty="0" err="1"/>
            <a:t>group</a:t>
          </a:r>
          <a:r>
            <a:rPr lang="en" sz="2200" kern="1200" dirty="0"/>
            <a:t> ...) can produce </a:t>
          </a:r>
          <a:r>
            <a:rPr lang="en" sz="2200" u="sng" kern="1200" dirty="0"/>
            <a:t>in a defined period </a:t>
          </a:r>
          <a:r>
            <a:rPr lang="en" sz="2200" kern="1200" dirty="0"/>
            <a:t>(year, month, day ...) in compliance with </a:t>
          </a:r>
          <a:r>
            <a:rPr lang="en" sz="2200" u="sng" kern="1200" dirty="0"/>
            <a:t>the defined conditions </a:t>
          </a:r>
          <a:r>
            <a:rPr lang="en" sz="2200" kern="1200" dirty="0"/>
            <a:t>(number of shifts, technological and organizational conditions ...).</a:t>
          </a:r>
          <a:endParaRPr lang="en-US" sz="2200" kern="1200" dirty="0"/>
        </a:p>
      </dsp:txBody>
      <dsp:txXfrm>
        <a:off x="131307" y="162140"/>
        <a:ext cx="6001026" cy="2427216"/>
      </dsp:txXfrm>
    </dsp:sp>
    <dsp:sp modelId="{BAF491F5-44FE-4185-A23E-9E20B829D427}">
      <dsp:nvSpPr>
        <dsp:cNvPr id="0" name=""/>
        <dsp:cNvSpPr/>
      </dsp:nvSpPr>
      <dsp:spPr>
        <a:xfrm>
          <a:off x="0" y="2784024"/>
          <a:ext cx="6263640" cy="268983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200" kern="1200" dirty="0"/>
            <a:t>The total production capacity is directly </a:t>
          </a:r>
          <a:r>
            <a:rPr lang="sk-SK" sz="2200" kern="1200" dirty="0" err="1"/>
            <a:t>connected</a:t>
          </a:r>
          <a:r>
            <a:rPr lang="en" sz="2200" kern="1200" dirty="0"/>
            <a:t> to the</a:t>
          </a:r>
          <a:endParaRPr lang="sk-SK" sz="2200" kern="1200" dirty="0"/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200" kern="1200" dirty="0"/>
            <a:t>- </a:t>
          </a:r>
          <a:r>
            <a:rPr lang="en" sz="2200" kern="1200" dirty="0"/>
            <a:t> length of the period and </a:t>
          </a:r>
          <a:endParaRPr lang="sk-SK" sz="2200" kern="1200" dirty="0"/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200" kern="1200" dirty="0"/>
            <a:t>- </a:t>
          </a:r>
          <a:r>
            <a:rPr lang="en" sz="2200" kern="1200" dirty="0"/>
            <a:t>the performance </a:t>
          </a:r>
          <a:endParaRPr lang="sk-SK" sz="2200" kern="1200" dirty="0"/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200" kern="1200" dirty="0"/>
            <a:t>.....</a:t>
          </a:r>
          <a:r>
            <a:rPr lang="en" sz="2200" kern="1200" dirty="0"/>
            <a:t>of the two basic factors - production equipment and human labor</a:t>
          </a:r>
          <a:endParaRPr lang="en-US" sz="2200" kern="1200" dirty="0"/>
        </a:p>
      </dsp:txBody>
      <dsp:txXfrm>
        <a:off x="131307" y="2915331"/>
        <a:ext cx="6001026" cy="24272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07910D-18ED-4E37-AE37-7F45BE952AB8}">
      <dsp:nvSpPr>
        <dsp:cNvPr id="0" name=""/>
        <dsp:cNvSpPr/>
      </dsp:nvSpPr>
      <dsp:spPr>
        <a:xfrm>
          <a:off x="0" y="16883"/>
          <a:ext cx="6263640" cy="1034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600" kern="1200" dirty="0"/>
            <a:t>technical base - depends on production equipment</a:t>
          </a:r>
          <a:r>
            <a:rPr lang="sk-SK" sz="2600" kern="1200" dirty="0"/>
            <a:t>s</a:t>
          </a:r>
          <a:r>
            <a:rPr lang="en" sz="2600" kern="1200" dirty="0"/>
            <a:t> and its use</a:t>
          </a:r>
          <a:endParaRPr lang="en-US" sz="2600" kern="1200" dirty="0"/>
        </a:p>
      </dsp:txBody>
      <dsp:txXfrm>
        <a:off x="50489" y="67372"/>
        <a:ext cx="6162662" cy="933302"/>
      </dsp:txXfrm>
    </dsp:sp>
    <dsp:sp modelId="{F5950379-6D4B-4EF6-8B86-BE2C1C2629A6}">
      <dsp:nvSpPr>
        <dsp:cNvPr id="0" name=""/>
        <dsp:cNvSpPr/>
      </dsp:nvSpPr>
      <dsp:spPr>
        <a:xfrm>
          <a:off x="0" y="1126043"/>
          <a:ext cx="6263640" cy="1034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600" kern="1200"/>
            <a:t>technical performance of the equipment</a:t>
          </a:r>
          <a:endParaRPr lang="en-US" sz="2600" kern="1200"/>
        </a:p>
      </dsp:txBody>
      <dsp:txXfrm>
        <a:off x="50489" y="1176532"/>
        <a:ext cx="6162662" cy="933302"/>
      </dsp:txXfrm>
    </dsp:sp>
    <dsp:sp modelId="{434FFF42-1B4C-4047-A32B-94DE9CC23BC5}">
      <dsp:nvSpPr>
        <dsp:cNvPr id="0" name=""/>
        <dsp:cNvSpPr/>
      </dsp:nvSpPr>
      <dsp:spPr>
        <a:xfrm>
          <a:off x="0" y="2235203"/>
          <a:ext cx="6263640" cy="1034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600" kern="1200"/>
            <a:t>assortment and labor of products</a:t>
          </a:r>
          <a:endParaRPr lang="en-US" sz="2600" kern="1200"/>
        </a:p>
      </dsp:txBody>
      <dsp:txXfrm>
        <a:off x="50489" y="2285692"/>
        <a:ext cx="6162662" cy="933302"/>
      </dsp:txXfrm>
    </dsp:sp>
    <dsp:sp modelId="{A09ECE3C-50E7-407A-824F-5AD0FDFC9F2A}">
      <dsp:nvSpPr>
        <dsp:cNvPr id="0" name=""/>
        <dsp:cNvSpPr/>
      </dsp:nvSpPr>
      <dsp:spPr>
        <a:xfrm>
          <a:off x="0" y="3344363"/>
          <a:ext cx="6263640" cy="1034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600" kern="1200"/>
            <a:t>staff qualifications and production experience</a:t>
          </a:r>
          <a:endParaRPr lang="en-US" sz="2600" kern="1200"/>
        </a:p>
      </dsp:txBody>
      <dsp:txXfrm>
        <a:off x="50489" y="3394852"/>
        <a:ext cx="6162662" cy="933302"/>
      </dsp:txXfrm>
    </dsp:sp>
    <dsp:sp modelId="{57315259-FDAF-429F-8335-C3412D09243C}">
      <dsp:nvSpPr>
        <dsp:cNvPr id="0" name=""/>
        <dsp:cNvSpPr/>
      </dsp:nvSpPr>
      <dsp:spPr>
        <a:xfrm>
          <a:off x="0" y="4453523"/>
          <a:ext cx="6263640" cy="1034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600" kern="1200" dirty="0"/>
            <a:t>usable working time fund</a:t>
          </a:r>
          <a:endParaRPr lang="en-US" sz="2600" kern="1200" dirty="0"/>
        </a:p>
      </dsp:txBody>
      <dsp:txXfrm>
        <a:off x="50489" y="4504012"/>
        <a:ext cx="6162662" cy="9333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4AD4A-A57B-4F0C-9D55-D15DF92C841C}">
      <dsp:nvSpPr>
        <dsp:cNvPr id="0" name=""/>
        <dsp:cNvSpPr/>
      </dsp:nvSpPr>
      <dsp:spPr>
        <a:xfrm>
          <a:off x="0" y="719"/>
          <a:ext cx="6588691" cy="168437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6546D9-8136-4001-9F50-6686A53EDC64}">
      <dsp:nvSpPr>
        <dsp:cNvPr id="0" name=""/>
        <dsp:cNvSpPr/>
      </dsp:nvSpPr>
      <dsp:spPr>
        <a:xfrm>
          <a:off x="509522" y="379703"/>
          <a:ext cx="926404" cy="9264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81A8F9-3E25-402D-BD5D-B134286A3087}">
      <dsp:nvSpPr>
        <dsp:cNvPr id="0" name=""/>
        <dsp:cNvSpPr/>
      </dsp:nvSpPr>
      <dsp:spPr>
        <a:xfrm>
          <a:off x="1945450" y="719"/>
          <a:ext cx="4643240" cy="168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263" tIns="178263" rIns="178263" bIns="17826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500" kern="1200"/>
            <a:t>Calculation of the usable time </a:t>
          </a:r>
          <a:r>
            <a:rPr lang="en" sz="2500" kern="1200">
              <a:latin typeface="Calibri Light" panose="020F0302020204030204"/>
            </a:rPr>
            <a:t>fund standard</a:t>
          </a:r>
          <a:endParaRPr lang="en-US" sz="2500" kern="1200"/>
        </a:p>
      </dsp:txBody>
      <dsp:txXfrm>
        <a:off x="1945450" y="719"/>
        <a:ext cx="4643240" cy="1684372"/>
      </dsp:txXfrm>
    </dsp:sp>
    <dsp:sp modelId="{18A33FFE-736A-410B-8F0F-DD8613DFF23D}">
      <dsp:nvSpPr>
        <dsp:cNvPr id="0" name=""/>
        <dsp:cNvSpPr/>
      </dsp:nvSpPr>
      <dsp:spPr>
        <a:xfrm>
          <a:off x="0" y="2106185"/>
          <a:ext cx="6588691" cy="168437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26E6F0-52C2-461C-926D-10DB897B6292}">
      <dsp:nvSpPr>
        <dsp:cNvPr id="0" name=""/>
        <dsp:cNvSpPr/>
      </dsp:nvSpPr>
      <dsp:spPr>
        <a:xfrm>
          <a:off x="509522" y="2485169"/>
          <a:ext cx="926404" cy="9264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23A2CC-868A-4688-8338-1CC57FF58CCE}">
      <dsp:nvSpPr>
        <dsp:cNvPr id="0" name=""/>
        <dsp:cNvSpPr/>
      </dsp:nvSpPr>
      <dsp:spPr>
        <a:xfrm>
          <a:off x="1945450" y="2106185"/>
          <a:ext cx="4643240" cy="168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263" tIns="178263" rIns="178263" bIns="17826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500" kern="1200" dirty="0"/>
            <a:t>Calculation of the standard of human labor and production equipment</a:t>
          </a:r>
          <a:endParaRPr lang="en-US" sz="2500" kern="1200" dirty="0"/>
        </a:p>
      </dsp:txBody>
      <dsp:txXfrm>
        <a:off x="1945450" y="2106185"/>
        <a:ext cx="4643240" cy="1684372"/>
      </dsp:txXfrm>
    </dsp:sp>
    <dsp:sp modelId="{C8371167-FD9C-41DC-A7F0-E131BD43030B}">
      <dsp:nvSpPr>
        <dsp:cNvPr id="0" name=""/>
        <dsp:cNvSpPr/>
      </dsp:nvSpPr>
      <dsp:spPr>
        <a:xfrm>
          <a:off x="0" y="4211650"/>
          <a:ext cx="6588691" cy="168437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52C45-57E5-4C8A-B84E-95C8CAF2F6B2}">
      <dsp:nvSpPr>
        <dsp:cNvPr id="0" name=""/>
        <dsp:cNvSpPr/>
      </dsp:nvSpPr>
      <dsp:spPr>
        <a:xfrm>
          <a:off x="509522" y="4590634"/>
          <a:ext cx="926404" cy="9264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8B247-A496-439B-9B3E-97ECB79473BE}">
      <dsp:nvSpPr>
        <dsp:cNvPr id="0" name=""/>
        <dsp:cNvSpPr/>
      </dsp:nvSpPr>
      <dsp:spPr>
        <a:xfrm>
          <a:off x="1945450" y="4211650"/>
          <a:ext cx="4643240" cy="168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8263" tIns="178263" rIns="178263" bIns="17826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" sz="2500" kern="1200" dirty="0"/>
            <a:t>Determination of total capacity</a:t>
          </a:r>
          <a:endParaRPr lang="en-US" sz="2500" kern="1200" dirty="0"/>
        </a:p>
      </dsp:txBody>
      <dsp:txXfrm>
        <a:off x="1945450" y="4211650"/>
        <a:ext cx="4643240" cy="16843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3563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9541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349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30294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015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3686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479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571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713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234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5101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"/>
              <a:t>Edit text template styles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"/>
              <a:t>Edit text template styles</a:t>
            </a:r>
          </a:p>
          <a:p>
            <a:pPr lvl="1"/>
            <a:r>
              <a:rPr lang="en"/>
              <a:t>Second level</a:t>
            </a:r>
          </a:p>
          <a:p>
            <a:pPr lvl="2"/>
            <a:r>
              <a:rPr lang="en"/>
              <a:t>Third level</a:t>
            </a:r>
          </a:p>
          <a:p>
            <a:pPr lvl="3"/>
            <a:r>
              <a:rPr lang="en"/>
              <a:t>Fourth level</a:t>
            </a:r>
          </a:p>
          <a:p>
            <a:pPr lvl="4"/>
            <a:r>
              <a:rPr lang="en"/>
              <a:t>Fifth level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4C5DA-1D44-4C13-A545-4637326BCBA1}" type="datetimeFigureOut">
              <a:rPr lang="sk-SK" smtClean="0"/>
              <a:t>3. 3. 2023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15981-24B6-4A08-A4E1-02DEA3E8155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650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95342" y="637953"/>
            <a:ext cx="8272458" cy="3189507"/>
          </a:xfrm>
        </p:spPr>
        <p:txBody>
          <a:bodyPr>
            <a:normAutofit/>
          </a:bodyPr>
          <a:lstStyle/>
          <a:p>
            <a:pPr algn="l"/>
            <a:r>
              <a:rPr lang="en" sz="8000" b="1" dirty="0">
                <a:solidFill>
                  <a:srgbClr val="FFFFFF"/>
                </a:solidFill>
              </a:rPr>
              <a:t>Management of production</a:t>
            </a:r>
            <a:endParaRPr lang="en" sz="8000" b="1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</p:spPr>
        <p:txBody>
          <a:bodyPr anchor="t">
            <a:normAutofit/>
          </a:bodyPr>
          <a:lstStyle/>
          <a:p>
            <a:pPr algn="l"/>
            <a:r>
              <a:rPr lang="en" sz="3200" dirty="0">
                <a:solidFill>
                  <a:srgbClr val="FEFFFF"/>
                </a:solidFill>
              </a:rPr>
              <a:t>Exercise: Production Capacity</a:t>
            </a:r>
          </a:p>
        </p:txBody>
      </p:sp>
      <p:sp>
        <p:nvSpPr>
          <p:cNvPr id="33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6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n" sz="4000" dirty="0">
                <a:solidFill>
                  <a:srgbClr val="FFFFFF"/>
                </a:solidFill>
              </a:rPr>
              <a:t>Example A – yogurt filling line</a:t>
            </a:r>
          </a:p>
        </p:txBody>
      </p:sp>
      <p:sp>
        <p:nvSpPr>
          <p:cNvPr id="4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Zástupný objekt pre obsah 2"/>
          <p:cNvSpPr>
            <a:spLocks noGrp="1"/>
          </p:cNvSpPr>
          <p:nvPr>
            <p:ph idx="1"/>
          </p:nvPr>
        </p:nvSpPr>
        <p:spPr>
          <a:xfrm>
            <a:off x="4909374" y="1449422"/>
            <a:ext cx="6569264" cy="4912468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>
              <a:buNone/>
            </a:pPr>
            <a:r>
              <a:rPr lang="en" sz="1800" b="1" dirty="0">
                <a:solidFill>
                  <a:srgbClr val="FEFFFF"/>
                </a:solidFill>
              </a:rPr>
              <a:t>Calculation of the capacity of the yogurt filling line</a:t>
            </a:r>
          </a:p>
          <a:p>
            <a:r>
              <a:rPr lang="en" sz="1800" dirty="0">
                <a:solidFill>
                  <a:srgbClr val="FEFFFF"/>
                </a:solidFill>
              </a:rPr>
              <a:t>The technical parameters of the line allow you to fill </a:t>
            </a:r>
            <a:r>
              <a:rPr lang="en" sz="1800" b="1" i="1" dirty="0">
                <a:solidFill>
                  <a:srgbClr val="FEFFFF"/>
                </a:solidFill>
              </a:rPr>
              <a:t>50 quarter-liter yogurts</a:t>
            </a:r>
            <a:r>
              <a:rPr lang="en" sz="1800" dirty="0">
                <a:solidFill>
                  <a:srgbClr val="FEFFFF"/>
                </a:solidFill>
              </a:rPr>
              <a:t> per minute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The production technology always requires one production batch (</a:t>
            </a:r>
            <a:r>
              <a:rPr lang="en" sz="1800" b="1" i="1" dirty="0">
                <a:solidFill>
                  <a:srgbClr val="FEFFFF"/>
                </a:solidFill>
              </a:rPr>
              <a:t>filling volume 1250 L</a:t>
            </a:r>
            <a:r>
              <a:rPr lang="en" sz="1800" dirty="0">
                <a:solidFill>
                  <a:srgbClr val="FEFFFF"/>
                </a:solidFill>
              </a:rPr>
              <a:t>) to interrupt the operation for </a:t>
            </a:r>
            <a:r>
              <a:rPr lang="en" sz="1800" b="1" i="1" dirty="0">
                <a:solidFill>
                  <a:srgbClr val="FEFFFF"/>
                </a:solidFill>
              </a:rPr>
              <a:t>15 minutes </a:t>
            </a:r>
            <a:r>
              <a:rPr lang="en" sz="1800" dirty="0">
                <a:solidFill>
                  <a:srgbClr val="FEFFFF"/>
                </a:solidFill>
              </a:rPr>
              <a:t>(cleaning and exchange of contents)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Rest time for the necessary manual activities is 0.5 min. for the handling batch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The carton (</a:t>
            </a:r>
            <a:r>
              <a:rPr lang="sk-SK" sz="1800" dirty="0" err="1">
                <a:solidFill>
                  <a:srgbClr val="FEFFFF"/>
                </a:solidFill>
              </a:rPr>
              <a:t>manipulative</a:t>
            </a:r>
            <a:r>
              <a:rPr lang="sk-SK" sz="1800" dirty="0">
                <a:solidFill>
                  <a:srgbClr val="FEFFFF"/>
                </a:solidFill>
              </a:rPr>
              <a:t> </a:t>
            </a:r>
            <a:r>
              <a:rPr lang="sk-SK" sz="1800" dirty="0" err="1">
                <a:solidFill>
                  <a:srgbClr val="FEFFFF"/>
                </a:solidFill>
              </a:rPr>
              <a:t>dose</a:t>
            </a:r>
            <a:r>
              <a:rPr lang="en" sz="1800" dirty="0">
                <a:solidFill>
                  <a:srgbClr val="FEFFFF"/>
                </a:solidFill>
              </a:rPr>
              <a:t>) contains </a:t>
            </a:r>
            <a:r>
              <a:rPr lang="en" sz="1800" b="1" dirty="0">
                <a:solidFill>
                  <a:srgbClr val="FEFFFF"/>
                </a:solidFill>
              </a:rPr>
              <a:t>100 yoghurts</a:t>
            </a:r>
            <a:endParaRPr lang="sk-SK" sz="1800" b="1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Production is </a:t>
            </a:r>
            <a:r>
              <a:rPr lang="en" sz="1800" b="1" i="1" dirty="0">
                <a:solidFill>
                  <a:srgbClr val="FEFFFF"/>
                </a:solidFill>
              </a:rPr>
              <a:t>two-shift</a:t>
            </a:r>
            <a:r>
              <a:rPr lang="en" sz="1800" dirty="0">
                <a:solidFill>
                  <a:srgbClr val="FEFFFF"/>
                </a:solidFill>
              </a:rPr>
              <a:t> (after 8 hours), it does not work on Saturdays or Sundays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Line maintenance is preventive and regular (always 15 minutes before the start of the first change - </a:t>
            </a:r>
            <a:r>
              <a:rPr lang="en" sz="1800" u="sng" dirty="0">
                <a:solidFill>
                  <a:srgbClr val="FEFFFF"/>
                </a:solidFill>
              </a:rPr>
              <a:t>outside working hours</a:t>
            </a:r>
            <a:r>
              <a:rPr lang="en" sz="1800" dirty="0">
                <a:solidFill>
                  <a:srgbClr val="FEFFFF"/>
                </a:solidFill>
              </a:rPr>
              <a:t>) and </a:t>
            </a:r>
            <a:r>
              <a:rPr lang="en" sz="1800" b="1" dirty="0">
                <a:solidFill>
                  <a:srgbClr val="FEFFFF"/>
                </a:solidFill>
              </a:rPr>
              <a:t>2 hours</a:t>
            </a:r>
            <a:r>
              <a:rPr lang="en" sz="1800" dirty="0">
                <a:solidFill>
                  <a:srgbClr val="FEFFFF"/>
                </a:solidFill>
              </a:rPr>
              <a:t> (</a:t>
            </a:r>
            <a:r>
              <a:rPr lang="en" sz="1800" u="sng" dirty="0">
                <a:solidFill>
                  <a:srgbClr val="FEFFFF"/>
                </a:solidFill>
              </a:rPr>
              <a:t>within working hours</a:t>
            </a:r>
            <a:r>
              <a:rPr lang="en" sz="1800" dirty="0">
                <a:solidFill>
                  <a:srgbClr val="FEFFFF"/>
                </a:solidFill>
              </a:rPr>
              <a:t>) always once a month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pPr marL="0" indent="0">
              <a:buNone/>
            </a:pPr>
            <a:endParaRPr lang="sk-SK" sz="1800" dirty="0">
              <a:solidFill>
                <a:srgbClr val="FEFFFF"/>
              </a:solidFill>
            </a:endParaRPr>
          </a:p>
          <a:p>
            <a:pPr marL="0" indent="0">
              <a:buNone/>
            </a:pPr>
            <a:r>
              <a:rPr lang="en" sz="1800" b="1" i="1" dirty="0">
                <a:solidFill>
                  <a:srgbClr val="FEFFFF"/>
                </a:solidFill>
              </a:rPr>
              <a:t>Determine the production capacity of the line for the month of November (4 weekends and 1 holiday)</a:t>
            </a:r>
            <a:endParaRPr lang="sk-SK" sz="1800" b="1" i="1" dirty="0">
              <a:solidFill>
                <a:srgbClr val="FE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1191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sz="3600" b="1" dirty="0"/>
              <a:t>The solution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913014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" b="1" u="sng" dirty="0"/>
              <a:t>1. The UTF for November</a:t>
            </a:r>
            <a:r>
              <a:rPr lang="sk-SK" b="1" u="sng" dirty="0"/>
              <a:t> (</a:t>
            </a:r>
            <a:r>
              <a:rPr lang="sk-SK" b="1" u="sng" dirty="0" err="1"/>
              <a:t>hours</a:t>
            </a:r>
            <a:r>
              <a:rPr lang="sk-SK" b="1" u="sng" dirty="0"/>
              <a:t>)</a:t>
            </a:r>
            <a:r>
              <a:rPr lang="en" b="1" u="sng" dirty="0"/>
              <a:t> shall be computed first</a:t>
            </a:r>
            <a:endParaRPr lang="en-US" b="1" dirty="0"/>
          </a:p>
          <a:p>
            <a:pPr marL="0" indent="0">
              <a:buNone/>
            </a:pPr>
            <a:r>
              <a:rPr lang="sk-SK" dirty="0" err="1"/>
              <a:t>Length</a:t>
            </a:r>
            <a:r>
              <a:rPr lang="sk-SK" dirty="0"/>
              <a:t> of </a:t>
            </a:r>
            <a:r>
              <a:rPr lang="sk-SK" dirty="0" err="1"/>
              <a:t>one</a:t>
            </a:r>
            <a:r>
              <a:rPr lang="sk-SK" dirty="0"/>
              <a:t> </a:t>
            </a:r>
            <a:r>
              <a:rPr lang="sk-SK" dirty="0" err="1"/>
              <a:t>shift</a:t>
            </a:r>
            <a:r>
              <a:rPr lang="en" dirty="0"/>
              <a:t> = 8 hours</a:t>
            </a:r>
          </a:p>
          <a:p>
            <a:pPr marL="0" indent="0">
              <a:buNone/>
            </a:pPr>
            <a:r>
              <a:rPr lang="en" dirty="0"/>
              <a:t>CTF = 30 days</a:t>
            </a:r>
          </a:p>
          <a:p>
            <a:pPr marL="0" indent="0">
              <a:buNone/>
            </a:pPr>
            <a:r>
              <a:rPr lang="en" dirty="0"/>
              <a:t>NTF = 30 - </a:t>
            </a:r>
            <a:r>
              <a:rPr lang="en" dirty="0">
                <a:solidFill>
                  <a:srgbClr val="00B050"/>
                </a:solidFill>
              </a:rPr>
              <a:t>(4 * 2) </a:t>
            </a:r>
            <a:r>
              <a:rPr lang="en" dirty="0"/>
              <a:t>- </a:t>
            </a:r>
            <a:r>
              <a:rPr lang="en" dirty="0">
                <a:solidFill>
                  <a:srgbClr val="00B0F0"/>
                </a:solidFill>
              </a:rPr>
              <a:t>1 </a:t>
            </a:r>
            <a:r>
              <a:rPr lang="en" dirty="0"/>
              <a:t>= 21 working days</a:t>
            </a:r>
          </a:p>
          <a:p>
            <a:pPr marL="0" indent="0">
              <a:buNone/>
            </a:pPr>
            <a:r>
              <a:rPr lang="en" dirty="0"/>
              <a:t>UTF = 21 * </a:t>
            </a:r>
            <a:r>
              <a:rPr lang="en" dirty="0">
                <a:solidFill>
                  <a:srgbClr val="FFC000"/>
                </a:solidFill>
              </a:rPr>
              <a:t>2 </a:t>
            </a:r>
            <a:r>
              <a:rPr lang="en" dirty="0"/>
              <a:t>* </a:t>
            </a:r>
            <a:r>
              <a:rPr lang="en" dirty="0">
                <a:solidFill>
                  <a:srgbClr val="FF0000"/>
                </a:solidFill>
              </a:rPr>
              <a:t>8 </a:t>
            </a:r>
            <a:r>
              <a:rPr lang="en" dirty="0"/>
              <a:t>= 336 h - 2 hours for maintenance = 334 h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2930237" y="2966688"/>
            <a:ext cx="1832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 dirty="0">
                <a:solidFill>
                  <a:srgbClr val="00B050"/>
                </a:solidFill>
              </a:rPr>
              <a:t>4 weekends (S, N)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4274575" y="2954397"/>
            <a:ext cx="1500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" sz="1600" dirty="0">
                <a:solidFill>
                  <a:srgbClr val="00B0F0"/>
                </a:solidFill>
              </a:rPr>
              <a:t>holiday</a:t>
            </a:r>
          </a:p>
        </p:txBody>
      </p:sp>
      <p:cxnSp>
        <p:nvCxnSpPr>
          <p:cNvPr id="7" name="Rovná spojovacia šípka 6"/>
          <p:cNvCxnSpPr/>
          <p:nvPr/>
        </p:nvCxnSpPr>
        <p:spPr>
          <a:xfrm flipH="1">
            <a:off x="2992584" y="3225338"/>
            <a:ext cx="360563" cy="232757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Rovná spojovacia šípka 9"/>
          <p:cNvCxnSpPr/>
          <p:nvPr/>
        </p:nvCxnSpPr>
        <p:spPr>
          <a:xfrm flipH="1">
            <a:off x="3873731" y="3249184"/>
            <a:ext cx="700350" cy="20328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BlokTextu 12"/>
          <p:cNvSpPr txBox="1"/>
          <p:nvPr/>
        </p:nvSpPr>
        <p:spPr>
          <a:xfrm>
            <a:off x="1492137" y="4507689"/>
            <a:ext cx="1500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 dirty="0">
                <a:solidFill>
                  <a:srgbClr val="FFC000"/>
                </a:solidFill>
              </a:rPr>
              <a:t>Number of </a:t>
            </a:r>
            <a:r>
              <a:rPr lang="sk-SK" sz="1600" dirty="0" err="1">
                <a:solidFill>
                  <a:srgbClr val="FFC000"/>
                </a:solidFill>
              </a:rPr>
              <a:t>shifts</a:t>
            </a:r>
            <a:r>
              <a:rPr lang="sk-SK" sz="1600" dirty="0">
                <a:solidFill>
                  <a:srgbClr val="FFC000"/>
                </a:solidFill>
              </a:rPr>
              <a:t> per </a:t>
            </a:r>
            <a:r>
              <a:rPr lang="sk-SK" sz="1600" dirty="0" err="1">
                <a:solidFill>
                  <a:srgbClr val="FFC000"/>
                </a:solidFill>
              </a:rPr>
              <a:t>day</a:t>
            </a:r>
            <a:endParaRPr lang="en" sz="1600" dirty="0">
              <a:solidFill>
                <a:srgbClr val="FFC000"/>
              </a:solidFill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2992584" y="4517439"/>
            <a:ext cx="15004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 dirty="0">
                <a:solidFill>
                  <a:srgbClr val="FF0000"/>
                </a:solidFill>
              </a:rPr>
              <a:t>Duration of one </a:t>
            </a:r>
            <a:r>
              <a:rPr lang="sk-SK" sz="1600" dirty="0" err="1">
                <a:solidFill>
                  <a:srgbClr val="FF0000"/>
                </a:solidFill>
              </a:rPr>
              <a:t>shift</a:t>
            </a:r>
            <a:endParaRPr lang="en" sz="1600" dirty="0">
              <a:solidFill>
                <a:srgbClr val="FF0000"/>
              </a:solidFill>
            </a:endParaRPr>
          </a:p>
        </p:txBody>
      </p:sp>
      <p:cxnSp>
        <p:nvCxnSpPr>
          <p:cNvPr id="15" name="Rovná spojovacia šípka 14"/>
          <p:cNvCxnSpPr/>
          <p:nvPr/>
        </p:nvCxnSpPr>
        <p:spPr>
          <a:xfrm flipH="1" flipV="1">
            <a:off x="2930238" y="4251719"/>
            <a:ext cx="552800" cy="26572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Rovná spojovacia šípka 15"/>
          <p:cNvCxnSpPr/>
          <p:nvPr/>
        </p:nvCxnSpPr>
        <p:spPr>
          <a:xfrm flipV="1">
            <a:off x="2112476" y="4251718"/>
            <a:ext cx="389654" cy="336907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1EEB55C-AEB5-4EDF-9E67-FAB96F570D4E}"/>
              </a:ext>
            </a:extLst>
          </p:cNvPr>
          <p:cNvSpPr txBox="1"/>
          <p:nvPr/>
        </p:nvSpPr>
        <p:spPr>
          <a:xfrm>
            <a:off x="8015990" y="2308066"/>
            <a:ext cx="34126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" sz="2400" b="1" dirty="0"/>
              <a:t>UTF</a:t>
            </a:r>
            <a:r>
              <a:rPr lang="en" sz="2400" dirty="0"/>
              <a:t> = NTF * T - PD</a:t>
            </a:r>
          </a:p>
          <a:p>
            <a:pPr marL="0" indent="0">
              <a:buNone/>
            </a:pPr>
            <a:r>
              <a:rPr lang="en" sz="2400" b="1" dirty="0"/>
              <a:t>NTF</a:t>
            </a:r>
            <a:r>
              <a:rPr lang="en" sz="2400" dirty="0"/>
              <a:t> = CTF - (Sa + Su + Ho)</a:t>
            </a:r>
            <a:endParaRPr lang="en" sz="1800" dirty="0"/>
          </a:p>
        </p:txBody>
      </p:sp>
    </p:spTree>
    <p:extLst>
      <p:ext uri="{BB962C8B-B14F-4D97-AF65-F5344CB8AC3E}">
        <p14:creationId xmlns:p14="http://schemas.microsoft.com/office/powerpoint/2010/main" val="1684575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30819" y="1825624"/>
            <a:ext cx="11833934" cy="488614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" b="1" dirty="0"/>
              <a:t>2. </a:t>
            </a:r>
            <a:r>
              <a:rPr lang="en" b="1" u="sng" dirty="0"/>
              <a:t>Calculation of the standard of time (labor) per one </a:t>
            </a:r>
            <a:r>
              <a:rPr lang="sk-SK" b="1" u="sng" dirty="0" err="1"/>
              <a:t>manipulative</a:t>
            </a:r>
            <a:r>
              <a:rPr lang="sk-SK" b="1" u="sng" dirty="0"/>
              <a:t> </a:t>
            </a:r>
            <a:r>
              <a:rPr lang="sk-SK" b="1" u="sng" dirty="0" err="1"/>
              <a:t>dose</a:t>
            </a:r>
            <a:r>
              <a:rPr lang="sk-SK" b="1" u="sng" dirty="0"/>
              <a:t> </a:t>
            </a:r>
            <a:r>
              <a:rPr lang="en" b="1" u="sng" dirty="0"/>
              <a:t>(100 pcs) and the standard of quantity per hour</a:t>
            </a:r>
            <a:endParaRPr lang="sk-SK" b="1" u="sng" dirty="0"/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dirty="0" err="1">
                <a:solidFill>
                  <a:schemeClr val="accent1"/>
                </a:solidFill>
              </a:rPr>
              <a:t>Tm</a:t>
            </a:r>
            <a:r>
              <a:rPr lang="sk-SK" dirty="0">
                <a:solidFill>
                  <a:schemeClr val="accent1"/>
                </a:solidFill>
              </a:rPr>
              <a:t> (min) = MD (</a:t>
            </a:r>
            <a:r>
              <a:rPr lang="sk-SK" dirty="0" err="1">
                <a:solidFill>
                  <a:schemeClr val="accent1"/>
                </a:solidFill>
              </a:rPr>
              <a:t>pcs</a:t>
            </a:r>
            <a:r>
              <a:rPr lang="sk-SK" dirty="0">
                <a:solidFill>
                  <a:schemeClr val="accent1"/>
                </a:solidFill>
              </a:rPr>
              <a:t>)/TC (</a:t>
            </a:r>
            <a: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pcs.min</a:t>
            </a:r>
            <a:r>
              <a:rPr kumimoji="0" lang="sk-SK" sz="2400" b="0" i="0" u="none" strike="noStrike" kern="1200" cap="none" spc="0" normalizeH="0" baseline="3000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-1</a:t>
            </a:r>
            <a:r>
              <a:rPr lang="sk-SK" dirty="0">
                <a:solidFill>
                  <a:schemeClr val="accent1"/>
                </a:solidFill>
              </a:rPr>
              <a:t>)</a:t>
            </a:r>
            <a:endParaRPr lang="en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" sz="2400" b="1" dirty="0">
                <a:solidFill>
                  <a:schemeClr val="accent1"/>
                </a:solidFill>
              </a:rPr>
              <a:t>Time of the main techn</a:t>
            </a:r>
            <a:r>
              <a:rPr lang="sk-SK" sz="2400" b="1" dirty="0" err="1">
                <a:solidFill>
                  <a:schemeClr val="accent1"/>
                </a:solidFill>
              </a:rPr>
              <a:t>ological</a:t>
            </a:r>
            <a:r>
              <a:rPr lang="sk-SK" sz="2400" b="1" dirty="0">
                <a:solidFill>
                  <a:schemeClr val="accent1"/>
                </a:solidFill>
              </a:rPr>
              <a:t> </a:t>
            </a:r>
            <a:r>
              <a:rPr lang="sk-SK" sz="2400" dirty="0">
                <a:solidFill>
                  <a:schemeClr val="accent1"/>
                </a:solidFill>
              </a:rPr>
              <a:t>run </a:t>
            </a:r>
            <a:r>
              <a:rPr lang="sk-SK" sz="2400" dirty="0"/>
              <a:t>(</a:t>
            </a:r>
            <a:r>
              <a:rPr lang="en" sz="2400" dirty="0"/>
              <a:t>course of the batch</a:t>
            </a:r>
            <a:r>
              <a:rPr lang="sk-SK" sz="2400" dirty="0"/>
              <a:t>)</a:t>
            </a:r>
            <a:r>
              <a:rPr lang="en" sz="2400" dirty="0"/>
              <a:t> .... </a:t>
            </a:r>
            <a:r>
              <a:rPr lang="en" sz="2400" dirty="0">
                <a:highlight>
                  <a:srgbClr val="FFFF00"/>
                </a:highlight>
              </a:rPr>
              <a:t>100/50 = 2</a:t>
            </a:r>
            <a:r>
              <a:rPr lang="sk-SK" sz="2400" dirty="0">
                <a:highlight>
                  <a:srgbClr val="FFFF00"/>
                </a:highlight>
              </a:rPr>
              <a:t>min</a:t>
            </a:r>
            <a:br>
              <a:rPr lang="sk-SK" sz="2400" dirty="0">
                <a:highlight>
                  <a:srgbClr val="FFFF00"/>
                </a:highlight>
              </a:rPr>
            </a:br>
            <a:r>
              <a:rPr lang="en" sz="2400" dirty="0"/>
              <a:t>2 min / 100 pcs</a:t>
            </a:r>
            <a:r>
              <a:rPr lang="sk-SK" sz="2400" dirty="0"/>
              <a:t> (100 </a:t>
            </a:r>
            <a:r>
              <a:rPr lang="sk-SK" sz="2400" dirty="0" err="1"/>
              <a:t>pcs</a:t>
            </a:r>
            <a:r>
              <a:rPr lang="sk-SK" sz="2400" dirty="0"/>
              <a:t> </a:t>
            </a:r>
            <a:r>
              <a:rPr lang="sk-SK" sz="2400" dirty="0" err="1"/>
              <a:t>is</a:t>
            </a:r>
            <a:r>
              <a:rPr lang="sk-SK" sz="2400" dirty="0"/>
              <a:t> in </a:t>
            </a:r>
            <a:r>
              <a:rPr lang="sk-SK" sz="2400" dirty="0" err="1"/>
              <a:t>one</a:t>
            </a:r>
            <a:r>
              <a:rPr lang="sk-SK" sz="2400" dirty="0"/>
              <a:t> </a:t>
            </a:r>
            <a:r>
              <a:rPr lang="sk-SK" sz="2400" dirty="0" err="1"/>
              <a:t>dose</a:t>
            </a:r>
            <a:r>
              <a:rPr lang="sk-SK" sz="2400" dirty="0"/>
              <a:t>) ....1 </a:t>
            </a:r>
            <a:r>
              <a:rPr lang="sk-SK" sz="2400" dirty="0" err="1"/>
              <a:t>dose</a:t>
            </a:r>
            <a:r>
              <a:rPr lang="sk-SK" sz="2400" dirty="0"/>
              <a:t> = 50 pcs.min</a:t>
            </a:r>
            <a:r>
              <a:rPr lang="sk-SK" sz="2400" baseline="30000" dirty="0"/>
              <a:t>-1</a:t>
            </a:r>
          </a:p>
          <a:p>
            <a:pPr marL="0" indent="0" algn="ctr">
              <a:buNone/>
            </a:pPr>
            <a:r>
              <a:rPr lang="sk-SK" dirty="0">
                <a:solidFill>
                  <a:schemeClr val="accent1"/>
                </a:solidFill>
              </a:rPr>
              <a:t>Ta (min.pcs</a:t>
            </a:r>
            <a:r>
              <a:rPr lang="sk-SK" baseline="30000" dirty="0">
                <a:solidFill>
                  <a:schemeClr val="accent1"/>
                </a:solidFill>
              </a:rPr>
              <a:t>-1</a:t>
            </a:r>
            <a:r>
              <a:rPr lang="sk-SK" dirty="0">
                <a:solidFill>
                  <a:schemeClr val="accent1"/>
                </a:solidFill>
              </a:rPr>
              <a:t>) = MA (min) / MA (</a:t>
            </a:r>
            <a:r>
              <a:rPr lang="sk-SK" dirty="0" err="1">
                <a:solidFill>
                  <a:schemeClr val="accent1"/>
                </a:solidFill>
              </a:rPr>
              <a:t>pcs</a:t>
            </a:r>
            <a:r>
              <a:rPr lang="sk-SK" dirty="0">
                <a:solidFill>
                  <a:schemeClr val="accent1"/>
                </a:solidFill>
              </a:rPr>
              <a:t>)</a:t>
            </a:r>
            <a:endParaRPr lang="en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" sz="2400" dirty="0">
                <a:solidFill>
                  <a:schemeClr val="accent1"/>
                </a:solidFill>
              </a:rPr>
              <a:t>Auxiliary technical batch run time </a:t>
            </a:r>
            <a:r>
              <a:rPr lang="en" sz="2400" dirty="0"/>
              <a:t>... </a:t>
            </a:r>
            <a:r>
              <a:rPr lang="en" sz="2400" dirty="0">
                <a:highlight>
                  <a:srgbClr val="FFFF00"/>
                </a:highlight>
              </a:rPr>
              <a:t>15 / (4 * 1250 L</a:t>
            </a:r>
            <a:r>
              <a:rPr lang="en" sz="2400" dirty="0"/>
              <a:t>)</a:t>
            </a:r>
            <a:r>
              <a:rPr lang="sk-SK" sz="2400" dirty="0"/>
              <a:t> = 0,003 min.pcs</a:t>
            </a:r>
            <a:r>
              <a:rPr lang="sk-SK" sz="2400" baseline="30000" dirty="0"/>
              <a:t>-1</a:t>
            </a:r>
            <a:br>
              <a:rPr lang="sk-SK" sz="2400" baseline="30000" dirty="0"/>
            </a:br>
            <a:r>
              <a:rPr lang="sk-SK" sz="2400" dirty="0"/>
              <a:t> .....0.003</a:t>
            </a:r>
            <a:r>
              <a:rPr lang="en" sz="2400" dirty="0"/>
              <a:t>* 100 </a:t>
            </a:r>
            <a:r>
              <a:rPr lang="sk-SK" sz="2400" dirty="0"/>
              <a:t>(</a:t>
            </a:r>
            <a:r>
              <a:rPr lang="sk-SK" sz="2400" dirty="0" err="1"/>
              <a:t>pcs</a:t>
            </a:r>
            <a:r>
              <a:rPr lang="sk-SK" sz="2400" dirty="0"/>
              <a:t> per </a:t>
            </a:r>
            <a:r>
              <a:rPr lang="sk-SK" sz="2400" dirty="0" err="1"/>
              <a:t>dose</a:t>
            </a:r>
            <a:r>
              <a:rPr lang="sk-SK" sz="2400" dirty="0"/>
              <a:t>) </a:t>
            </a:r>
            <a:r>
              <a:rPr lang="en" sz="2400" dirty="0"/>
              <a:t>= </a:t>
            </a:r>
            <a:r>
              <a:rPr lang="en" sz="2400" dirty="0">
                <a:highlight>
                  <a:srgbClr val="FFFF00"/>
                </a:highlight>
              </a:rPr>
              <a:t>0.3</a:t>
            </a:r>
            <a:r>
              <a:rPr lang="sk-SK" sz="2400" dirty="0">
                <a:highlight>
                  <a:srgbClr val="FFFF00"/>
                </a:highlight>
              </a:rPr>
              <a:t> min</a:t>
            </a:r>
            <a:r>
              <a:rPr lang="en" sz="2400" dirty="0">
                <a:highlight>
                  <a:srgbClr val="FFFF00"/>
                </a:highlight>
              </a:rPr>
              <a:t> </a:t>
            </a:r>
            <a:r>
              <a:rPr lang="en" sz="2400" dirty="0"/>
              <a:t>... (0.3 min / 100pcs)</a:t>
            </a:r>
            <a:endParaRPr lang="sk-SK" sz="2400" dirty="0"/>
          </a:p>
          <a:p>
            <a:pPr marL="0" indent="0" algn="ctr">
              <a:buNone/>
            </a:pPr>
            <a:r>
              <a:rPr lang="sk-SK" sz="2400" dirty="0">
                <a:solidFill>
                  <a:schemeClr val="accent1"/>
                </a:solidFill>
              </a:rPr>
              <a:t>RT (min)</a:t>
            </a:r>
            <a:endParaRPr lang="en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" sz="2400" dirty="0">
                <a:solidFill>
                  <a:schemeClr val="accent1"/>
                </a:solidFill>
              </a:rPr>
              <a:t>Rest time for manual operations </a:t>
            </a:r>
            <a:r>
              <a:rPr lang="en" sz="2400" dirty="0"/>
              <a:t>... 0.5 ... (0.5 min / 100 pcs)</a:t>
            </a:r>
            <a:endParaRPr lang="sk-SK" sz="2400" dirty="0"/>
          </a:p>
          <a:p>
            <a:pPr marL="0" indent="0" algn="ctr">
              <a:buNone/>
            </a:pPr>
            <a:r>
              <a:rPr lang="sk-SK" sz="2400" b="1" dirty="0">
                <a:solidFill>
                  <a:schemeClr val="accent1"/>
                </a:solidFill>
              </a:rPr>
              <a:t>LS = </a:t>
            </a:r>
            <a:r>
              <a:rPr lang="sk-SK" sz="2400" b="1" dirty="0" err="1">
                <a:solidFill>
                  <a:schemeClr val="accent1"/>
                </a:solidFill>
              </a:rPr>
              <a:t>Tm</a:t>
            </a:r>
            <a:r>
              <a:rPr lang="sk-SK" sz="2400" b="1" dirty="0">
                <a:solidFill>
                  <a:schemeClr val="accent1"/>
                </a:solidFill>
              </a:rPr>
              <a:t> + Ta + RT</a:t>
            </a:r>
          </a:p>
          <a:p>
            <a:pPr marL="0" indent="0">
              <a:buNone/>
            </a:pPr>
            <a:r>
              <a:rPr lang="sk-SK" sz="2400" b="1" dirty="0" err="1">
                <a:solidFill>
                  <a:schemeClr val="accent1"/>
                </a:solidFill>
              </a:rPr>
              <a:t>Labor</a:t>
            </a:r>
            <a:r>
              <a:rPr lang="sk-SK" sz="2400" b="1" dirty="0">
                <a:solidFill>
                  <a:schemeClr val="accent1"/>
                </a:solidFill>
              </a:rPr>
              <a:t> </a:t>
            </a:r>
            <a:r>
              <a:rPr lang="sk-SK" sz="2400" b="1" dirty="0" err="1">
                <a:solidFill>
                  <a:schemeClr val="accent1"/>
                </a:solidFill>
              </a:rPr>
              <a:t>standard</a:t>
            </a:r>
            <a:r>
              <a:rPr lang="sk-SK" sz="2400" b="1" dirty="0">
                <a:solidFill>
                  <a:schemeClr val="accent1"/>
                </a:solidFill>
              </a:rPr>
              <a:t> </a:t>
            </a:r>
            <a:r>
              <a:rPr lang="en" sz="2400" b="1" dirty="0">
                <a:solidFill>
                  <a:schemeClr val="accent1"/>
                </a:solidFill>
              </a:rPr>
              <a:t>(time) per </a:t>
            </a:r>
            <a:r>
              <a:rPr lang="sk-SK" sz="2400" b="1" dirty="0" err="1">
                <a:solidFill>
                  <a:schemeClr val="accent1"/>
                </a:solidFill>
              </a:rPr>
              <a:t>manipulative</a:t>
            </a:r>
            <a:r>
              <a:rPr lang="sk-SK" sz="2400" b="1" dirty="0">
                <a:solidFill>
                  <a:schemeClr val="accent1"/>
                </a:solidFill>
              </a:rPr>
              <a:t> </a:t>
            </a:r>
            <a:r>
              <a:rPr lang="sk-SK" sz="2400" b="1" dirty="0" err="1">
                <a:solidFill>
                  <a:schemeClr val="accent1"/>
                </a:solidFill>
              </a:rPr>
              <a:t>dose</a:t>
            </a:r>
            <a:r>
              <a:rPr lang="en" sz="2400" dirty="0"/>
              <a:t>... 2 + 0.3 + 0.5 = </a:t>
            </a:r>
            <a:r>
              <a:rPr lang="en" sz="2400" dirty="0">
                <a:highlight>
                  <a:srgbClr val="FFFF00"/>
                </a:highlight>
              </a:rPr>
              <a:t>2.8</a:t>
            </a:r>
            <a:r>
              <a:rPr lang="sk-SK" sz="2400" dirty="0">
                <a:highlight>
                  <a:srgbClr val="FFFF00"/>
                </a:highlight>
              </a:rPr>
              <a:t> min</a:t>
            </a:r>
            <a:r>
              <a:rPr lang="en" sz="2400" dirty="0">
                <a:highlight>
                  <a:srgbClr val="FFFF00"/>
                </a:highlight>
              </a:rPr>
              <a:t> </a:t>
            </a:r>
            <a:r>
              <a:rPr lang="en" sz="2400" dirty="0"/>
              <a:t>.... (2.8 min / 100 pcs</a:t>
            </a:r>
            <a:r>
              <a:rPr lang="sk-SK" sz="2400" dirty="0"/>
              <a:t> = 0.028 min.pc</a:t>
            </a:r>
            <a:r>
              <a:rPr lang="sk-SK" sz="2400" baseline="30000" dirty="0"/>
              <a:t>-1</a:t>
            </a:r>
            <a:r>
              <a:rPr lang="sk-SK" sz="2400" dirty="0"/>
              <a:t>)</a:t>
            </a:r>
            <a:endParaRPr lang="en" sz="2400" dirty="0"/>
          </a:p>
          <a:p>
            <a:pPr marL="0" indent="0">
              <a:buNone/>
            </a:pPr>
            <a:r>
              <a:rPr lang="sk-SK" sz="2400" b="1" dirty="0" err="1">
                <a:solidFill>
                  <a:schemeClr val="accent1"/>
                </a:solidFill>
              </a:rPr>
              <a:t>Labor</a:t>
            </a:r>
            <a:r>
              <a:rPr lang="sk-SK" sz="2400" b="1" dirty="0">
                <a:solidFill>
                  <a:schemeClr val="accent1"/>
                </a:solidFill>
              </a:rPr>
              <a:t> </a:t>
            </a:r>
            <a:r>
              <a:rPr lang="sk-SK" sz="2400" b="1" dirty="0" err="1">
                <a:solidFill>
                  <a:schemeClr val="accent1"/>
                </a:solidFill>
              </a:rPr>
              <a:t>standard</a:t>
            </a:r>
            <a:r>
              <a:rPr lang="sk-SK" sz="2400" b="1" dirty="0">
                <a:solidFill>
                  <a:schemeClr val="accent1"/>
                </a:solidFill>
              </a:rPr>
              <a:t> </a:t>
            </a:r>
            <a:r>
              <a:rPr lang="en" sz="2400" b="1" dirty="0">
                <a:solidFill>
                  <a:schemeClr val="accent1"/>
                </a:solidFill>
              </a:rPr>
              <a:t>(time) per batch </a:t>
            </a:r>
            <a:r>
              <a:rPr lang="sk-SK" sz="2400" dirty="0"/>
              <a:t>1250*4</a:t>
            </a:r>
            <a:r>
              <a:rPr lang="en-US" sz="2400" dirty="0"/>
              <a:t> pcs</a:t>
            </a:r>
            <a:r>
              <a:rPr lang="sk-SK" sz="2400" dirty="0"/>
              <a:t>= 5000 (4 </a:t>
            </a:r>
            <a:r>
              <a:rPr lang="sk-SK" sz="2400" dirty="0" err="1"/>
              <a:t>yog</a:t>
            </a:r>
            <a:r>
              <a:rPr lang="sk-SK" sz="2400" dirty="0"/>
              <a:t> ¼l </a:t>
            </a:r>
            <a:r>
              <a:rPr lang="sk-SK" sz="2400" dirty="0" err="1"/>
              <a:t>out</a:t>
            </a:r>
            <a:r>
              <a:rPr lang="sk-SK" sz="2400" dirty="0"/>
              <a:t> of 1l</a:t>
            </a:r>
            <a:r>
              <a:rPr lang="en-US" sz="2400" dirty="0"/>
              <a:t>)</a:t>
            </a:r>
            <a:r>
              <a:rPr lang="en" sz="2400" dirty="0"/>
              <a:t>...</a:t>
            </a:r>
            <a:r>
              <a:rPr lang="sk-SK" sz="2400" dirty="0"/>
              <a:t>0.028 min.pc</a:t>
            </a:r>
            <a:r>
              <a:rPr lang="sk-SK" sz="2400" baseline="30000" dirty="0"/>
              <a:t>-1</a:t>
            </a:r>
            <a:r>
              <a:rPr lang="en" sz="2400" dirty="0"/>
              <a:t> * 50</a:t>
            </a:r>
            <a:r>
              <a:rPr lang="sk-SK" sz="2400" dirty="0"/>
              <a:t>00 </a:t>
            </a:r>
            <a:r>
              <a:rPr lang="sk-SK" sz="2400" dirty="0" err="1"/>
              <a:t>pcs</a:t>
            </a:r>
            <a:r>
              <a:rPr lang="en" sz="2400" dirty="0"/>
              <a:t> = </a:t>
            </a:r>
            <a:r>
              <a:rPr lang="en" sz="2400" dirty="0">
                <a:highlight>
                  <a:srgbClr val="FFFF00"/>
                </a:highlight>
              </a:rPr>
              <a:t>140 </a:t>
            </a:r>
            <a:r>
              <a:rPr lang="sk-SK" sz="2400" dirty="0">
                <a:highlight>
                  <a:srgbClr val="FFFF00"/>
                </a:highlight>
              </a:rPr>
              <a:t>min</a:t>
            </a:r>
            <a:r>
              <a:rPr lang="en" sz="2400" dirty="0"/>
              <a:t>(140 min / 5000 pcs)</a:t>
            </a:r>
            <a:endParaRPr lang="sk-SK" sz="2400" dirty="0"/>
          </a:p>
          <a:p>
            <a:pPr marL="0" indent="0" algn="ctr">
              <a:buNone/>
            </a:pPr>
            <a:r>
              <a:rPr lang="sk-SK" sz="2400" b="1" dirty="0">
                <a:solidFill>
                  <a:schemeClr val="accent1"/>
                </a:solidFill>
              </a:rPr>
              <a:t>PS = 1/LS</a:t>
            </a:r>
            <a:endParaRPr lang="en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k-SK" sz="2400" b="1" dirty="0" err="1">
                <a:solidFill>
                  <a:schemeClr val="accent1"/>
                </a:solidFill>
              </a:rPr>
              <a:t>Performance</a:t>
            </a:r>
            <a:r>
              <a:rPr lang="sk-SK" sz="2400" b="1" dirty="0">
                <a:solidFill>
                  <a:schemeClr val="accent1"/>
                </a:solidFill>
              </a:rPr>
              <a:t> </a:t>
            </a:r>
            <a:r>
              <a:rPr lang="sk-SK" sz="2400" b="1" dirty="0" err="1">
                <a:solidFill>
                  <a:schemeClr val="accent1"/>
                </a:solidFill>
              </a:rPr>
              <a:t>standard</a:t>
            </a:r>
            <a:r>
              <a:rPr lang="sk-SK" sz="2400" b="1" dirty="0">
                <a:solidFill>
                  <a:schemeClr val="accent1"/>
                </a:solidFill>
              </a:rPr>
              <a:t> </a:t>
            </a:r>
            <a:r>
              <a:rPr lang="en" sz="2400" dirty="0"/>
              <a:t>(quantity in 1 hour</a:t>
            </a:r>
            <a:r>
              <a:rPr lang="sk-SK" sz="2400" dirty="0"/>
              <a:t>).... 60 (min per </a:t>
            </a:r>
            <a:r>
              <a:rPr lang="sk-SK" sz="2400" dirty="0" err="1"/>
              <a:t>hour</a:t>
            </a:r>
            <a:r>
              <a:rPr lang="sk-SK" sz="2400" dirty="0"/>
              <a:t>) / 0.028 </a:t>
            </a:r>
            <a: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min.pc</a:t>
            </a:r>
            <a:r>
              <a:rPr kumimoji="0" lang="sk-SK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-1 = </a:t>
            </a:r>
            <a:r>
              <a:rPr kumimoji="0" lang="sk-SK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2142.85 </a:t>
            </a:r>
            <a:r>
              <a:rPr kumimoji="0" lang="sk-SK" sz="24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pcs</a:t>
            </a:r>
            <a:r>
              <a:rPr lang="sk-SK" sz="2400" dirty="0">
                <a:solidFill>
                  <a:prstClr val="black"/>
                </a:solidFill>
                <a:latin typeface="Calibri" panose="020F0502020204030204"/>
              </a:rPr>
              <a:t>.hour</a:t>
            </a:r>
            <a:r>
              <a:rPr lang="sk-SK" sz="2400" baseline="30000" dirty="0">
                <a:solidFill>
                  <a:prstClr val="black"/>
                </a:solidFill>
                <a:latin typeface="Calibri" panose="020F0502020204030204"/>
              </a:rPr>
              <a:t>-1</a:t>
            </a:r>
            <a:endParaRPr lang="sk-SK" sz="2400" baseline="30000" dirty="0"/>
          </a:p>
          <a:p>
            <a:pPr marL="0" indent="0">
              <a:buNone/>
            </a:pPr>
            <a:r>
              <a:rPr lang="sk-SK" sz="2400" dirty="0"/>
              <a:t> </a:t>
            </a:r>
            <a:r>
              <a:rPr lang="sk-SK" sz="2400" dirty="0" err="1"/>
              <a:t>alternative</a:t>
            </a:r>
            <a:r>
              <a:rPr lang="sk-SK" sz="2400" dirty="0"/>
              <a:t> </a:t>
            </a:r>
            <a:r>
              <a:rPr lang="sk-SK" sz="2400" dirty="0" err="1"/>
              <a:t>calculation</a:t>
            </a:r>
            <a:r>
              <a:rPr lang="sk-SK" sz="2400" dirty="0"/>
              <a:t>....140 min/5000 </a:t>
            </a:r>
            <a:r>
              <a:rPr lang="sk-SK" sz="2400" dirty="0" err="1"/>
              <a:t>pcs</a:t>
            </a:r>
            <a:r>
              <a:rPr lang="sk-SK" sz="2400" dirty="0"/>
              <a:t> = </a:t>
            </a:r>
            <a:r>
              <a:rPr lang="en" sz="2400" dirty="0"/>
              <a:t>... (100 / 2,8) * 60 = 2143 .... (2143 pcs / hour)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7AF9D5-EA88-4505-AF76-B21F1E2AAA5E}"/>
              </a:ext>
            </a:extLst>
          </p:cNvPr>
          <p:cNvSpPr txBox="1"/>
          <p:nvPr/>
        </p:nvSpPr>
        <p:spPr>
          <a:xfrm>
            <a:off x="6604986" y="64849"/>
            <a:ext cx="5459767" cy="1023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k-SK" dirty="0">
                <a:cs typeface="Calibri"/>
              </a:rPr>
              <a:t>MD – </a:t>
            </a:r>
            <a:r>
              <a:rPr lang="sk-SK" dirty="0" err="1">
                <a:cs typeface="Calibri"/>
              </a:rPr>
              <a:t>Manipulative</a:t>
            </a:r>
            <a:r>
              <a:rPr lang="sk-SK" dirty="0">
                <a:cs typeface="Calibri"/>
              </a:rPr>
              <a:t> </a:t>
            </a:r>
            <a:r>
              <a:rPr lang="sk-SK" dirty="0" err="1">
                <a:cs typeface="Calibri"/>
              </a:rPr>
              <a:t>dose</a:t>
            </a:r>
            <a:r>
              <a:rPr lang="sk-SK" dirty="0">
                <a:cs typeface="Calibri"/>
              </a:rPr>
              <a:t> (</a:t>
            </a:r>
            <a:r>
              <a:rPr lang="sk-SK" dirty="0" err="1">
                <a:cs typeface="Calibri"/>
              </a:rPr>
              <a:t>pcs</a:t>
            </a:r>
            <a:r>
              <a:rPr lang="sk-SK" dirty="0">
                <a:cs typeface="Calibri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sz="1800" dirty="0">
                <a:cs typeface="Calibri"/>
              </a:rPr>
              <a:t>TC – </a:t>
            </a:r>
            <a:r>
              <a:rPr lang="sk-SK" sz="1800" dirty="0" err="1">
                <a:cs typeface="Calibri"/>
              </a:rPr>
              <a:t>technological</a:t>
            </a:r>
            <a:r>
              <a:rPr lang="sk-SK" sz="1800" dirty="0">
                <a:cs typeface="Calibri"/>
              </a:rPr>
              <a:t> </a:t>
            </a:r>
            <a:r>
              <a:rPr lang="sk-SK" sz="1800" dirty="0" err="1">
                <a:cs typeface="Calibri"/>
              </a:rPr>
              <a:t>capacity</a:t>
            </a:r>
            <a:r>
              <a:rPr lang="sk-SK" sz="1800" dirty="0">
                <a:cs typeface="Calibri"/>
              </a:rPr>
              <a:t> </a:t>
            </a:r>
            <a:r>
              <a:rPr kumimoji="0" lang="sk-SK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pcs.min</a:t>
            </a:r>
            <a:r>
              <a:rPr kumimoji="0" lang="sk-SK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-1</a:t>
            </a:r>
            <a:endParaRPr kumimoji="0" lang="en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</a:pPr>
            <a:r>
              <a:rPr lang="sk-SK" sz="1800" dirty="0">
                <a:cs typeface="Calibri"/>
              </a:rPr>
              <a:t>MA- </a:t>
            </a:r>
            <a:r>
              <a:rPr lang="sk-SK" sz="1800" dirty="0" err="1">
                <a:cs typeface="Calibri"/>
              </a:rPr>
              <a:t>Maintenance</a:t>
            </a:r>
            <a:r>
              <a:rPr lang="sk-SK" sz="1800" dirty="0">
                <a:cs typeface="Calibri"/>
              </a:rPr>
              <a:t> (break </a:t>
            </a:r>
            <a:r>
              <a:rPr lang="sk-SK" sz="1800" dirty="0" err="1">
                <a:cs typeface="Calibri"/>
              </a:rPr>
              <a:t>time</a:t>
            </a:r>
            <a:r>
              <a:rPr lang="sk-SK" sz="1800" dirty="0">
                <a:cs typeface="Calibri"/>
              </a:rPr>
              <a:t> in min) or (</a:t>
            </a:r>
            <a:r>
              <a:rPr lang="sk-SK" sz="1800" dirty="0" err="1">
                <a:cs typeface="Calibri"/>
              </a:rPr>
              <a:t>loses</a:t>
            </a:r>
            <a:r>
              <a:rPr lang="sk-SK" sz="1800" dirty="0">
                <a:cs typeface="Calibri"/>
              </a:rPr>
              <a:t> in  </a:t>
            </a:r>
            <a:r>
              <a:rPr lang="sk-SK" sz="1800" dirty="0" err="1">
                <a:cs typeface="Calibri"/>
              </a:rPr>
              <a:t>pcs</a:t>
            </a:r>
            <a:r>
              <a:rPr lang="sk-SK" sz="1800" dirty="0">
                <a:cs typeface="Calibri"/>
              </a:rPr>
              <a:t>)</a:t>
            </a:r>
            <a:endParaRPr lang="en" sz="1800" dirty="0">
              <a:cs typeface="Calibri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F9CCCFC4-AB8E-4B6A-9434-561E28C30EB7}"/>
              </a:ext>
            </a:extLst>
          </p:cNvPr>
          <p:cNvSpPr txBox="1"/>
          <p:nvPr/>
        </p:nvSpPr>
        <p:spPr>
          <a:xfrm>
            <a:off x="294443" y="146228"/>
            <a:ext cx="52023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k-SK" dirty="0"/>
              <a:t>LS</a:t>
            </a:r>
            <a:r>
              <a:rPr lang="en" sz="1800" dirty="0"/>
              <a:t> = Tm + Ta + </a:t>
            </a:r>
            <a:r>
              <a:rPr lang="sk-SK" dirty="0"/>
              <a:t>RT</a:t>
            </a:r>
            <a:endParaRPr lang="en" sz="1800" dirty="0">
              <a:cs typeface="Calibri"/>
            </a:endParaRPr>
          </a:p>
          <a:p>
            <a:pPr marL="0" indent="0">
              <a:buNone/>
            </a:pPr>
            <a:r>
              <a:rPr lang="en" sz="1800" dirty="0"/>
              <a:t>Tm = time of the main technological run</a:t>
            </a:r>
            <a:r>
              <a:rPr lang="sk-SK" sz="1800" dirty="0"/>
              <a:t> (min)</a:t>
            </a:r>
            <a:endParaRPr lang="en" sz="1800" dirty="0">
              <a:cs typeface="Calibri"/>
            </a:endParaRPr>
          </a:p>
          <a:p>
            <a:pPr marL="0" indent="0">
              <a:buNone/>
            </a:pPr>
            <a:r>
              <a:rPr lang="en" sz="1800" dirty="0"/>
              <a:t>Ta = time of auxiliary technological operation</a:t>
            </a:r>
            <a:r>
              <a:rPr lang="sk-SK" sz="1800" dirty="0"/>
              <a:t> (min)</a:t>
            </a:r>
            <a:endParaRPr lang="en" sz="1800" dirty="0">
              <a:cs typeface="Calibri"/>
            </a:endParaRPr>
          </a:p>
          <a:p>
            <a:pPr marL="0" indent="0">
              <a:buNone/>
            </a:pPr>
            <a:r>
              <a:rPr lang="sk-SK" dirty="0"/>
              <a:t>RT</a:t>
            </a:r>
            <a:r>
              <a:rPr lang="en" sz="1800" dirty="0"/>
              <a:t> = rest time</a:t>
            </a:r>
            <a:endParaRPr lang="sk-SK" sz="1800" dirty="0"/>
          </a:p>
          <a:p>
            <a:pPr marL="0" indent="0">
              <a:buNone/>
            </a:pPr>
            <a:endParaRPr lang="en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1487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>
                <a:cs typeface="Calibri Light"/>
              </a:rPr>
              <a:t>   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" b="1" u="sng" dirty="0">
                <a:ea typeface="+mn-lt"/>
                <a:cs typeface="+mn-lt"/>
              </a:rPr>
              <a:t>3. Calculation of</a:t>
            </a:r>
            <a:r>
              <a:rPr lang="sk-SK" b="1" u="sng" dirty="0">
                <a:ea typeface="+mn-lt"/>
                <a:cs typeface="+mn-lt"/>
              </a:rPr>
              <a:t> </a:t>
            </a:r>
            <a:r>
              <a:rPr lang="sk-SK" b="1" u="sng" dirty="0" err="1">
                <a:ea typeface="+mn-lt"/>
                <a:cs typeface="+mn-lt"/>
              </a:rPr>
              <a:t>Tcap</a:t>
            </a:r>
            <a:r>
              <a:rPr lang="sk-SK" b="1" u="sng" dirty="0">
                <a:ea typeface="+mn-lt"/>
                <a:cs typeface="+mn-lt"/>
              </a:rPr>
              <a:t> -</a:t>
            </a:r>
            <a:r>
              <a:rPr lang="en" b="1" u="sng" dirty="0">
                <a:ea typeface="+mn-lt"/>
                <a:cs typeface="+mn-lt"/>
              </a:rPr>
              <a:t> </a:t>
            </a:r>
            <a:r>
              <a:rPr lang="sk-SK" b="1" u="sng" dirty="0">
                <a:ea typeface="+mn-lt"/>
                <a:cs typeface="+mn-lt"/>
              </a:rPr>
              <a:t>T</a:t>
            </a:r>
            <a:r>
              <a:rPr lang="en" b="1" u="sng" dirty="0">
                <a:ea typeface="+mn-lt"/>
                <a:cs typeface="+mn-lt"/>
              </a:rPr>
              <a:t>otal capacity</a:t>
            </a:r>
            <a:endParaRPr lang="en-US" b="1" u="sng" dirty="0"/>
          </a:p>
          <a:p>
            <a:pPr marL="0" indent="0">
              <a:buNone/>
            </a:pPr>
            <a:endParaRPr lang="sk-SK" u="sng" dirty="0"/>
          </a:p>
          <a:p>
            <a:pPr marL="0" indent="0">
              <a:buNone/>
            </a:pPr>
            <a:r>
              <a:rPr lang="en" dirty="0"/>
              <a:t>Tcap = </a:t>
            </a:r>
            <a:r>
              <a:rPr lang="en" dirty="0">
                <a:solidFill>
                  <a:srgbClr val="FF0000"/>
                </a:solidFill>
              </a:rPr>
              <a:t>334 </a:t>
            </a:r>
            <a:r>
              <a:rPr lang="en" dirty="0"/>
              <a:t>* </a:t>
            </a:r>
            <a:r>
              <a:rPr lang="en" dirty="0">
                <a:solidFill>
                  <a:srgbClr val="00B0F0"/>
                </a:solidFill>
              </a:rPr>
              <a:t>2143 </a:t>
            </a:r>
            <a:r>
              <a:rPr lang="en" dirty="0"/>
              <a:t>= 715 714 p</a:t>
            </a:r>
            <a:r>
              <a:rPr lang="sk-SK" dirty="0" err="1"/>
              <a:t>cs</a:t>
            </a:r>
            <a:r>
              <a:rPr lang="en" dirty="0"/>
              <a:t> of </a:t>
            </a:r>
            <a:r>
              <a:rPr lang="sk-SK" dirty="0" err="1"/>
              <a:t>yogurts</a:t>
            </a:r>
            <a:r>
              <a:rPr lang="en" dirty="0"/>
              <a:t> for November (maximum)</a:t>
            </a:r>
          </a:p>
          <a:p>
            <a:pPr marL="0" indent="0" algn="ctr">
              <a:buNone/>
            </a:pPr>
            <a:r>
              <a:rPr lang="en" i="1" dirty="0">
                <a:solidFill>
                  <a:schemeClr val="accent1"/>
                </a:solidFill>
              </a:rPr>
              <a:t>The maximum total capacity </a:t>
            </a:r>
            <a:r>
              <a:rPr lang="sk-SK" i="1" dirty="0">
                <a:solidFill>
                  <a:schemeClr val="accent1"/>
                </a:solidFill>
              </a:rPr>
              <a:t>for November </a:t>
            </a:r>
            <a:r>
              <a:rPr lang="en" i="1" dirty="0">
                <a:solidFill>
                  <a:schemeClr val="accent1"/>
                </a:solidFill>
              </a:rPr>
              <a:t>is 715 71</a:t>
            </a:r>
            <a:r>
              <a:rPr lang="sk-SK" i="1" dirty="0">
                <a:solidFill>
                  <a:schemeClr val="accent1"/>
                </a:solidFill>
              </a:rPr>
              <a:t> </a:t>
            </a:r>
            <a:r>
              <a:rPr lang="sk-SK" i="1" dirty="0" err="1">
                <a:solidFill>
                  <a:schemeClr val="accent1"/>
                </a:solidFill>
              </a:rPr>
              <a:t>yogurts</a:t>
            </a:r>
            <a:r>
              <a:rPr lang="sk-SK" i="1" dirty="0">
                <a:solidFill>
                  <a:schemeClr val="accent1"/>
                </a:solidFill>
              </a:rPr>
              <a:t>. </a:t>
            </a:r>
          </a:p>
          <a:p>
            <a:pPr marL="0" indent="0" algn="ctr">
              <a:buNone/>
            </a:pPr>
            <a:endParaRPr lang="en" i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" i="1" dirty="0"/>
              <a:t>Production reality: It is necessary to proceed from the nature of the product (unused filling cannot remain in the line until the next day)</a:t>
            </a:r>
            <a:endParaRPr lang="sk-SK" i="1" dirty="0"/>
          </a:p>
          <a:p>
            <a:pPr marL="0" indent="0">
              <a:buNone/>
            </a:pPr>
            <a:endParaRPr lang="en" i="1" dirty="0"/>
          </a:p>
          <a:p>
            <a:pPr marL="0" indent="0">
              <a:buNone/>
            </a:pPr>
            <a:r>
              <a:rPr lang="sk-SK" dirty="0" err="1"/>
              <a:t>One</a:t>
            </a:r>
            <a:r>
              <a:rPr lang="sk-SK" dirty="0"/>
              <a:t> </a:t>
            </a:r>
            <a:r>
              <a:rPr lang="sk-SK" dirty="0" err="1"/>
              <a:t>wotking</a:t>
            </a:r>
            <a:r>
              <a:rPr lang="sk-SK" dirty="0"/>
              <a:t> </a:t>
            </a:r>
            <a:r>
              <a:rPr lang="sk-SK" dirty="0" err="1"/>
              <a:t>day</a:t>
            </a:r>
            <a:r>
              <a:rPr lang="sk-SK" dirty="0"/>
              <a:t> = </a:t>
            </a:r>
            <a:r>
              <a:rPr lang="en" dirty="0"/>
              <a:t>2 </a:t>
            </a:r>
            <a:r>
              <a:rPr lang="sk-SK" dirty="0" err="1"/>
              <a:t>shifts</a:t>
            </a:r>
            <a:r>
              <a:rPr lang="sk-SK" dirty="0"/>
              <a:t> (2*8*60) = </a:t>
            </a:r>
            <a:r>
              <a:rPr lang="en" dirty="0"/>
              <a:t>960 min</a:t>
            </a:r>
          </a:p>
          <a:p>
            <a:pPr marL="0" indent="0">
              <a:buNone/>
            </a:pPr>
            <a:r>
              <a:rPr lang="en" dirty="0">
                <a:solidFill>
                  <a:srgbClr val="0070C0"/>
                </a:solidFill>
              </a:rPr>
              <a:t>Number of completed batches</a:t>
            </a:r>
            <a:r>
              <a:rPr lang="sk-SK" dirty="0">
                <a:solidFill>
                  <a:srgbClr val="0070C0"/>
                </a:solidFill>
              </a:rPr>
              <a:t> per </a:t>
            </a:r>
            <a:r>
              <a:rPr lang="sk-SK" dirty="0" err="1">
                <a:solidFill>
                  <a:srgbClr val="0070C0"/>
                </a:solidFill>
              </a:rPr>
              <a:t>day</a:t>
            </a:r>
            <a:r>
              <a:rPr lang="sk-SK" dirty="0">
                <a:solidFill>
                  <a:srgbClr val="0070C0"/>
                </a:solidFill>
              </a:rPr>
              <a:t>=</a:t>
            </a:r>
            <a:r>
              <a:rPr lang="en" dirty="0">
                <a:solidFill>
                  <a:srgbClr val="0070C0"/>
                </a:solidFill>
              </a:rPr>
              <a:t> </a:t>
            </a:r>
            <a:r>
              <a:rPr lang="en" dirty="0"/>
              <a:t>in 2 </a:t>
            </a:r>
            <a:r>
              <a:rPr lang="sk-SK" dirty="0" err="1"/>
              <a:t>shifts</a:t>
            </a:r>
            <a:r>
              <a:rPr lang="en" dirty="0"/>
              <a:t> .... 960</a:t>
            </a:r>
            <a:r>
              <a:rPr lang="sk-SK" dirty="0"/>
              <a:t> (min)</a:t>
            </a:r>
            <a:r>
              <a:rPr lang="en" dirty="0"/>
              <a:t>/140</a:t>
            </a:r>
            <a:r>
              <a:rPr lang="sk-SK" dirty="0"/>
              <a:t> (min.batch</a:t>
            </a:r>
            <a:r>
              <a:rPr lang="sk-SK" baseline="30000" dirty="0"/>
              <a:t>-1</a:t>
            </a:r>
            <a:r>
              <a:rPr lang="sk-SK" dirty="0"/>
              <a:t>)</a:t>
            </a:r>
            <a:r>
              <a:rPr lang="en" dirty="0"/>
              <a:t>= 6.86 = </a:t>
            </a:r>
            <a:r>
              <a:rPr lang="en" dirty="0">
                <a:solidFill>
                  <a:srgbClr val="FF0000"/>
                </a:solidFill>
              </a:rPr>
              <a:t>6 batches</a:t>
            </a:r>
          </a:p>
          <a:p>
            <a:pPr marL="0" indent="0">
              <a:buNone/>
            </a:pPr>
            <a:r>
              <a:rPr lang="sk-SK" dirty="0"/>
              <a:t>21 </a:t>
            </a:r>
            <a:r>
              <a:rPr lang="en" dirty="0"/>
              <a:t>working days * 6 batches * 5000 pcs (1 batch) = 21 * 6 * 5000 = 630 000 pcs</a:t>
            </a:r>
            <a:r>
              <a:rPr lang="sk-SK" dirty="0"/>
              <a:t>.month</a:t>
            </a:r>
            <a:r>
              <a:rPr lang="sk-SK" baseline="30000" dirty="0"/>
              <a:t>-1</a:t>
            </a:r>
            <a:endParaRPr lang="en" baseline="30000" dirty="0"/>
          </a:p>
          <a:p>
            <a:pPr marL="0" indent="0" algn="ctr">
              <a:buNone/>
            </a:pPr>
            <a:r>
              <a:rPr lang="en" sz="2900" i="1" dirty="0">
                <a:solidFill>
                  <a:schemeClr val="accent1"/>
                </a:solidFill>
              </a:rPr>
              <a:t>The real total capacity </a:t>
            </a:r>
            <a:r>
              <a:rPr lang="sk-SK" sz="2900" i="1" dirty="0">
                <a:solidFill>
                  <a:schemeClr val="accent1"/>
                </a:solidFill>
              </a:rPr>
              <a:t>for November </a:t>
            </a:r>
            <a:r>
              <a:rPr lang="en" sz="2900" i="1" dirty="0">
                <a:solidFill>
                  <a:schemeClr val="accent1"/>
                </a:solidFill>
              </a:rPr>
              <a:t>is 630,000 yogurts.</a:t>
            </a:r>
            <a:endParaRPr lang="sk-SK" sz="2900" i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sk-SK" sz="2900" i="1" dirty="0" err="1">
                <a:solidFill>
                  <a:schemeClr val="bg1">
                    <a:lumMod val="50000"/>
                  </a:schemeClr>
                </a:solidFill>
              </a:rPr>
              <a:t>Calculate</a:t>
            </a:r>
            <a:r>
              <a:rPr lang="sk-SK" sz="29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sk-SK" sz="2900" i="1" dirty="0" err="1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sk-SK" sz="29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sk-SK" sz="2900" i="1" dirty="0" err="1">
                <a:solidFill>
                  <a:schemeClr val="bg1">
                    <a:lumMod val="50000"/>
                  </a:schemeClr>
                </a:solidFill>
              </a:rPr>
              <a:t>sales</a:t>
            </a:r>
            <a:r>
              <a:rPr lang="sk-SK" sz="29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sk-SK" sz="2900" i="1" dirty="0" err="1">
                <a:solidFill>
                  <a:schemeClr val="bg1">
                    <a:lumMod val="50000"/>
                  </a:schemeClr>
                </a:solidFill>
              </a:rPr>
              <a:t>difference</a:t>
            </a:r>
            <a:r>
              <a:rPr lang="sk-SK" sz="2900" i="1" dirty="0">
                <a:solidFill>
                  <a:schemeClr val="bg1">
                    <a:lumMod val="50000"/>
                  </a:schemeClr>
                </a:solidFill>
              </a:rPr>
              <a:t>!</a:t>
            </a:r>
            <a:endParaRPr lang="en" sz="29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1637610" y="2123104"/>
            <a:ext cx="5652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 dirty="0">
                <a:solidFill>
                  <a:srgbClr val="FF0000"/>
                </a:solidFill>
              </a:rPr>
              <a:t>UTF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2694021" y="2106477"/>
            <a:ext cx="5652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 dirty="0">
                <a:solidFill>
                  <a:srgbClr val="00B0F0"/>
                </a:solidFill>
              </a:rPr>
              <a:t>PS</a:t>
            </a:r>
          </a:p>
        </p:txBody>
      </p:sp>
      <p:cxnSp>
        <p:nvCxnSpPr>
          <p:cNvPr id="9" name="Rovná spojovacia šípka 8"/>
          <p:cNvCxnSpPr/>
          <p:nvPr/>
        </p:nvCxnSpPr>
        <p:spPr>
          <a:xfrm flipH="1">
            <a:off x="1862051" y="2410687"/>
            <a:ext cx="1" cy="22773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Rovná spojovacia šípka 11"/>
          <p:cNvCxnSpPr/>
          <p:nvPr/>
        </p:nvCxnSpPr>
        <p:spPr>
          <a:xfrm>
            <a:off x="2885903" y="2410687"/>
            <a:ext cx="0" cy="22883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BlokTextu 5">
            <a:extLst>
              <a:ext uri="{FF2B5EF4-FFF2-40B4-BE49-F238E27FC236}">
                <a16:creationId xmlns:a16="http://schemas.microsoft.com/office/drawing/2014/main" id="{D99687E5-C868-7AD2-720A-9A909B710CB1}"/>
              </a:ext>
            </a:extLst>
          </p:cNvPr>
          <p:cNvSpPr txBox="1"/>
          <p:nvPr/>
        </p:nvSpPr>
        <p:spPr>
          <a:xfrm>
            <a:off x="8824403" y="251855"/>
            <a:ext cx="277497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</a:rPr>
              <a:t>Tcap</a:t>
            </a:r>
            <a:r>
              <a:rPr lang="en-US" dirty="0">
                <a:solidFill>
                  <a:schemeClr val="accent1"/>
                </a:solidFill>
              </a:rPr>
              <a:t> = UTF / LS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Tcap</a:t>
            </a:r>
            <a:r>
              <a:rPr lang="en-US" dirty="0">
                <a:solidFill>
                  <a:schemeClr val="accent1"/>
                </a:solidFill>
              </a:rPr>
              <a:t> = UTF * PS</a:t>
            </a:r>
          </a:p>
          <a:p>
            <a:r>
              <a:rPr lang="en-US" dirty="0" err="1"/>
              <a:t>Tcap</a:t>
            </a:r>
            <a:r>
              <a:rPr lang="en-US" dirty="0"/>
              <a:t>  - </a:t>
            </a:r>
            <a:r>
              <a:rPr lang="sk-SK" dirty="0"/>
              <a:t>T</a:t>
            </a:r>
            <a:r>
              <a:rPr lang="en-US" dirty="0" err="1"/>
              <a:t>otal</a:t>
            </a:r>
            <a:r>
              <a:rPr lang="en-US" dirty="0"/>
              <a:t> capacity</a:t>
            </a:r>
          </a:p>
          <a:p>
            <a:r>
              <a:rPr lang="en-US" dirty="0"/>
              <a:t>UTF – Usable time fund </a:t>
            </a:r>
            <a:endParaRPr lang="sk-SK" dirty="0"/>
          </a:p>
          <a:p>
            <a:r>
              <a:rPr lang="en-US" dirty="0"/>
              <a:t>LS – Labor standard </a:t>
            </a:r>
            <a:endParaRPr lang="sk-SK" dirty="0"/>
          </a:p>
          <a:p>
            <a:r>
              <a:rPr lang="en-US" dirty="0"/>
              <a:t>PS - </a:t>
            </a:r>
            <a:r>
              <a:rPr lang="sk-SK" dirty="0"/>
              <a:t>P</a:t>
            </a:r>
            <a:r>
              <a:rPr lang="en-US" dirty="0" err="1"/>
              <a:t>erformance</a:t>
            </a:r>
            <a:r>
              <a:rPr lang="en-US" dirty="0"/>
              <a:t> standard </a:t>
            </a:r>
          </a:p>
        </p:txBody>
      </p:sp>
    </p:spTree>
    <p:extLst>
      <p:ext uri="{BB962C8B-B14F-4D97-AF65-F5344CB8AC3E}">
        <p14:creationId xmlns:p14="http://schemas.microsoft.com/office/powerpoint/2010/main" val="1054061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n" sz="4000" dirty="0">
                <a:solidFill>
                  <a:srgbClr val="FFFFFF"/>
                </a:solidFill>
              </a:rPr>
              <a:t>Example B – Beer filling line</a:t>
            </a:r>
            <a:endParaRPr lang="en" sz="4000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221862" y="1488332"/>
            <a:ext cx="6198410" cy="4980562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indent="0">
              <a:buNone/>
            </a:pPr>
            <a:r>
              <a:rPr lang="en" sz="1800" b="1" dirty="0">
                <a:solidFill>
                  <a:srgbClr val="FEFFFF"/>
                </a:solidFill>
              </a:rPr>
              <a:t>Calculation of beer filling line capacity</a:t>
            </a:r>
          </a:p>
          <a:p>
            <a:r>
              <a:rPr lang="en" sz="1800" dirty="0">
                <a:solidFill>
                  <a:srgbClr val="FEFFFF"/>
                </a:solidFill>
              </a:rPr>
              <a:t>The technical parameters of the line enable the filling of 900 half-liter beers per hour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Production technology always requires one production batch (filling volume 1500 L) to interrupt the operation for 20 minutes (cleaning and exchange of contents)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Rest time for the necessary manual activities is 0.6 min. for the handling batch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The carton (handling batch) contains 48 beers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Production is two-shift, it does not work on Saturdays or Sundays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r>
              <a:rPr lang="en" sz="1800" dirty="0">
                <a:solidFill>
                  <a:srgbClr val="FEFFFF"/>
                </a:solidFill>
              </a:rPr>
              <a:t>Line maintenance is preventive and regular (always 15 minutes before the start of the first change – i</a:t>
            </a:r>
            <a:r>
              <a:rPr lang="sk-SK" sz="1800" dirty="0">
                <a:solidFill>
                  <a:srgbClr val="FEFFFF"/>
                </a:solidFill>
              </a:rPr>
              <a:t>.</a:t>
            </a:r>
            <a:r>
              <a:rPr lang="en" sz="1800" dirty="0">
                <a:solidFill>
                  <a:srgbClr val="FEFFFF"/>
                </a:solidFill>
              </a:rPr>
              <a:t>e</a:t>
            </a:r>
            <a:r>
              <a:rPr lang="sk-SK" sz="1800" dirty="0">
                <a:solidFill>
                  <a:srgbClr val="FEFFFF"/>
                </a:solidFill>
              </a:rPr>
              <a:t>.</a:t>
            </a:r>
            <a:r>
              <a:rPr lang="en" sz="1800" dirty="0">
                <a:solidFill>
                  <a:srgbClr val="FEFFFF"/>
                </a:solidFill>
              </a:rPr>
              <a:t> outside working hours) and 1.5 hours (within working hours) always once a month</a:t>
            </a:r>
            <a:endParaRPr lang="sk-SK" sz="1800" dirty="0">
              <a:solidFill>
                <a:srgbClr val="FEFFFF"/>
              </a:solidFill>
              <a:cs typeface="Calibri"/>
            </a:endParaRPr>
          </a:p>
          <a:p>
            <a:pPr marL="0" indent="0">
              <a:buNone/>
            </a:pPr>
            <a:endParaRPr lang="sk-SK" sz="1800" dirty="0">
              <a:solidFill>
                <a:srgbClr val="FEFFFF"/>
              </a:solidFill>
            </a:endParaRPr>
          </a:p>
          <a:p>
            <a:pPr marL="0" indent="0">
              <a:buNone/>
            </a:pPr>
            <a:r>
              <a:rPr lang="en" sz="1800" b="1" i="1" dirty="0">
                <a:solidFill>
                  <a:srgbClr val="FEFFFF"/>
                </a:solidFill>
              </a:rPr>
              <a:t>Determine the production capacity of the line for the month of April (4 weekends and 2 holidays)</a:t>
            </a:r>
            <a:endParaRPr lang="sk-SK" sz="1800" b="1" i="1" dirty="0">
              <a:solidFill>
                <a:srgbClr val="FE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1624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sz="3600" b="1" dirty="0"/>
              <a:t>The solution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77553" y="1825625"/>
            <a:ext cx="11949343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" u="sng" dirty="0"/>
              <a:t>UTF for </a:t>
            </a:r>
            <a:r>
              <a:rPr lang="sk-SK" u="sng" dirty="0" err="1"/>
              <a:t>April</a:t>
            </a:r>
            <a:r>
              <a:rPr lang="en" u="sng" dirty="0"/>
              <a:t> will be set first</a:t>
            </a:r>
          </a:p>
          <a:p>
            <a:pPr marL="0" indent="0">
              <a:buNone/>
            </a:pPr>
            <a:r>
              <a:rPr lang="sk-SK" dirty="0" err="1"/>
              <a:t>Shift</a:t>
            </a:r>
            <a:r>
              <a:rPr lang="en" dirty="0"/>
              <a:t> = 8 hours</a:t>
            </a:r>
          </a:p>
          <a:p>
            <a:pPr marL="0" indent="0">
              <a:buNone/>
            </a:pPr>
            <a:r>
              <a:rPr lang="en" dirty="0"/>
              <a:t>CTF = 30 days</a:t>
            </a:r>
          </a:p>
          <a:p>
            <a:pPr marL="0" indent="0">
              <a:buNone/>
            </a:pPr>
            <a:r>
              <a:rPr lang="en" dirty="0"/>
              <a:t>NTF = 30 - </a:t>
            </a:r>
            <a:r>
              <a:rPr lang="en" dirty="0">
                <a:solidFill>
                  <a:srgbClr val="00B050"/>
                </a:solidFill>
              </a:rPr>
              <a:t>(4 * 2) </a:t>
            </a:r>
            <a:r>
              <a:rPr lang="en" dirty="0"/>
              <a:t>- </a:t>
            </a:r>
            <a:r>
              <a:rPr lang="en" dirty="0">
                <a:solidFill>
                  <a:srgbClr val="00B0F0"/>
                </a:solidFill>
              </a:rPr>
              <a:t>2 </a:t>
            </a:r>
            <a:r>
              <a:rPr lang="en" dirty="0"/>
              <a:t>= 20 working days</a:t>
            </a:r>
          </a:p>
          <a:p>
            <a:pPr marL="0" indent="0">
              <a:buNone/>
            </a:pPr>
            <a:r>
              <a:rPr lang="sk-SK" dirty="0"/>
              <a:t>U</a:t>
            </a:r>
            <a:r>
              <a:rPr lang="en" dirty="0"/>
              <a:t>TF = 20</a:t>
            </a:r>
            <a:r>
              <a:rPr lang="sk-SK" dirty="0"/>
              <a:t> </a:t>
            </a:r>
            <a:r>
              <a:rPr lang="sk-SK" dirty="0" err="1"/>
              <a:t>days</a:t>
            </a:r>
            <a:r>
              <a:rPr lang="en" dirty="0"/>
              <a:t> * </a:t>
            </a:r>
            <a:r>
              <a:rPr lang="en" dirty="0">
                <a:solidFill>
                  <a:schemeClr val="tx2"/>
                </a:solidFill>
              </a:rPr>
              <a:t>2</a:t>
            </a:r>
            <a:r>
              <a:rPr lang="en" dirty="0">
                <a:solidFill>
                  <a:srgbClr val="FFC000"/>
                </a:solidFill>
              </a:rPr>
              <a:t> </a:t>
            </a:r>
            <a:r>
              <a:rPr lang="sk-SK" dirty="0">
                <a:solidFill>
                  <a:srgbClr val="FFC000"/>
                </a:solidFill>
              </a:rPr>
              <a:t>per </a:t>
            </a:r>
            <a:r>
              <a:rPr lang="sk-SK" dirty="0" err="1">
                <a:solidFill>
                  <a:srgbClr val="FFC000"/>
                </a:solidFill>
              </a:rPr>
              <a:t>day</a:t>
            </a:r>
            <a:r>
              <a:rPr lang="en" dirty="0"/>
              <a:t>* </a:t>
            </a:r>
            <a:r>
              <a:rPr lang="en" dirty="0">
                <a:solidFill>
                  <a:srgbClr val="FF0000"/>
                </a:solidFill>
              </a:rPr>
              <a:t>8 </a:t>
            </a:r>
            <a:r>
              <a:rPr lang="sk-SK" dirty="0" err="1">
                <a:solidFill>
                  <a:srgbClr val="FF0000"/>
                </a:solidFill>
              </a:rPr>
              <a:t>hours</a:t>
            </a: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en" dirty="0"/>
              <a:t>= 320 h - 1.5 hours maintenance = 318.5 </a:t>
            </a:r>
            <a:r>
              <a:rPr lang="en" sz="2400" dirty="0"/>
              <a:t>h</a:t>
            </a:r>
            <a:r>
              <a:rPr lang="sk-SK" sz="2400" dirty="0" err="1"/>
              <a:t>ours</a:t>
            </a:r>
            <a:endParaRPr lang="en" dirty="0"/>
          </a:p>
        </p:txBody>
      </p:sp>
      <p:sp>
        <p:nvSpPr>
          <p:cNvPr id="4" name="BlokTextu 3"/>
          <p:cNvSpPr txBox="1"/>
          <p:nvPr/>
        </p:nvSpPr>
        <p:spPr>
          <a:xfrm>
            <a:off x="2930237" y="2991268"/>
            <a:ext cx="1721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 dirty="0">
                <a:solidFill>
                  <a:srgbClr val="00B050"/>
                </a:solidFill>
              </a:rPr>
              <a:t>4 weekends (S, N)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4311445" y="3003559"/>
            <a:ext cx="1500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" sz="1600" dirty="0">
                <a:solidFill>
                  <a:srgbClr val="00B0F0"/>
                </a:solidFill>
              </a:rPr>
              <a:t>holiday</a:t>
            </a:r>
          </a:p>
        </p:txBody>
      </p:sp>
      <p:cxnSp>
        <p:nvCxnSpPr>
          <p:cNvPr id="7" name="Rovná spojovacia šípka 6"/>
          <p:cNvCxnSpPr/>
          <p:nvPr/>
        </p:nvCxnSpPr>
        <p:spPr>
          <a:xfrm flipH="1">
            <a:off x="2992584" y="3225338"/>
            <a:ext cx="360563" cy="232757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Rovná spojovacia šípka 9"/>
          <p:cNvCxnSpPr/>
          <p:nvPr/>
        </p:nvCxnSpPr>
        <p:spPr>
          <a:xfrm flipH="1">
            <a:off x="3873731" y="3249184"/>
            <a:ext cx="700350" cy="20328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BlokTextu 12"/>
          <p:cNvSpPr txBox="1"/>
          <p:nvPr/>
        </p:nvSpPr>
        <p:spPr>
          <a:xfrm>
            <a:off x="1804495" y="4671970"/>
            <a:ext cx="1500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>
                <a:solidFill>
                  <a:schemeClr val="tx2"/>
                </a:solidFill>
              </a:rPr>
              <a:t>Number of changes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4223906" y="4653057"/>
            <a:ext cx="15004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dirty="0">
                <a:solidFill>
                  <a:srgbClr val="FF0000"/>
                </a:solidFill>
              </a:rPr>
              <a:t>Duration of one </a:t>
            </a:r>
            <a:r>
              <a:rPr lang="sk-SK" dirty="0" err="1">
                <a:solidFill>
                  <a:srgbClr val="FF0000"/>
                </a:solidFill>
              </a:rPr>
              <a:t>shift</a:t>
            </a:r>
            <a:endParaRPr lang="en" dirty="0">
              <a:solidFill>
                <a:srgbClr val="FF0000"/>
              </a:solidFill>
            </a:endParaRPr>
          </a:p>
        </p:txBody>
      </p:sp>
      <p:cxnSp>
        <p:nvCxnSpPr>
          <p:cNvPr id="15" name="Rovná spojovacia šípka 14"/>
          <p:cNvCxnSpPr/>
          <p:nvPr/>
        </p:nvCxnSpPr>
        <p:spPr>
          <a:xfrm flipH="1" flipV="1">
            <a:off x="4363392" y="4305780"/>
            <a:ext cx="552800" cy="26572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Rovná spojovacia šípka 15"/>
          <p:cNvCxnSpPr/>
          <p:nvPr/>
        </p:nvCxnSpPr>
        <p:spPr>
          <a:xfrm flipV="1">
            <a:off x="2359892" y="4316150"/>
            <a:ext cx="389654" cy="336907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16">
            <a:extLst>
              <a:ext uri="{FF2B5EF4-FFF2-40B4-BE49-F238E27FC236}">
                <a16:creationId xmlns:a16="http://schemas.microsoft.com/office/drawing/2014/main" id="{CDA19E9C-0A0A-A3CB-0457-31D16AF5D511}"/>
              </a:ext>
            </a:extLst>
          </p:cNvPr>
          <p:cNvSpPr txBox="1"/>
          <p:nvPr/>
        </p:nvSpPr>
        <p:spPr>
          <a:xfrm>
            <a:off x="8237932" y="511660"/>
            <a:ext cx="34126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" sz="2400" b="1" dirty="0"/>
              <a:t>UTF</a:t>
            </a:r>
            <a:r>
              <a:rPr lang="en" sz="2400" dirty="0"/>
              <a:t> = NTF * T - PD</a:t>
            </a:r>
          </a:p>
          <a:p>
            <a:pPr marL="0" indent="0">
              <a:buNone/>
            </a:pPr>
            <a:r>
              <a:rPr lang="en" sz="2400" b="1" dirty="0"/>
              <a:t>NTF</a:t>
            </a:r>
            <a:r>
              <a:rPr lang="en" sz="2400" dirty="0"/>
              <a:t> = CTF - (Sa + Su + Ho)</a:t>
            </a:r>
            <a:endParaRPr lang="en" sz="1800" dirty="0"/>
          </a:p>
        </p:txBody>
      </p:sp>
    </p:spTree>
    <p:extLst>
      <p:ext uri="{BB962C8B-B14F-4D97-AF65-F5344CB8AC3E}">
        <p14:creationId xmlns:p14="http://schemas.microsoft.com/office/powerpoint/2010/main" val="4115540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04186" y="1825625"/>
            <a:ext cx="11860567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" dirty="0"/>
              <a:t>2. </a:t>
            </a:r>
            <a:r>
              <a:rPr lang="en" u="sng" dirty="0"/>
              <a:t>Calculation of the </a:t>
            </a:r>
            <a:r>
              <a:rPr lang="sk-SK" u="sng" dirty="0"/>
              <a:t>LS - </a:t>
            </a:r>
            <a:r>
              <a:rPr lang="en" u="sng" dirty="0"/>
              <a:t>standard of time (labor) per one </a:t>
            </a:r>
            <a:r>
              <a:rPr lang="sk-SK" u="sng" dirty="0" err="1"/>
              <a:t>manipulative</a:t>
            </a:r>
            <a:r>
              <a:rPr lang="sk-SK" u="sng" dirty="0"/>
              <a:t> </a:t>
            </a:r>
            <a:r>
              <a:rPr lang="sk-SK" u="sng" dirty="0" err="1"/>
              <a:t>dose</a:t>
            </a:r>
            <a:r>
              <a:rPr lang="en" u="sng" dirty="0">
                <a:solidFill>
                  <a:schemeClr val="bg1">
                    <a:lumMod val="50000"/>
                  </a:schemeClr>
                </a:solidFill>
              </a:rPr>
              <a:t>(48 pcs)</a:t>
            </a:r>
            <a:r>
              <a:rPr lang="en" u="sng" dirty="0"/>
              <a:t> and the standard of quantity per hour</a:t>
            </a:r>
          </a:p>
          <a:p>
            <a:pPr marL="0" indent="0" algn="ctr">
              <a:buNone/>
            </a:pPr>
            <a:r>
              <a:rPr lang="sk-SK" sz="2400" dirty="0" err="1">
                <a:solidFill>
                  <a:schemeClr val="accent1">
                    <a:lumMod val="75000"/>
                  </a:schemeClr>
                </a:solidFill>
              </a:rPr>
              <a:t>Tm</a:t>
            </a:r>
            <a:r>
              <a:rPr lang="sk-SK" sz="2400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en" sz="2400" dirty="0">
                <a:solidFill>
                  <a:schemeClr val="accent1">
                    <a:lumMod val="75000"/>
                  </a:schemeClr>
                </a:solidFill>
              </a:rPr>
              <a:t>Time of the main technical course of the batch </a:t>
            </a:r>
            <a:br>
              <a:rPr lang="sk-SK" sz="2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" sz="2400" dirty="0"/>
              <a:t>48</a:t>
            </a:r>
            <a:r>
              <a:rPr lang="sk-SK" sz="2400" dirty="0" err="1"/>
              <a:t>pcs</a:t>
            </a:r>
            <a:r>
              <a:rPr lang="en" sz="2400" dirty="0"/>
              <a:t>/</a:t>
            </a:r>
            <a:r>
              <a:rPr lang="sk-SK" sz="2400" dirty="0"/>
              <a:t> (900pcs/</a:t>
            </a:r>
            <a:r>
              <a:rPr lang="sk-SK" sz="2400" dirty="0" err="1"/>
              <a:t>hour</a:t>
            </a:r>
            <a:r>
              <a:rPr lang="sk-SK" sz="2400" dirty="0"/>
              <a:t> = 900:60 = </a:t>
            </a:r>
            <a:r>
              <a:rPr lang="en" sz="2400" dirty="0"/>
              <a:t>15 </a:t>
            </a:r>
            <a:r>
              <a:rPr lang="sk-SK" sz="2400" dirty="0"/>
              <a:t>pcs.min</a:t>
            </a:r>
            <a:r>
              <a:rPr lang="sk-SK" sz="2400" baseline="30000" dirty="0"/>
              <a:t>-1</a:t>
            </a:r>
            <a:r>
              <a:rPr lang="sk-SK" sz="2400" dirty="0"/>
              <a:t>)=</a:t>
            </a:r>
            <a:r>
              <a:rPr lang="en" sz="2400" dirty="0"/>
              <a:t> </a:t>
            </a:r>
            <a:r>
              <a:rPr lang="sk-SK" sz="2400" dirty="0">
                <a:highlight>
                  <a:srgbClr val="FFFF00"/>
                </a:highlight>
              </a:rPr>
              <a:t>3.2 min</a:t>
            </a:r>
            <a:r>
              <a:rPr lang="sk-SK" sz="2400" dirty="0"/>
              <a:t>.....</a:t>
            </a:r>
            <a:r>
              <a:rPr lang="en" sz="2400" dirty="0"/>
              <a:t>3.2 min / 48 pcs</a:t>
            </a:r>
          </a:p>
          <a:p>
            <a:pPr marL="0" indent="0" algn="ctr">
              <a:buNone/>
            </a:pPr>
            <a:r>
              <a:rPr lang="sk-SK" sz="2400" dirty="0">
                <a:solidFill>
                  <a:schemeClr val="accent1">
                    <a:lumMod val="75000"/>
                  </a:schemeClr>
                </a:solidFill>
              </a:rPr>
              <a:t>Ta - </a:t>
            </a:r>
            <a:r>
              <a:rPr lang="en" sz="2400" dirty="0">
                <a:solidFill>
                  <a:schemeClr val="accent1">
                    <a:lumMod val="75000"/>
                  </a:schemeClr>
                </a:solidFill>
              </a:rPr>
              <a:t>Auxiliary technical batch run time</a:t>
            </a:r>
            <a:br>
              <a:rPr lang="sk-SK" sz="2400" dirty="0"/>
            </a:br>
            <a:r>
              <a:rPr lang="en" sz="2200" dirty="0"/>
              <a:t> (20</a:t>
            </a:r>
            <a:r>
              <a:rPr lang="sk-SK" sz="2200" dirty="0"/>
              <a:t>min</a:t>
            </a:r>
            <a:r>
              <a:rPr lang="en" sz="2200" dirty="0"/>
              <a:t>/ (2</a:t>
            </a:r>
            <a:r>
              <a:rPr lang="sk-SK" sz="2200" dirty="0"/>
              <a:t> </a:t>
            </a:r>
            <a:r>
              <a:rPr lang="sk-SK" sz="2200" dirty="0" err="1"/>
              <a:t>beers</a:t>
            </a:r>
            <a:r>
              <a:rPr lang="sk-SK" sz="2200" dirty="0"/>
              <a:t>/liter</a:t>
            </a:r>
            <a:r>
              <a:rPr lang="en" sz="2200" dirty="0"/>
              <a:t> *1500</a:t>
            </a:r>
            <a:r>
              <a:rPr lang="sk-SK" sz="2200" dirty="0"/>
              <a:t> </a:t>
            </a:r>
            <a:r>
              <a:rPr lang="sk-SK" sz="2200" dirty="0" err="1"/>
              <a:t>litres</a:t>
            </a:r>
            <a:r>
              <a:rPr lang="sk-SK" sz="2200" dirty="0"/>
              <a:t>/</a:t>
            </a:r>
            <a:r>
              <a:rPr lang="sk-SK" sz="2200" dirty="0" err="1"/>
              <a:t>batch</a:t>
            </a:r>
            <a:r>
              <a:rPr lang="en" sz="2200" dirty="0"/>
              <a:t>)) </a:t>
            </a:r>
            <a:r>
              <a:rPr lang="en" sz="2400" dirty="0"/>
              <a:t>* 48</a:t>
            </a:r>
            <a:r>
              <a:rPr lang="sk-SK" sz="2400" dirty="0"/>
              <a:t> </a:t>
            </a:r>
            <a:r>
              <a:rPr lang="sk-SK" sz="2400" dirty="0" err="1"/>
              <a:t>pcs</a:t>
            </a:r>
            <a:r>
              <a:rPr lang="sk-SK" sz="2400" dirty="0"/>
              <a:t> in </a:t>
            </a:r>
            <a:r>
              <a:rPr lang="sk-SK" sz="2400" dirty="0" err="1"/>
              <a:t>dose</a:t>
            </a:r>
            <a:r>
              <a:rPr lang="en" sz="2400" dirty="0"/>
              <a:t> = </a:t>
            </a:r>
            <a:r>
              <a:rPr lang="sk-SK" sz="2400" dirty="0"/>
              <a:t>20/(2*1500) =</a:t>
            </a:r>
            <a:r>
              <a:rPr lang="en" sz="2400" dirty="0">
                <a:highlight>
                  <a:srgbClr val="FFFF00"/>
                </a:highlight>
              </a:rPr>
              <a:t>0.32</a:t>
            </a:r>
            <a:r>
              <a:rPr lang="sk-SK" sz="2400" dirty="0">
                <a:highlight>
                  <a:srgbClr val="FFFF00"/>
                </a:highlight>
              </a:rPr>
              <a:t> min</a:t>
            </a:r>
            <a:r>
              <a:rPr lang="en" sz="2400" dirty="0">
                <a:highlight>
                  <a:srgbClr val="FFFF00"/>
                </a:highlight>
              </a:rPr>
              <a:t> </a:t>
            </a:r>
            <a:r>
              <a:rPr lang="en" sz="2400" dirty="0"/>
              <a:t>... (0.32 min/ 48pcs)</a:t>
            </a:r>
          </a:p>
          <a:p>
            <a:pPr marL="0" indent="0" algn="ctr">
              <a:buNone/>
            </a:pPr>
            <a:r>
              <a:rPr lang="sk-SK" sz="2400" dirty="0">
                <a:solidFill>
                  <a:schemeClr val="accent1">
                    <a:lumMod val="75000"/>
                  </a:schemeClr>
                </a:solidFill>
              </a:rPr>
              <a:t>RT - </a:t>
            </a:r>
            <a:r>
              <a:rPr lang="en" sz="2400" dirty="0">
                <a:solidFill>
                  <a:schemeClr val="accent1">
                    <a:lumMod val="75000"/>
                  </a:schemeClr>
                </a:solidFill>
              </a:rPr>
              <a:t>Rest time for manual operations </a:t>
            </a:r>
            <a:r>
              <a:rPr lang="en" sz="2400" dirty="0">
                <a:highlight>
                  <a:srgbClr val="FFFF00"/>
                </a:highlight>
              </a:rPr>
              <a:t>0.6</a:t>
            </a:r>
            <a:r>
              <a:rPr lang="sk-SK" sz="2400" dirty="0">
                <a:highlight>
                  <a:srgbClr val="FFFF00"/>
                </a:highlight>
              </a:rPr>
              <a:t> min</a:t>
            </a:r>
            <a:r>
              <a:rPr lang="en" sz="2400" dirty="0">
                <a:highlight>
                  <a:srgbClr val="FFFF00"/>
                </a:highlight>
              </a:rPr>
              <a:t> </a:t>
            </a:r>
            <a:r>
              <a:rPr lang="en" sz="2400" dirty="0"/>
              <a:t>... (0.6 min / 48 pcs)</a:t>
            </a:r>
            <a:br>
              <a:rPr lang="sk-SK" sz="2400" dirty="0"/>
            </a:br>
            <a:endParaRPr lang="en" sz="2400" dirty="0"/>
          </a:p>
          <a:p>
            <a:pPr marL="0" indent="0">
              <a:buNone/>
            </a:pPr>
            <a:r>
              <a:rPr lang="sk-SK" sz="2400" dirty="0">
                <a:solidFill>
                  <a:schemeClr val="accent1">
                    <a:lumMod val="75000"/>
                  </a:schemeClr>
                </a:solidFill>
              </a:rPr>
              <a:t>LS - </a:t>
            </a:r>
            <a:r>
              <a:rPr lang="sk-SK" sz="2400" dirty="0" err="1">
                <a:solidFill>
                  <a:schemeClr val="accent1">
                    <a:lumMod val="75000"/>
                  </a:schemeClr>
                </a:solidFill>
              </a:rPr>
              <a:t>Labor</a:t>
            </a:r>
            <a:r>
              <a:rPr lang="en" sz="2400" dirty="0">
                <a:solidFill>
                  <a:schemeClr val="accent1">
                    <a:lumMod val="75000"/>
                  </a:schemeClr>
                </a:solidFill>
              </a:rPr>
              <a:t> standard (time) </a:t>
            </a:r>
            <a:r>
              <a:rPr lang="sk-SK" sz="2400" u="sng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" sz="2400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sz="2400" u="sng" dirty="0" err="1">
                <a:solidFill>
                  <a:schemeClr val="accent1">
                    <a:lumMod val="75000"/>
                  </a:schemeClr>
                </a:solidFill>
              </a:rPr>
              <a:t>manipulative</a:t>
            </a:r>
            <a:r>
              <a:rPr lang="sk-SK" sz="2400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sz="2400" u="sng" dirty="0" err="1">
                <a:solidFill>
                  <a:schemeClr val="accent1">
                    <a:lumMod val="75000"/>
                  </a:schemeClr>
                </a:solidFill>
              </a:rPr>
              <a:t>dose</a:t>
            </a:r>
            <a:r>
              <a:rPr lang="en" sz="2400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" sz="2400" dirty="0"/>
              <a:t>... 3.2 + 0.32 + 0.6 = </a:t>
            </a:r>
            <a:r>
              <a:rPr lang="en" sz="2400" dirty="0">
                <a:highlight>
                  <a:srgbClr val="FFFF00"/>
                </a:highlight>
              </a:rPr>
              <a:t>4.12</a:t>
            </a:r>
            <a:r>
              <a:rPr lang="sk-SK" sz="2400" dirty="0">
                <a:highlight>
                  <a:srgbClr val="FFFF00"/>
                </a:highlight>
              </a:rPr>
              <a:t> min</a:t>
            </a:r>
            <a:r>
              <a:rPr lang="en" sz="2400" dirty="0">
                <a:highlight>
                  <a:srgbClr val="FFFF00"/>
                </a:highlight>
              </a:rPr>
              <a:t> </a:t>
            </a:r>
            <a:r>
              <a:rPr lang="en" sz="2400" dirty="0"/>
              <a:t>... (4.12 min / 48 pcs)</a:t>
            </a:r>
            <a:r>
              <a:rPr lang="sk-SK" sz="2400" dirty="0"/>
              <a:t> </a:t>
            </a:r>
          </a:p>
          <a:p>
            <a:pPr marL="0" indent="0" algn="ctr">
              <a:buNone/>
            </a:pPr>
            <a:r>
              <a:rPr lang="sk-SK" sz="2400" dirty="0"/>
              <a:t>4.12 min / 48 </a:t>
            </a:r>
            <a:r>
              <a:rPr lang="sk-SK" sz="2400" dirty="0" err="1"/>
              <a:t>pcs</a:t>
            </a:r>
            <a:r>
              <a:rPr lang="sk-SK" sz="2400" dirty="0"/>
              <a:t> = 0.08583 min.pc</a:t>
            </a:r>
            <a:r>
              <a:rPr lang="sk-SK" sz="2400" baseline="30000" dirty="0"/>
              <a:t>-1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sz="2400" dirty="0">
                <a:solidFill>
                  <a:schemeClr val="accent1">
                    <a:lumMod val="75000"/>
                  </a:schemeClr>
                </a:solidFill>
              </a:rPr>
              <a:t>LS – </a:t>
            </a:r>
            <a:r>
              <a:rPr lang="sk-SK" sz="2400" dirty="0" err="1">
                <a:solidFill>
                  <a:schemeClr val="accent1">
                    <a:lumMod val="75000"/>
                  </a:schemeClr>
                </a:solidFill>
              </a:rPr>
              <a:t>Labor</a:t>
            </a:r>
            <a:r>
              <a:rPr lang="sk-SK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sz="2400" dirty="0" err="1">
                <a:solidFill>
                  <a:schemeClr val="accent1">
                    <a:lumMod val="75000"/>
                  </a:schemeClr>
                </a:solidFill>
              </a:rPr>
              <a:t>standard</a:t>
            </a:r>
            <a:r>
              <a:rPr lang="sk-SK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" sz="2400" dirty="0">
                <a:solidFill>
                  <a:schemeClr val="accent1">
                    <a:lumMod val="75000"/>
                  </a:schemeClr>
                </a:solidFill>
              </a:rPr>
              <a:t>(time) </a:t>
            </a:r>
            <a:r>
              <a:rPr lang="en" sz="2400" u="sng" dirty="0">
                <a:solidFill>
                  <a:schemeClr val="accent1">
                    <a:lumMod val="75000"/>
                  </a:schemeClr>
                </a:solidFill>
              </a:rPr>
              <a:t>per batch </a:t>
            </a:r>
            <a:r>
              <a:rPr lang="en" sz="2400" dirty="0"/>
              <a:t>(</a:t>
            </a:r>
            <a:r>
              <a:rPr lang="sk-SK" sz="2400" dirty="0"/>
              <a:t>1500 </a:t>
            </a:r>
            <a:r>
              <a:rPr lang="sk-SK" sz="2400" dirty="0" err="1"/>
              <a:t>liters</a:t>
            </a:r>
            <a:r>
              <a:rPr lang="sk-SK" sz="2400" dirty="0"/>
              <a:t> 2 </a:t>
            </a:r>
            <a:r>
              <a:rPr lang="sk-SK" sz="2400" dirty="0" err="1"/>
              <a:t>beers</a:t>
            </a:r>
            <a:r>
              <a:rPr lang="sk-SK" sz="2400" dirty="0"/>
              <a:t>/liter = </a:t>
            </a:r>
            <a:r>
              <a:rPr lang="en" sz="2400" dirty="0"/>
              <a:t>3000 pcs) ... </a:t>
            </a:r>
            <a:r>
              <a:rPr kumimoji="0" lang="sk-SK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0.08583 min.pc</a:t>
            </a:r>
            <a:r>
              <a:rPr kumimoji="0" lang="sk-SK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-1</a:t>
            </a:r>
            <a:r>
              <a:rPr kumimoji="0" lang="sk-SK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3000pcs =</a:t>
            </a:r>
            <a:r>
              <a:rPr kumimoji="0" lang="sk-SK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257.5min</a:t>
            </a:r>
            <a:br>
              <a:rPr kumimoji="0" lang="sk-SK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sk-SK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 257.5 min/3000pcs</a:t>
            </a:r>
          </a:p>
          <a:p>
            <a:pPr marL="0" indent="0" algn="ctr">
              <a:buNone/>
            </a:pPr>
            <a:br>
              <a:rPr lang="sk-SK" sz="2400" dirty="0"/>
            </a:br>
            <a:r>
              <a:rPr lang="sk-SK" sz="2400" dirty="0" err="1"/>
              <a:t>Alternative</a:t>
            </a:r>
            <a:r>
              <a:rPr lang="sk-SK" sz="2400" dirty="0"/>
              <a:t> </a:t>
            </a:r>
            <a:r>
              <a:rPr lang="sk-SK" sz="2400" dirty="0" err="1"/>
              <a:t>calculation</a:t>
            </a:r>
            <a:r>
              <a:rPr lang="sk-SK" sz="2400" dirty="0"/>
              <a:t>...</a:t>
            </a:r>
            <a:r>
              <a:rPr lang="en" sz="2400" dirty="0"/>
              <a:t>4.12 * 3000/48 = 257.5 (257.5 min / 3000 pcs)</a:t>
            </a:r>
          </a:p>
          <a:p>
            <a:pPr marL="0" indent="0">
              <a:buNone/>
            </a:pPr>
            <a:r>
              <a:rPr lang="sk-SK" sz="2500" dirty="0">
                <a:solidFill>
                  <a:schemeClr val="accent1">
                    <a:lumMod val="75000"/>
                  </a:schemeClr>
                </a:solidFill>
              </a:rPr>
              <a:t>PS - </a:t>
            </a:r>
            <a:r>
              <a:rPr lang="sk-SK" sz="2500" dirty="0" err="1">
                <a:solidFill>
                  <a:schemeClr val="accent1">
                    <a:lumMod val="75000"/>
                  </a:schemeClr>
                </a:solidFill>
              </a:rPr>
              <a:t>Performance</a:t>
            </a:r>
            <a:r>
              <a:rPr lang="sk-SK" sz="2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sz="2500" dirty="0" err="1">
                <a:solidFill>
                  <a:schemeClr val="accent1">
                    <a:lumMod val="75000"/>
                  </a:schemeClr>
                </a:solidFill>
              </a:rPr>
              <a:t>standard</a:t>
            </a:r>
            <a:r>
              <a:rPr lang="sk-SK" sz="25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" sz="2500" dirty="0">
                <a:solidFill>
                  <a:schemeClr val="accent1">
                    <a:lumMod val="75000"/>
                  </a:schemeClr>
                </a:solidFill>
              </a:rPr>
              <a:t>(quantity) </a:t>
            </a:r>
            <a:r>
              <a:rPr lang="sk-SK" sz="2400" dirty="0">
                <a:solidFill>
                  <a:schemeClr val="accent1">
                    <a:lumMod val="75000"/>
                  </a:schemeClr>
                </a:solidFill>
              </a:rPr>
              <a:t>per</a:t>
            </a:r>
            <a:r>
              <a:rPr lang="en" sz="2400" dirty="0"/>
              <a:t> 1 hour ... (48 / 4,12) * 60 = 699 .... (699 pcs</a:t>
            </a:r>
            <a:r>
              <a:rPr lang="sk-SK" sz="2400" dirty="0"/>
              <a:t>.</a:t>
            </a:r>
            <a:r>
              <a:rPr lang="en" sz="2400" dirty="0"/>
              <a:t>hour</a:t>
            </a:r>
            <a:r>
              <a:rPr lang="sk-SK" sz="2400" baseline="30000" dirty="0"/>
              <a:t>-1</a:t>
            </a:r>
            <a:r>
              <a:rPr lang="en" sz="2400" dirty="0"/>
              <a:t>)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66F64BE5-7E27-F47D-65BA-A95A0D3F4A7E}"/>
              </a:ext>
            </a:extLst>
          </p:cNvPr>
          <p:cNvSpPr txBox="1"/>
          <p:nvPr/>
        </p:nvSpPr>
        <p:spPr>
          <a:xfrm>
            <a:off x="294443" y="146228"/>
            <a:ext cx="52023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k-SK" dirty="0">
                <a:solidFill>
                  <a:schemeClr val="accent1"/>
                </a:solidFill>
              </a:rPr>
              <a:t>LS</a:t>
            </a:r>
            <a:r>
              <a:rPr lang="en" dirty="0">
                <a:solidFill>
                  <a:schemeClr val="accent1"/>
                </a:solidFill>
              </a:rPr>
              <a:t> = Tm + Ta + </a:t>
            </a:r>
            <a:r>
              <a:rPr lang="sk-SK" dirty="0">
                <a:solidFill>
                  <a:schemeClr val="accent1"/>
                </a:solidFill>
              </a:rPr>
              <a:t>RT</a:t>
            </a:r>
            <a:endParaRPr lang="en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" sz="1800" dirty="0"/>
              <a:t>Tm = time of the main technological run</a:t>
            </a:r>
            <a:r>
              <a:rPr lang="sk-SK" sz="1800" dirty="0"/>
              <a:t> (min)</a:t>
            </a:r>
            <a:endParaRPr lang="en" sz="1800" dirty="0">
              <a:cs typeface="Calibri"/>
            </a:endParaRPr>
          </a:p>
          <a:p>
            <a:pPr marL="0" indent="0">
              <a:buNone/>
            </a:pPr>
            <a:r>
              <a:rPr lang="en" sz="1800" dirty="0"/>
              <a:t>Ta = time of auxiliary technological operation</a:t>
            </a:r>
            <a:r>
              <a:rPr lang="sk-SK" sz="1800" dirty="0"/>
              <a:t> (min)</a:t>
            </a:r>
            <a:endParaRPr lang="en" sz="1800" dirty="0">
              <a:cs typeface="Calibri"/>
            </a:endParaRPr>
          </a:p>
          <a:p>
            <a:pPr marL="0" indent="0">
              <a:buNone/>
            </a:pPr>
            <a:r>
              <a:rPr lang="sk-SK" dirty="0"/>
              <a:t>RT</a:t>
            </a:r>
            <a:r>
              <a:rPr lang="en" sz="1800" dirty="0"/>
              <a:t> = rest time</a:t>
            </a:r>
            <a:endParaRPr lang="sk-SK" sz="1800" dirty="0"/>
          </a:p>
          <a:p>
            <a:pPr marL="0" indent="0">
              <a:buNone/>
            </a:pPr>
            <a:endParaRPr lang="en" sz="1800" dirty="0">
              <a:cs typeface="Calibri"/>
            </a:endParaRP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517DF5FD-B824-A694-2A52-C0811186BBE9}"/>
              </a:ext>
            </a:extLst>
          </p:cNvPr>
          <p:cNvSpPr txBox="1"/>
          <p:nvPr/>
        </p:nvSpPr>
        <p:spPr>
          <a:xfrm>
            <a:off x="8895424" y="71299"/>
            <a:ext cx="277497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</a:rPr>
              <a:t>Tcap</a:t>
            </a:r>
            <a:r>
              <a:rPr lang="en-US" dirty="0">
                <a:solidFill>
                  <a:schemeClr val="accent1"/>
                </a:solidFill>
              </a:rPr>
              <a:t> = UTF / LS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Tcap</a:t>
            </a:r>
            <a:r>
              <a:rPr lang="en-US" dirty="0">
                <a:solidFill>
                  <a:schemeClr val="accent1"/>
                </a:solidFill>
              </a:rPr>
              <a:t> = UTF * PS</a:t>
            </a:r>
          </a:p>
          <a:p>
            <a:r>
              <a:rPr lang="en-US" dirty="0" err="1"/>
              <a:t>Tcap</a:t>
            </a:r>
            <a:r>
              <a:rPr lang="en-US" dirty="0"/>
              <a:t>  - </a:t>
            </a:r>
            <a:r>
              <a:rPr lang="sk-SK" dirty="0"/>
              <a:t>T</a:t>
            </a:r>
            <a:r>
              <a:rPr lang="en-US" dirty="0" err="1"/>
              <a:t>otal</a:t>
            </a:r>
            <a:r>
              <a:rPr lang="en-US" dirty="0"/>
              <a:t> capacity</a:t>
            </a:r>
          </a:p>
          <a:p>
            <a:r>
              <a:rPr lang="en-US" dirty="0"/>
              <a:t>UTF – Usable time fund </a:t>
            </a:r>
            <a:endParaRPr lang="sk-SK" dirty="0"/>
          </a:p>
          <a:p>
            <a:r>
              <a:rPr lang="en-US" dirty="0"/>
              <a:t>LS – Labor standard </a:t>
            </a:r>
            <a:endParaRPr lang="sk-SK" dirty="0"/>
          </a:p>
          <a:p>
            <a:r>
              <a:rPr lang="en-US" dirty="0"/>
              <a:t>PS - </a:t>
            </a:r>
            <a:r>
              <a:rPr lang="sk-SK" dirty="0"/>
              <a:t>P</a:t>
            </a:r>
            <a:r>
              <a:rPr lang="en-US" dirty="0" err="1"/>
              <a:t>erformance</a:t>
            </a:r>
            <a:r>
              <a:rPr lang="en-US" dirty="0"/>
              <a:t> standard </a:t>
            </a:r>
          </a:p>
        </p:txBody>
      </p:sp>
      <p:sp>
        <p:nvSpPr>
          <p:cNvPr id="8" name="BlokTextu 7">
            <a:extLst>
              <a:ext uri="{FF2B5EF4-FFF2-40B4-BE49-F238E27FC236}">
                <a16:creationId xmlns:a16="http://schemas.microsoft.com/office/drawing/2014/main" id="{84F1BCD5-053C-6D3F-E58E-EFDB01471809}"/>
              </a:ext>
            </a:extLst>
          </p:cNvPr>
          <p:cNvSpPr txBox="1"/>
          <p:nvPr/>
        </p:nvSpPr>
        <p:spPr>
          <a:xfrm>
            <a:off x="5114424" y="561726"/>
            <a:ext cx="35814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sk-SK" sz="1800" b="1" dirty="0">
                <a:solidFill>
                  <a:schemeClr val="accent5"/>
                </a:solidFill>
                <a:cs typeface="Calibri"/>
              </a:rPr>
              <a:t>PS = 1/LS</a:t>
            </a:r>
          </a:p>
          <a:p>
            <a:pPr marL="0" indent="0" algn="ctr">
              <a:buNone/>
            </a:pPr>
            <a:r>
              <a:rPr lang="sk-SK" sz="1800" b="1" dirty="0">
                <a:solidFill>
                  <a:schemeClr val="accent5"/>
                </a:solidFill>
                <a:cs typeface="Calibri"/>
              </a:rPr>
              <a:t>PS= 1/</a:t>
            </a:r>
            <a:r>
              <a:rPr lang="sk-SK" sz="1800" b="1" dirty="0" err="1">
                <a:solidFill>
                  <a:schemeClr val="accent5"/>
                </a:solidFill>
                <a:cs typeface="Calibri"/>
              </a:rPr>
              <a:t>Tm</a:t>
            </a:r>
            <a:r>
              <a:rPr lang="sk-SK" sz="1800" b="1" dirty="0">
                <a:solidFill>
                  <a:schemeClr val="accent5"/>
                </a:solidFill>
                <a:cs typeface="Calibri"/>
              </a:rPr>
              <a:t> + Ta + RT</a:t>
            </a:r>
          </a:p>
        </p:txBody>
      </p:sp>
    </p:spTree>
    <p:extLst>
      <p:ext uri="{BB962C8B-B14F-4D97-AF65-F5344CB8AC3E}">
        <p14:creationId xmlns:p14="http://schemas.microsoft.com/office/powerpoint/2010/main" val="372928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7825" cy="2409024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" u="sng" dirty="0"/>
              <a:t>3. Calculation of </a:t>
            </a:r>
            <a:r>
              <a:rPr lang="sk-SK" u="sng" dirty="0" err="1"/>
              <a:t>Tcap</a:t>
            </a:r>
            <a:r>
              <a:rPr lang="sk-SK" u="sng" dirty="0"/>
              <a:t> </a:t>
            </a:r>
            <a:r>
              <a:rPr lang="en" u="sng" dirty="0"/>
              <a:t>total capacity</a:t>
            </a:r>
          </a:p>
          <a:p>
            <a:pPr marL="0" indent="0">
              <a:buNone/>
            </a:pPr>
            <a:endParaRPr lang="sk-SK" u="sng" dirty="0"/>
          </a:p>
          <a:p>
            <a:pPr marL="0" indent="0">
              <a:buNone/>
            </a:pPr>
            <a:r>
              <a:rPr lang="en" dirty="0"/>
              <a:t>Tcap = </a:t>
            </a:r>
            <a:r>
              <a:rPr lang="en" dirty="0">
                <a:solidFill>
                  <a:srgbClr val="FF0000"/>
                </a:solidFill>
              </a:rPr>
              <a:t>318.5 </a:t>
            </a:r>
            <a:r>
              <a:rPr lang="en" dirty="0"/>
              <a:t>* </a:t>
            </a:r>
            <a:r>
              <a:rPr lang="en" dirty="0">
                <a:solidFill>
                  <a:srgbClr val="00B0F0"/>
                </a:solidFill>
              </a:rPr>
              <a:t>699 </a:t>
            </a:r>
            <a:r>
              <a:rPr lang="en" dirty="0"/>
              <a:t>= 222 641 pieces of beer for April (maximum)</a:t>
            </a:r>
          </a:p>
          <a:p>
            <a:pPr marL="0" indent="0" algn="ctr">
              <a:buNone/>
            </a:pPr>
            <a:r>
              <a:rPr lang="en" i="1" dirty="0">
                <a:solidFill>
                  <a:schemeClr val="accent1">
                    <a:lumMod val="75000"/>
                  </a:schemeClr>
                </a:solidFill>
              </a:rPr>
              <a:t>The maximum total capacity</a:t>
            </a:r>
            <a:r>
              <a:rPr lang="sk-SK" i="1" dirty="0">
                <a:solidFill>
                  <a:schemeClr val="accent1">
                    <a:lumMod val="75000"/>
                  </a:schemeClr>
                </a:solidFill>
              </a:rPr>
              <a:t> for </a:t>
            </a:r>
            <a:r>
              <a:rPr lang="sk-SK" i="1" dirty="0" err="1">
                <a:solidFill>
                  <a:schemeClr val="accent1">
                    <a:lumMod val="75000"/>
                  </a:schemeClr>
                </a:solidFill>
              </a:rPr>
              <a:t>April</a:t>
            </a:r>
            <a:r>
              <a:rPr lang="en" i="1" dirty="0">
                <a:solidFill>
                  <a:schemeClr val="accent1">
                    <a:lumMod val="75000"/>
                  </a:schemeClr>
                </a:solidFill>
              </a:rPr>
              <a:t> is 222,641 beers.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en" i="1" dirty="0"/>
              <a:t>Production reality: It is necessary to proceed from the nature of the product (unused filling cannot remain in the line until the next day)</a:t>
            </a:r>
            <a:endParaRPr lang="sk-SK" i="1" dirty="0"/>
          </a:p>
        </p:txBody>
      </p:sp>
      <p:sp>
        <p:nvSpPr>
          <p:cNvPr id="5" name="BlokTextu 4"/>
          <p:cNvSpPr txBox="1"/>
          <p:nvPr/>
        </p:nvSpPr>
        <p:spPr>
          <a:xfrm>
            <a:off x="1637610" y="2123104"/>
            <a:ext cx="5652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 dirty="0">
                <a:solidFill>
                  <a:srgbClr val="FF0000"/>
                </a:solidFill>
              </a:rPr>
              <a:t>UTF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2694021" y="2106477"/>
            <a:ext cx="5652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600">
                <a:solidFill>
                  <a:srgbClr val="00B0F0"/>
                </a:solidFill>
              </a:rPr>
              <a:t>PS</a:t>
            </a:r>
            <a:endParaRPr lang="en" sz="1600" dirty="0">
              <a:solidFill>
                <a:srgbClr val="00B0F0"/>
              </a:solidFill>
            </a:endParaRPr>
          </a:p>
        </p:txBody>
      </p:sp>
      <p:cxnSp>
        <p:nvCxnSpPr>
          <p:cNvPr id="9" name="Rovná spojovacia šípka 8"/>
          <p:cNvCxnSpPr/>
          <p:nvPr/>
        </p:nvCxnSpPr>
        <p:spPr>
          <a:xfrm flipH="1">
            <a:off x="1862051" y="2410687"/>
            <a:ext cx="1" cy="227738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Rovná spojovacia šípka 11"/>
          <p:cNvCxnSpPr/>
          <p:nvPr/>
        </p:nvCxnSpPr>
        <p:spPr>
          <a:xfrm>
            <a:off x="2885903" y="2410687"/>
            <a:ext cx="0" cy="22883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BlokTextu 3">
            <a:extLst>
              <a:ext uri="{FF2B5EF4-FFF2-40B4-BE49-F238E27FC236}">
                <a16:creationId xmlns:a16="http://schemas.microsoft.com/office/drawing/2014/main" id="{8C1CA8D7-9CFE-7A13-2C97-3A7CF66C177F}"/>
              </a:ext>
            </a:extLst>
          </p:cNvPr>
          <p:cNvSpPr txBox="1"/>
          <p:nvPr/>
        </p:nvSpPr>
        <p:spPr>
          <a:xfrm>
            <a:off x="8895424" y="71299"/>
            <a:ext cx="277497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</a:rPr>
              <a:t>Tcap</a:t>
            </a:r>
            <a:r>
              <a:rPr lang="en-US" dirty="0">
                <a:solidFill>
                  <a:schemeClr val="accent1"/>
                </a:solidFill>
              </a:rPr>
              <a:t> = UTF / LS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Tcap</a:t>
            </a:r>
            <a:r>
              <a:rPr lang="en-US" dirty="0">
                <a:solidFill>
                  <a:schemeClr val="accent1"/>
                </a:solidFill>
              </a:rPr>
              <a:t> = UTF * PS</a:t>
            </a:r>
          </a:p>
          <a:p>
            <a:r>
              <a:rPr lang="en-US" dirty="0" err="1"/>
              <a:t>Tcap</a:t>
            </a:r>
            <a:r>
              <a:rPr lang="en-US" dirty="0"/>
              <a:t>  - </a:t>
            </a:r>
            <a:r>
              <a:rPr lang="sk-SK" dirty="0"/>
              <a:t>T</a:t>
            </a:r>
            <a:r>
              <a:rPr lang="en-US" dirty="0" err="1"/>
              <a:t>otal</a:t>
            </a:r>
            <a:r>
              <a:rPr lang="en-US" dirty="0"/>
              <a:t> capacity</a:t>
            </a:r>
          </a:p>
          <a:p>
            <a:r>
              <a:rPr lang="en-US" dirty="0"/>
              <a:t>UTF – Usable time fund </a:t>
            </a:r>
            <a:endParaRPr lang="sk-SK" dirty="0"/>
          </a:p>
          <a:p>
            <a:r>
              <a:rPr lang="en-US" dirty="0"/>
              <a:t>LS – Labor standard </a:t>
            </a:r>
            <a:endParaRPr lang="sk-SK" dirty="0"/>
          </a:p>
          <a:p>
            <a:r>
              <a:rPr lang="en-US" dirty="0"/>
              <a:t>PS - </a:t>
            </a:r>
            <a:r>
              <a:rPr lang="sk-SK" dirty="0"/>
              <a:t>P</a:t>
            </a:r>
            <a:r>
              <a:rPr lang="en-US" dirty="0" err="1"/>
              <a:t>erformance</a:t>
            </a:r>
            <a:r>
              <a:rPr lang="en-US" dirty="0"/>
              <a:t> standard </a:t>
            </a:r>
          </a:p>
        </p:txBody>
      </p:sp>
      <p:sp>
        <p:nvSpPr>
          <p:cNvPr id="7" name="Zástupný objekt pre obsah 2">
            <a:extLst>
              <a:ext uri="{FF2B5EF4-FFF2-40B4-BE49-F238E27FC236}">
                <a16:creationId xmlns:a16="http://schemas.microsoft.com/office/drawing/2014/main" id="{E0958964-23DB-EEFA-3424-9EAF18EE3817}"/>
              </a:ext>
            </a:extLst>
          </p:cNvPr>
          <p:cNvSpPr txBox="1">
            <a:spLocks/>
          </p:cNvSpPr>
          <p:nvPr/>
        </p:nvSpPr>
        <p:spPr>
          <a:xfrm>
            <a:off x="838200" y="4218481"/>
            <a:ext cx="10515600" cy="218390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" i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k-SK" sz="2000" dirty="0" err="1"/>
              <a:t>One</a:t>
            </a:r>
            <a:r>
              <a:rPr lang="sk-SK" sz="2000" dirty="0"/>
              <a:t> </a:t>
            </a:r>
            <a:r>
              <a:rPr lang="sk-SK" sz="2000" dirty="0" err="1"/>
              <a:t>wotking</a:t>
            </a:r>
            <a:r>
              <a:rPr lang="sk-SK" sz="2000" dirty="0"/>
              <a:t> </a:t>
            </a:r>
            <a:r>
              <a:rPr lang="sk-SK" sz="2000" dirty="0" err="1"/>
              <a:t>day</a:t>
            </a:r>
            <a:r>
              <a:rPr lang="sk-SK" sz="2000" dirty="0"/>
              <a:t> = </a:t>
            </a:r>
            <a:r>
              <a:rPr lang="en" sz="2000" dirty="0"/>
              <a:t>2 </a:t>
            </a:r>
            <a:r>
              <a:rPr lang="sk-SK" sz="2000" dirty="0" err="1"/>
              <a:t>shifts</a:t>
            </a:r>
            <a:r>
              <a:rPr lang="sk-SK" sz="2000" dirty="0"/>
              <a:t> (2*8*60) = </a:t>
            </a:r>
            <a:r>
              <a:rPr lang="en" sz="2000" dirty="0"/>
              <a:t>960 min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" sz="2000" dirty="0">
                <a:solidFill>
                  <a:srgbClr val="0070C0"/>
                </a:solidFill>
              </a:rPr>
              <a:t>Number of completed batches</a:t>
            </a:r>
            <a:r>
              <a:rPr lang="sk-SK" sz="2000" dirty="0">
                <a:solidFill>
                  <a:srgbClr val="0070C0"/>
                </a:solidFill>
              </a:rPr>
              <a:t> per </a:t>
            </a:r>
            <a:r>
              <a:rPr lang="sk-SK" sz="2000" dirty="0" err="1">
                <a:solidFill>
                  <a:srgbClr val="0070C0"/>
                </a:solidFill>
              </a:rPr>
              <a:t>day</a:t>
            </a:r>
            <a:r>
              <a:rPr lang="sk-SK" sz="2000" dirty="0">
                <a:solidFill>
                  <a:srgbClr val="0070C0"/>
                </a:solidFill>
              </a:rPr>
              <a:t>=</a:t>
            </a:r>
            <a:r>
              <a:rPr lang="en" sz="2000" dirty="0">
                <a:solidFill>
                  <a:srgbClr val="0070C0"/>
                </a:solidFill>
              </a:rPr>
              <a:t> </a:t>
            </a:r>
            <a:r>
              <a:rPr lang="en" sz="2000" dirty="0"/>
              <a:t>in 2 </a:t>
            </a:r>
            <a:r>
              <a:rPr lang="sk-SK" sz="2000" dirty="0" err="1"/>
              <a:t>shifts</a:t>
            </a:r>
            <a:r>
              <a:rPr lang="en" sz="2000" dirty="0"/>
              <a:t> .... 960</a:t>
            </a:r>
            <a:r>
              <a:rPr lang="sk-SK" sz="2000" dirty="0"/>
              <a:t> (min)</a:t>
            </a:r>
            <a:r>
              <a:rPr lang="en" sz="2000" dirty="0"/>
              <a:t>/</a:t>
            </a:r>
            <a:r>
              <a:rPr lang="sk-SK" sz="2000" dirty="0"/>
              <a:t>257.5 (min.batch</a:t>
            </a:r>
            <a:r>
              <a:rPr lang="sk-SK" sz="2000" baseline="30000" dirty="0"/>
              <a:t>-1</a:t>
            </a:r>
            <a:r>
              <a:rPr lang="sk-SK" sz="2000" dirty="0"/>
              <a:t>)</a:t>
            </a:r>
            <a:r>
              <a:rPr lang="en" sz="2000" dirty="0"/>
              <a:t>= </a:t>
            </a:r>
            <a:r>
              <a:rPr lang="sk-SK" sz="2000" dirty="0"/>
              <a:t>3.73</a:t>
            </a:r>
            <a:r>
              <a:rPr lang="en" sz="2000" dirty="0"/>
              <a:t> = </a:t>
            </a:r>
            <a:r>
              <a:rPr lang="sk-SK" sz="2000" dirty="0">
                <a:solidFill>
                  <a:srgbClr val="FF0000"/>
                </a:solidFill>
              </a:rPr>
              <a:t>3</a:t>
            </a:r>
            <a:r>
              <a:rPr lang="en" sz="2000" dirty="0">
                <a:solidFill>
                  <a:srgbClr val="FF0000"/>
                </a:solidFill>
              </a:rPr>
              <a:t> batches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k-SK" sz="2000" dirty="0"/>
              <a:t>20 </a:t>
            </a:r>
            <a:r>
              <a:rPr lang="en" sz="2000" dirty="0"/>
              <a:t>working days * </a:t>
            </a:r>
            <a:r>
              <a:rPr lang="sk-SK" sz="2000" dirty="0"/>
              <a:t>3</a:t>
            </a:r>
            <a:r>
              <a:rPr lang="en" sz="2000" dirty="0"/>
              <a:t> batches * </a:t>
            </a:r>
            <a:r>
              <a:rPr lang="sk-SK" sz="2000" dirty="0"/>
              <a:t>3</a:t>
            </a:r>
            <a:r>
              <a:rPr lang="en" sz="2000" dirty="0"/>
              <a:t>000 pcs (1 batch) = 2</a:t>
            </a:r>
            <a:r>
              <a:rPr lang="sk-SK" sz="2000" dirty="0"/>
              <a:t>0</a:t>
            </a:r>
            <a:r>
              <a:rPr lang="en" sz="2000" dirty="0"/>
              <a:t> * </a:t>
            </a:r>
            <a:r>
              <a:rPr lang="sk-SK" sz="2000" dirty="0"/>
              <a:t>3</a:t>
            </a:r>
            <a:r>
              <a:rPr lang="en" sz="2000" dirty="0"/>
              <a:t> * </a:t>
            </a:r>
            <a:r>
              <a:rPr lang="sk-SK" sz="2000" dirty="0"/>
              <a:t>3</a:t>
            </a:r>
            <a:r>
              <a:rPr lang="en" sz="2000" dirty="0"/>
              <a:t>000 = </a:t>
            </a:r>
            <a:r>
              <a:rPr lang="sk-SK" sz="2000" dirty="0"/>
              <a:t>180</a:t>
            </a:r>
            <a:r>
              <a:rPr lang="en" sz="2000" dirty="0"/>
              <a:t> 000 pcs</a:t>
            </a:r>
            <a:r>
              <a:rPr lang="sk-SK" sz="2000" dirty="0"/>
              <a:t>.month</a:t>
            </a:r>
            <a:r>
              <a:rPr lang="sk-SK" sz="2000" baseline="30000" dirty="0"/>
              <a:t>-1</a:t>
            </a:r>
            <a:endParaRPr lang="en" sz="2000" baseline="30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" sz="2000" i="1" dirty="0">
                <a:solidFill>
                  <a:schemeClr val="accent1"/>
                </a:solidFill>
              </a:rPr>
              <a:t>The real total capacity </a:t>
            </a:r>
            <a:r>
              <a:rPr lang="sk-SK" sz="2000" i="1" dirty="0">
                <a:solidFill>
                  <a:schemeClr val="accent1"/>
                </a:solidFill>
              </a:rPr>
              <a:t>for </a:t>
            </a:r>
            <a:r>
              <a:rPr lang="sk-SK" sz="2000" i="1" dirty="0" err="1">
                <a:solidFill>
                  <a:schemeClr val="accent1"/>
                </a:solidFill>
              </a:rPr>
              <a:t>April</a:t>
            </a:r>
            <a:r>
              <a:rPr lang="sk-SK" sz="2000" i="1" dirty="0">
                <a:solidFill>
                  <a:schemeClr val="accent1"/>
                </a:solidFill>
              </a:rPr>
              <a:t> </a:t>
            </a:r>
            <a:r>
              <a:rPr lang="en" sz="2000" i="1" dirty="0">
                <a:solidFill>
                  <a:schemeClr val="accent1"/>
                </a:solidFill>
              </a:rPr>
              <a:t>is </a:t>
            </a:r>
            <a:r>
              <a:rPr lang="sk-SK" sz="2000" i="1" dirty="0">
                <a:solidFill>
                  <a:schemeClr val="accent1"/>
                </a:solidFill>
              </a:rPr>
              <a:t>180</a:t>
            </a:r>
            <a:r>
              <a:rPr lang="en" sz="2000" i="1" dirty="0">
                <a:solidFill>
                  <a:schemeClr val="accent1"/>
                </a:solidFill>
              </a:rPr>
              <a:t>,000 yogurts.</a:t>
            </a:r>
            <a:endParaRPr lang="sk-SK" sz="2000" i="1" dirty="0">
              <a:solidFill>
                <a:schemeClr val="accent1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sk-SK" sz="2000" i="1" dirty="0" err="1">
                <a:solidFill>
                  <a:schemeClr val="bg1">
                    <a:lumMod val="50000"/>
                  </a:schemeClr>
                </a:solidFill>
              </a:rPr>
              <a:t>Calculate</a:t>
            </a:r>
            <a:r>
              <a:rPr lang="sk-SK" sz="20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sk-SK" sz="2000" i="1" dirty="0" err="1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sk-SK" sz="20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sk-SK" sz="2000" i="1" dirty="0" err="1">
                <a:solidFill>
                  <a:schemeClr val="bg1">
                    <a:lumMod val="50000"/>
                  </a:schemeClr>
                </a:solidFill>
              </a:rPr>
              <a:t>sales</a:t>
            </a:r>
            <a:r>
              <a:rPr lang="sk-SK" sz="20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sk-SK" sz="2000" i="1" dirty="0" err="1">
                <a:solidFill>
                  <a:schemeClr val="bg1">
                    <a:lumMod val="50000"/>
                  </a:schemeClr>
                </a:solidFill>
              </a:rPr>
              <a:t>difference</a:t>
            </a:r>
            <a:r>
              <a:rPr lang="sk-SK" sz="2000" i="1" dirty="0">
                <a:solidFill>
                  <a:schemeClr val="bg1">
                    <a:lumMod val="50000"/>
                  </a:schemeClr>
                </a:solidFill>
              </a:rPr>
              <a:t>!</a:t>
            </a:r>
            <a:endParaRPr lang="en" sz="2000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748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en" sz="4000" dirty="0">
                <a:solidFill>
                  <a:srgbClr val="FFFFFF"/>
                </a:solidFill>
              </a:rPr>
              <a:t>Example C- Total annual capacity I. </a:t>
            </a:r>
            <a:endParaRPr lang="en" sz="4000" dirty="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221862" y="1719618"/>
            <a:ext cx="6230332" cy="433462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The company produces 4,000 parts per hour. </a:t>
            </a:r>
            <a:r>
              <a:rPr lang="sk-SK" sz="1700" dirty="0" err="1">
                <a:solidFill>
                  <a:srgbClr val="FEFFFF"/>
                </a:solidFill>
              </a:rPr>
              <a:t>This</a:t>
            </a:r>
            <a:r>
              <a:rPr lang="sk-SK" sz="1700" dirty="0">
                <a:solidFill>
                  <a:srgbClr val="FEFFFF"/>
                </a:solidFill>
              </a:rPr>
              <a:t> </a:t>
            </a:r>
            <a:r>
              <a:rPr lang="sk-SK" sz="1700" dirty="0" err="1">
                <a:solidFill>
                  <a:srgbClr val="FEFFFF"/>
                </a:solidFill>
              </a:rPr>
              <a:t>year</a:t>
            </a:r>
            <a:r>
              <a:rPr lang="sk-SK" sz="1700" dirty="0">
                <a:solidFill>
                  <a:srgbClr val="FEFFFF"/>
                </a:solidFill>
              </a:rPr>
              <a:t> t</a:t>
            </a:r>
            <a:r>
              <a:rPr lang="en" sz="1700" dirty="0">
                <a:solidFill>
                  <a:srgbClr val="FEFFFF"/>
                </a:solidFill>
              </a:rPr>
              <a:t>here are 114 days of weekends and holidays. Other time losses (holidays, illnesses, etc.) account for 35 days. The company is working on 2 </a:t>
            </a:r>
            <a:r>
              <a:rPr lang="sk-SK" sz="1700" dirty="0" err="1">
                <a:solidFill>
                  <a:srgbClr val="FEFFFF"/>
                </a:solidFill>
              </a:rPr>
              <a:t>shifts</a:t>
            </a:r>
            <a:r>
              <a:rPr lang="en" sz="1700" dirty="0">
                <a:solidFill>
                  <a:srgbClr val="FEFFFF"/>
                </a:solidFill>
              </a:rPr>
              <a:t> (each for 8 hours).</a:t>
            </a:r>
          </a:p>
          <a:p>
            <a:pPr marL="0" indent="0">
              <a:buNone/>
            </a:pPr>
            <a:r>
              <a:rPr lang="en" sz="1700" u="sng" dirty="0">
                <a:solidFill>
                  <a:srgbClr val="FEFFFF"/>
                </a:solidFill>
              </a:rPr>
              <a:t>a) Calculate the total annual production capacity.</a:t>
            </a: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Tcap = UTF * PS</a:t>
            </a: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UTF (Usable time fund) = (365 - 114 - 35) * 8 * 2 = 3456 h</a:t>
            </a:r>
            <a:r>
              <a:rPr lang="sk-SK" sz="1700" dirty="0" err="1">
                <a:solidFill>
                  <a:srgbClr val="FEFFFF"/>
                </a:solidFill>
              </a:rPr>
              <a:t>ours</a:t>
            </a:r>
            <a:endParaRPr lang="en" sz="1700" dirty="0">
              <a:solidFill>
                <a:srgbClr val="FEFFFF"/>
              </a:solidFill>
            </a:endParaRP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PS (Performance standard) = 4000 pcs / h</a:t>
            </a:r>
            <a:r>
              <a:rPr lang="sk-SK" sz="1700" dirty="0" err="1">
                <a:solidFill>
                  <a:srgbClr val="FEFFFF"/>
                </a:solidFill>
              </a:rPr>
              <a:t>our</a:t>
            </a:r>
            <a:endParaRPr lang="en" sz="1700" dirty="0">
              <a:solidFill>
                <a:srgbClr val="FEFFFF"/>
              </a:solidFill>
            </a:endParaRP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Tcap (Total capacity)= 13,824,000 pcs</a:t>
            </a:r>
          </a:p>
          <a:p>
            <a:pPr marL="0" indent="0">
              <a:buNone/>
            </a:pPr>
            <a:r>
              <a:rPr lang="en" sz="1700" u="sng" dirty="0">
                <a:solidFill>
                  <a:srgbClr val="FEFFFF"/>
                </a:solidFill>
              </a:rPr>
              <a:t>b) Calculate the capacity utilization in the company (in%), if the company actually produced 12,985,000 pieces.</a:t>
            </a: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Capacity utilization = Real volume / Tcap = 12,985,000 / 13,824,000 = 93.9%</a:t>
            </a:r>
          </a:p>
        </p:txBody>
      </p:sp>
    </p:spTree>
    <p:extLst>
      <p:ext uri="{BB962C8B-B14F-4D97-AF65-F5344CB8AC3E}">
        <p14:creationId xmlns:p14="http://schemas.microsoft.com/office/powerpoint/2010/main" val="2168828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4872" y="982272"/>
            <a:ext cx="3585064" cy="4560970"/>
          </a:xfrm>
        </p:spPr>
        <p:txBody>
          <a:bodyPr>
            <a:normAutofit/>
          </a:bodyPr>
          <a:lstStyle/>
          <a:p>
            <a:r>
              <a:rPr lang="en" sz="4000" dirty="0">
                <a:solidFill>
                  <a:srgbClr val="FFFFFF"/>
                </a:solidFill>
                <a:ea typeface="+mj-lt"/>
                <a:cs typeface="+mj-lt"/>
              </a:rPr>
              <a:t>Example D- Total annual capacity II. </a:t>
            </a:r>
            <a:endParaRPr lang="en-US" dirty="0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The company produces 3,500 parts per hour. There are 113 days </a:t>
            </a:r>
            <a:r>
              <a:rPr lang="sk-SK" sz="1700" dirty="0">
                <a:solidFill>
                  <a:srgbClr val="FEFFFF"/>
                </a:solidFill>
              </a:rPr>
              <a:t>of </a:t>
            </a:r>
            <a:r>
              <a:rPr lang="en" sz="1700" dirty="0">
                <a:solidFill>
                  <a:srgbClr val="FEFFFF"/>
                </a:solidFill>
              </a:rPr>
              <a:t>weekends and holidays. Other time losses (holidays, illnesses, etc.) take 40 days. The company is working on 2 </a:t>
            </a:r>
            <a:r>
              <a:rPr lang="sk-SK" sz="1700" dirty="0" err="1">
                <a:solidFill>
                  <a:srgbClr val="FEFFFF"/>
                </a:solidFill>
              </a:rPr>
              <a:t>shifts</a:t>
            </a:r>
            <a:r>
              <a:rPr lang="en" sz="1700" dirty="0">
                <a:solidFill>
                  <a:srgbClr val="FEFFFF"/>
                </a:solidFill>
              </a:rPr>
              <a:t> (each for 8 hours).</a:t>
            </a:r>
          </a:p>
          <a:p>
            <a:pPr marL="0" indent="0">
              <a:buNone/>
            </a:pPr>
            <a:r>
              <a:rPr lang="en" sz="1700" u="sng" dirty="0">
                <a:solidFill>
                  <a:srgbClr val="FEFFFF"/>
                </a:solidFill>
              </a:rPr>
              <a:t>a) Calculate the total annual production capacity.</a:t>
            </a: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Tcap (Usable time fund) = UTF * PS</a:t>
            </a: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UTF (Usable Time Fund) = (365 - 113 - 40) * 8 * 2 = 3392 h</a:t>
            </a: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PS  (Performance Standard) = 3500 pcs / h</a:t>
            </a: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Tcap (Total capacity)= 11,872,000 pcs</a:t>
            </a:r>
          </a:p>
          <a:p>
            <a:pPr marL="0" indent="0">
              <a:buNone/>
            </a:pPr>
            <a:r>
              <a:rPr lang="en" sz="1700" u="sng" dirty="0">
                <a:solidFill>
                  <a:srgbClr val="FEFFFF"/>
                </a:solidFill>
              </a:rPr>
              <a:t>b) Calculate the capacity utilization in the company (in%), if the company actually produced 10,782,000 pieces.</a:t>
            </a:r>
          </a:p>
          <a:p>
            <a:pPr marL="0" indent="0">
              <a:buNone/>
            </a:pPr>
            <a:r>
              <a:rPr lang="en" sz="1700" dirty="0">
                <a:solidFill>
                  <a:srgbClr val="FEFFFF"/>
                </a:solidFill>
              </a:rPr>
              <a:t>Capacity utilization = Real volume / Tcap = 10,782,000 / 11,872,000 = 90.8%</a:t>
            </a:r>
          </a:p>
        </p:txBody>
      </p:sp>
    </p:spTree>
    <p:extLst>
      <p:ext uri="{BB962C8B-B14F-4D97-AF65-F5344CB8AC3E}">
        <p14:creationId xmlns:p14="http://schemas.microsoft.com/office/powerpoint/2010/main" val="343488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" sz="4000" b="1">
                <a:solidFill>
                  <a:srgbClr val="FFFFFF"/>
                </a:solidFill>
              </a:rPr>
              <a:t>Introduction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5CD4ADD-3168-401D-AE46-096C7E6971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040"/>
          <a:stretch/>
        </p:blipFill>
        <p:spPr>
          <a:xfrm>
            <a:off x="6098892" y="2492376"/>
            <a:ext cx="4802404" cy="3563372"/>
          </a:xfrm>
          <a:prstGeom prst="rect">
            <a:avLst/>
          </a:prstGeom>
        </p:spPr>
      </p:pic>
      <p:graphicFrame>
        <p:nvGraphicFramePr>
          <p:cNvPr id="5" name="Zástupný objekt pre obsah 2">
            <a:extLst>
              <a:ext uri="{FF2B5EF4-FFF2-40B4-BE49-F238E27FC236}">
                <a16:creationId xmlns:a16="http://schemas.microsoft.com/office/drawing/2014/main" id="{05539CF0-EAB1-4CC7-B2B3-32E80440D3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164313"/>
              </p:ext>
            </p:extLst>
          </p:nvPr>
        </p:nvGraphicFramePr>
        <p:xfrm>
          <a:off x="1424904" y="2494450"/>
          <a:ext cx="4053545" cy="3563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58942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13">
            <a:extLst>
              <a:ext uri="{FF2B5EF4-FFF2-40B4-BE49-F238E27FC236}">
                <a16:creationId xmlns:a16="http://schemas.microsoft.com/office/drawing/2014/main" id="{0E9C5405-4A49-4E12-98FD-8966C1118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: Shape 15">
            <a:extLst>
              <a:ext uri="{FF2B5EF4-FFF2-40B4-BE49-F238E27FC236}">
                <a16:creationId xmlns:a16="http://schemas.microsoft.com/office/drawing/2014/main" id="{35B9823A-85C3-4837-8700-3D94F9B36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17235" y="0"/>
            <a:ext cx="789032" cy="6865831"/>
          </a:xfrm>
          <a:custGeom>
            <a:avLst/>
            <a:gdLst>
              <a:gd name="connsiteX0" fmla="*/ 2648 w 789032"/>
              <a:gd name="connsiteY0" fmla="*/ 0 h 6865831"/>
              <a:gd name="connsiteX1" fmla="*/ 789032 w 789032"/>
              <a:gd name="connsiteY1" fmla="*/ 0 h 6865831"/>
              <a:gd name="connsiteX2" fmla="*/ 789032 w 789032"/>
              <a:gd name="connsiteY2" fmla="*/ 1621639 h 6865831"/>
              <a:gd name="connsiteX3" fmla="*/ 789032 w 789032"/>
              <a:gd name="connsiteY3" fmla="*/ 1900580 h 6865831"/>
              <a:gd name="connsiteX4" fmla="*/ 789032 w 789032"/>
              <a:gd name="connsiteY4" fmla="*/ 6865831 h 6865831"/>
              <a:gd name="connsiteX5" fmla="*/ 0 w 789032"/>
              <a:gd name="connsiteY5" fmla="*/ 6399058 h 6865831"/>
              <a:gd name="connsiteX6" fmla="*/ 0 w 789032"/>
              <a:gd name="connsiteY6" fmla="*/ 1154866 h 6865831"/>
              <a:gd name="connsiteX7" fmla="*/ 2648 w 789032"/>
              <a:gd name="connsiteY7" fmla="*/ 1156433 h 6865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9032" h="6865831">
                <a:moveTo>
                  <a:pt x="2648" y="0"/>
                </a:moveTo>
                <a:lnTo>
                  <a:pt x="789032" y="0"/>
                </a:lnTo>
                <a:lnTo>
                  <a:pt x="789032" y="1621639"/>
                </a:lnTo>
                <a:lnTo>
                  <a:pt x="789032" y="1900580"/>
                </a:lnTo>
                <a:lnTo>
                  <a:pt x="789032" y="6865831"/>
                </a:lnTo>
                <a:lnTo>
                  <a:pt x="0" y="6399058"/>
                </a:lnTo>
                <a:lnTo>
                  <a:pt x="0" y="1154866"/>
                </a:lnTo>
                <a:lnTo>
                  <a:pt x="2648" y="115643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Freeform 7">
            <a:extLst>
              <a:ext uri="{FF2B5EF4-FFF2-40B4-BE49-F238E27FC236}">
                <a16:creationId xmlns:a16="http://schemas.microsoft.com/office/drawing/2014/main" id="{5BAFBDD6-35EA-4318-81BD-034C73032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017236" y="887217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32" name="Rectangle 19">
            <a:extLst>
              <a:ext uri="{FF2B5EF4-FFF2-40B4-BE49-F238E27FC236}">
                <a16:creationId xmlns:a16="http://schemas.microsoft.com/office/drawing/2014/main" id="{9668AFA7-0343-4462-B952-29775C02D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498749" cy="6150193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Žlutý otazník">
            <a:extLst>
              <a:ext uri="{FF2B5EF4-FFF2-40B4-BE49-F238E27FC236}">
                <a16:creationId xmlns:a16="http://schemas.microsoft.com/office/drawing/2014/main" id="{445A2294-CF83-47D2-94DF-0E5161FAF8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377" r="1" b="9091"/>
          <a:stretch/>
        </p:blipFill>
        <p:spPr>
          <a:xfrm>
            <a:off x="1207711" y="643467"/>
            <a:ext cx="5557590" cy="5353766"/>
          </a:xfrm>
          <a:prstGeom prst="rect">
            <a:avLst/>
          </a:prstGeom>
        </p:spPr>
      </p:pic>
      <p:sp>
        <p:nvSpPr>
          <p:cNvPr id="33" name="Rectangle 8">
            <a:extLst>
              <a:ext uri="{FF2B5EF4-FFF2-40B4-BE49-F238E27FC236}">
                <a16:creationId xmlns:a16="http://schemas.microsoft.com/office/drawing/2014/main" id="{FABAF75E-3794-4E38-AFE5-55C262447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804744" y="0"/>
            <a:ext cx="43842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4BAB1E-DC2D-499F-A0A6-87B36BA8D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9872" y="1062401"/>
            <a:ext cx="3262028" cy="27338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Questions?.?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1C77-A978-45A0-BCA9-096A8B1FE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29872" y="3799647"/>
            <a:ext cx="3262028" cy="141640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800" kern="1200">
              <a:solidFill>
                <a:srgbClr val="FE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5884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r>
              <a:rPr lang="en" sz="4000" b="1"/>
              <a:t>Production size factors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FC7752C-2750-40CE-A84C-AE115CE0B5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926" r="25551" b="-3"/>
          <a:stretch/>
        </p:blipFill>
        <p:spPr>
          <a:xfrm>
            <a:off x="7199440" y="10"/>
            <a:ext cx="4992560" cy="6857990"/>
          </a:xfrm>
          <a:prstGeom prst="rect">
            <a:avLst/>
          </a:prstGeom>
          <a:effectLst/>
        </p:spPr>
      </p:pic>
      <p:graphicFrame>
        <p:nvGraphicFramePr>
          <p:cNvPr id="11" name="Zástupný objekt pre obsah 2">
            <a:extLst>
              <a:ext uri="{FF2B5EF4-FFF2-40B4-BE49-F238E27FC236}">
                <a16:creationId xmlns:a16="http://schemas.microsoft.com/office/drawing/2014/main" id="{3D501C9C-FC39-4CA0-B0E2-38C9E239AF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8063225"/>
              </p:ext>
            </p:extLst>
          </p:nvPr>
        </p:nvGraphicFramePr>
        <p:xfrm>
          <a:off x="836680" y="2405067"/>
          <a:ext cx="6002110" cy="3729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782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" sz="6000" b="1">
                <a:solidFill>
                  <a:schemeClr val="accent5"/>
                </a:solidFill>
              </a:rPr>
              <a:t>Production capacity</a:t>
            </a:r>
          </a:p>
        </p:txBody>
      </p:sp>
      <p:graphicFrame>
        <p:nvGraphicFramePr>
          <p:cNvPr id="9" name="Zástupný objekt pre obsah 2">
            <a:extLst>
              <a:ext uri="{FF2B5EF4-FFF2-40B4-BE49-F238E27FC236}">
                <a16:creationId xmlns:a16="http://schemas.microsoft.com/office/drawing/2014/main" id="{22153DC6-6D69-45B5-86AC-A4A7EC1D4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203349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3604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" sz="4800" b="1"/>
              <a:t>Factors affecting production capacity</a:t>
            </a:r>
            <a:endParaRPr lang="sk-SK" sz="4800"/>
          </a:p>
        </p:txBody>
      </p:sp>
      <p:graphicFrame>
        <p:nvGraphicFramePr>
          <p:cNvPr id="21" name="Zástupný objekt pre obsah 2">
            <a:extLst>
              <a:ext uri="{FF2B5EF4-FFF2-40B4-BE49-F238E27FC236}">
                <a16:creationId xmlns:a16="http://schemas.microsoft.com/office/drawing/2014/main" id="{5D6C2063-279D-4C16-A367-5B2E0469C4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573188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4745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8328" y="303591"/>
            <a:ext cx="4335327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4360" y="637125"/>
            <a:ext cx="3802276" cy="5256371"/>
          </a:xfrm>
        </p:spPr>
        <p:txBody>
          <a:bodyPr>
            <a:normAutofit/>
          </a:bodyPr>
          <a:lstStyle/>
          <a:p>
            <a:r>
              <a:rPr lang="en" sz="4800" b="1">
                <a:solidFill>
                  <a:schemeClr val="bg1"/>
                </a:solidFill>
              </a:rPr>
              <a:t>Determination of total production capacity</a:t>
            </a:r>
          </a:p>
        </p:txBody>
      </p:sp>
      <p:graphicFrame>
        <p:nvGraphicFramePr>
          <p:cNvPr id="5" name="Zástupný objekt pre obsah 2">
            <a:extLst>
              <a:ext uri="{FF2B5EF4-FFF2-40B4-BE49-F238E27FC236}">
                <a16:creationId xmlns:a16="http://schemas.microsoft.com/office/drawing/2014/main" id="{75F03FB1-63E6-4725-92AF-750C1C4FC3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302072"/>
              </p:ext>
            </p:extLst>
          </p:nvPr>
        </p:nvGraphicFramePr>
        <p:xfrm>
          <a:off x="5166985" y="303591"/>
          <a:ext cx="6588691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4494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" sz="4000" b="1">
                <a:solidFill>
                  <a:srgbClr val="FFFFFF"/>
                </a:solidFill>
              </a:rPr>
              <a:t>1. Calculation of the usable time fund standard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243488" y="2655112"/>
            <a:ext cx="9708995" cy="3567173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" sz="1700" b="1" dirty="0"/>
              <a:t>UTF = NTF * T - PD</a:t>
            </a:r>
          </a:p>
          <a:p>
            <a:pPr marL="0" indent="0" algn="ctr">
              <a:buNone/>
            </a:pPr>
            <a:r>
              <a:rPr lang="en" sz="1700" b="1" dirty="0"/>
              <a:t>NTF = CTF - (Sa + Su + Ho)</a:t>
            </a:r>
          </a:p>
          <a:p>
            <a:pPr marL="0" indent="0">
              <a:buNone/>
            </a:pPr>
            <a:endParaRPr lang="sk-SK" sz="1700" dirty="0"/>
          </a:p>
          <a:p>
            <a:pPr marL="0" indent="0">
              <a:buNone/>
            </a:pPr>
            <a:r>
              <a:rPr lang="en" sz="1700" dirty="0"/>
              <a:t>UTF - usable time fund (</a:t>
            </a:r>
            <a:r>
              <a:rPr lang="en" sz="1700" b="1" dirty="0"/>
              <a:t>usually in hours</a:t>
            </a:r>
            <a:r>
              <a:rPr lang="en" sz="1700" dirty="0"/>
              <a:t>) </a:t>
            </a:r>
            <a:r>
              <a:rPr lang="en" sz="1700" dirty="0">
                <a:sym typeface="Wingdings" panose="05000000000000000000" pitchFamily="2" charset="2"/>
              </a:rPr>
              <a:t> maximum time employees can work without breaks</a:t>
            </a:r>
            <a:endParaRPr lang="en" sz="1700" dirty="0"/>
          </a:p>
          <a:p>
            <a:pPr marL="0" indent="0">
              <a:buNone/>
            </a:pPr>
            <a:r>
              <a:rPr lang="en" sz="1700" dirty="0"/>
              <a:t>NTF (working days) - nominal time fund (</a:t>
            </a:r>
            <a:r>
              <a:rPr lang="en" sz="1700" b="1" dirty="0"/>
              <a:t>usually in days</a:t>
            </a:r>
            <a:r>
              <a:rPr lang="en" sz="1700" dirty="0"/>
              <a:t>)</a:t>
            </a:r>
          </a:p>
          <a:p>
            <a:pPr marL="0" indent="0">
              <a:buNone/>
            </a:pPr>
            <a:r>
              <a:rPr lang="en" sz="1700" dirty="0"/>
              <a:t>CTF - calendar time fund (</a:t>
            </a:r>
            <a:r>
              <a:rPr lang="en" sz="1700" b="1" dirty="0"/>
              <a:t>in days for the relevant period</a:t>
            </a:r>
            <a:r>
              <a:rPr lang="en" sz="1700" dirty="0"/>
              <a:t>)</a:t>
            </a:r>
            <a:endParaRPr lang="sk-SK" sz="1700" dirty="0"/>
          </a:p>
          <a:p>
            <a:pPr marL="0" indent="0">
              <a:buNone/>
            </a:pPr>
            <a:endParaRPr lang="en" sz="1700" dirty="0"/>
          </a:p>
          <a:p>
            <a:pPr marL="0" indent="0">
              <a:buNone/>
            </a:pPr>
            <a:r>
              <a:rPr lang="en" sz="1700" dirty="0"/>
              <a:t>T - number of work units in one day (number of changes * number of hours per shift)</a:t>
            </a:r>
          </a:p>
          <a:p>
            <a:pPr marL="0" indent="0">
              <a:buNone/>
            </a:pPr>
            <a:r>
              <a:rPr lang="en" sz="1700" dirty="0"/>
              <a:t>PD - planned downtime in the given period </a:t>
            </a:r>
          </a:p>
          <a:p>
            <a:pPr marL="0" indent="0">
              <a:buNone/>
            </a:pPr>
            <a:r>
              <a:rPr lang="en" sz="1700" dirty="0"/>
              <a:t>Sa, Su, Ho - Saturdays, Sundays, holidays</a:t>
            </a:r>
          </a:p>
          <a:p>
            <a:pPr marL="0" indent="0">
              <a:buNone/>
            </a:pPr>
            <a:r>
              <a:rPr lang="en" sz="1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55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" sz="4000" b="1" dirty="0">
                <a:solidFill>
                  <a:srgbClr val="FFFFFF"/>
                </a:solidFill>
              </a:rPr>
              <a:t>2. Standard of performance of human labor and production equipment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396807" y="2897242"/>
            <a:ext cx="10019876" cy="3805399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" sz="1900" dirty="0"/>
              <a:t>Standard of performance of human labor and production equipment: can take the form of a labor standard (</a:t>
            </a:r>
            <a:r>
              <a:rPr lang="en" sz="1900" b="1" dirty="0"/>
              <a:t>time standard</a:t>
            </a:r>
            <a:r>
              <a:rPr lang="en" sz="1900" dirty="0"/>
              <a:t>) or a performance standard (</a:t>
            </a:r>
            <a:r>
              <a:rPr lang="en" sz="1900" b="1" dirty="0"/>
              <a:t>quantity</a:t>
            </a:r>
            <a:r>
              <a:rPr lang="en" sz="1900" dirty="0"/>
              <a:t>)</a:t>
            </a:r>
          </a:p>
          <a:p>
            <a:r>
              <a:rPr lang="en" sz="1900" b="1" dirty="0"/>
              <a:t>labor standard (LS): </a:t>
            </a:r>
            <a:r>
              <a:rPr lang="en" sz="1900" dirty="0"/>
              <a:t>the time required to perform a work operation</a:t>
            </a:r>
            <a:endParaRPr lang="en" sz="1900" dirty="0">
              <a:cs typeface="Calibri"/>
            </a:endParaRPr>
          </a:p>
          <a:p>
            <a:pPr marL="0" indent="0" algn="ctr">
              <a:buNone/>
            </a:pPr>
            <a:r>
              <a:rPr lang="sk-SK" sz="1900" b="1" dirty="0"/>
              <a:t>NP</a:t>
            </a:r>
            <a:r>
              <a:rPr lang="en" sz="1900" b="1" dirty="0"/>
              <a:t> = Tm + Ta + </a:t>
            </a:r>
            <a:r>
              <a:rPr lang="sk-SK" sz="1900" b="1" dirty="0"/>
              <a:t>RT</a:t>
            </a:r>
            <a:endParaRPr lang="en" sz="1900" b="1" dirty="0">
              <a:cs typeface="Calibri"/>
            </a:endParaRPr>
          </a:p>
          <a:p>
            <a:pPr marL="0" indent="0" algn="ctr">
              <a:buNone/>
            </a:pPr>
            <a:r>
              <a:rPr lang="en" sz="1900" b="1" dirty="0"/>
              <a:t>Tm</a:t>
            </a:r>
            <a:r>
              <a:rPr lang="en" sz="1900" dirty="0"/>
              <a:t> = time of the main technological run </a:t>
            </a:r>
            <a:r>
              <a:rPr lang="en" sz="1900" dirty="0">
                <a:sym typeface="Wingdings" panose="05000000000000000000" pitchFamily="2" charset="2"/>
              </a:rPr>
              <a:t> </a:t>
            </a:r>
            <a:r>
              <a:rPr lang="en" sz="1900" b="1" dirty="0">
                <a:sym typeface="Wingdings" panose="05000000000000000000" pitchFamily="2" charset="2"/>
              </a:rPr>
              <a:t>N of shifts * Hrs per shift</a:t>
            </a:r>
            <a:endParaRPr lang="en" sz="1900" b="1" dirty="0">
              <a:cs typeface="Calibri"/>
            </a:endParaRPr>
          </a:p>
          <a:p>
            <a:pPr marL="0" indent="0" algn="ctr">
              <a:buNone/>
            </a:pPr>
            <a:r>
              <a:rPr lang="en" sz="1900" b="1" dirty="0"/>
              <a:t>Ta</a:t>
            </a:r>
            <a:r>
              <a:rPr lang="en" sz="1900" dirty="0"/>
              <a:t> = time of auxiliary </a:t>
            </a:r>
            <a:r>
              <a:rPr lang="sk-SK" sz="1900" dirty="0"/>
              <a:t>(</a:t>
            </a:r>
            <a:r>
              <a:rPr lang="sk-SK" sz="1900" dirty="0" err="1"/>
              <a:t>supporting</a:t>
            </a:r>
            <a:r>
              <a:rPr lang="sk-SK" sz="1900" dirty="0"/>
              <a:t>) </a:t>
            </a:r>
            <a:r>
              <a:rPr lang="en" sz="1900" dirty="0"/>
              <a:t>technological operation </a:t>
            </a:r>
            <a:endParaRPr lang="sk-SK" sz="19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" sz="1900" b="1" dirty="0">
                <a:sym typeface="Wingdings" panose="05000000000000000000" pitchFamily="2" charset="2"/>
              </a:rPr>
              <a:t> </a:t>
            </a:r>
            <a:r>
              <a:rPr lang="sk-SK" sz="1900" b="1" dirty="0">
                <a:sym typeface="Wingdings" panose="05000000000000000000" pitchFamily="2" charset="2"/>
              </a:rPr>
              <a:t>RT</a:t>
            </a:r>
            <a:r>
              <a:rPr lang="en" sz="1900" b="1" dirty="0"/>
              <a:t> </a:t>
            </a:r>
            <a:r>
              <a:rPr lang="en" sz="1900" dirty="0"/>
              <a:t>= rest time (of machines)</a:t>
            </a:r>
            <a:endParaRPr lang="en" sz="1900" dirty="0">
              <a:cs typeface="Calibri"/>
            </a:endParaRPr>
          </a:p>
          <a:p>
            <a:r>
              <a:rPr lang="en" sz="1900" b="1" dirty="0"/>
              <a:t>performance standard (PS): </a:t>
            </a:r>
            <a:r>
              <a:rPr lang="en" sz="1900" dirty="0"/>
              <a:t>the number of units that can be processed,</a:t>
            </a:r>
            <a:endParaRPr lang="sk-SK" sz="1900" dirty="0"/>
          </a:p>
          <a:p>
            <a:pPr marL="0" indent="0">
              <a:buNone/>
            </a:pPr>
            <a:r>
              <a:rPr lang="en" sz="1900" dirty="0"/>
              <a:t> production per unit of time (inverse value of the labor standard) - depends on the product (shape, quality ...); requirements for packaging, logistics ...; the technical level of the production facility; work organization</a:t>
            </a:r>
            <a:endParaRPr lang="sk-SK" sz="1900" dirty="0"/>
          </a:p>
          <a:p>
            <a:pPr marL="0" indent="0" algn="ctr">
              <a:buNone/>
            </a:pPr>
            <a:r>
              <a:rPr lang="sk-SK" sz="1900" b="1" dirty="0">
                <a:cs typeface="Calibri"/>
              </a:rPr>
              <a:t>PS = 1/LS</a:t>
            </a:r>
          </a:p>
          <a:p>
            <a:pPr marL="0" indent="0" algn="ctr">
              <a:buNone/>
            </a:pPr>
            <a:r>
              <a:rPr lang="sk-SK" sz="1900" b="1" dirty="0">
                <a:cs typeface="Calibri"/>
              </a:rPr>
              <a:t>PS= 1/</a:t>
            </a:r>
            <a:r>
              <a:rPr lang="sk-SK" sz="1900" b="1" dirty="0" err="1">
                <a:cs typeface="Calibri"/>
              </a:rPr>
              <a:t>Tm</a:t>
            </a:r>
            <a:r>
              <a:rPr lang="sk-SK" sz="1900" b="1" dirty="0">
                <a:cs typeface="Calibri"/>
              </a:rPr>
              <a:t> + Ta + RT</a:t>
            </a:r>
          </a:p>
          <a:p>
            <a:pPr marL="0" indent="0">
              <a:buNone/>
            </a:pPr>
            <a:endParaRPr lang="en" sz="1900" dirty="0">
              <a:cs typeface="Calibri"/>
            </a:endParaRPr>
          </a:p>
          <a:p>
            <a:pPr marL="0" indent="0">
              <a:buNone/>
            </a:pPr>
            <a:endParaRPr lang="sk-SK" sz="1900" dirty="0"/>
          </a:p>
          <a:p>
            <a:endParaRPr lang="sk-SK" sz="1900" dirty="0"/>
          </a:p>
        </p:txBody>
      </p:sp>
    </p:spTree>
    <p:extLst>
      <p:ext uri="{BB962C8B-B14F-4D97-AF65-F5344CB8AC3E}">
        <p14:creationId xmlns:p14="http://schemas.microsoft.com/office/powerpoint/2010/main" val="2836307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" sz="4000" b="1">
                <a:solidFill>
                  <a:srgbClr val="FFFFFF"/>
                </a:solidFill>
              </a:rPr>
              <a:t>3. Determination of total capacity</a:t>
            </a:r>
          </a:p>
        </p:txBody>
      </p:sp>
      <p:sp>
        <p:nvSpPr>
          <p:cNvPr id="21" name="Zástupný objekt pre obsah 2"/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" sz="2400" b="1" dirty="0"/>
              <a:t>Tcap = UTF / </a:t>
            </a:r>
            <a:r>
              <a:rPr lang="sk-SK" sz="2400" b="1" dirty="0"/>
              <a:t>LS</a:t>
            </a:r>
            <a:endParaRPr lang="en" sz="2400" b="1" dirty="0"/>
          </a:p>
          <a:p>
            <a:pPr marL="0" indent="0" algn="ctr">
              <a:buNone/>
            </a:pPr>
            <a:r>
              <a:rPr lang="en" sz="2400" b="1" dirty="0"/>
              <a:t>Tcap = UTF * PS</a:t>
            </a:r>
            <a:endParaRPr lang="sk-SK" sz="2400" b="1" dirty="0"/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 err="1"/>
              <a:t>Tcap</a:t>
            </a:r>
            <a:r>
              <a:rPr lang="sk-SK" sz="2400" dirty="0"/>
              <a:t>  - </a:t>
            </a:r>
            <a:r>
              <a:rPr lang="sk-SK" sz="2400" dirty="0" err="1"/>
              <a:t>total</a:t>
            </a:r>
            <a:r>
              <a:rPr lang="sk-SK" sz="2400" dirty="0"/>
              <a:t> </a:t>
            </a:r>
            <a:r>
              <a:rPr lang="sk-SK" sz="2400" dirty="0" err="1"/>
              <a:t>capacity</a:t>
            </a:r>
            <a:endParaRPr lang="sk-SK" sz="2400" dirty="0"/>
          </a:p>
          <a:p>
            <a:pPr marL="0" indent="0">
              <a:buNone/>
            </a:pPr>
            <a:r>
              <a:rPr lang="sk-SK" sz="2400" dirty="0"/>
              <a:t>UTF – U</a:t>
            </a:r>
            <a:r>
              <a:rPr lang="en-US" sz="2400" dirty="0"/>
              <a:t>sable time fund (usually in hours) </a:t>
            </a:r>
            <a:endParaRPr lang="sk-SK" sz="2400" dirty="0"/>
          </a:p>
          <a:p>
            <a:pPr marL="0" indent="0">
              <a:buNone/>
            </a:pPr>
            <a:r>
              <a:rPr lang="sk-SK" sz="2400" dirty="0"/>
              <a:t>LS – </a:t>
            </a:r>
            <a:r>
              <a:rPr lang="sk-SK" sz="2400" dirty="0" err="1"/>
              <a:t>Labor</a:t>
            </a:r>
            <a:r>
              <a:rPr lang="sk-SK" sz="2400" dirty="0"/>
              <a:t> </a:t>
            </a:r>
            <a:r>
              <a:rPr lang="sk-SK" sz="2400" dirty="0" err="1"/>
              <a:t>standard</a:t>
            </a:r>
            <a:r>
              <a:rPr lang="sk-SK" sz="2400" dirty="0"/>
              <a:t> </a:t>
            </a:r>
            <a:r>
              <a:rPr lang="en-US" sz="2400" dirty="0"/>
              <a:t>(usually in </a:t>
            </a:r>
            <a:r>
              <a:rPr lang="sk-SK" sz="2400" dirty="0" err="1"/>
              <a:t>working</a:t>
            </a:r>
            <a:r>
              <a:rPr lang="sk-SK" sz="2400" dirty="0"/>
              <a:t> </a:t>
            </a:r>
            <a:r>
              <a:rPr lang="en-US" sz="2400" dirty="0"/>
              <a:t>days</a:t>
            </a:r>
            <a:r>
              <a:rPr lang="sk-SK" sz="2400" dirty="0"/>
              <a:t> or </a:t>
            </a:r>
            <a:r>
              <a:rPr lang="sk-SK" sz="2400" dirty="0" err="1"/>
              <a:t>minutes</a:t>
            </a:r>
            <a:r>
              <a:rPr lang="sk-SK" sz="2400" dirty="0"/>
              <a:t>, </a:t>
            </a:r>
            <a:r>
              <a:rPr lang="sk-SK" sz="2400" dirty="0" err="1"/>
              <a:t>hours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sk-SK" sz="2400" dirty="0"/>
              <a:t>PS - </a:t>
            </a:r>
            <a:r>
              <a:rPr lang="sk-SK" sz="2400" dirty="0" err="1"/>
              <a:t>performance</a:t>
            </a:r>
            <a:r>
              <a:rPr lang="sk-SK" sz="2400" dirty="0"/>
              <a:t> </a:t>
            </a:r>
            <a:r>
              <a:rPr lang="sk-SK" sz="2400" dirty="0" err="1"/>
              <a:t>standard</a:t>
            </a:r>
            <a:r>
              <a:rPr lang="sk-SK" sz="2400" dirty="0"/>
              <a:t> </a:t>
            </a:r>
            <a:endParaRPr lang="en" sz="2400" dirty="0"/>
          </a:p>
        </p:txBody>
      </p:sp>
    </p:spTree>
    <p:extLst>
      <p:ext uri="{BB962C8B-B14F-4D97-AF65-F5344CB8AC3E}">
        <p14:creationId xmlns:p14="http://schemas.microsoft.com/office/powerpoint/2010/main" val="388585878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B6EF78889836C4880D2C6AAB2691172" ma:contentTypeVersion="2" ma:contentTypeDescription="Creare un nuovo documento." ma:contentTypeScope="" ma:versionID="19757c0df84cabc9801e7aaff1067cec">
  <xsd:schema xmlns:xsd="http://www.w3.org/2001/XMLSchema" xmlns:xs="http://www.w3.org/2001/XMLSchema" xmlns:p="http://schemas.microsoft.com/office/2006/metadata/properties" xmlns:ns2="8385ed27-e2b0-4958-8159-c25f0d68299e" targetNamespace="http://schemas.microsoft.com/office/2006/metadata/properties" ma:root="true" ma:fieldsID="f03d9465bed2990c50eb7dcee3fce82f" ns2:_="">
    <xsd:import namespace="8385ed27-e2b0-4958-8159-c25f0d6829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85ed27-e2b0-4958-8159-c25f0d6829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E8FF1D-0FD2-46A3-A103-AE63901C0CB9}">
  <ds:schemaRefs>
    <ds:schemaRef ds:uri="http://purl.org/dc/dcmitype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8385ed27-e2b0-4958-8159-c25f0d68299e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44C4988-D4CC-40A0-8564-3ACB30FC65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DB8A29-0305-456B-ABB5-10408D8807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85ed27-e2b0-4958-8159-c25f0d6829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2177</TotalTime>
  <Words>2319</Words>
  <Application>Microsoft Office PowerPoint</Application>
  <PresentationFormat>Širokouhlá</PresentationFormat>
  <Paragraphs>204</Paragraphs>
  <Slides>20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Motív balíka Office</vt:lpstr>
      <vt:lpstr>Management of production</vt:lpstr>
      <vt:lpstr>Introduction</vt:lpstr>
      <vt:lpstr>Production size factors</vt:lpstr>
      <vt:lpstr>Production capacity</vt:lpstr>
      <vt:lpstr>Factors affecting production capacity</vt:lpstr>
      <vt:lpstr>Determination of total production capacity</vt:lpstr>
      <vt:lpstr>1. Calculation of the usable time fund standard</vt:lpstr>
      <vt:lpstr>2. Standard of performance of human labor and production equipment</vt:lpstr>
      <vt:lpstr>3. Determination of total capacity</vt:lpstr>
      <vt:lpstr>Example A – yogurt filling line</vt:lpstr>
      <vt:lpstr>The solution</vt:lpstr>
      <vt:lpstr>Prezentácia programu PowerPoint</vt:lpstr>
      <vt:lpstr>   </vt:lpstr>
      <vt:lpstr>Example B – Beer filling line</vt:lpstr>
      <vt:lpstr>The solution</vt:lpstr>
      <vt:lpstr>Prezentácia programu PowerPoint</vt:lpstr>
      <vt:lpstr>Prezentácia programu PowerPoint</vt:lpstr>
      <vt:lpstr>Example C- Total annual capacity I. </vt:lpstr>
      <vt:lpstr>Example D- Total annual capacity II. </vt:lpstr>
      <vt:lpstr>Questions?.?</vt:lpstr>
    </vt:vector>
  </TitlesOfParts>
  <Company>SPU Nitra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Manažment výroby</dc:title>
  <dc:creator>mPriezvisko</dc:creator>
  <cp:lastModifiedBy>Jana Kozáková</cp:lastModifiedBy>
  <cp:revision>210</cp:revision>
  <cp:lastPrinted>2023-02-28T08:22:14Z</cp:lastPrinted>
  <dcterms:created xsi:type="dcterms:W3CDTF">2022-02-28T10:31:07Z</dcterms:created>
  <dcterms:modified xsi:type="dcterms:W3CDTF">2023-03-03T11:39:44Z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0x0101001B6EF78889836C4880D2C6AAB2691172</vt:lpwstr>
  </property>
</Properties>
</file>