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20" autoAdjust="0"/>
  </p:normalViewPr>
  <p:slideViewPr>
    <p:cSldViewPr snapToGrid="0">
      <p:cViewPr varScale="1">
        <p:scale>
          <a:sx n="55" d="100"/>
          <a:sy n="55" d="100"/>
        </p:scale>
        <p:origin x="10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F5FEF-82DD-437F-BA13-E7FBE07B12E9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9FF41-F054-48A1-B224-654EB0ECD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80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325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64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049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There are a couple of benefits to this setup. First, the entire reporting model can be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refreshed easily simply by replacing the raw data with an updated data set. The formulas in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the analysis tab continue to work with the latest data. Second, any additional analysis can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easily be created by using different combinations of formulas on the analysis tab. If you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need data that doesn’t exist in the data sheet, you can easily append a column to the end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of the raw data set without disturbing the analysis or presentation sheets.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322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dirty="0"/>
              <a:t>Although a spreadsheet report may look nice, it doesn’t make for an effective data model.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847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In an effort to have as much data as possible at their fingertips, many Excel users bring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into their spreadsheets every piece of data on which they can lay their hands. You can spot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these people by the 40-megabyte files they send through e-mail. You’ve seen these spreadsheets: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two tabs that contain the presentation and six hidden tabs that contain thousands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of rows of data (most of which isn’t used). They essentially build a database in their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GB" sz="1800" b="0" i="0" u="none" strike="noStrike" baseline="0" dirty="0">
                <a:latin typeface="OfficinaSerifStd-Book"/>
              </a:rPr>
              <a:t>spreadsheet.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355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Wanting to keep your data model limited to one worksheet tab is natural. Most users would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think that keeping track of one tab is much simpler than using different tabs. However,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limiting your data model to one tab has its drawbacks, including the following: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821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142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9170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1772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47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05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91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8105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214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887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999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209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OfficinaSerifStd-Book"/>
              </a:rPr>
              <a:t>If you’re confused by the difference between dimensions and filters, think about a simple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Excel table. A dimension is like a column of data (such as a column containing employee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names) in an Excel table. A filter, then, is the mechanism that allows you to narrow your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table to show only the data for a particular employee. For example, if you apply Excel’s</a:t>
            </a:r>
            <a:r>
              <a:rPr lang="sk-SK" sz="1800" b="0" i="0" u="none" strike="noStrike" baseline="0" dirty="0">
                <a:latin typeface="OfficinaSerifStd-Book"/>
              </a:rPr>
              <a:t> </a:t>
            </a:r>
            <a:r>
              <a:rPr lang="en-US" sz="1800" b="0" i="0" u="none" strike="noStrike" baseline="0" dirty="0">
                <a:latin typeface="OfficinaSerifStd-Book"/>
              </a:rPr>
              <a:t>AutoFilter to the employee column, you are building a filter mechanism into your table.</a:t>
            </a:r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886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140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59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9FF41-F054-48A1-B224-654EB0ECD7E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60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08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71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724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735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003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48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32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49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9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62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72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56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56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0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62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53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39567-0681-4C6E-BF1C-17236D39CD43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8044B3-F01E-4B39-AA1E-69DAAD338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62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96526-AF4A-4C6D-D9B0-8358969C6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126284"/>
          </a:xfrm>
        </p:spPr>
        <p:txBody>
          <a:bodyPr/>
          <a:lstStyle/>
          <a:p>
            <a:r>
              <a:rPr lang="sk-SK" b="1" dirty="0" err="1"/>
              <a:t>Dashboards</a:t>
            </a:r>
            <a:endParaRPr lang="en-GB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6C972F-15A3-4AA3-A1B0-FF8E797E3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731881"/>
          </a:xfrm>
        </p:spPr>
        <p:txBody>
          <a:bodyPr>
            <a:normAutofit/>
          </a:bodyPr>
          <a:lstStyle/>
          <a:p>
            <a:r>
              <a:rPr lang="sk-SK" sz="2400" b="1" dirty="0"/>
              <a:t>doc. Ing. Marcela Hallová, PhD.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66842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Modeling Best Practices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Most people spend very little time thinking about the supporting data model behind a</a:t>
            </a:r>
            <a:r>
              <a:rPr lang="sk-SK" sz="4000" dirty="0"/>
              <a:t> </a:t>
            </a:r>
            <a:r>
              <a:rPr lang="en-US" sz="4000" dirty="0"/>
              <a:t>reporting process. </a:t>
            </a:r>
            <a:endParaRPr lang="sk-SK" sz="4000" dirty="0"/>
          </a:p>
          <a:p>
            <a:pPr algn="l"/>
            <a:r>
              <a:rPr lang="en-US" sz="4000" dirty="0"/>
              <a:t>If they think about it at all, they usually start by imagining a mock-up</a:t>
            </a:r>
            <a:r>
              <a:rPr lang="sk-SK" sz="4000" dirty="0"/>
              <a:t> </a:t>
            </a:r>
            <a:r>
              <a:rPr lang="en-US" sz="4000" dirty="0"/>
              <a:t>of the finished dashboard and work backward from there.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755728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Modeling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4000" dirty="0"/>
              <a:t>Instead of seeing just the finished dashboard in your head, try to think of the end-to-end</a:t>
            </a:r>
            <a:r>
              <a:rPr lang="sk-SK" sz="4000" dirty="0"/>
              <a:t> </a:t>
            </a:r>
            <a:r>
              <a:rPr lang="en-US" sz="4000" dirty="0"/>
              <a:t>process</a:t>
            </a:r>
            <a:r>
              <a:rPr lang="sk-SK" sz="40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800" dirty="0"/>
              <a:t>Where will you get the data?</a:t>
            </a:r>
            <a:endParaRPr lang="sk-SK" sz="3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800" dirty="0"/>
              <a:t>How should the data be structured? </a:t>
            </a:r>
            <a:endParaRPr lang="sk-SK" sz="3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800" dirty="0"/>
              <a:t>What analysis</a:t>
            </a:r>
            <a:r>
              <a:rPr lang="sk-SK" sz="3800" dirty="0"/>
              <a:t> </a:t>
            </a:r>
            <a:r>
              <a:rPr lang="en-US" sz="3800" dirty="0"/>
              <a:t>will need to be performed? </a:t>
            </a:r>
            <a:endParaRPr lang="sk-SK" sz="3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800" dirty="0"/>
              <a:t>How will the data be fed to the dashboard? </a:t>
            </a:r>
            <a:endParaRPr lang="sk-SK" sz="3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800" dirty="0"/>
              <a:t>How will the dashboard</a:t>
            </a:r>
            <a:r>
              <a:rPr lang="sk-SK" sz="3800" dirty="0"/>
              <a:t> </a:t>
            </a:r>
            <a:r>
              <a:rPr lang="en-US" sz="3800" dirty="0"/>
              <a:t>be refreshed?</a:t>
            </a:r>
            <a:endParaRPr lang="en-GB" sz="3800" dirty="0"/>
          </a:p>
        </p:txBody>
      </p:sp>
    </p:spTree>
    <p:extLst>
      <p:ext uri="{BB962C8B-B14F-4D97-AF65-F5344CB8AC3E}">
        <p14:creationId xmlns:p14="http://schemas.microsoft.com/office/powerpoint/2010/main" val="1786265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en-US" sz="3200" b="1" dirty="0"/>
              <a:t>Separating data, analysis, and presentation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/>
          </a:bodyPr>
          <a:lstStyle/>
          <a:p>
            <a:pPr algn="l"/>
            <a:r>
              <a:rPr lang="en-US" sz="3800" dirty="0"/>
              <a:t>One of the most important concepts in a data model is the separation of data, analysis, and</a:t>
            </a:r>
            <a:r>
              <a:rPr lang="sk-SK" sz="3800" dirty="0"/>
              <a:t> </a:t>
            </a:r>
            <a:r>
              <a:rPr lang="en-US" sz="3800" dirty="0"/>
              <a:t>presentation.</a:t>
            </a:r>
            <a:endParaRPr lang="sk-SK" sz="3800" dirty="0"/>
          </a:p>
          <a:p>
            <a:pPr algn="l"/>
            <a:r>
              <a:rPr lang="en-US" sz="3800" dirty="0"/>
              <a:t>A best is to build three layers into</a:t>
            </a:r>
            <a:r>
              <a:rPr lang="sk-SK" sz="3800" dirty="0"/>
              <a:t> </a:t>
            </a:r>
            <a:r>
              <a:rPr lang="en-US" sz="3800" dirty="0"/>
              <a:t>your data model: </a:t>
            </a:r>
            <a:endParaRPr lang="sk-SK" sz="3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a data layer, 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an analysis layer,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a presentation layer.</a:t>
            </a:r>
            <a:endParaRPr lang="sk-SK" sz="3600" dirty="0"/>
          </a:p>
          <a:p>
            <a:pPr algn="l"/>
            <a:endParaRPr lang="en-GB" sz="3800" dirty="0"/>
          </a:p>
        </p:txBody>
      </p:sp>
    </p:spTree>
    <p:extLst>
      <p:ext uri="{BB962C8B-B14F-4D97-AF65-F5344CB8AC3E}">
        <p14:creationId xmlns:p14="http://schemas.microsoft.com/office/powerpoint/2010/main" val="567230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en-US" sz="3200" b="1" dirty="0"/>
              <a:t>Separating data, analysis, and presentation</a:t>
            </a:r>
            <a:r>
              <a:rPr lang="sk-SK" sz="3200" b="1" dirty="0"/>
              <a:t> – </a:t>
            </a:r>
            <a:r>
              <a:rPr lang="sk-SK" sz="3200" b="1" dirty="0" err="1"/>
              <a:t>cont</a:t>
            </a:r>
            <a:r>
              <a:rPr lang="sk-SK" sz="3200" b="1" dirty="0"/>
              <a:t>.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800" dirty="0"/>
              <a:t>The analysis layer consists primarily of formulas that analyze and pull data from the data</a:t>
            </a:r>
            <a:r>
              <a:rPr lang="sk-SK" sz="3800" dirty="0"/>
              <a:t> </a:t>
            </a:r>
            <a:r>
              <a:rPr lang="en-US" sz="3800" dirty="0"/>
              <a:t>layer into formatted tables commonly referred to as staging tables. </a:t>
            </a:r>
            <a:endParaRPr lang="sk-SK" sz="3800" dirty="0"/>
          </a:p>
          <a:p>
            <a:pPr algn="l"/>
            <a:r>
              <a:rPr lang="en-US" sz="3800" dirty="0"/>
              <a:t>These staging tables</a:t>
            </a:r>
            <a:r>
              <a:rPr lang="sk-SK" sz="3800" dirty="0"/>
              <a:t> </a:t>
            </a:r>
            <a:r>
              <a:rPr lang="en-US" sz="3800" dirty="0"/>
              <a:t>ultimately feed the reporting components in your presentation layer (such as charts, conditional</a:t>
            </a:r>
            <a:r>
              <a:rPr lang="sk-SK" sz="3800" dirty="0"/>
              <a:t> </a:t>
            </a:r>
            <a:r>
              <a:rPr lang="en-US" sz="3800" dirty="0"/>
              <a:t>formatting, and other visualizations).</a:t>
            </a:r>
            <a:endParaRPr lang="sk-SK" sz="3800" dirty="0"/>
          </a:p>
          <a:p>
            <a:pPr algn="l"/>
            <a:r>
              <a:rPr lang="en-US" sz="3800" dirty="0"/>
              <a:t>In short, the sheet that contains the analysis</a:t>
            </a:r>
            <a:r>
              <a:rPr lang="sk-SK" sz="3800" dirty="0"/>
              <a:t> </a:t>
            </a:r>
            <a:r>
              <a:rPr lang="en-US" sz="3800" dirty="0"/>
              <a:t>layer becomes the staging area where data is</a:t>
            </a:r>
            <a:r>
              <a:rPr lang="sk-SK" sz="3800" dirty="0"/>
              <a:t> </a:t>
            </a:r>
            <a:r>
              <a:rPr lang="en-US" sz="3800" dirty="0"/>
              <a:t>summarized and shaped to feed your dashboard</a:t>
            </a:r>
            <a:r>
              <a:rPr lang="sk-SK" sz="3800" dirty="0"/>
              <a:t> </a:t>
            </a:r>
            <a:r>
              <a:rPr lang="en-US" sz="3800" dirty="0"/>
              <a:t>components.</a:t>
            </a:r>
            <a:endParaRPr lang="en-GB" sz="3800" dirty="0"/>
          </a:p>
        </p:txBody>
      </p:sp>
    </p:spTree>
    <p:extLst>
      <p:ext uri="{BB962C8B-B14F-4D97-AF65-F5344CB8AC3E}">
        <p14:creationId xmlns:p14="http://schemas.microsoft.com/office/powerpoint/2010/main" val="3717373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en-US" sz="3200" b="1" dirty="0"/>
              <a:t>Starting with appropriately structured data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GB" sz="3800" dirty="0"/>
              <a:t>Spreadsheet reports make for ineffective data models - spreadsheet reports display highly formatted, summarized data, and they are often designed as presentation tools for management or executive users. </a:t>
            </a:r>
          </a:p>
          <a:p>
            <a:pPr algn="l"/>
            <a:r>
              <a:rPr lang="en-GB" sz="3800" dirty="0"/>
              <a:t>Flat data files lend themselves nicely to data models - flat files are data repositories organized by row and column. Each row corresponds to a set of data elements, or a record. Each column is a field. A field corresponds to a unique data element in a record.</a:t>
            </a:r>
          </a:p>
        </p:txBody>
      </p:sp>
    </p:spTree>
    <p:extLst>
      <p:ext uri="{BB962C8B-B14F-4D97-AF65-F5344CB8AC3E}">
        <p14:creationId xmlns:p14="http://schemas.microsoft.com/office/powerpoint/2010/main" val="1744771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en-US" sz="3200" b="1" dirty="0"/>
              <a:t>Avoiding turning your data model into a database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800" dirty="0"/>
              <a:t>What’s wrong with utilizing as much data as possible? Well, here are a few issues:</a:t>
            </a:r>
            <a:endParaRPr lang="sk-SK" sz="3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Aggregating data within Excel increases the number of formulas.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Your data model will be distributed with your dashboard. 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Large data sets can cause difficulty in scalability.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69187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en-US" sz="3200" b="1" dirty="0"/>
              <a:t>Documenting and organizing your data model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k-SK" sz="3600" b="0" i="0" u="none" strike="noStrike" baseline="0" dirty="0">
                <a:latin typeface="OfficinaSerifStd-Book"/>
              </a:rPr>
              <a:t>L</a:t>
            </a:r>
            <a:r>
              <a:rPr lang="en-US" sz="3600" b="0" i="0" u="none" strike="noStrike" baseline="0" dirty="0" err="1">
                <a:latin typeface="OfficinaSerifStd-Book"/>
              </a:rPr>
              <a:t>imiting</a:t>
            </a:r>
            <a:r>
              <a:rPr lang="en-US" sz="3600" b="0" i="0" u="none" strike="noStrike" baseline="0" dirty="0">
                <a:latin typeface="OfficinaSerifStd-Book"/>
              </a:rPr>
              <a:t> data model to one tab has its drawbacks, including the following</a:t>
            </a:r>
            <a:r>
              <a:rPr lang="sk-SK" sz="3600" b="0" i="0" u="none" strike="noStrike" baseline="0" dirty="0">
                <a:latin typeface="OfficinaSerifStd-Book"/>
              </a:rPr>
              <a:t>: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Using one tab typically places limits on your analysis.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Too much on one tab makes for a confusing data model.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Using one</a:t>
            </a:r>
            <a:r>
              <a:rPr lang="sk-SK" sz="3400" dirty="0"/>
              <a:t> </a:t>
            </a:r>
            <a:r>
              <a:rPr lang="en-US" sz="3400" dirty="0"/>
              <a:t>tab limits the amount of documentation that you can include.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4233998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475013"/>
            <a:ext cx="10201593" cy="725137"/>
          </a:xfrm>
        </p:spPr>
        <p:txBody>
          <a:bodyPr>
            <a:noAutofit/>
          </a:bodyPr>
          <a:lstStyle/>
          <a:p>
            <a:r>
              <a:rPr lang="en-US" sz="3200" b="1" dirty="0"/>
              <a:t>Implementing Dashboard Design Best Practices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92500" lnSpcReduction="20000"/>
          </a:bodyPr>
          <a:lstStyle/>
          <a:p>
            <a:r>
              <a:rPr lang="sk-SK" sz="3400" dirty="0"/>
              <a:t>A</a:t>
            </a:r>
            <a:r>
              <a:rPr lang="en-US" sz="3400" dirty="0" err="1"/>
              <a:t>nother</a:t>
            </a:r>
            <a:r>
              <a:rPr lang="en-US" sz="3400" dirty="0"/>
              <a:t> aspect to your dashboarding project that calls for the same fervor in preparation:</a:t>
            </a:r>
            <a:r>
              <a:rPr lang="sk-SK" sz="3400" dirty="0"/>
              <a:t> </a:t>
            </a:r>
            <a:r>
              <a:rPr lang="en-US" sz="3400" dirty="0"/>
              <a:t>the design aspect.</a:t>
            </a:r>
            <a:endParaRPr lang="sk-SK" sz="3400" dirty="0"/>
          </a:p>
          <a:p>
            <a:r>
              <a:rPr lang="en-US" sz="3400" dirty="0"/>
              <a:t>Excel users live in a world of numbers and tables, not visualization and design. </a:t>
            </a:r>
            <a:endParaRPr lang="sk-SK" sz="3400" dirty="0"/>
          </a:p>
          <a:p>
            <a:r>
              <a:rPr lang="en-US" sz="3400" dirty="0"/>
              <a:t>Your typical</a:t>
            </a:r>
            <a:r>
              <a:rPr lang="sk-SK" sz="3400" dirty="0"/>
              <a:t> </a:t>
            </a:r>
            <a:r>
              <a:rPr lang="en-US" sz="3400" dirty="0"/>
              <a:t>Excel analysts have no background in visual design and are often left to rely on their own</a:t>
            </a:r>
            <a:r>
              <a:rPr lang="sk-SK" sz="3400" dirty="0"/>
              <a:t> </a:t>
            </a:r>
            <a:r>
              <a:rPr lang="en-US" sz="3400" dirty="0"/>
              <a:t>visual instincts to design their dashboards. </a:t>
            </a:r>
            <a:endParaRPr lang="sk-SK" sz="3400" dirty="0"/>
          </a:p>
          <a:p>
            <a:r>
              <a:rPr lang="en-US" sz="3400" dirty="0"/>
              <a:t>As a result, most Excel-based dashboards have</a:t>
            </a:r>
            <a:r>
              <a:rPr lang="sk-SK" sz="3400" dirty="0"/>
              <a:t> </a:t>
            </a:r>
            <a:r>
              <a:rPr lang="en-US" sz="3400" dirty="0"/>
              <a:t>little thought given to effective visual design, often resulting in overly cluttered and ineffective</a:t>
            </a:r>
            <a:r>
              <a:rPr lang="sk-SK" sz="3400" dirty="0"/>
              <a:t> </a:t>
            </a:r>
            <a:r>
              <a:rPr lang="en-US" sz="3400" dirty="0"/>
              <a:t>user interfaces.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330175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Design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r>
              <a:rPr lang="en-GB" sz="3400" b="1" dirty="0">
                <a:solidFill>
                  <a:srgbClr val="C00000"/>
                </a:solidFill>
              </a:rPr>
              <a:t>Keep it simple</a:t>
            </a:r>
            <a:r>
              <a:rPr lang="sk-SK" sz="3400" b="1" dirty="0">
                <a:solidFill>
                  <a:srgbClr val="C00000"/>
                </a:solidFill>
              </a:rPr>
              <a:t> </a:t>
            </a:r>
            <a:r>
              <a:rPr lang="sk-SK" sz="3400" dirty="0"/>
              <a:t>– t</a:t>
            </a:r>
            <a:r>
              <a:rPr lang="en-US" sz="3400" dirty="0"/>
              <a:t>he</a:t>
            </a:r>
            <a:r>
              <a:rPr lang="sk-SK" sz="3400" dirty="0"/>
              <a:t> </a:t>
            </a:r>
            <a:r>
              <a:rPr lang="en-US" sz="3400" dirty="0"/>
              <a:t>basic idea is that dashboards cluttered with too many measures or too much eye candy</a:t>
            </a:r>
            <a:r>
              <a:rPr lang="sk-SK" sz="3400" dirty="0"/>
              <a:t> </a:t>
            </a:r>
            <a:r>
              <a:rPr lang="en-US" sz="3400" dirty="0"/>
              <a:t>can dilute the significant information that you’re trying to present.</a:t>
            </a:r>
            <a:endParaRPr lang="sk-SK" sz="3400" dirty="0"/>
          </a:p>
          <a:p>
            <a:r>
              <a:rPr lang="en-US" sz="3400" dirty="0"/>
              <a:t>In essence, this complaint means that too</a:t>
            </a:r>
            <a:r>
              <a:rPr lang="sk-SK" sz="3400" dirty="0"/>
              <a:t> </a:t>
            </a:r>
            <a:r>
              <a:rPr lang="en-US" sz="3400" dirty="0"/>
              <a:t>much is going on in the page or on-screen, making it hard to see the actual data.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975230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Design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C00000"/>
                </a:solidFill>
              </a:rPr>
              <a:t>Don’t turn your dashboard into a data repository</a:t>
            </a:r>
            <a:r>
              <a:rPr lang="sk-SK" sz="3400" b="1" dirty="0">
                <a:solidFill>
                  <a:srgbClr val="C00000"/>
                </a:solidFill>
              </a:rPr>
              <a:t> </a:t>
            </a:r>
            <a:r>
              <a:rPr lang="sk-SK" sz="3400" dirty="0"/>
              <a:t>– o</a:t>
            </a:r>
            <a:r>
              <a:rPr lang="en-US" sz="3400" dirty="0" err="1"/>
              <a:t>verwhelming</a:t>
            </a:r>
            <a:r>
              <a:rPr lang="en-US" sz="3400" dirty="0"/>
              <a:t> users with too much data can cause them to lose sight of the primary goal of</a:t>
            </a:r>
            <a:r>
              <a:rPr lang="sk-SK" sz="3400" dirty="0"/>
              <a:t> </a:t>
            </a:r>
            <a:r>
              <a:rPr lang="en-US" sz="3400" dirty="0"/>
              <a:t>the dashboard and focus on inconsequential data.</a:t>
            </a:r>
            <a:endParaRPr lang="sk-SK" sz="3400" dirty="0"/>
          </a:p>
          <a:p>
            <a:r>
              <a:rPr lang="en-US" sz="3400" dirty="0"/>
              <a:t>Don’t include nice-to-know data just because the data is</a:t>
            </a:r>
            <a:r>
              <a:rPr lang="sk-SK" sz="3400" dirty="0"/>
              <a:t> </a:t>
            </a:r>
            <a:r>
              <a:rPr lang="en-US" sz="3400" dirty="0"/>
              <a:t>available.</a:t>
            </a:r>
            <a:endParaRPr lang="sk-SK" sz="3400" dirty="0"/>
          </a:p>
          <a:p>
            <a:r>
              <a:rPr lang="en-US" sz="3400" dirty="0"/>
              <a:t>If the data doesn’t support the core purpose of the dashboard, leave it out.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416496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8910"/>
          </a:xfrm>
        </p:spPr>
        <p:txBody>
          <a:bodyPr/>
          <a:lstStyle/>
          <a:p>
            <a:r>
              <a:rPr lang="en-GB" b="1"/>
              <a:t>What is dasboard?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/>
          </a:bodyPr>
          <a:lstStyle/>
          <a:p>
            <a:r>
              <a:rPr lang="sk-SK" sz="2800" dirty="0"/>
              <a:t>A </a:t>
            </a:r>
            <a:r>
              <a:rPr lang="sk-SK" sz="2800" b="1" dirty="0">
                <a:solidFill>
                  <a:srgbClr val="C00000"/>
                </a:solidFill>
              </a:rPr>
              <a:t>d</a:t>
            </a:r>
            <a:r>
              <a:rPr lang="en-US" sz="2800" b="1" dirty="0" err="1">
                <a:solidFill>
                  <a:srgbClr val="C00000"/>
                </a:solidFill>
              </a:rPr>
              <a:t>ashboard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is a visual interface that provides at-a-glance views into key measures</a:t>
            </a:r>
            <a:r>
              <a:rPr lang="sk-SK" sz="2800" dirty="0"/>
              <a:t> </a:t>
            </a:r>
            <a:r>
              <a:rPr lang="en-US" sz="2800" dirty="0"/>
              <a:t>relevant to a particular objective or business process. Dashboards have three main</a:t>
            </a:r>
            <a:r>
              <a:rPr lang="sk-SK" sz="2800" dirty="0"/>
              <a:t> </a:t>
            </a:r>
            <a:r>
              <a:rPr lang="en-US" sz="2800" dirty="0"/>
              <a:t>attributes:</a:t>
            </a:r>
            <a:endParaRPr lang="sk-SK" sz="2800" dirty="0"/>
          </a:p>
          <a:p>
            <a:pPr lvl="1"/>
            <a:r>
              <a:rPr lang="en-US" sz="2400" dirty="0"/>
              <a:t>Dashboards are typically graphical in nature, providing visualizations that help focus</a:t>
            </a:r>
            <a:r>
              <a:rPr lang="sk-SK" sz="2400" dirty="0"/>
              <a:t> </a:t>
            </a:r>
            <a:r>
              <a:rPr lang="en-US" sz="2400" dirty="0"/>
              <a:t>attention on key trends, comparisons, and exceptions.</a:t>
            </a:r>
            <a:endParaRPr lang="sk-SK" sz="2400" dirty="0"/>
          </a:p>
          <a:p>
            <a:pPr lvl="1"/>
            <a:r>
              <a:rPr lang="en-US" sz="2400" dirty="0"/>
              <a:t>Dashboards often display data that is relevant only to the goal of the dashboard.</a:t>
            </a:r>
            <a:endParaRPr lang="sk-SK" sz="2400" dirty="0"/>
          </a:p>
          <a:p>
            <a:pPr lvl="1"/>
            <a:r>
              <a:rPr lang="en-US" sz="2400" dirty="0"/>
              <a:t>Because dashboards are designed with a specific purpose or goal, they inherently contain</a:t>
            </a:r>
            <a:r>
              <a:rPr lang="sk-SK" sz="2400" dirty="0"/>
              <a:t> </a:t>
            </a:r>
            <a:r>
              <a:rPr lang="en-US" sz="2400" dirty="0"/>
              <a:t>predefined conclusions that relieve end users from performing their own analysis.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56411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Design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85000" lnSpcReduction="20000"/>
          </a:bodyPr>
          <a:lstStyle/>
          <a:p>
            <a:r>
              <a:rPr lang="en-US" sz="3400" b="1" dirty="0">
                <a:solidFill>
                  <a:srgbClr val="C00000"/>
                </a:solidFill>
              </a:rPr>
              <a:t>Avoid the fancy formatting</a:t>
            </a:r>
            <a:r>
              <a:rPr lang="sk-SK" sz="3400" b="1" dirty="0">
                <a:solidFill>
                  <a:srgbClr val="C00000"/>
                </a:solidFill>
              </a:rPr>
              <a:t> </a:t>
            </a:r>
            <a:r>
              <a:rPr lang="sk-SK" sz="3400" dirty="0"/>
              <a:t>– t</a:t>
            </a:r>
            <a:r>
              <a:rPr lang="en-US" sz="3400" dirty="0"/>
              <a:t>he key to communicating effectively with your dashboards is to present your data as</a:t>
            </a:r>
            <a:r>
              <a:rPr lang="sk-SK" sz="3400" dirty="0"/>
              <a:t> </a:t>
            </a:r>
            <a:r>
              <a:rPr lang="en-US" sz="3400" dirty="0"/>
              <a:t>simply as possible.</a:t>
            </a:r>
            <a:r>
              <a:rPr lang="sk-SK" sz="3400" dirty="0"/>
              <a:t> </a:t>
            </a:r>
            <a:r>
              <a:rPr lang="en-US" sz="3400" dirty="0"/>
              <a:t>Here are a few guidelines: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Avoid using colors or background fills to partition your dashboards. </a:t>
            </a:r>
            <a:endParaRPr lang="sk-SK" sz="3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De-emphasize borders, backgrounds, and other elements that define dashboard</a:t>
            </a:r>
            <a:r>
              <a:rPr lang="sk-SK" sz="3200" dirty="0"/>
              <a:t> </a:t>
            </a:r>
            <a:r>
              <a:rPr lang="en-US" sz="3200" dirty="0"/>
              <a:t>areas.</a:t>
            </a:r>
            <a:endParaRPr lang="sk-SK" sz="3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Avoid applying fancy effects such as gradients, pattern fills, shadows, glows,</a:t>
            </a:r>
            <a:r>
              <a:rPr lang="sk-SK" sz="3200" dirty="0"/>
              <a:t> </a:t>
            </a:r>
            <a:r>
              <a:rPr lang="en-US" sz="3200" dirty="0"/>
              <a:t>soft edges, and other formatting.</a:t>
            </a:r>
            <a:endParaRPr lang="sk-SK" sz="3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Don’t try to enhance your dashboards with clip art or pictures.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497884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Design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Limit each dashboard to one printable page</a:t>
            </a:r>
            <a:r>
              <a:rPr lang="sk-SK" sz="3600" b="1" dirty="0">
                <a:solidFill>
                  <a:srgbClr val="C00000"/>
                </a:solidFill>
              </a:rPr>
              <a:t> </a:t>
            </a:r>
            <a:r>
              <a:rPr lang="sk-SK" sz="3600" dirty="0"/>
              <a:t>– d</a:t>
            </a:r>
            <a:r>
              <a:rPr lang="en-US" sz="3600" dirty="0" err="1"/>
              <a:t>ashboards</a:t>
            </a:r>
            <a:r>
              <a:rPr lang="en-US" sz="3600" dirty="0"/>
              <a:t>, in general, should provide at-a-glance views into key measures relevant to</a:t>
            </a:r>
            <a:r>
              <a:rPr lang="sk-SK" sz="3600" dirty="0"/>
              <a:t> </a:t>
            </a:r>
            <a:r>
              <a:rPr lang="en-US" sz="3600" dirty="0"/>
              <a:t>particular objectives or business processes. </a:t>
            </a:r>
            <a:endParaRPr lang="sk-SK" sz="3600" dirty="0"/>
          </a:p>
          <a:p>
            <a:r>
              <a:rPr lang="en-US" sz="3600" dirty="0"/>
              <a:t>This implies that all of the data is immediately</a:t>
            </a:r>
            <a:r>
              <a:rPr lang="sk-SK" sz="3600" dirty="0"/>
              <a:t> </a:t>
            </a:r>
            <a:r>
              <a:rPr lang="en-US" sz="3600" dirty="0"/>
              <a:t>viewable on the one page.</a:t>
            </a:r>
            <a:endParaRPr lang="sk-SK" sz="3600" dirty="0"/>
          </a:p>
          <a:p>
            <a:pPr marL="0" indent="0">
              <a:buNone/>
            </a:pP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3096606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Design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Format numbers effectively</a:t>
            </a:r>
            <a:r>
              <a:rPr lang="sk-SK" sz="3600" b="1" dirty="0">
                <a:solidFill>
                  <a:srgbClr val="C00000"/>
                </a:solidFill>
              </a:rPr>
              <a:t> </a:t>
            </a:r>
            <a:r>
              <a:rPr lang="sk-SK" sz="3600" dirty="0"/>
              <a:t>– i</a:t>
            </a:r>
            <a:r>
              <a:rPr lang="en-US" sz="3600" dirty="0"/>
              <a:t>t’s important that you format your numbers</a:t>
            </a:r>
            <a:r>
              <a:rPr lang="sk-SK" sz="3600" dirty="0"/>
              <a:t> </a:t>
            </a:r>
            <a:r>
              <a:rPr lang="en-US" sz="3600" dirty="0"/>
              <a:t>effectively to allow your users to</a:t>
            </a:r>
            <a:r>
              <a:rPr lang="sk-SK" sz="3600" dirty="0"/>
              <a:t> </a:t>
            </a:r>
            <a:r>
              <a:rPr lang="en-US" sz="3600" dirty="0"/>
              <a:t>understand the information they represent without</a:t>
            </a:r>
            <a:r>
              <a:rPr lang="sk-SK" sz="3600" dirty="0"/>
              <a:t> </a:t>
            </a:r>
            <a:r>
              <a:rPr lang="en-US" sz="3600" dirty="0"/>
              <a:t>confusion</a:t>
            </a:r>
            <a:r>
              <a:rPr lang="sk-SK" sz="3600" dirty="0"/>
              <a:t>. </a:t>
            </a:r>
            <a:r>
              <a:rPr lang="en-US" sz="3600" dirty="0"/>
              <a:t>This implies that all of the data is immediately</a:t>
            </a:r>
            <a:r>
              <a:rPr lang="sk-SK" sz="3600" dirty="0"/>
              <a:t> </a:t>
            </a:r>
            <a:r>
              <a:rPr lang="en-US" sz="3600" dirty="0"/>
              <a:t>viewable on the one page.</a:t>
            </a:r>
            <a:r>
              <a:rPr lang="sk-SK" sz="3600" dirty="0"/>
              <a:t> Here are </a:t>
            </a:r>
            <a:r>
              <a:rPr lang="sk-SK" sz="3600" dirty="0" err="1"/>
              <a:t>some</a:t>
            </a:r>
            <a:r>
              <a:rPr lang="sk-SK" sz="3600" dirty="0"/>
              <a:t> </a:t>
            </a:r>
            <a:r>
              <a:rPr lang="sk-SK" sz="3600" dirty="0" err="1"/>
              <a:t>guidelines</a:t>
            </a:r>
            <a:r>
              <a:rPr lang="sk-SK" sz="36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Always use commas to make numbers easier to read.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Use decimal places only if that level of precision is required.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Use the </a:t>
            </a:r>
            <a:r>
              <a:rPr lang="sk-SK" sz="3400" dirty="0"/>
              <a:t>euro</a:t>
            </a:r>
            <a:r>
              <a:rPr lang="en-US" sz="3400" dirty="0"/>
              <a:t> symbol only when you need to clarify that you’re referring to</a:t>
            </a:r>
            <a:r>
              <a:rPr lang="sk-SK" sz="3400" dirty="0"/>
              <a:t> </a:t>
            </a:r>
            <a:r>
              <a:rPr lang="en-US" sz="3400" dirty="0"/>
              <a:t>monetary values.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Format large numbers to the thousands or millions place.</a:t>
            </a:r>
            <a:endParaRPr lang="sk-SK" sz="3400" dirty="0"/>
          </a:p>
          <a:p>
            <a:pPr marL="0" indent="0">
              <a:buNone/>
            </a:pPr>
            <a:endParaRPr lang="sk-SK" sz="3600" dirty="0"/>
          </a:p>
          <a:p>
            <a:pPr marL="0" indent="0">
              <a:buNone/>
            </a:pP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361075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474" y="297180"/>
            <a:ext cx="10596724" cy="725137"/>
          </a:xfrm>
        </p:spPr>
        <p:txBody>
          <a:bodyPr>
            <a:noAutofit/>
          </a:bodyPr>
          <a:lstStyle/>
          <a:p>
            <a:r>
              <a:rPr lang="en-US" sz="2800" b="1" dirty="0"/>
              <a:t>Implementing Dashboard Design Best Practices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200150"/>
            <a:ext cx="9881552" cy="5360670"/>
          </a:xfrm>
        </p:spPr>
        <p:txBody>
          <a:bodyPr>
            <a:normAutofit fontScale="85000" lnSpcReduction="20000"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Use titles and labels effectively</a:t>
            </a:r>
            <a:r>
              <a:rPr lang="sk-SK" sz="3600" b="1" dirty="0">
                <a:solidFill>
                  <a:srgbClr val="C00000"/>
                </a:solidFill>
              </a:rPr>
              <a:t>  </a:t>
            </a:r>
            <a:r>
              <a:rPr lang="sk-SK" sz="3600" dirty="0"/>
              <a:t>– </a:t>
            </a:r>
            <a:r>
              <a:rPr lang="sk-SK" sz="3600" dirty="0" err="1"/>
              <a:t>here</a:t>
            </a:r>
            <a:r>
              <a:rPr lang="sk-SK" sz="3600" dirty="0"/>
              <a:t> </a:t>
            </a:r>
            <a:r>
              <a:rPr lang="en-US" sz="3600" dirty="0"/>
              <a:t>are a few guidelines for effective labeling on your dashboards</a:t>
            </a:r>
            <a:r>
              <a:rPr lang="sk-SK" sz="3600" dirty="0"/>
              <a:t> </a:t>
            </a:r>
            <a:r>
              <a:rPr lang="en-US" sz="3600" dirty="0"/>
              <a:t>and reports:</a:t>
            </a:r>
            <a:endParaRPr lang="sk-SK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Always include a timestamp on your reporting mechanisms.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Always include some text indicating when the data for the measures was</a:t>
            </a:r>
            <a:r>
              <a:rPr lang="sk-SK" sz="3400" dirty="0"/>
              <a:t> </a:t>
            </a:r>
            <a:r>
              <a:rPr lang="en-US" sz="3400" dirty="0"/>
              <a:t>retrieved.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Use descriptive titles for each component on your dashboard.</a:t>
            </a:r>
            <a:endParaRPr lang="sk-SK" sz="3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400" dirty="0"/>
              <a:t>Although it may seem counterintuitive, it’s generally good practice to deemphasize</a:t>
            </a:r>
            <a:r>
              <a:rPr lang="sk-SK" sz="3400" dirty="0"/>
              <a:t> </a:t>
            </a:r>
            <a:r>
              <a:rPr lang="en-US" sz="3400" dirty="0"/>
              <a:t>labels by formatting them to hues lighter than the ones used for</a:t>
            </a:r>
            <a:r>
              <a:rPr lang="sk-SK" sz="3400" dirty="0"/>
              <a:t> </a:t>
            </a:r>
            <a:r>
              <a:rPr lang="en-US" sz="3400" dirty="0"/>
              <a:t>your data.</a:t>
            </a:r>
            <a:endParaRPr lang="sk-SK" sz="3400" dirty="0"/>
          </a:p>
          <a:p>
            <a:pPr marL="0" indent="0">
              <a:buNone/>
            </a:pPr>
            <a:endParaRPr lang="sk-SK" sz="3600" dirty="0"/>
          </a:p>
          <a:p>
            <a:pPr marL="0" indent="0">
              <a:buNone/>
            </a:pP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1814484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4D06F0-DA7C-6E5C-D984-AC7DCC899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37973"/>
            <a:ext cx="8911687" cy="764852"/>
          </a:xfrm>
        </p:spPr>
        <p:txBody>
          <a:bodyPr/>
          <a:lstStyle/>
          <a:p>
            <a:r>
              <a:rPr lang="en-US" b="1" dirty="0"/>
              <a:t>Steps for creating a dashboard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5204B14-1820-03C9-3EEB-31C60DBC4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007" y="902825"/>
            <a:ext cx="10115650" cy="5717893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arenR"/>
            </a:pPr>
            <a:r>
              <a:rPr lang="en-GB" sz="2800" dirty="0"/>
              <a:t>Data preparation</a:t>
            </a:r>
            <a:r>
              <a:rPr lang="sk-SK" sz="2800" dirty="0"/>
              <a:t>.</a:t>
            </a:r>
          </a:p>
          <a:p>
            <a:pPr>
              <a:buFont typeface="+mj-lt"/>
              <a:buAutoNum type="arabicParenR"/>
            </a:pPr>
            <a:r>
              <a:rPr lang="en-GB" sz="2800" dirty="0"/>
              <a:t>Setup file for dashboard</a:t>
            </a:r>
            <a:r>
              <a:rPr lang="sk-SK" sz="2800" dirty="0"/>
              <a:t>.</a:t>
            </a:r>
          </a:p>
          <a:p>
            <a:pPr>
              <a:buFont typeface="+mj-lt"/>
              <a:buAutoNum type="arabicParenR"/>
            </a:pPr>
            <a:r>
              <a:rPr lang="en-GB" sz="2800" dirty="0"/>
              <a:t>Data analysis</a:t>
            </a:r>
            <a:r>
              <a:rPr lang="sk-SK" sz="2800" dirty="0"/>
              <a:t>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2400" dirty="0"/>
              <a:t>functions like SUMIF, COUNT, VLOOKUP, GETPIVOTDATA, SUMPRODUCT</a:t>
            </a:r>
            <a:r>
              <a:rPr lang="sk-SK" sz="2400" dirty="0"/>
              <a:t>...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GB" sz="2400" dirty="0"/>
              <a:t>pivot tables and tables,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en-GB" sz="2400" dirty="0"/>
              <a:t>quick filters,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en-GB" sz="2400" dirty="0"/>
              <a:t>automatic shapes,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en-GB" sz="2400" dirty="0"/>
              <a:t>named ranges,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en-GB" sz="2400" dirty="0"/>
              <a:t>conditional formatting,</a:t>
            </a:r>
            <a:endParaRPr lang="sk-SK" sz="2400" dirty="0"/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 err="1"/>
              <a:t>charts</a:t>
            </a:r>
            <a:r>
              <a:rPr lang="sk-SK" sz="2400" dirty="0"/>
              <a:t>,</a:t>
            </a:r>
          </a:p>
          <a:p>
            <a:pPr marL="800100" lvl="1" indent="-342900">
              <a:buFont typeface="+mj-lt"/>
              <a:buAutoNum type="alphaLcParenR"/>
            </a:pPr>
            <a:r>
              <a:rPr lang="sk-SK" sz="2400" dirty="0"/>
              <a:t>drop-</a:t>
            </a:r>
            <a:r>
              <a:rPr lang="sk-SK" sz="2400" dirty="0" err="1"/>
              <a:t>down</a:t>
            </a:r>
            <a:r>
              <a:rPr lang="sk-SK" sz="2400" dirty="0"/>
              <a:t> </a:t>
            </a:r>
            <a:r>
              <a:rPr lang="sk-SK" sz="2400" dirty="0" err="1"/>
              <a:t>lists</a:t>
            </a:r>
            <a:r>
              <a:rPr lang="sk-SK" sz="2400" dirty="0"/>
              <a:t>.</a:t>
            </a:r>
          </a:p>
          <a:p>
            <a:pPr marL="400050">
              <a:buFont typeface="+mj-lt"/>
              <a:buAutoNum type="arabicParenR"/>
            </a:pPr>
            <a:r>
              <a:rPr lang="en-US" sz="2800" dirty="0"/>
              <a:t>Use of </a:t>
            </a:r>
            <a:r>
              <a:rPr lang="sk-SK" sz="2800" dirty="0" err="1"/>
              <a:t>chart</a:t>
            </a:r>
            <a:r>
              <a:rPr lang="en-US" sz="2800" dirty="0"/>
              <a:t>s for data visualization</a:t>
            </a:r>
            <a:r>
              <a:rPr lang="sk-SK" sz="2800" dirty="0"/>
              <a:t>.</a:t>
            </a:r>
          </a:p>
          <a:p>
            <a:pPr marL="400050">
              <a:buFont typeface="+mj-lt"/>
              <a:buAutoNum type="arabicParenR"/>
            </a:pPr>
            <a:endParaRPr lang="sk-SK" sz="2800" dirty="0"/>
          </a:p>
          <a:p>
            <a:pPr marL="800100" lvl="1" indent="-342900">
              <a:buFont typeface="+mj-lt"/>
              <a:buAutoNum type="alphaLcParenR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86916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0F5A9B-5023-BF21-8639-912D6F4A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270" y="181926"/>
            <a:ext cx="8911687" cy="764852"/>
          </a:xfrm>
        </p:spPr>
        <p:txBody>
          <a:bodyPr/>
          <a:lstStyle/>
          <a:p>
            <a:r>
              <a:rPr lang="en-GB" b="1"/>
              <a:t>Tips nad tricks for dashboards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F44826-4686-32AB-BB59-BB178C1C3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8270" y="1064871"/>
            <a:ext cx="9216342" cy="561120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turn off the pivot table fields that are displayed after clicking into </a:t>
            </a:r>
            <a:r>
              <a:rPr lang="sk-SK" sz="2400" dirty="0"/>
              <a:t>pivot table,</a:t>
            </a:r>
          </a:p>
          <a:p>
            <a:r>
              <a:rPr lang="en-GB" sz="2400" dirty="0"/>
              <a:t>turn off the </a:t>
            </a:r>
            <a:r>
              <a:rPr lang="en-GB" sz="2400" dirty="0" err="1"/>
              <a:t>gri</a:t>
            </a:r>
            <a:r>
              <a:rPr lang="sk-SK" sz="2400" dirty="0"/>
              <a:t>d,</a:t>
            </a:r>
          </a:p>
          <a:p>
            <a:r>
              <a:rPr lang="en-GB" sz="2400" dirty="0"/>
              <a:t>use </a:t>
            </a:r>
            <a:r>
              <a:rPr lang="sk-SK" sz="2400" dirty="0" err="1"/>
              <a:t>corporate</a:t>
            </a:r>
            <a:r>
              <a:rPr lang="en-GB" sz="2400" dirty="0"/>
              <a:t> </a:t>
            </a:r>
            <a:r>
              <a:rPr lang="en-GB" sz="2400" dirty="0" err="1"/>
              <a:t>colors</a:t>
            </a:r>
            <a:r>
              <a:rPr lang="sk-SK" sz="2400" dirty="0"/>
              <a:t>,</a:t>
            </a:r>
          </a:p>
          <a:p>
            <a:r>
              <a:rPr lang="en-US" sz="2400" dirty="0"/>
              <a:t>if you do not have corporate colors, choose a maximum of 3-4 colors and use them in all elements</a:t>
            </a:r>
            <a:r>
              <a:rPr lang="sk-SK" sz="2400" dirty="0"/>
              <a:t>,</a:t>
            </a:r>
          </a:p>
          <a:p>
            <a:r>
              <a:rPr lang="en-US" sz="2400" dirty="0"/>
              <a:t>set the </a:t>
            </a:r>
            <a:r>
              <a:rPr lang="sk-SK" sz="2400" dirty="0" err="1"/>
              <a:t>charts</a:t>
            </a:r>
            <a:r>
              <a:rPr lang="en-US" sz="2400" dirty="0"/>
              <a:t> to the same size</a:t>
            </a:r>
            <a:r>
              <a:rPr lang="sk-SK" sz="2400" dirty="0"/>
              <a:t>,</a:t>
            </a:r>
          </a:p>
          <a:p>
            <a:r>
              <a:rPr lang="en-US" sz="2400" dirty="0"/>
              <a:t>set quick filters and timelines to the same dimension</a:t>
            </a:r>
            <a:r>
              <a:rPr lang="sk-SK" sz="2400" dirty="0"/>
              <a:t>,</a:t>
            </a:r>
          </a:p>
          <a:p>
            <a:r>
              <a:rPr lang="en-US" sz="2400" dirty="0"/>
              <a:t>if you want a colored background of the sheet, do not color the cells, but insert a monochrome image as the background of the sheet</a:t>
            </a:r>
            <a:r>
              <a:rPr lang="sk-SK" sz="2400" dirty="0"/>
              <a:t>,</a:t>
            </a:r>
          </a:p>
          <a:p>
            <a:r>
              <a:rPr lang="en-US" sz="2400" dirty="0"/>
              <a:t>you can put the important numbers you obtained using formulas and functions into shapes</a:t>
            </a:r>
            <a:r>
              <a:rPr lang="sk-SK" sz="2400" dirty="0"/>
              <a:t>,</a:t>
            </a:r>
          </a:p>
          <a:p>
            <a:r>
              <a:rPr lang="en-US" sz="2400" dirty="0"/>
              <a:t>check everything at the end</a:t>
            </a:r>
            <a:r>
              <a:rPr lang="sk-SK" sz="2400" dirty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632148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FEF6FDC7-618A-60C8-2746-4BD0D977E17C}"/>
              </a:ext>
            </a:extLst>
          </p:cNvPr>
          <p:cNvSpPr/>
          <p:nvPr/>
        </p:nvSpPr>
        <p:spPr>
          <a:xfrm rot="20533356">
            <a:off x="2782852" y="2512104"/>
            <a:ext cx="718695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</a:t>
            </a:r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</a:t>
            </a:r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</a:t>
            </a:r>
            <a:r>
              <a:rPr lang="sk-SK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your</a:t>
            </a:r>
            <a:endParaRPr lang="sk-SK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sk-SK" sz="6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attention</a:t>
            </a:r>
            <a:r>
              <a:rPr lang="sk-SK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  <a:endParaRPr lang="sk-SK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123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941" y="624110"/>
            <a:ext cx="9698672" cy="678910"/>
          </a:xfrm>
        </p:spPr>
        <p:txBody>
          <a:bodyPr/>
          <a:lstStyle/>
          <a:p>
            <a:r>
              <a:rPr lang="en-US" b="1" dirty="0"/>
              <a:t>Preparing for a Dashboard Project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/>
          </a:bodyPr>
          <a:lstStyle/>
          <a:p>
            <a:r>
              <a:rPr lang="en-GB" sz="3600" dirty="0"/>
              <a:t>Dashboarding requires far more preparation than standard Excel analyses. It calls for closer communication with business leaders and a deeper understanding of user requirements.</a:t>
            </a:r>
          </a:p>
          <a:p>
            <a:r>
              <a:rPr lang="en-GB" sz="3600" dirty="0"/>
              <a:t>The process of gathering user requirements doesn’t have to be an overly complicated or formal one. Here are some simple things you can do to ensure that you have a solid idea of the purpose of the dashboard. (next slides)</a:t>
            </a:r>
          </a:p>
        </p:txBody>
      </p:sp>
    </p:spTree>
    <p:extLst>
      <p:ext uri="{BB962C8B-B14F-4D97-AF65-F5344CB8AC3E}">
        <p14:creationId xmlns:p14="http://schemas.microsoft.com/office/powerpoint/2010/main" val="57961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Establishing the audience and purpose for the dashboard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dirty="0"/>
              <a:t>Talk</a:t>
            </a:r>
            <a:r>
              <a:rPr lang="sk-SK" sz="3200" dirty="0"/>
              <a:t> </a:t>
            </a:r>
            <a:r>
              <a:rPr lang="en-US" sz="3200" dirty="0"/>
              <a:t>to the requestors about what they’re really asking for. </a:t>
            </a:r>
            <a:endParaRPr lang="sk-SK" sz="3200" dirty="0"/>
          </a:p>
          <a:p>
            <a:pPr algn="l"/>
            <a:r>
              <a:rPr lang="en-US" sz="3200" dirty="0"/>
              <a:t>Discuss the purpose of the dashboard</a:t>
            </a:r>
            <a:r>
              <a:rPr lang="sk-SK" sz="3200" dirty="0"/>
              <a:t> </a:t>
            </a:r>
            <a:r>
              <a:rPr lang="en-US" sz="3200" dirty="0"/>
              <a:t>and the triggers that caused them to ask for a dashboard in the first place.</a:t>
            </a:r>
            <a:endParaRPr lang="sk-SK" sz="3200" dirty="0"/>
          </a:p>
          <a:p>
            <a:pPr algn="l"/>
            <a:r>
              <a:rPr lang="en-US" sz="3200" dirty="0"/>
              <a:t>If a dashboard is indeed warranted, talk about who are the end users. </a:t>
            </a:r>
            <a:endParaRPr lang="sk-SK" sz="3200" dirty="0"/>
          </a:p>
          <a:p>
            <a:pPr algn="l"/>
            <a:r>
              <a:rPr lang="en-US" sz="3200" dirty="0"/>
              <a:t>Take some time to</a:t>
            </a:r>
            <a:r>
              <a:rPr lang="sk-SK" sz="3200" dirty="0"/>
              <a:t> </a:t>
            </a:r>
            <a:r>
              <a:rPr lang="en-US" sz="3200" dirty="0"/>
              <a:t>meet with a few of the end users to talk about how they’d use the dashboard.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411455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Delineating the measures for the dashboard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200" dirty="0"/>
              <a:t>Most dashboards are designed around a set of measures, or key performance indicators</a:t>
            </a:r>
            <a:r>
              <a:rPr lang="sk-SK" sz="3200" dirty="0"/>
              <a:t> </a:t>
            </a:r>
            <a:r>
              <a:rPr lang="en-US" sz="3200" dirty="0"/>
              <a:t>(KPIs).</a:t>
            </a:r>
            <a:endParaRPr lang="sk-SK" sz="3200" dirty="0"/>
          </a:p>
          <a:p>
            <a:pPr algn="l"/>
            <a:r>
              <a:rPr lang="en-US" sz="3200" dirty="0"/>
              <a:t>A KPI is an indicator of the performance of a task deemed to be essential to daily</a:t>
            </a:r>
            <a:r>
              <a:rPr lang="sk-SK" sz="3200" dirty="0"/>
              <a:t> </a:t>
            </a:r>
            <a:r>
              <a:rPr lang="en-US" sz="3200" dirty="0"/>
              <a:t>operations or processes.</a:t>
            </a:r>
            <a:endParaRPr lang="sk-SK" sz="3200" dirty="0"/>
          </a:p>
          <a:p>
            <a:pPr algn="l"/>
            <a:r>
              <a:rPr lang="en-US" sz="3200" dirty="0"/>
              <a:t>The idea is that a KPI reveals performance that is outside the normal</a:t>
            </a:r>
            <a:r>
              <a:rPr lang="sk-SK" sz="3200" dirty="0"/>
              <a:t> </a:t>
            </a:r>
            <a:r>
              <a:rPr lang="en-US" sz="3200" dirty="0"/>
              <a:t>range for a particular measure, so therefore it often signals the need for attention and</a:t>
            </a:r>
            <a:r>
              <a:rPr lang="sk-SK" sz="3200" dirty="0"/>
              <a:t> </a:t>
            </a:r>
            <a:r>
              <a:rPr lang="en-US" sz="3200" dirty="0"/>
              <a:t>intervention.</a:t>
            </a:r>
            <a:endParaRPr lang="sk-SK" sz="3200" dirty="0"/>
          </a:p>
          <a:p>
            <a:pPr algn="l"/>
            <a:r>
              <a:rPr lang="en-US" sz="3200" dirty="0"/>
              <a:t>The measures used on a dashboard should absolutely support the initial purpose of that</a:t>
            </a:r>
            <a:r>
              <a:rPr lang="sk-SK" sz="3200" dirty="0"/>
              <a:t> </a:t>
            </a:r>
            <a:r>
              <a:rPr lang="en-US" sz="3200" dirty="0"/>
              <a:t>dashboard.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7725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Cataloging the required data sources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dirty="0"/>
              <a:t>When you have the list of measures that need to be included on the dashboard</a:t>
            </a:r>
            <a:r>
              <a:rPr lang="sk-SK" sz="3200" dirty="0"/>
              <a:t>, a</a:t>
            </a:r>
            <a:r>
              <a:rPr lang="en-US" sz="3200" dirty="0" err="1"/>
              <a:t>sk</a:t>
            </a:r>
            <a:r>
              <a:rPr lang="en-US" sz="3200" dirty="0"/>
              <a:t> yourself the following questions</a:t>
            </a:r>
            <a:r>
              <a:rPr lang="sk-SK" sz="32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Do you have access to the necessary data sources?</a:t>
            </a:r>
            <a:endParaRPr lang="sk-SK" sz="3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How often are those data sources refreshed?</a:t>
            </a:r>
            <a:endParaRPr lang="sk-SK" sz="3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Who owns and maintains those data sources?</a:t>
            </a:r>
            <a:endParaRPr lang="sk-SK" sz="3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What are the processes to get the data from those resources?</a:t>
            </a:r>
            <a:endParaRPr lang="sk-SK" sz="3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Does the data even exist?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72406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Defining the dimensions and filters for the dashboard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/>
          </a:bodyPr>
          <a:lstStyle/>
          <a:p>
            <a:pPr algn="l"/>
            <a:r>
              <a:rPr lang="en-US" sz="3000" dirty="0"/>
              <a:t>In the context of reporting, a dimension is a data category used to organize business data.</a:t>
            </a:r>
            <a:r>
              <a:rPr lang="sk-SK" sz="3000" dirty="0"/>
              <a:t> </a:t>
            </a:r>
            <a:r>
              <a:rPr lang="en-US" sz="3000" dirty="0"/>
              <a:t>Examples of dimensions are Region, Market, Branch, Manager, or Employee.</a:t>
            </a:r>
            <a:endParaRPr lang="sk-SK" sz="3000" dirty="0"/>
          </a:p>
          <a:p>
            <a:pPr algn="l"/>
            <a:r>
              <a:rPr lang="en-US" sz="3000" dirty="0"/>
              <a:t>When you</a:t>
            </a:r>
            <a:r>
              <a:rPr lang="sk-SK" sz="3000" dirty="0"/>
              <a:t> </a:t>
            </a:r>
            <a:r>
              <a:rPr lang="en-US" sz="3000" dirty="0"/>
              <a:t>define a dimension in the user requirements stage of development, you’re determining</a:t>
            </a:r>
            <a:r>
              <a:rPr lang="sk-SK" sz="3000" dirty="0"/>
              <a:t> </a:t>
            </a:r>
            <a:r>
              <a:rPr lang="en-US" sz="3000" dirty="0"/>
              <a:t>how the measures should be grouped or distributed.</a:t>
            </a:r>
            <a:endParaRPr lang="sk-SK" sz="3000" dirty="0"/>
          </a:p>
          <a:p>
            <a:pPr algn="l"/>
            <a:r>
              <a:rPr lang="en-US" sz="3000" dirty="0"/>
              <a:t>In the context of dashboards, filters are mechanisms that allow you to narrow the</a:t>
            </a:r>
            <a:r>
              <a:rPr lang="sk-SK" sz="3000" dirty="0"/>
              <a:t> </a:t>
            </a:r>
            <a:r>
              <a:rPr lang="en-US" sz="3000" dirty="0"/>
              <a:t>scope of the data to a single dimension. For example, you can filter on Year, Employee, or</a:t>
            </a:r>
            <a:r>
              <a:rPr lang="sk-SK" sz="3000" dirty="0"/>
              <a:t> </a:t>
            </a:r>
            <a:r>
              <a:rPr lang="en-US" sz="3000" dirty="0"/>
              <a:t>Region.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11712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Determining the need for drill-down features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92500"/>
          </a:bodyPr>
          <a:lstStyle/>
          <a:p>
            <a:pPr algn="l"/>
            <a:r>
              <a:rPr lang="en-US" sz="3600" dirty="0"/>
              <a:t>Many dashboards provide drill-down features that allow users to “drill” into the details of</a:t>
            </a:r>
            <a:r>
              <a:rPr lang="sk-SK" sz="3600" dirty="0"/>
              <a:t> </a:t>
            </a:r>
            <a:r>
              <a:rPr lang="en-US" sz="3600" dirty="0"/>
              <a:t>a specific measure. </a:t>
            </a:r>
            <a:endParaRPr lang="sk-SK" sz="3600" dirty="0"/>
          </a:p>
          <a:p>
            <a:pPr algn="l"/>
            <a:r>
              <a:rPr lang="en-US" sz="3600" dirty="0"/>
              <a:t>You want to get a clear understanding of the types of drill-downs your</a:t>
            </a:r>
            <a:r>
              <a:rPr lang="sk-SK" sz="3600" dirty="0"/>
              <a:t> </a:t>
            </a:r>
            <a:r>
              <a:rPr lang="en-US" sz="3600" dirty="0"/>
              <a:t>users have in mind.</a:t>
            </a:r>
          </a:p>
          <a:p>
            <a:pPr algn="l"/>
            <a:r>
              <a:rPr lang="en-US" sz="3600" dirty="0"/>
              <a:t>To most users, a drill-down feature means the ability to get a raw data table supporting</a:t>
            </a:r>
            <a:r>
              <a:rPr lang="sk-SK" sz="3600" dirty="0"/>
              <a:t> </a:t>
            </a:r>
            <a:r>
              <a:rPr lang="en-US" sz="3600" dirty="0"/>
              <a:t>the measures shown on the dashboard.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0347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4D2A9-044F-ABD2-BF3C-39F09EDD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070" y="521240"/>
            <a:ext cx="10201593" cy="678910"/>
          </a:xfrm>
        </p:spPr>
        <p:txBody>
          <a:bodyPr>
            <a:noAutofit/>
          </a:bodyPr>
          <a:lstStyle/>
          <a:p>
            <a:r>
              <a:rPr lang="en-US" sz="2800" b="1" dirty="0"/>
              <a:t>Establishing the refresh schedule</a:t>
            </a:r>
            <a:endParaRPr lang="en-GB" sz="28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4D3403-DA3D-8DBC-CAD0-5D9766B97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1405890"/>
            <a:ext cx="9881552" cy="515493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200" dirty="0"/>
              <a:t>A refresh schedule refers to the schedule by which a dashboard is updated to show the latest</a:t>
            </a:r>
            <a:r>
              <a:rPr lang="sk-SK" sz="3200" dirty="0"/>
              <a:t> </a:t>
            </a:r>
            <a:r>
              <a:rPr lang="en-US" sz="3200" dirty="0"/>
              <a:t>information available. </a:t>
            </a:r>
            <a:endParaRPr lang="sk-SK" sz="3200" dirty="0"/>
          </a:p>
          <a:p>
            <a:pPr algn="l"/>
            <a:r>
              <a:rPr lang="en-US" sz="3200" dirty="0"/>
              <a:t>Because you’re the one responsible for building and maintaining the</a:t>
            </a:r>
            <a:r>
              <a:rPr lang="sk-SK" sz="3200" dirty="0"/>
              <a:t> </a:t>
            </a:r>
            <a:r>
              <a:rPr lang="en-US" sz="3200" dirty="0"/>
              <a:t>dashboard, you should have a say in the refresh schedules, as your manager may not know</a:t>
            </a:r>
            <a:r>
              <a:rPr lang="sk-SK" sz="3200" dirty="0"/>
              <a:t> </a:t>
            </a:r>
            <a:r>
              <a:rPr lang="en-US" sz="3200" dirty="0"/>
              <a:t>what it takes to refresh the dashboard in question.</a:t>
            </a:r>
          </a:p>
          <a:p>
            <a:pPr algn="l"/>
            <a:r>
              <a:rPr lang="en-US" sz="3200" dirty="0"/>
              <a:t>While you’re determining the refresh schedule, keep in mind the refresh rates of the different</a:t>
            </a:r>
            <a:r>
              <a:rPr lang="sk-SK" sz="3200" dirty="0"/>
              <a:t> </a:t>
            </a:r>
            <a:r>
              <a:rPr lang="en-US" sz="3200" dirty="0"/>
              <a:t>data sources whose measures you need to retrieve. </a:t>
            </a:r>
            <a:endParaRPr lang="sk-SK" sz="3200" dirty="0"/>
          </a:p>
          <a:p>
            <a:pPr algn="l"/>
            <a:r>
              <a:rPr lang="en-US" sz="3200" dirty="0"/>
              <a:t>You can’t refresh your dashboard any</a:t>
            </a:r>
            <a:r>
              <a:rPr lang="sk-SK" sz="3200" dirty="0"/>
              <a:t> </a:t>
            </a:r>
            <a:r>
              <a:rPr lang="en-US" sz="3200" dirty="0"/>
              <a:t>faster than your data sources.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60021535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2254</Words>
  <Application>Microsoft Office PowerPoint</Application>
  <PresentationFormat>Širokouhlá</PresentationFormat>
  <Paragraphs>158</Paragraphs>
  <Slides>26</Slides>
  <Notes>22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OfficinaSerifStd-Book</vt:lpstr>
      <vt:lpstr>Wingdings</vt:lpstr>
      <vt:lpstr>Wingdings 3</vt:lpstr>
      <vt:lpstr>Dym</vt:lpstr>
      <vt:lpstr>Dashboards</vt:lpstr>
      <vt:lpstr>What is dasboard?</vt:lpstr>
      <vt:lpstr>Preparing for a Dashboard Project</vt:lpstr>
      <vt:lpstr>Establishing the audience and purpose for the dashboard</vt:lpstr>
      <vt:lpstr>Delineating the measures for the dashboard</vt:lpstr>
      <vt:lpstr>Cataloging the required data sources</vt:lpstr>
      <vt:lpstr>Defining the dimensions and filters for the dashboard</vt:lpstr>
      <vt:lpstr>Determining the need for drill-down features</vt:lpstr>
      <vt:lpstr>Establishing the refresh schedule</vt:lpstr>
      <vt:lpstr>Implementing Dashboard Modeling Best Practices</vt:lpstr>
      <vt:lpstr>Implementing Dashboard Modeling Best Practices – cont.</vt:lpstr>
      <vt:lpstr>Separating data, analysis, and presentation</vt:lpstr>
      <vt:lpstr>Separating data, analysis, and presentation – cont.</vt:lpstr>
      <vt:lpstr>Starting with appropriately structured data</vt:lpstr>
      <vt:lpstr>Avoiding turning your data model into a database</vt:lpstr>
      <vt:lpstr>Documenting and organizing your data model</vt:lpstr>
      <vt:lpstr>Implementing Dashboard Design Best Practices</vt:lpstr>
      <vt:lpstr>Implementing Dashboard Design Best Practices – cont.</vt:lpstr>
      <vt:lpstr>Implementing Dashboard Design Best Practices – cont.</vt:lpstr>
      <vt:lpstr>Implementing Dashboard Design Best Practices – cont.</vt:lpstr>
      <vt:lpstr>Implementing Dashboard Design Best Practices – cont.</vt:lpstr>
      <vt:lpstr>Implementing Dashboard Design Best Practices – cont.</vt:lpstr>
      <vt:lpstr>Implementing Dashboard Design Best Practices – cont.</vt:lpstr>
      <vt:lpstr>Steps for creating a dashboard</vt:lpstr>
      <vt:lpstr>Tips nad tricks for dashboards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Dashboards</dc:title>
  <dc:creator>Marcela Hallová</dc:creator>
  <cp:lastModifiedBy>Marcela Hallová</cp:lastModifiedBy>
  <cp:revision>22</cp:revision>
  <dcterms:created xsi:type="dcterms:W3CDTF">2022-10-23T16:32:38Z</dcterms:created>
  <dcterms:modified xsi:type="dcterms:W3CDTF">2022-10-23T18:38:03Z</dcterms:modified>
</cp:coreProperties>
</file>