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08" autoAdjust="0"/>
  </p:normalViewPr>
  <p:slideViewPr>
    <p:cSldViewPr snapToGrid="0">
      <p:cViewPr varScale="1">
        <p:scale>
          <a:sx n="61" d="100"/>
          <a:sy n="61" d="100"/>
        </p:scale>
        <p:origin x="5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070D7-3380-4FB1-A103-43F0CB0ECA26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D1543-BE3D-4B73-995A-B5F7BB38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7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noProof="0" dirty="0"/>
              <a:t>Obrázok 30.29 zobrazuje časti troch tabuliek, ktoré sú v jednom zošite. (Každá tabuľka je vo vlastnom pracovnom hárku a je zobrazená v samostatnom okne.) Tabuľky majú názvy Objednávky, Zákazníci a Regióny. Tabuľka Objednávky obsahuje informácie o objednávkach produktov. Tabuľka Zákazníci obsahuje informácie o zákazníkoch spoločnosti. Tabuľka Regióny obsahuje identifikátor regiónu pre každý štát. Všimnite si, že tabuľky Objednávky a Zákazníci majú spoločný stĺpec </a:t>
            </a:r>
            <a:r>
              <a:rPr lang="sk-SK" noProof="0" dirty="0" err="1"/>
              <a:t>KódZákazníka</a:t>
            </a:r>
            <a:r>
              <a:rPr lang="sk-SK" noProof="0" dirty="0"/>
              <a:t> a tabuľky Zákazníci a Regióny majú spoločný stĺpec Stav. Spoločné stĺpce sa použijú na vytvorenie vzťahov medzi tabuľkami. Tieto vzťahy sú „jedna k mnohým“. Pre každý riadok v tabuľke Objednávky existuje presne jeden zodpovedajúci riadok v tabuľke Zákazníci a tento riadok je určený stĺpcom </a:t>
            </a:r>
            <a:r>
              <a:rPr lang="sk-SK" noProof="0" dirty="0" err="1"/>
              <a:t>CustomerID</a:t>
            </a:r>
            <a:r>
              <a:rPr lang="sk-SK" noProof="0" dirty="0"/>
              <a:t>. Pre ktorýkoľvek riadok v tabuľke Zákazníci môže existovať veľa riadkov v tabuľke Objednávky. Tabuľka Objednávky je mnoho a tabuľka Zákazníci je tá vo vzťahu jedna k mnohým. Podobne pre každý riadok v tabuľke Zákazníci existuje presne jeden zodpovedajúci riadok v tabuľke Regióny a tento riadok je určený stĺpcom Štát. A pre každý riadok v Regiónoch môže existovať veľa zodpovedajúcich riadkov v Zákazníkoch.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D1543-BE3D-4B73-995A-B5F7BB38BF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80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Vodopádové</a:t>
            </a:r>
            <a:r>
              <a:rPr lang="en-US" dirty="0"/>
              <a:t> </a:t>
            </a:r>
            <a:r>
              <a:rPr lang="en-US" dirty="0" err="1"/>
              <a:t>grafy</a:t>
            </a:r>
            <a:r>
              <a:rPr lang="en-US" dirty="0"/>
              <a:t> </a:t>
            </a:r>
            <a:r>
              <a:rPr lang="en-US" dirty="0" err="1"/>
              <a:t>zvyčajne</a:t>
            </a:r>
            <a:r>
              <a:rPr lang="en-US" dirty="0"/>
              <a:t> </a:t>
            </a:r>
            <a:r>
              <a:rPr lang="en-US" dirty="0" err="1"/>
              <a:t>zobrazujú</a:t>
            </a:r>
            <a:r>
              <a:rPr lang="en-US" dirty="0"/>
              <a:t> </a:t>
            </a:r>
            <a:r>
              <a:rPr lang="en-US" dirty="0" err="1"/>
              <a:t>konečný</a:t>
            </a:r>
            <a:r>
              <a:rPr lang="en-US" dirty="0"/>
              <a:t> </a:t>
            </a:r>
            <a:r>
              <a:rPr lang="en-US" dirty="0" err="1"/>
              <a:t>súčet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posledný</a:t>
            </a:r>
            <a:r>
              <a:rPr lang="en-US" dirty="0"/>
              <a:t> </a:t>
            </a:r>
            <a:r>
              <a:rPr lang="en-US" dirty="0" err="1"/>
              <a:t>stĺpec</a:t>
            </a:r>
            <a:r>
              <a:rPr lang="en-US" dirty="0"/>
              <a:t> s </a:t>
            </a:r>
            <a:r>
              <a:rPr lang="en-US" dirty="0" err="1"/>
              <a:t>nulovým</a:t>
            </a:r>
            <a:r>
              <a:rPr lang="en-US" dirty="0"/>
              <a:t> </a:t>
            </a:r>
            <a:r>
              <a:rPr lang="en-US" dirty="0" err="1"/>
              <a:t>začiatkom</a:t>
            </a:r>
            <a:r>
              <a:rPr lang="en-US" dirty="0"/>
              <a:t>. Ak </a:t>
            </a:r>
            <a:r>
              <a:rPr lang="en-US" dirty="0" err="1"/>
              <a:t>chcete</a:t>
            </a:r>
            <a:r>
              <a:rPr lang="en-US" dirty="0"/>
              <a:t> </a:t>
            </a:r>
            <a:r>
              <a:rPr lang="en-US" dirty="0" err="1"/>
              <a:t>správne</a:t>
            </a:r>
            <a:r>
              <a:rPr lang="en-US" dirty="0"/>
              <a:t> </a:t>
            </a:r>
            <a:r>
              <a:rPr lang="en-US" dirty="0" err="1"/>
              <a:t>zobraziť</a:t>
            </a:r>
            <a:r>
              <a:rPr lang="en-US" dirty="0"/>
              <a:t> </a:t>
            </a:r>
            <a:r>
              <a:rPr lang="en-US" dirty="0" err="1"/>
              <a:t>stĺpec</a:t>
            </a:r>
            <a:r>
              <a:rPr lang="en-US" dirty="0"/>
              <a:t> </a:t>
            </a:r>
            <a:r>
              <a:rPr lang="en-US" dirty="0" err="1"/>
              <a:t>súčtu</a:t>
            </a:r>
            <a:r>
              <a:rPr lang="en-US" dirty="0"/>
              <a:t>, </a:t>
            </a:r>
            <a:r>
              <a:rPr lang="en-US" dirty="0" err="1"/>
              <a:t>vyberte</a:t>
            </a:r>
            <a:r>
              <a:rPr lang="en-US" dirty="0"/>
              <a:t> </a:t>
            </a:r>
            <a:r>
              <a:rPr lang="en-US" dirty="0" err="1"/>
              <a:t>stĺpec</a:t>
            </a:r>
            <a:r>
              <a:rPr lang="en-US" dirty="0"/>
              <a:t>, </a:t>
            </a:r>
            <a:r>
              <a:rPr lang="en-US" dirty="0" err="1"/>
              <a:t>kliknite</a:t>
            </a:r>
            <a:r>
              <a:rPr lang="en-US" dirty="0"/>
              <a:t> </a:t>
            </a:r>
            <a:r>
              <a:rPr lang="en-US" dirty="0" err="1"/>
              <a:t>pravým</a:t>
            </a:r>
            <a:r>
              <a:rPr lang="en-US" dirty="0"/>
              <a:t> </a:t>
            </a:r>
            <a:r>
              <a:rPr lang="en-US" dirty="0" err="1"/>
              <a:t>tlačidlom</a:t>
            </a:r>
            <a:r>
              <a:rPr lang="en-US" dirty="0"/>
              <a:t> </a:t>
            </a:r>
            <a:r>
              <a:rPr lang="en-US" dirty="0" err="1"/>
              <a:t>myši</a:t>
            </a:r>
            <a:r>
              <a:rPr lang="en-US" dirty="0"/>
              <a:t> a v </a:t>
            </a:r>
            <a:r>
              <a:rPr lang="en-US" dirty="0" err="1"/>
              <a:t>kontextovej</a:t>
            </a:r>
            <a:r>
              <a:rPr lang="en-US" dirty="0"/>
              <a:t> </a:t>
            </a:r>
            <a:r>
              <a:rPr lang="en-US" dirty="0" err="1"/>
              <a:t>ponuke</a:t>
            </a:r>
            <a:r>
              <a:rPr lang="en-US" dirty="0"/>
              <a:t> </a:t>
            </a:r>
            <a:r>
              <a:rPr lang="en-US" dirty="0" err="1"/>
              <a:t>vyberte</a:t>
            </a:r>
            <a:r>
              <a:rPr lang="en-US" dirty="0"/>
              <a:t> </a:t>
            </a:r>
            <a:r>
              <a:rPr lang="en-US" dirty="0" err="1"/>
              <a:t>možnosť</a:t>
            </a:r>
            <a:r>
              <a:rPr lang="en-US" dirty="0"/>
              <a:t> </a:t>
            </a:r>
            <a:r>
              <a:rPr lang="en-US" dirty="0" err="1"/>
              <a:t>Nastaviť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súčet</a:t>
            </a:r>
            <a:r>
              <a:rPr lang="en-US" dirty="0"/>
              <a:t>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D1543-BE3D-4B73-995A-B5F7BB38BF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0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D1543-BE3D-4B73-995A-B5F7BB38BF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42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D1543-BE3D-4B73-995A-B5F7BB38BF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1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noProof="0" dirty="0"/>
              <a:t>Kontingenčná tabuľka vytvorená pomocou dátového modelu má na rozdiel od kontingenčnej tabuľky vytvorenej z jednej tabuľky určité obmedzenia. Predovšetkým nemôžete zoskupovať položky alebo vytvárať vypočítané polia alebo vypočítané položky.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D1543-BE3D-4B73-995A-B5F7BB38BF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noProof="0" dirty="0"/>
              <a:t>V tomto príklade je cieľom zhrnúť tržby podľa štátu, regiónu a roku. Všimnite si, že informácie o predaji a dátume sú v tabuľke Objednávky, informácie o stave sú v tabuľke Zákazníci a názvy regiónov sú v tabuľke Regióny. Preto sa na generovanie tejto kontingenčnej tabuľky použijú všetky tri </a:t>
            </a:r>
            <a:r>
              <a:rPr lang="sk-SK" noProof="0" dirty="0" err="1"/>
              <a:t>tabuľky.Tabuľka</a:t>
            </a:r>
            <a:r>
              <a:rPr lang="sk-SK" noProof="0" dirty="0"/>
              <a:t> Objednávky sa stala súčasťou dátového modelu, keď ste začiarkli políčko pri vytváraní kontingenčnej tabuľky. Ďalšie dve tabuľky nie sú momentálne súčasťou dátového modelu.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D1543-BE3D-4B73-995A-B5F7BB38BF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2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D1543-BE3D-4B73-995A-B5F7BB38BF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6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D1543-BE3D-4B73-995A-B5F7BB38BF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83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D1543-BE3D-4B73-995A-B5F7BB38BF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7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D1543-BE3D-4B73-995A-B5F7BB38BF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50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D1543-BE3D-4B73-995A-B5F7BB38BF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67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Čiara</a:t>
            </a:r>
            <a:r>
              <a:rPr lang="en-US" dirty="0"/>
              <a:t> </a:t>
            </a:r>
            <a:r>
              <a:rPr lang="en-US" dirty="0" err="1"/>
              <a:t>napríklad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približne</a:t>
            </a:r>
            <a:r>
              <a:rPr lang="en-US" dirty="0"/>
              <a:t> 50 percent </a:t>
            </a:r>
            <a:r>
              <a:rPr lang="en-US" dirty="0" err="1"/>
              <a:t>všetkých</a:t>
            </a:r>
            <a:r>
              <a:rPr lang="en-US" dirty="0"/>
              <a:t> </a:t>
            </a:r>
            <a:r>
              <a:rPr lang="en-US" dirty="0" err="1"/>
              <a:t>sťažností</a:t>
            </a:r>
            <a:r>
              <a:rPr lang="en-US" dirty="0"/>
              <a:t> </a:t>
            </a:r>
            <a:r>
              <a:rPr lang="en-US" dirty="0" err="1"/>
              <a:t>patrí</a:t>
            </a:r>
            <a:r>
              <a:rPr lang="en-US" dirty="0"/>
              <a:t> do </a:t>
            </a:r>
            <a:r>
              <a:rPr lang="en-US" dirty="0" err="1"/>
              <a:t>prvých</a:t>
            </a:r>
            <a:r>
              <a:rPr lang="en-US" dirty="0"/>
              <a:t> troch </a:t>
            </a:r>
            <a:r>
              <a:rPr lang="en-US" dirty="0" err="1"/>
              <a:t>kategórií</a:t>
            </a:r>
            <a:r>
              <a:rPr lang="en-US" dirty="0"/>
              <a:t>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D1543-BE3D-4B73-995A-B5F7BB38BF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9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151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0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2214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08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5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4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9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0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2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4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5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1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56933-C959-41D6-8362-CE6CC17BF71D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FFF87A-DAB5-47C0-BEE1-FB7D62CB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3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12722-0148-8A1B-48C8-7853C30C0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Dátové modely</a:t>
            </a:r>
            <a:r>
              <a:rPr lang="en-US" b="1" dirty="0"/>
              <a:t>, </a:t>
            </a:r>
            <a:r>
              <a:rPr lang="sk-SK" b="1" dirty="0"/>
              <a:t>krivky</a:t>
            </a:r>
            <a:r>
              <a:rPr lang="en-US" b="1" dirty="0"/>
              <a:t>, </a:t>
            </a:r>
            <a:r>
              <a:rPr lang="sk-SK" b="1" dirty="0"/>
              <a:t>grafy</a:t>
            </a:r>
            <a:r>
              <a:rPr lang="en-US" b="1" dirty="0"/>
              <a:t>, </a:t>
            </a:r>
            <a:r>
              <a:rPr lang="sk-SK" b="1" dirty="0"/>
              <a:t>hľadanie riešenia</a:t>
            </a:r>
            <a:r>
              <a:rPr lang="en-US" b="1" dirty="0"/>
              <a:t>, </a:t>
            </a:r>
            <a:r>
              <a:rPr lang="sk-SK" b="1" dirty="0"/>
              <a:t>scenáre</a:t>
            </a:r>
            <a:endParaRPr lang="en-US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3EF4D9D-CB88-A360-1908-0182E716C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142368"/>
            <a:ext cx="8915399" cy="761294"/>
          </a:xfrm>
        </p:spPr>
        <p:txBody>
          <a:bodyPr/>
          <a:lstStyle/>
          <a:p>
            <a:r>
              <a:rPr lang="sk-SK" b="1" dirty="0"/>
              <a:t>Doc. Ing. Marcela Hallová, PhD.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115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D2418-0012-DC2A-42EB-755B9561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62853"/>
            <a:ext cx="8911687" cy="662079"/>
          </a:xfrm>
        </p:spPr>
        <p:txBody>
          <a:bodyPr/>
          <a:lstStyle/>
          <a:p>
            <a:r>
              <a:rPr lang="sk-SK" b="1" dirty="0"/>
              <a:t>Grafy v Exceli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37585F-4322-AB49-93C8-E8211F836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57011"/>
            <a:ext cx="8915400" cy="4454211"/>
          </a:xfrm>
        </p:spPr>
        <p:txBody>
          <a:bodyPr>
            <a:normAutofit lnSpcReduction="10000"/>
          </a:bodyPr>
          <a:lstStyle/>
          <a:p>
            <a:r>
              <a:rPr lang="sk-SK" sz="3200" dirty="0"/>
              <a:t>Graf je vizuálna reprezentácia číselných hodnôt.</a:t>
            </a:r>
          </a:p>
          <a:p>
            <a:r>
              <a:rPr lang="sk-SK" sz="3200" dirty="0"/>
              <a:t>Grafy sú neoddeliteľnou súčasťou Excelu od prvých dní aplikácie </a:t>
            </a:r>
            <a:r>
              <a:rPr lang="sk-SK" sz="3200" dirty="0" err="1"/>
              <a:t>Lotus</a:t>
            </a:r>
            <a:r>
              <a:rPr lang="sk-SK" sz="3200" dirty="0"/>
              <a:t> 1-2-3.</a:t>
            </a:r>
          </a:p>
          <a:p>
            <a:r>
              <a:rPr lang="sk-SK" sz="3200" dirty="0"/>
              <a:t>Vďaka zobrazeniu údajov v dobre zostavenom grafe budú naše čísla zrozumiteľnejšie. </a:t>
            </a:r>
          </a:p>
          <a:p>
            <a:r>
              <a:rPr lang="sk-SK" sz="3200" dirty="0"/>
              <a:t>Keďže graf predstavuje obrázok, grafy sú obzvlášť užitočné na zhrnutie série čísel.</a:t>
            </a:r>
          </a:p>
        </p:txBody>
      </p:sp>
    </p:spTree>
    <p:extLst>
      <p:ext uri="{BB962C8B-B14F-4D97-AF65-F5344CB8AC3E}">
        <p14:creationId xmlns:p14="http://schemas.microsoft.com/office/powerpoint/2010/main" val="155814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54F20-2043-BFE5-5430-FA124D4B3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588" y="306971"/>
            <a:ext cx="4290196" cy="672127"/>
          </a:xfrm>
        </p:spPr>
        <p:txBody>
          <a:bodyPr/>
          <a:lstStyle/>
          <a:p>
            <a:r>
              <a:rPr lang="sk-SK" b="1" dirty="0"/>
              <a:t>Časti grafu</a:t>
            </a:r>
            <a:endParaRPr lang="en-US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575B854-2BCB-0936-614B-3F3A30C1C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587" y="1267871"/>
            <a:ext cx="7334845" cy="5200246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569164C5-37D3-9E91-79A4-A7A11C3BABCC}"/>
              </a:ext>
            </a:extLst>
          </p:cNvPr>
          <p:cNvSpPr txBox="1"/>
          <p:nvPr/>
        </p:nvSpPr>
        <p:spPr>
          <a:xfrm>
            <a:off x="3610411" y="1197670"/>
            <a:ext cx="971550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600" dirty="0"/>
              <a:t>Mriežka</a:t>
            </a:r>
            <a:endParaRPr lang="en-US" sz="16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232E330-7E76-7B18-6729-8DB4CE21F3E0}"/>
              </a:ext>
            </a:extLst>
          </p:cNvPr>
          <p:cNvSpPr txBox="1"/>
          <p:nvPr/>
        </p:nvSpPr>
        <p:spPr>
          <a:xfrm>
            <a:off x="4667686" y="1136114"/>
            <a:ext cx="11711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200" dirty="0"/>
              <a:t>Zobrazovaná oblasť</a:t>
            </a:r>
            <a:endParaRPr lang="en-US" sz="1200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B9BDE42-6BC0-D715-F1AB-61D24A6CEDD4}"/>
              </a:ext>
            </a:extLst>
          </p:cNvPr>
          <p:cNvSpPr txBox="1"/>
          <p:nvPr/>
        </p:nvSpPr>
        <p:spPr>
          <a:xfrm>
            <a:off x="5924551" y="1197670"/>
            <a:ext cx="1171140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200" dirty="0"/>
              <a:t>Nadpis</a:t>
            </a:r>
            <a:endParaRPr lang="en-US" sz="1200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E6305FD-8DB0-EA07-9FBC-6435038A46E4}"/>
              </a:ext>
            </a:extLst>
          </p:cNvPr>
          <p:cNvSpPr txBox="1"/>
          <p:nvPr/>
        </p:nvSpPr>
        <p:spPr>
          <a:xfrm>
            <a:off x="7591861" y="1197669"/>
            <a:ext cx="1171140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200" dirty="0"/>
              <a:t>Oblasť grafu</a:t>
            </a:r>
            <a:endParaRPr lang="en-US" sz="12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9500B73-73D1-082B-38A5-F14E5608FF81}"/>
              </a:ext>
            </a:extLst>
          </p:cNvPr>
          <p:cNvSpPr txBox="1"/>
          <p:nvPr/>
        </p:nvSpPr>
        <p:spPr>
          <a:xfrm>
            <a:off x="1935296" y="3252400"/>
            <a:ext cx="117458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400" dirty="0"/>
              <a:t>Séria údajov</a:t>
            </a:r>
            <a:endParaRPr lang="en-US" sz="1400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FBE0D3CA-015F-421B-7670-61EAD4AE724E}"/>
              </a:ext>
            </a:extLst>
          </p:cNvPr>
          <p:cNvSpPr txBox="1"/>
          <p:nvPr/>
        </p:nvSpPr>
        <p:spPr>
          <a:xfrm>
            <a:off x="3267511" y="6006452"/>
            <a:ext cx="11711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200" dirty="0"/>
              <a:t>Hodnoty vertikálnej osi</a:t>
            </a:r>
            <a:endParaRPr lang="en-US" sz="1200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174A83D9-B486-459E-560E-F9350D83D052}"/>
              </a:ext>
            </a:extLst>
          </p:cNvPr>
          <p:cNvSpPr txBox="1"/>
          <p:nvPr/>
        </p:nvSpPr>
        <p:spPr>
          <a:xfrm>
            <a:off x="5924551" y="6098784"/>
            <a:ext cx="1171140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200" dirty="0"/>
              <a:t>Legenda</a:t>
            </a:r>
            <a:endParaRPr lang="en-US" sz="12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E45AAFC-0499-D452-59CF-BC550638761A}"/>
              </a:ext>
            </a:extLst>
          </p:cNvPr>
          <p:cNvSpPr txBox="1"/>
          <p:nvPr/>
        </p:nvSpPr>
        <p:spPr>
          <a:xfrm>
            <a:off x="7305421" y="5637119"/>
            <a:ext cx="171475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200" dirty="0"/>
              <a:t>Hodnoty horizontálnej osi</a:t>
            </a:r>
            <a:endParaRPr lang="en-US" sz="1200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82D81492-8FDB-47D6-A1BC-FF099739A5B3}"/>
              </a:ext>
            </a:extLst>
          </p:cNvPr>
          <p:cNvSpPr txBox="1"/>
          <p:nvPr/>
        </p:nvSpPr>
        <p:spPr>
          <a:xfrm>
            <a:off x="8535504" y="6208708"/>
            <a:ext cx="1321928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200" dirty="0"/>
              <a:t>Hodnoty vertikálnej osi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726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DCEC47-C53E-2024-1B02-46620D2B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414560"/>
            <a:ext cx="4079180" cy="601789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Limity grafov</a:t>
            </a:r>
            <a:endParaRPr lang="en-US" b="1" dirty="0"/>
          </a:p>
        </p:txBody>
      </p:sp>
      <p:graphicFrame>
        <p:nvGraphicFramePr>
          <p:cNvPr id="6" name="Tabuľka 6">
            <a:extLst>
              <a:ext uri="{FF2B5EF4-FFF2-40B4-BE49-F238E27FC236}">
                <a16:creationId xmlns:a16="http://schemas.microsoft.com/office/drawing/2014/main" id="{90C7561B-13D4-62E0-8F66-782D0856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956072"/>
              </p:ext>
            </p:extLst>
          </p:nvPr>
        </p:nvGraphicFramePr>
        <p:xfrm>
          <a:off x="2592926" y="1352901"/>
          <a:ext cx="8850366" cy="530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183">
                  <a:extLst>
                    <a:ext uri="{9D8B030D-6E8A-4147-A177-3AD203B41FA5}">
                      <a16:colId xmlns:a16="http://schemas.microsoft.com/office/drawing/2014/main" val="2531295735"/>
                    </a:ext>
                  </a:extLst>
                </a:gridCol>
                <a:gridCol w="4425183">
                  <a:extLst>
                    <a:ext uri="{9D8B030D-6E8A-4147-A177-3AD203B41FA5}">
                      <a16:colId xmlns:a16="http://schemas.microsoft.com/office/drawing/2014/main" val="3251863825"/>
                    </a:ext>
                  </a:extLst>
                </a:gridCol>
              </a:tblGrid>
              <a:tr h="545168">
                <a:tc>
                  <a:txBody>
                    <a:bodyPr/>
                    <a:lstStyle/>
                    <a:p>
                      <a:r>
                        <a:rPr lang="sk-SK" sz="2400" noProof="0"/>
                        <a:t>Položka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/>
                        <a:t>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116941"/>
                  </a:ext>
                </a:extLst>
              </a:tr>
              <a:tr h="538936">
                <a:tc>
                  <a:txBody>
                    <a:bodyPr/>
                    <a:lstStyle/>
                    <a:p>
                      <a:r>
                        <a:rPr lang="sk-SK" sz="2400" noProof="0"/>
                        <a:t>Grafy na pracovnom hárku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Obmedzené dostupnou pamäťou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42075"/>
                  </a:ext>
                </a:extLst>
              </a:tr>
              <a:tr h="538936">
                <a:tc>
                  <a:txBody>
                    <a:bodyPr/>
                    <a:lstStyle/>
                    <a:p>
                      <a:r>
                        <a:rPr lang="pl-PL" sz="2400" noProof="0" dirty="0"/>
                        <a:t>Pracovné hárky, na ktoré odkazuje graf</a:t>
                      </a:r>
                      <a:endParaRPr lang="sk-SK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60133"/>
                  </a:ext>
                </a:extLst>
              </a:tr>
              <a:tr h="538936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Rady údajov v grafe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794286"/>
                  </a:ext>
                </a:extLst>
              </a:tr>
              <a:tr h="538936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Dátové body v dátovom 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/>
                        <a:t>32 000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386663"/>
                  </a:ext>
                </a:extLst>
              </a:tr>
              <a:tr h="930218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Dátové body v dátovom rade (3-D grafy)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/>
                        <a:t>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668392"/>
                  </a:ext>
                </a:extLst>
              </a:tr>
              <a:tr h="538936"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Celkový počet údajových bodov v grafe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noProof="0" dirty="0"/>
                        <a:t>256 000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6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57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90BBE-810A-CECD-D0BC-6410E41D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6189334" cy="702272"/>
          </a:xfrm>
        </p:spPr>
        <p:txBody>
          <a:bodyPr/>
          <a:lstStyle/>
          <a:p>
            <a:r>
              <a:rPr lang="sk-SK" b="1" dirty="0"/>
              <a:t>Vytvorenie grafu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76A8F3-FF6E-CD8E-3B5F-F0B349BB6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77108"/>
            <a:ext cx="8915400" cy="4434114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sk-SK" sz="2800" dirty="0"/>
              <a:t>Vyberte údaje, ktoré chcete použiť v grafe. Uistite sa, že ste vybrali hlavičky stĺpcov, ak ich majú údaje.</a:t>
            </a:r>
          </a:p>
          <a:p>
            <a:pPr>
              <a:buFont typeface="+mj-lt"/>
              <a:buAutoNum type="arabicParenR"/>
            </a:pPr>
            <a:r>
              <a:rPr lang="sk-SK" sz="2800" dirty="0"/>
              <a:t>Kliknite na kartu Vložiť a potom kliknite na ikonu vybratého grafu v skupine Grafy. Ikona sa rozbalí do zoznamu galérie, ktorý zobrazuje podtypy grafu pre vybratý typ grafu.</a:t>
            </a:r>
          </a:p>
          <a:p>
            <a:pPr>
              <a:buFont typeface="+mj-lt"/>
              <a:buAutoNum type="arabicParenR"/>
            </a:pPr>
            <a:r>
              <a:rPr lang="sk-SK" sz="2800" dirty="0"/>
              <a:t>Kliknite na podtyp grafu a Excel potom vytvorí graf zadaného typu. </a:t>
            </a:r>
          </a:p>
        </p:txBody>
      </p:sp>
    </p:spTree>
    <p:extLst>
      <p:ext uri="{BB962C8B-B14F-4D97-AF65-F5344CB8AC3E}">
        <p14:creationId xmlns:p14="http://schemas.microsoft.com/office/powerpoint/2010/main" val="337819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8AB32-F1D1-3B0E-0F42-AEED4BF5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74651"/>
            <a:ext cx="8911687" cy="672127"/>
          </a:xfrm>
        </p:spPr>
        <p:txBody>
          <a:bodyPr/>
          <a:lstStyle/>
          <a:p>
            <a:r>
              <a:rPr lang="sk-SK" b="1" dirty="0"/>
              <a:t>Stĺpcové grafy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BFD1BC0-09AE-C4E6-4028-DE36AB98E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46779"/>
            <a:ext cx="8915400" cy="5323392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 smtClean="0"/>
              <a:t>Pravdepodobne najbežnejším typom grafu je stĺpcový graf, ktorý zobrazuje každý údajový bod ako zvislý stĺpec, ktorého výška zodpovedá hodnote.</a:t>
            </a:r>
            <a:endParaRPr lang="sk-SK" sz="2400" dirty="0" smtClean="0"/>
          </a:p>
          <a:p>
            <a:r>
              <a:rPr lang="sk-SK" sz="2400" dirty="0" smtClean="0"/>
              <a:t>Hodnotová stupnica je zobrazená na zvislej osi, ktorá je zvyčajne na ľavej strane grafu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Môžeme zadať ľubovoľný počet radov údajov a zodpovedajúce údajové body z každého radu je možné naskladať na seba.</a:t>
            </a:r>
            <a:endParaRPr lang="sk-SK" sz="2400" dirty="0" smtClean="0"/>
          </a:p>
          <a:p>
            <a:r>
              <a:rPr lang="sk-SK" sz="2400" dirty="0" smtClean="0"/>
              <a:t>Typicky je každý rad údajov zobrazený v inej farbe alebo vzore. </a:t>
            </a:r>
            <a:endParaRPr lang="sk-SK" sz="2400" dirty="0" smtClean="0"/>
          </a:p>
          <a:p>
            <a:r>
              <a:rPr lang="sk-SK" sz="2400" dirty="0" smtClean="0"/>
              <a:t>Stĺpcové grafy sa často používajú na porovnanie samostatných položiek a môžu zobrazovať rozdiely medzi položkami v sérii alebo položkami vo viacerých sériách. </a:t>
            </a:r>
            <a:endParaRPr lang="sk-SK" sz="2400" dirty="0" smtClean="0"/>
          </a:p>
          <a:p>
            <a:r>
              <a:rPr lang="sk-SK" sz="2400" dirty="0" smtClean="0"/>
              <a:t>Excel ponúka sedem podtypov stĺpcových grafov.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41403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08269-41C6-C472-3116-54E3A5987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69" y="503530"/>
            <a:ext cx="8911687" cy="923336"/>
          </a:xfrm>
        </p:spPr>
        <p:txBody>
          <a:bodyPr>
            <a:noAutofit/>
          </a:bodyPr>
          <a:lstStyle/>
          <a:p>
            <a:r>
              <a:rPr lang="sk-SK" sz="2400" b="1"/>
              <a:t>Tieto stĺpcové grafy porovnávajú mesačný predaj dvoch produktov.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FEB5755-9DDB-50E1-8177-A8C678530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05" y="1372724"/>
            <a:ext cx="3421060" cy="205627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27556D9-97CD-1F96-7CE5-033B89C7E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470" y="1365188"/>
            <a:ext cx="3421060" cy="205627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9F32079-3CBF-EF48-39E2-2FDA21AA7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210" y="1365188"/>
            <a:ext cx="3421059" cy="205627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539093EE-ACAD-6CA1-643D-6521B9B7F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747" y="3756170"/>
            <a:ext cx="4040706" cy="242872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E31693F-DEBE-3912-2CA6-02A68283F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012" y="3756170"/>
            <a:ext cx="4040706" cy="243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02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3DF9E-3E50-C4C7-A34B-9C12A31C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22660"/>
            <a:ext cx="3491383" cy="742466"/>
          </a:xfrm>
        </p:spPr>
        <p:txBody>
          <a:bodyPr>
            <a:normAutofit/>
          </a:bodyPr>
          <a:lstStyle/>
          <a:p>
            <a:r>
              <a:rPr lang="sk-SK" b="1" dirty="0"/>
              <a:t>Pruhové grafy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D2D4AC-CF9B-2253-EBEE-AD774A338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45996"/>
            <a:ext cx="8915400" cy="1637881"/>
          </a:xfrm>
        </p:spPr>
        <p:txBody>
          <a:bodyPr>
            <a:normAutofit/>
          </a:bodyPr>
          <a:lstStyle/>
          <a:p>
            <a:r>
              <a:rPr lang="sk-SK" sz="2000" dirty="0"/>
              <a:t>Pruhový graf je v podstate stĺpcový graf, ktorý bol otočený o 90 stupňov v smere hodinových ručičiek. </a:t>
            </a:r>
          </a:p>
          <a:p>
            <a:r>
              <a:rPr lang="sk-SK" sz="2000" dirty="0"/>
              <a:t>Jednou výraznou výhodou používania pruhového grafu je, že menovky kategórií môžu byť ľahšie čitateľné.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68BA7DB-E032-BB35-8806-4E2B459B3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63" y="3063743"/>
            <a:ext cx="4878032" cy="289493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34FB335-546F-217C-F63D-EA32F457E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705" y="3063742"/>
            <a:ext cx="4878032" cy="29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5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B626FB-E9D2-23FE-4F18-49C69B9D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82950"/>
            <a:ext cx="3647101" cy="662080"/>
          </a:xfrm>
        </p:spPr>
        <p:txBody>
          <a:bodyPr/>
          <a:lstStyle/>
          <a:p>
            <a:r>
              <a:rPr lang="sk-SK" b="1" dirty="0"/>
              <a:t>Čiarové grafy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9F210E1-E1BF-645C-E332-D9B3519E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05802"/>
            <a:ext cx="8915400" cy="2019719"/>
          </a:xfrm>
        </p:spPr>
        <p:txBody>
          <a:bodyPr>
            <a:normAutofit lnSpcReduction="10000"/>
          </a:bodyPr>
          <a:lstStyle/>
          <a:p>
            <a:r>
              <a:rPr lang="sk-SK" sz="2000" dirty="0"/>
              <a:t>Čiarové grafy sa často používajú na vykreslenie súvislých údajov a sú užitočné na identifikáciu trendov. </a:t>
            </a:r>
          </a:p>
          <a:p>
            <a:r>
              <a:rPr lang="sk-SK" sz="2000" dirty="0"/>
              <a:t>Zvyčajne sa na osi kategórie pre čiarový graf zobrazujú rovnaké intervaly.</a:t>
            </a:r>
          </a:p>
          <a:p>
            <a:r>
              <a:rPr lang="sk-SK" sz="2000" dirty="0"/>
              <a:t>Čiarový graf môže používať ľubovoľný počet radov údajov a čiary rozlišujeme pomocou rôznych farieb, štýlov čiar alebo značiek.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79D89F5-CDA0-4ACB-BA94-3BA1767EB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2" y="3353775"/>
            <a:ext cx="3274875" cy="260022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093FABC-B7BB-F7F0-47CD-F85AAF140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02" y="3353775"/>
            <a:ext cx="3823924" cy="260022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21F13AD0-2DE2-B549-4D3E-82FEABDCB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407" y="3353774"/>
            <a:ext cx="3929771" cy="260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16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76108-0D8E-F4FD-7DEA-483A48952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14844"/>
            <a:ext cx="3506788" cy="631934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Koláčové grafy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724F81B-C1B7-6154-0464-68AA804C1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01411"/>
            <a:ext cx="8915400" cy="2425560"/>
          </a:xfrm>
        </p:spPr>
        <p:txBody>
          <a:bodyPr>
            <a:normAutofit/>
          </a:bodyPr>
          <a:lstStyle/>
          <a:p>
            <a:r>
              <a:rPr lang="sk-SK" sz="2000" dirty="0"/>
              <a:t>Koláčový graf je užitočný, keď chceme zobraziť relatívne proporcie alebo časti k celku.</a:t>
            </a:r>
          </a:p>
          <a:p>
            <a:r>
              <a:rPr lang="sk-SK" sz="2000" dirty="0"/>
              <a:t>Koláčový graf používa iba jeden rad údajov.</a:t>
            </a:r>
          </a:p>
          <a:p>
            <a:r>
              <a:rPr lang="sk-SK" sz="2000" dirty="0"/>
              <a:t>Koláčové grafy sú najúčinnejšie s malým počtom údajových bodov.</a:t>
            </a:r>
          </a:p>
          <a:p>
            <a:r>
              <a:rPr lang="sk-SK" sz="2000" dirty="0"/>
              <a:t>Vo všeobecnosti by koláčový graf nemal mať viac ako päť alebo šesť údajových bodov (alebo rezov).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494C605-7A4C-9387-51CD-5225DDA04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45" y="3420631"/>
            <a:ext cx="4395597" cy="313361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1E8A0F7-2178-1629-D09D-ABBFD301B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279" y="4129515"/>
            <a:ext cx="4514295" cy="24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5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2FE9C-8CBC-56EC-7462-56089414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863" y="234457"/>
            <a:ext cx="5013677" cy="712321"/>
          </a:xfrm>
        </p:spPr>
        <p:txBody>
          <a:bodyPr/>
          <a:lstStyle/>
          <a:p>
            <a:r>
              <a:rPr lang="en-US" b="1" dirty="0"/>
              <a:t>XY </a:t>
            </a:r>
            <a:r>
              <a:rPr lang="sk-SK" b="1" dirty="0"/>
              <a:t>bodový graf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13CFE1-3552-6DAA-A41D-54A050B4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86189"/>
            <a:ext cx="8915400" cy="1788607"/>
          </a:xfrm>
        </p:spPr>
        <p:txBody>
          <a:bodyPr>
            <a:normAutofit/>
          </a:bodyPr>
          <a:lstStyle/>
          <a:p>
            <a:r>
              <a:rPr lang="sk-SK" sz="2400"/>
              <a:t>Graf XY sa líši od väčšiny ostatných typov grafov tým, že obe osi zobrazujú hodnoty.</a:t>
            </a:r>
          </a:p>
          <a:p>
            <a:r>
              <a:rPr lang="sk-SK" sz="2400"/>
              <a:t>Tento typ grafu sa často používa na zobrazenie vzťahu medzi dvoma premennými. 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4D38620-98A3-182F-B953-7961DCD97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905" y="3074796"/>
            <a:ext cx="3834860" cy="332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2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06D21-72B4-7E4B-4C48-08863E95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6215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Dátový model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C25AE2-7B6E-B16B-28C0-5D50A06B2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39501"/>
            <a:ext cx="8915400" cy="4716855"/>
          </a:xfrm>
        </p:spPr>
        <p:txBody>
          <a:bodyPr>
            <a:normAutofit fontScale="92500" lnSpcReduction="20000"/>
          </a:bodyPr>
          <a:lstStyle/>
          <a:p>
            <a:r>
              <a:rPr lang="sk-SK" sz="2800" dirty="0"/>
              <a:t>Dátový model robí kontingenčné tabuľky výkonnejšími.</a:t>
            </a:r>
          </a:p>
          <a:p>
            <a:r>
              <a:rPr lang="sk-SK" sz="2800" dirty="0"/>
              <a:t>Pomocou dátového modelu môžeme použiť viacero tabuliek s údajmi v jednej kontingenčnej tabuľke.</a:t>
            </a:r>
          </a:p>
          <a:p>
            <a:r>
              <a:rPr lang="sk-SK" sz="2800" dirty="0"/>
              <a:t>Je potrebné vytvoriť jeden alebo viac „tabuľkových vzťahov“, aby bolo možné údaje prepojiť.</a:t>
            </a:r>
          </a:p>
          <a:p>
            <a:r>
              <a:rPr lang="sk-SK" sz="2800" dirty="0"/>
              <a:t>Excelovský súbor môže mať iba jeden dátový model.</a:t>
            </a:r>
          </a:p>
          <a:p>
            <a:r>
              <a:rPr lang="sk-SK" sz="2800" dirty="0"/>
              <a:t>V tom istom súbore nemôžeme mať jeden model pre jednu kontingenčnú tabuľku a iný model pre inú kontingenčnú tabuľku.</a:t>
            </a:r>
          </a:p>
          <a:p>
            <a:pPr marL="0" indent="0">
              <a:buNone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217771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12342-7E34-93E7-620D-7A6A407E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52804"/>
            <a:ext cx="3647101" cy="692224"/>
          </a:xfrm>
        </p:spPr>
        <p:txBody>
          <a:bodyPr/>
          <a:lstStyle/>
          <a:p>
            <a:r>
              <a:rPr lang="sk-SK" b="1" dirty="0"/>
              <a:t>Plošný graf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2A44E1-BC2A-BB5D-21A1-31157984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65609"/>
            <a:ext cx="8915400" cy="1637881"/>
          </a:xfrm>
        </p:spPr>
        <p:txBody>
          <a:bodyPr>
            <a:normAutofit/>
          </a:bodyPr>
          <a:lstStyle/>
          <a:p>
            <a:r>
              <a:rPr lang="sk-SK" sz="2000"/>
              <a:t>Predstavte si plošný graf ako čiarový graf, v ktorom bola vyfarbená oblasť pod čiarou.</a:t>
            </a:r>
          </a:p>
          <a:p>
            <a:r>
              <a:rPr lang="sk-SK" sz="2000"/>
              <a:t>Usporiadanie radov údajov nám umožňuje jasne vidieť súčet plus príspevok každého radu.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A8FC2C3-7CB1-F107-68A4-0B5092380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25" y="2994409"/>
            <a:ext cx="5030875" cy="301450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AEF56173-4366-6EF7-CB41-B41E3A691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324" y="2994408"/>
            <a:ext cx="5019720" cy="301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9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25BAF-2836-2897-E3DB-41B6D4A2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34941"/>
            <a:ext cx="3225071" cy="611837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Radarový graf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7BC42A-4BDF-45F6-D902-61B07CC18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26618"/>
            <a:ext cx="8915400" cy="2193053"/>
          </a:xfrm>
        </p:spPr>
        <p:txBody>
          <a:bodyPr>
            <a:normAutofit/>
          </a:bodyPr>
          <a:lstStyle/>
          <a:p>
            <a:r>
              <a:rPr lang="sk-SK" sz="2400" dirty="0"/>
              <a:t>Radarový graf je špecializovaný graf, ktorý má samostatnú os pre každú kategóriu a osi siahajú smerom von zo stredu grafu. </a:t>
            </a:r>
          </a:p>
          <a:p>
            <a:r>
              <a:rPr lang="sk-SK" sz="2400" dirty="0"/>
              <a:t>Hodnota každého údajového bodu je vynesená na zodpovedajúcej osi.</a:t>
            </a:r>
          </a:p>
          <a:p>
            <a:pPr marL="0" indent="0">
              <a:buNone/>
            </a:pPr>
            <a:endParaRPr lang="sk-SK" sz="2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AEA8A11-B938-0B26-D686-77E85AE7E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682" y="3299512"/>
            <a:ext cx="3976126" cy="32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20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450FE-AB4D-2489-C3DF-B6318896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04796"/>
            <a:ext cx="4099277" cy="641982"/>
          </a:xfrm>
        </p:spPr>
        <p:txBody>
          <a:bodyPr/>
          <a:lstStyle/>
          <a:p>
            <a:r>
              <a:rPr lang="sk-SK" b="1" dirty="0"/>
              <a:t>Povrchový graf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CADD87-2A5D-129F-99F7-B2AB9F32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949" y="1345099"/>
            <a:ext cx="5290220" cy="5208105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Povrchové grafy zobrazujú dva alebo viac radov údajov na povrchu.</a:t>
            </a:r>
          </a:p>
          <a:p>
            <a:r>
              <a:rPr lang="sk-SK" sz="2400" dirty="0"/>
              <a:t>Na rozdiel od iných grafov používa Excel farby na rozlíšenie hodnôt, nie na rozlíšenie radov údajov.</a:t>
            </a:r>
          </a:p>
          <a:p>
            <a:r>
              <a:rPr lang="sk-SK" sz="2400" dirty="0"/>
              <a:t>Počet použitých farieb je určený nastavením škály hlavných jednotiek pre os hodnôt.</a:t>
            </a:r>
          </a:p>
          <a:p>
            <a:r>
              <a:rPr lang="sk-SK" sz="2400" dirty="0"/>
              <a:t>Každá farba zodpovedá jednej hlavnej jednotke.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66AA885-37B3-99B7-0AA7-553EF6E5E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489" y="1457012"/>
            <a:ext cx="5011471" cy="357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96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455C1B-C701-081A-392E-41650419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92998"/>
            <a:ext cx="4139471" cy="652031"/>
          </a:xfrm>
        </p:spPr>
        <p:txBody>
          <a:bodyPr/>
          <a:lstStyle/>
          <a:p>
            <a:r>
              <a:rPr lang="sk-SK" b="1" dirty="0"/>
              <a:t>3D Bublinový graf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F673F6-CEEB-F313-24A9-CE46FF891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158" y="1386673"/>
            <a:ext cx="4139471" cy="4803112"/>
          </a:xfrm>
        </p:spPr>
        <p:txBody>
          <a:bodyPr>
            <a:normAutofit lnSpcReduction="10000"/>
          </a:bodyPr>
          <a:lstStyle/>
          <a:p>
            <a:r>
              <a:rPr lang="sk-SK" sz="2800" dirty="0"/>
              <a:t>Bublinový graf si predstavte ako graf XY, ktorý môže zobraziť ďalší rad údajov, ktorý predstavuje veľkosť bublín.</a:t>
            </a:r>
          </a:p>
          <a:p>
            <a:r>
              <a:rPr lang="sk-SK" sz="2800" dirty="0"/>
              <a:t>Rovnako ako v prípade XY grafu sú obe osi osami hodnôt.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09DF142-F863-D5F0-191E-0741EB4CA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072" y="1507253"/>
            <a:ext cx="5049270" cy="42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F841E-33BD-7ED7-183F-4B434CE9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84699"/>
            <a:ext cx="3389557" cy="662079"/>
          </a:xfrm>
        </p:spPr>
        <p:txBody>
          <a:bodyPr/>
          <a:lstStyle/>
          <a:p>
            <a:r>
              <a:rPr lang="sk-SK" b="1" dirty="0"/>
              <a:t>Burzové grafy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AC1C5B9-012E-FD56-B061-A99D04E9F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05802"/>
            <a:ext cx="8915400" cy="1165609"/>
          </a:xfrm>
        </p:spPr>
        <p:txBody>
          <a:bodyPr>
            <a:normAutofit/>
          </a:bodyPr>
          <a:lstStyle/>
          <a:p>
            <a:r>
              <a:rPr lang="sk-SK" sz="2000" dirty="0"/>
              <a:t>Burzové grafy sú najužitočnejšie na zobrazenie informácií o akciovom trhu.</a:t>
            </a:r>
          </a:p>
          <a:p>
            <a:r>
              <a:rPr lang="sk-SK" sz="2000" dirty="0"/>
              <a:t>Tieto grafy vyžadujú tri až päť radov údajov v závislosti od podtypu.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C35DFBA-62D3-7AC7-FC27-B5507035B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375" y="2754916"/>
            <a:ext cx="4704880" cy="334443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B5B8634-522A-187A-33F7-3D65E728D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354" y="2759747"/>
            <a:ext cx="4704880" cy="333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37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877A0-CE25-5226-ABEC-4D49816D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43240"/>
            <a:ext cx="8911687" cy="662079"/>
          </a:xfrm>
        </p:spPr>
        <p:txBody>
          <a:bodyPr>
            <a:normAutofit/>
          </a:bodyPr>
          <a:lstStyle/>
          <a:p>
            <a:r>
              <a:rPr lang="en-US" b="1" dirty="0"/>
              <a:t>Histogram </a:t>
            </a:r>
            <a:r>
              <a:rPr lang="sk-SK" b="1" dirty="0"/>
              <a:t>- nový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6A56B5-68AB-AEE6-7971-408074D56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76142"/>
            <a:ext cx="8915400" cy="1547446"/>
          </a:xfrm>
        </p:spPr>
        <p:txBody>
          <a:bodyPr>
            <a:normAutofit/>
          </a:bodyPr>
          <a:lstStyle/>
          <a:p>
            <a:r>
              <a:rPr lang="sk-SK" sz="2000" dirty="0" err="1"/>
              <a:t>Histogram</a:t>
            </a:r>
            <a:r>
              <a:rPr lang="sk-SK" sz="2000" dirty="0"/>
              <a:t> zobrazuje počet údajových položiek v každom z niekoľkých samostatných zásobníkov.</a:t>
            </a:r>
          </a:p>
          <a:p>
            <a:r>
              <a:rPr lang="sk-SK" sz="2000" dirty="0"/>
              <a:t>Koše sú zobrazené ako menovky kategórií.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CA752EA7-ECFD-AE85-561C-474D2BEEC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626" y="2570857"/>
            <a:ext cx="5788390" cy="384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60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0C9BB-A3B0-63D3-8C91-724D2873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53288"/>
            <a:ext cx="8911687" cy="702272"/>
          </a:xfrm>
        </p:spPr>
        <p:txBody>
          <a:bodyPr/>
          <a:lstStyle/>
          <a:p>
            <a:r>
              <a:rPr lang="en-US" b="1" dirty="0"/>
              <a:t>Pareto </a:t>
            </a:r>
            <a:r>
              <a:rPr lang="sk-SK" b="1" dirty="0"/>
              <a:t>graf - nový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2B41C88-D682-6758-90CC-2EDB0CFF7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96720"/>
            <a:ext cx="8915400" cy="1567543"/>
          </a:xfrm>
        </p:spPr>
        <p:txBody>
          <a:bodyPr>
            <a:normAutofit lnSpcReduction="10000"/>
          </a:bodyPr>
          <a:lstStyle/>
          <a:p>
            <a:r>
              <a:rPr lang="sk-SK" sz="2400" dirty="0" err="1"/>
              <a:t>Pareto</a:t>
            </a:r>
            <a:r>
              <a:rPr lang="sk-SK" sz="2400" dirty="0"/>
              <a:t> graf je kombinovaný graf, v ktorom sú stĺpce zobrazené v zostupnom poradí a používajú ľavú os.</a:t>
            </a:r>
          </a:p>
          <a:p>
            <a:r>
              <a:rPr lang="pt-BR" sz="2400" dirty="0"/>
              <a:t>Čiara zobrazuje kumulatívne percento a používa pravú os</a:t>
            </a:r>
            <a:r>
              <a:rPr lang="sk-SK" sz="2400" dirty="0"/>
              <a:t>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5363B99-CFD2-8C51-8A53-089758FE0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541" y="2839666"/>
            <a:ext cx="5612247" cy="35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0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6183E3-C636-1084-D14F-85C95B79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83434"/>
            <a:ext cx="8911687" cy="702272"/>
          </a:xfrm>
        </p:spPr>
        <p:txBody>
          <a:bodyPr/>
          <a:lstStyle/>
          <a:p>
            <a:r>
              <a:rPr lang="sk-SK" b="1"/>
              <a:t>Vodopádový graf- nový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951FCA5-F10D-92F5-1CD7-E21FEEB97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507" y="1507252"/>
            <a:ext cx="4183377" cy="4867314"/>
          </a:xfrm>
        </p:spPr>
        <p:txBody>
          <a:bodyPr>
            <a:normAutofit/>
          </a:bodyPr>
          <a:lstStyle/>
          <a:p>
            <a:r>
              <a:rPr lang="sk-SK" sz="2800" dirty="0" err="1"/>
              <a:t>Vodopádový</a:t>
            </a:r>
            <a:r>
              <a:rPr lang="sk-SK" sz="2800" dirty="0"/>
              <a:t> graf sa používa na zobrazenie kumulatívnej série čísel, zvyčajne kladných aj záporných čísel.</a:t>
            </a:r>
          </a:p>
          <a:p>
            <a:r>
              <a:rPr lang="pl-PL" sz="2800" dirty="0"/>
              <a:t>Výsledkom je zobrazenie podobné schodisku</a:t>
            </a:r>
            <a:r>
              <a:rPr lang="sk-SK" sz="2800" dirty="0"/>
              <a:t>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1CE4823-945B-EE2D-47F6-AA411AD61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201" y="1507252"/>
            <a:ext cx="5552962" cy="45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46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A6FA7-E20B-C05C-CDCA-D0D3923F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362853"/>
            <a:ext cx="6484450" cy="692224"/>
          </a:xfrm>
        </p:spPr>
        <p:txBody>
          <a:bodyPr/>
          <a:lstStyle/>
          <a:p>
            <a:r>
              <a:rPr lang="sk-SK" b="1" dirty="0"/>
              <a:t>Škatuľový graf - nový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7C5E8D4-8F4A-326A-0F18-AB148C939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402" y="1316334"/>
            <a:ext cx="5114479" cy="4963885"/>
          </a:xfrm>
        </p:spPr>
        <p:txBody>
          <a:bodyPr>
            <a:normAutofit/>
          </a:bodyPr>
          <a:lstStyle/>
          <a:p>
            <a:r>
              <a:rPr lang="sk-SK" sz="2000" dirty="0"/>
              <a:t>Škatuľový graf sa často používa na vizuálne zhrnutie údajov.</a:t>
            </a:r>
          </a:p>
          <a:p>
            <a:r>
              <a:rPr lang="sk-SK" sz="2000" dirty="0"/>
              <a:t>V grafe zvislé čiary vystupujúce z rámčeka predstavujú číselný rozsah údajov (minimálne a maximálne hodnoty).</a:t>
            </a:r>
          </a:p>
          <a:p>
            <a:r>
              <a:rPr lang="it-IT" sz="2000" dirty="0"/>
              <a:t>„</a:t>
            </a:r>
            <a:r>
              <a:rPr lang="sk-SK" sz="2000" dirty="0"/>
              <a:t>Krabice</a:t>
            </a:r>
            <a:r>
              <a:rPr lang="it-IT" sz="2000" dirty="0"/>
              <a:t>“ predstavujú 25. až 75. percentil</a:t>
            </a:r>
            <a:r>
              <a:rPr lang="sk-SK" sz="2000" dirty="0"/>
              <a:t>.</a:t>
            </a:r>
          </a:p>
          <a:p>
            <a:r>
              <a:rPr lang="sk-SK" sz="2000" dirty="0"/>
              <a:t>Vodorovná čiara vo vnútri rámčeka je stredná hodnota (alebo 50. </a:t>
            </a:r>
            <a:r>
              <a:rPr lang="sk-SK" sz="2000" dirty="0" err="1"/>
              <a:t>percentil</a:t>
            </a:r>
            <a:r>
              <a:rPr lang="sk-SK" sz="2000" dirty="0"/>
              <a:t>) a X je priemer.</a:t>
            </a:r>
          </a:p>
          <a:p>
            <a:r>
              <a:rPr lang="sk-SK" sz="2000" dirty="0"/>
              <a:t>Tento typ grafu umožňuje užívateľovi robiť rýchle porovnania medzi skupinami údajov.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FD6104D-AE80-0FE6-3A9F-41C15DAE3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579" y="1316334"/>
            <a:ext cx="5386168" cy="464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20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1F8FB-8F29-AC42-6129-005E13A9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74651"/>
            <a:ext cx="8911687" cy="672127"/>
          </a:xfrm>
        </p:spPr>
        <p:txBody>
          <a:bodyPr/>
          <a:lstStyle/>
          <a:p>
            <a:r>
              <a:rPr lang="sk-SK" b="1" dirty="0"/>
              <a:t>Lúčový graf- nový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8BA2C2-0CD1-0403-5AB9-7B21CBCC2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946778"/>
            <a:ext cx="8915400" cy="1145512"/>
          </a:xfrm>
        </p:spPr>
        <p:txBody>
          <a:bodyPr>
            <a:normAutofit fontScale="92500" lnSpcReduction="10000"/>
          </a:bodyPr>
          <a:lstStyle/>
          <a:p>
            <a:r>
              <a:rPr lang="sk-SK" sz="2400"/>
              <a:t>Lúčový graf je ako koláčový graf s viacerými vrstvami údajov.</a:t>
            </a:r>
          </a:p>
          <a:p>
            <a:r>
              <a:rPr lang="sk-SK" sz="2400"/>
              <a:t>Tento typ grafu je najužitočnejší pre údaje, ktoré sú usporiadané hierarchicky.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520E2D8-6551-C7A9-9F5C-6745AD795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624" y="2092289"/>
            <a:ext cx="4450718" cy="41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0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23C1B-F671-03BA-B575-AB462624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121" y="302562"/>
            <a:ext cx="9494491" cy="571644"/>
          </a:xfrm>
        </p:spPr>
        <p:txBody>
          <a:bodyPr>
            <a:noAutofit/>
          </a:bodyPr>
          <a:lstStyle/>
          <a:p>
            <a:r>
              <a:rPr lang="sk-SK" sz="2000" b="1"/>
              <a:t>Tieto tri tabuľky sa použijú pre kontingenčnú tabuľku pomocou dátového modelu.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8C35636-E93D-1849-3AAC-0AEB79F7A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109" y="874206"/>
            <a:ext cx="7238999" cy="556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05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4EE03-5B4A-73F6-CF90-F6E7BE23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33192"/>
            <a:ext cx="8911687" cy="752514"/>
          </a:xfrm>
        </p:spPr>
        <p:txBody>
          <a:bodyPr/>
          <a:lstStyle/>
          <a:p>
            <a:r>
              <a:rPr lang="sk-SK" b="1" dirty="0"/>
              <a:t>Stromová mapa - nový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0339A34-6D60-BA67-ECAC-F5B894BE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158" y="1520071"/>
            <a:ext cx="3088107" cy="4709907"/>
          </a:xfrm>
        </p:spPr>
        <p:txBody>
          <a:bodyPr>
            <a:normAutofit/>
          </a:bodyPr>
          <a:lstStyle/>
          <a:p>
            <a:r>
              <a:rPr lang="sk-SK" sz="2800" dirty="0"/>
              <a:t>Podobne ako lúčový graf, aj stromová mapa je vhodná pre hierarchické údaje.</a:t>
            </a:r>
          </a:p>
          <a:p>
            <a:r>
              <a:rPr lang="sk-SK" sz="2800" dirty="0"/>
              <a:t>Údaje sú však znázornené ako obdĺžniky.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DFADCB1-2302-28A6-5A5A-3B4F740CE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594" y="1520071"/>
            <a:ext cx="6604286" cy="45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17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A4CAB-F1F5-F74F-2AB7-C57D062E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14361"/>
            <a:ext cx="8911687" cy="732417"/>
          </a:xfrm>
        </p:spPr>
        <p:txBody>
          <a:bodyPr/>
          <a:lstStyle/>
          <a:p>
            <a:r>
              <a:rPr lang="sk-SK" b="1" dirty="0"/>
              <a:t>Lievikový graf - nový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9562A7-82BD-3FB1-7271-E96EF53C4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46778"/>
            <a:ext cx="8915400" cy="1856712"/>
          </a:xfrm>
        </p:spPr>
        <p:txBody>
          <a:bodyPr>
            <a:normAutofit/>
          </a:bodyPr>
          <a:lstStyle/>
          <a:p>
            <a:r>
              <a:rPr lang="sk-SK" sz="2400" dirty="0"/>
              <a:t>Lievikové grafy sú ideálne na znázornenie relatívnych hodnôt v každej fáze procesu. </a:t>
            </a:r>
          </a:p>
          <a:p>
            <a:r>
              <a:rPr lang="sk-SK" sz="2400" dirty="0"/>
              <a:t>Tieto grafy sa zvyčajne používajú na vizualizáciu predajných kanálov.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6875176-A0FF-BE16-ABBC-FC17E412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803490"/>
            <a:ext cx="6554208" cy="34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24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BA38F3-9010-10B8-C917-89D55EBCD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73385"/>
            <a:ext cx="8911687" cy="63193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Map</a:t>
            </a:r>
            <a:r>
              <a:rPr lang="sk-SK" b="1" dirty="0"/>
              <a:t>a - nový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4932A9-6FEA-362E-382E-85D48F4BD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718" y="1337414"/>
            <a:ext cx="3741249" cy="4771983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/>
              <a:t>Mapové grafy využívajú mapy Bing na vizualizáciu údajov založených na polohe. </a:t>
            </a:r>
          </a:p>
          <a:p>
            <a:r>
              <a:rPr lang="sk-SK" sz="2400" dirty="0"/>
              <a:t>Všetko, čo potrebujeme na vytvorenie tohto grafu, je indikátor polohy.</a:t>
            </a:r>
          </a:p>
          <a:p>
            <a:r>
              <a:rPr lang="sk-SK" sz="2400" dirty="0"/>
              <a:t>Mapy sú flexibilné a umožňujú nám vytvoriť mapu na základe názvov krajov, názvov okresov, miest a dokonca aj PSČ.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2785F0C-0E1A-07E1-041C-2CC2CCFA2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893" y="1447945"/>
            <a:ext cx="5955004" cy="46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60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02DE0-3FEA-6EE6-ED73-2DFAB059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13094"/>
            <a:ext cx="3912072" cy="621886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Hľadanie riešenia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7B6352C-0C51-F948-BD43-3E82F60A2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55559"/>
            <a:ext cx="8915400" cy="309489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Určuje hodnotu, ktorú musíme zadať do jednej vstupnej bunky, aby sme dosiahli požadovaný výsledok v závislej bunke (vzorec).</a:t>
            </a:r>
          </a:p>
          <a:p>
            <a:r>
              <a:rPr lang="pl-PL" dirty="0"/>
              <a:t>Hľadanie riešenia jednej bunky je pomerne jednoduchý koncept</a:t>
            </a:r>
            <a:r>
              <a:rPr lang="sk-SK" dirty="0"/>
              <a:t>. </a:t>
            </a:r>
          </a:p>
          <a:p>
            <a:r>
              <a:rPr lang="sk-SK" dirty="0"/>
              <a:t>Excel určuje, ktorá hodnota vo vstupnej bunke vytvorí požadovaný výsledok v bunke so vzorcom alebo funkciou. </a:t>
            </a:r>
          </a:p>
          <a:p>
            <a:r>
              <a:rPr lang="sk-SK" dirty="0"/>
              <a:t>Príklad: Záverečné hodnotenia z tohto predmetu pozostáva z troch častí – test, </a:t>
            </a:r>
            <a:r>
              <a:rPr lang="sk-SK" dirty="0" err="1"/>
              <a:t>dashboard</a:t>
            </a:r>
            <a:r>
              <a:rPr lang="sk-SK" dirty="0"/>
              <a:t> a skúška. Otázka je: Aký je minimálny počet bodov, ktoré potrebujem z testu, aby som mala hodnotenie E?</a:t>
            </a:r>
          </a:p>
          <a:p>
            <a:r>
              <a:rPr lang="sk-SK" b="1" dirty="0">
                <a:solidFill>
                  <a:srgbClr val="FF0000"/>
                </a:solidFill>
              </a:rPr>
              <a:t>Na bunku, ktorú Hľadanie riešenia mení, musí odkazovať vzorec v bunke, ktorú sme zadali v poli Nastaviť bunku.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0CB35FA-328A-F473-0019-B7B3E90A7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836" y="4581426"/>
            <a:ext cx="2320492" cy="156878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2FF5757-CA3D-9ED9-D43A-8FAD27BA6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073" y="4581425"/>
            <a:ext cx="2847452" cy="156878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63ED7E2-D906-7940-F12F-F749E18F7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464" y="4667150"/>
            <a:ext cx="2054776" cy="125740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1B4729B-E34D-5625-18EC-249B140DC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800" y="4581425"/>
            <a:ext cx="2341562" cy="14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04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9EC89D89-F279-865D-C637-0097D49DED11}"/>
              </a:ext>
            </a:extLst>
          </p:cNvPr>
          <p:cNvSpPr/>
          <p:nvPr/>
        </p:nvSpPr>
        <p:spPr>
          <a:xfrm rot="20994441">
            <a:off x="2240058" y="2719641"/>
            <a:ext cx="7872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Ďakujem za pozornosť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13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EC39C-43BF-873C-F169-5761D63B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81983"/>
            <a:ext cx="8911687" cy="923336"/>
          </a:xfrm>
        </p:spPr>
        <p:txBody>
          <a:bodyPr>
            <a:noAutofit/>
          </a:bodyPr>
          <a:lstStyle/>
          <a:p>
            <a:r>
              <a:rPr lang="sk-SK" sz="2400" b="1" dirty="0"/>
              <a:t>Začneme vytvorením kontingenčnej tabuľky (v novom hárku) z tabuľky Objednávky. Nasledujú tieto kroky: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D4A23B-6955-B7A9-C272-7EDA06F54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05319"/>
            <a:ext cx="8915400" cy="5152606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arenR"/>
            </a:pPr>
            <a:r>
              <a:rPr lang="sk-SK" sz="2000" dirty="0"/>
              <a:t>Vyberte ľubovoľnú bunku v tabuľke Objednávky a vyberte Vložiť ➪ Tabuľky ➪ Kontingenčná tabuľka. Zobrazí sa dialógové okno Vytvoriť kontingenčnú tabuľku.</a:t>
            </a:r>
          </a:p>
          <a:p>
            <a:pPr>
              <a:buFont typeface="+mj-lt"/>
              <a:buAutoNum type="arabicParenR"/>
            </a:pPr>
            <a:r>
              <a:rPr lang="sk-SK" sz="2000" dirty="0"/>
              <a:t>Začiarknite políčko Pridať tieto údaje do dátového modelu a kliknite na tlačidlo OK. Všimnite si, že </a:t>
            </a:r>
            <a:r>
              <a:rPr lang="sk-SK" sz="2000" dirty="0" err="1"/>
              <a:t>podokno</a:t>
            </a:r>
            <a:r>
              <a:rPr lang="sk-SK" sz="2000" dirty="0"/>
              <a:t> úloh Polia kontingenčnej tabuľky je pri práci s dátovým modelom trochu iné. Panel úloh obsahuje dve karty: Aktívne a Všetky. Na karte Aktívne je uvedená iba tabuľka Objednávky. Na karte Všetky sú uvedené všetky tabuľky v zošite.</a:t>
            </a:r>
          </a:p>
          <a:p>
            <a:pPr>
              <a:buFont typeface="+mj-lt"/>
              <a:buAutoNum type="arabicParenR"/>
            </a:pPr>
            <a:r>
              <a:rPr lang="sk-SK" sz="2000" dirty="0"/>
              <a:t>Vyberte Údaje ➪ Dátové nástroje ➪ Vzťahy a kliknite na tlačidlo Nový. Zobrazí sa dialógové okno Spravovať vzťahy. Je prázdne, pretože ešte nemáme nastavené naše vzťahy.</a:t>
            </a:r>
          </a:p>
          <a:p>
            <a:pPr>
              <a:buFont typeface="+mj-lt"/>
              <a:buAutoNum type="arabicParenR"/>
            </a:pPr>
            <a:r>
              <a:rPr lang="sk-SK" sz="2000" dirty="0"/>
              <a:t>Prepojte tabuľku Objednávky s tabuľkou Zákazníci. Vyberte tabuľku dátového modelu: Objednávky a ID zákazníka v hornej časti a Tabuľku pracovného hárka: Zákazníci a ID zákazníka v spodnej časti.</a:t>
            </a:r>
          </a:p>
        </p:txBody>
      </p:sp>
    </p:spTree>
    <p:extLst>
      <p:ext uri="{BB962C8B-B14F-4D97-AF65-F5344CB8AC3E}">
        <p14:creationId xmlns:p14="http://schemas.microsoft.com/office/powerpoint/2010/main" val="46171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EC39C-43BF-873C-F169-5761D63B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181983"/>
            <a:ext cx="8911687" cy="923336"/>
          </a:xfrm>
        </p:spPr>
        <p:txBody>
          <a:bodyPr>
            <a:noAutofit/>
          </a:bodyPr>
          <a:lstStyle/>
          <a:p>
            <a:r>
              <a:rPr lang="sk-SK" sz="2400" b="1" dirty="0"/>
              <a:t>Začneme vytvorením kontingenčnej tabuľky (v novom hárku) z tabuľky Objednávky. Nasledujú tieto kroky: </a:t>
            </a:r>
            <a:r>
              <a:rPr lang="sk-SK" sz="2400" b="1" dirty="0" err="1"/>
              <a:t>pokr</a:t>
            </a:r>
            <a:r>
              <a:rPr lang="sk-SK" sz="2400" b="1" dirty="0"/>
              <a:t>.</a:t>
            </a:r>
            <a:endParaRPr lang="en-US" sz="24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5D4A23B-6955-B7A9-C272-7EDA06F54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67543"/>
            <a:ext cx="8915400" cy="4766582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arenR" startAt="5"/>
            </a:pPr>
            <a:r>
              <a:rPr lang="sk-SK" sz="2400" dirty="0"/>
              <a:t>Prepojte tabuľku Zákazníci s tabuľkou Regióny. Kliknite na tlačidlo Nový v dialógovom okne Spravovať vzťahy a vytvorte vzťah podobný tomu, ako ste to urobili v predchádzajúcom kroku. Všimnite si, ako je teraz tabuľka Zákazníci identifikovaná ako súčasť dátového modelu. Keď ste v predchádzajúcom kroku vytvorili vzťah, do dátového modelu ste pridali tabuľku Zákazníci.</a:t>
            </a:r>
          </a:p>
          <a:p>
            <a:pPr>
              <a:buFont typeface="+mj-lt"/>
              <a:buAutoNum type="arabicParenR" startAt="5"/>
            </a:pPr>
            <a:r>
              <a:rPr lang="sk-SK" sz="2400" dirty="0"/>
              <a:t>Zostavte kontingenčnú tabuľku. Po zatvorení dialógového okna Spravovať vzťahy sme pripravení zostaviť kontingenčnú tabuľku. Presunieme polia Región a Názov štátu do oblasti Riadky, presunieme pole Rok do oblasti Stĺpce a presunieme pole Celkom do oblasti Hodnoty.</a:t>
            </a:r>
          </a:p>
        </p:txBody>
      </p:sp>
    </p:spTree>
    <p:extLst>
      <p:ext uri="{BB962C8B-B14F-4D97-AF65-F5344CB8AC3E}">
        <p14:creationId xmlns:p14="http://schemas.microsoft.com/office/powerpoint/2010/main" val="354249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2E498-D334-69CE-7849-2A3DBD06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47" y="312611"/>
            <a:ext cx="8911687" cy="531450"/>
          </a:xfrm>
        </p:spPr>
        <p:txBody>
          <a:bodyPr>
            <a:normAutofit fontScale="90000"/>
          </a:bodyPr>
          <a:lstStyle/>
          <a:p>
            <a:r>
              <a:rPr lang="sk-SK" sz="2400" b="1"/>
              <a:t>Pracovná tabla Polia kontingenčnej tabuľky pre dátový model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6C9DF2A-9B8E-B620-CD90-0DC80ADF6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3" y="844061"/>
            <a:ext cx="2633662" cy="555477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E30A667-1D4C-BB44-6D6E-F01074C1A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337" y="1358248"/>
            <a:ext cx="6797289" cy="209463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D109F6BF-6E37-5319-20A3-2CCB880A4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337" y="3814762"/>
            <a:ext cx="6810134" cy="20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3EF61-F778-90B3-DD8A-15E013BE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6" y="246460"/>
            <a:ext cx="10706100" cy="662079"/>
          </a:xfrm>
        </p:spPr>
        <p:txBody>
          <a:bodyPr>
            <a:normAutofit fontScale="90000"/>
          </a:bodyPr>
          <a:lstStyle/>
          <a:p>
            <a:r>
              <a:rPr lang="sk-SK" b="1"/>
              <a:t>Kontingenčná tabuľka založená na dátovom modeli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BFCF743-196E-4D10-D394-8EA913751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861" y="984739"/>
            <a:ext cx="7106278" cy="57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3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8B3B2-E470-3927-3E09-ED8E402D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523626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Krivky</a:t>
            </a:r>
            <a:endParaRPr lang="en-US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02167D-EF39-823F-3B56-AD8C5D865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25899"/>
            <a:ext cx="8915400" cy="5108475"/>
          </a:xfrm>
        </p:spPr>
        <p:txBody>
          <a:bodyPr>
            <a:normAutofit/>
          </a:bodyPr>
          <a:lstStyle/>
          <a:p>
            <a:r>
              <a:rPr lang="sk-SK" sz="2800" dirty="0"/>
              <a:t>malý graf, ktorý sa zobrazuje v jednej bunke,</a:t>
            </a:r>
          </a:p>
          <a:p>
            <a:r>
              <a:rPr lang="sk-SK" sz="2800" dirty="0"/>
              <a:t>umožňuje rýchlo zistiť časové trendy alebo odchýlky v údajoch,</a:t>
            </a:r>
          </a:p>
          <a:p>
            <a:r>
              <a:rPr lang="sk-SK" sz="2800" dirty="0"/>
              <a:t>Pretože sú také kompaktné, Krivky sa takmer vždy používajú v skupine.</a:t>
            </a:r>
          </a:p>
          <a:p>
            <a:r>
              <a:rPr lang="sk-SK" sz="2800" dirty="0"/>
              <a:t>Hoci krivky vyzerajú ako miniatúrne grafy (a niekedy môžu nahradiť graf), tento nástroj je úplne oddelený od funkcie grafu.</a:t>
            </a:r>
          </a:p>
          <a:p>
            <a:r>
              <a:rPr lang="sk-SK" sz="2800" dirty="0"/>
              <a:t>Krivka sa zobrazuje vo vnútri bunky a zobrazuje iba jednu sériu údajov.</a:t>
            </a:r>
          </a:p>
        </p:txBody>
      </p:sp>
    </p:spTree>
    <p:extLst>
      <p:ext uri="{BB962C8B-B14F-4D97-AF65-F5344CB8AC3E}">
        <p14:creationId xmlns:p14="http://schemas.microsoft.com/office/powerpoint/2010/main" val="341927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D94266D7-9C2E-CB88-BA49-BFC92DFED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563" y="342900"/>
            <a:ext cx="6356873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75948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499</TotalTime>
  <Words>1874</Words>
  <Application>Microsoft Office PowerPoint</Application>
  <PresentationFormat>Widescreen</PresentationFormat>
  <Paragraphs>151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Wingdings 3</vt:lpstr>
      <vt:lpstr>Dym</vt:lpstr>
      <vt:lpstr>Dátové modely, krivky, grafy, hľadanie riešenia, scenáre</vt:lpstr>
      <vt:lpstr>Dátový model</vt:lpstr>
      <vt:lpstr>Tieto tri tabuľky sa použijú pre kontingenčnú tabuľku pomocou dátového modelu.</vt:lpstr>
      <vt:lpstr>Začneme vytvorením kontingenčnej tabuľky (v novom hárku) z tabuľky Objednávky. Nasledujú tieto kroky:</vt:lpstr>
      <vt:lpstr>Začneme vytvorením kontingenčnej tabuľky (v novom hárku) z tabuľky Objednávky. Nasledujú tieto kroky: pokr.</vt:lpstr>
      <vt:lpstr>Pracovná tabla Polia kontingenčnej tabuľky pre dátový model</vt:lpstr>
      <vt:lpstr>Kontingenčná tabuľka založená na dátovom modeli</vt:lpstr>
      <vt:lpstr>Krivky</vt:lpstr>
      <vt:lpstr>PowerPoint Presentation</vt:lpstr>
      <vt:lpstr>Grafy v Exceli</vt:lpstr>
      <vt:lpstr>Časti grafu</vt:lpstr>
      <vt:lpstr>Limity grafov</vt:lpstr>
      <vt:lpstr>Vytvorenie grafu</vt:lpstr>
      <vt:lpstr>Stĺpcové grafy</vt:lpstr>
      <vt:lpstr>Tieto stĺpcové grafy porovnávajú mesačný predaj dvoch produktov.</vt:lpstr>
      <vt:lpstr>Pruhové grafy</vt:lpstr>
      <vt:lpstr>Čiarové grafy</vt:lpstr>
      <vt:lpstr>Koláčové grafy</vt:lpstr>
      <vt:lpstr>XY bodový graf</vt:lpstr>
      <vt:lpstr>Plošný graf</vt:lpstr>
      <vt:lpstr>Radarový graf</vt:lpstr>
      <vt:lpstr>Povrchový graf</vt:lpstr>
      <vt:lpstr>3D Bublinový graf</vt:lpstr>
      <vt:lpstr>Burzové grafy</vt:lpstr>
      <vt:lpstr>Histogram - nový</vt:lpstr>
      <vt:lpstr>Pareto graf - nový</vt:lpstr>
      <vt:lpstr>Vodopádový graf- nový</vt:lpstr>
      <vt:lpstr>Škatuľový graf - nový</vt:lpstr>
      <vt:lpstr>Lúčový graf- nový</vt:lpstr>
      <vt:lpstr>Stromová mapa - nový</vt:lpstr>
      <vt:lpstr>Lievikový graf - nový</vt:lpstr>
      <vt:lpstr>Mapa - nový</vt:lpstr>
      <vt:lpstr>Hľadanie riešenia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models, sparklines, charts, goalseek, scenarios</dc:title>
  <dc:creator>Marcela Hallová</dc:creator>
  <cp:lastModifiedBy>SPU</cp:lastModifiedBy>
  <cp:revision>47</cp:revision>
  <dcterms:created xsi:type="dcterms:W3CDTF">2022-10-12T11:27:38Z</dcterms:created>
  <dcterms:modified xsi:type="dcterms:W3CDTF">2022-10-19T07:16:41Z</dcterms:modified>
</cp:coreProperties>
</file>