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8" r:id="rId21"/>
    <p:sldId id="279" r:id="rId22"/>
    <p:sldId id="275" r:id="rId23"/>
    <p:sldId id="276" r:id="rId24"/>
    <p:sldId id="277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87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52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5354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969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7072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303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187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68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15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77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116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4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6243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64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20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207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405F-FE5C-4A3C-AD9E-531EE0278CB7}" type="datetimeFigureOut">
              <a:rPr lang="en-GB" smtClean="0"/>
              <a:t>13/11/2022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9836967-A051-42D9-87B5-8249D91258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15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41624A-4B67-B882-E82B-086A0B931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388318"/>
            <a:ext cx="8915399" cy="1874520"/>
          </a:xfrm>
        </p:spPr>
        <p:txBody>
          <a:bodyPr/>
          <a:lstStyle/>
          <a:p>
            <a:r>
              <a:rPr lang="en-GB" b="1" dirty="0"/>
              <a:t>Introduction to macros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994E3C-DD48-58B2-70F7-FE9C4BFD62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doc. Ing. Marcela Hallová, PhD.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87149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8D4C8-A89D-7BF3-C9C0-357EAED51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81210"/>
            <a:ext cx="8911687" cy="656050"/>
          </a:xfrm>
        </p:spPr>
        <p:txBody>
          <a:bodyPr/>
          <a:lstStyle/>
          <a:p>
            <a:r>
              <a:rPr lang="en-GB" b="1" dirty="0"/>
              <a:t>VBA Sub procedures</a:t>
            </a:r>
            <a:r>
              <a:rPr lang="sk-SK" b="1" dirty="0"/>
              <a:t> – </a:t>
            </a:r>
            <a:r>
              <a:rPr lang="sk-SK" b="1" dirty="0" err="1"/>
              <a:t>cont</a:t>
            </a:r>
            <a:r>
              <a:rPr lang="sk-SK" b="1" dirty="0"/>
              <a:t>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4C698-8E2F-E6E1-83E4-3B766F3C5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40130"/>
            <a:ext cx="8915400" cy="5200650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Sub procedures always start with the keyword Sub, the macro’s name (every macro must</a:t>
            </a:r>
            <a:r>
              <a:rPr lang="sk-SK" sz="2400" dirty="0"/>
              <a:t> </a:t>
            </a:r>
            <a:r>
              <a:rPr lang="en-GB" sz="2400" dirty="0"/>
              <a:t>have a unique name), and then a list of arguments inside of parentheses.</a:t>
            </a:r>
            <a:endParaRPr lang="sk-SK" sz="2400" dirty="0"/>
          </a:p>
          <a:p>
            <a:r>
              <a:rPr lang="en-GB" sz="2400" dirty="0"/>
              <a:t>The parentheses</a:t>
            </a:r>
            <a:r>
              <a:rPr lang="sk-SK" sz="2400" dirty="0"/>
              <a:t> </a:t>
            </a:r>
            <a:r>
              <a:rPr lang="en-GB" sz="2400" dirty="0"/>
              <a:t>are required even if the procedure doesn’t use arguments, like this example.</a:t>
            </a:r>
            <a:endParaRPr lang="sk-SK" sz="2400" dirty="0"/>
          </a:p>
          <a:p>
            <a:r>
              <a:rPr lang="en-GB" sz="2400" dirty="0"/>
              <a:t>The End Sub</a:t>
            </a:r>
            <a:r>
              <a:rPr lang="sk-SK" sz="2400" dirty="0"/>
              <a:t> </a:t>
            </a:r>
            <a:r>
              <a:rPr lang="en-GB" sz="2400" dirty="0"/>
              <a:t>statement signals the end of the procedure.</a:t>
            </a:r>
            <a:endParaRPr lang="sk-SK" sz="2400" dirty="0"/>
          </a:p>
          <a:p>
            <a:r>
              <a:rPr lang="en-GB" sz="2400" dirty="0"/>
              <a:t>The lines in between Sub and End Sub make</a:t>
            </a:r>
            <a:r>
              <a:rPr lang="sk-SK" sz="2400" dirty="0"/>
              <a:t> </a:t>
            </a:r>
            <a:r>
              <a:rPr lang="en-GB" sz="2400" dirty="0"/>
              <a:t>up the procedure’s code.</a:t>
            </a:r>
            <a:endParaRPr lang="sk-SK" sz="2400" dirty="0"/>
          </a:p>
          <a:p>
            <a:r>
              <a:rPr lang="en-GB" sz="2400" dirty="0"/>
              <a:t>The </a:t>
            </a:r>
            <a:r>
              <a:rPr lang="en-GB" sz="2400" dirty="0" err="1"/>
              <a:t>CurrentDate</a:t>
            </a:r>
            <a:r>
              <a:rPr lang="en-GB" sz="2400" dirty="0"/>
              <a:t> macro also includes a comment. Comments are simply notes </a:t>
            </a:r>
            <a:r>
              <a:rPr lang="sk-SK" sz="2400" dirty="0" err="1"/>
              <a:t>for</a:t>
            </a:r>
            <a:r>
              <a:rPr lang="sk-SK" sz="2400" dirty="0"/>
              <a:t> </a:t>
            </a:r>
            <a:r>
              <a:rPr lang="sk-SK" sz="2400" dirty="0" err="1"/>
              <a:t>us</a:t>
            </a:r>
            <a:r>
              <a:rPr lang="en-GB" sz="2400" dirty="0"/>
              <a:t>,</a:t>
            </a:r>
            <a:r>
              <a:rPr lang="sk-SK" sz="2400" dirty="0"/>
              <a:t> </a:t>
            </a:r>
            <a:r>
              <a:rPr lang="en-GB" sz="2400" dirty="0"/>
              <a:t>and VBA ignores them.</a:t>
            </a:r>
            <a:endParaRPr lang="sk-SK" sz="2400" dirty="0"/>
          </a:p>
          <a:p>
            <a:r>
              <a:rPr lang="en-GB" sz="2400" dirty="0"/>
              <a:t>A comment line begins with an apostrophe.</a:t>
            </a:r>
          </a:p>
        </p:txBody>
      </p:sp>
    </p:spTree>
    <p:extLst>
      <p:ext uri="{BB962C8B-B14F-4D97-AF65-F5344CB8AC3E}">
        <p14:creationId xmlns:p14="http://schemas.microsoft.com/office/powerpoint/2010/main" val="448687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8D4C8-A89D-7BF3-C9C0-357EAED51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81210"/>
            <a:ext cx="8911687" cy="656050"/>
          </a:xfrm>
        </p:spPr>
        <p:txBody>
          <a:bodyPr>
            <a:noAutofit/>
          </a:bodyPr>
          <a:lstStyle/>
          <a:p>
            <a:r>
              <a:rPr lang="en-GB" sz="2800" b="1" dirty="0"/>
              <a:t>VBA Sub procedures</a:t>
            </a:r>
            <a:r>
              <a:rPr lang="sk-SK" sz="2800" b="1" dirty="0"/>
              <a:t> – </a:t>
            </a:r>
            <a:r>
              <a:rPr lang="sk-SK" sz="2800" b="1" dirty="0" err="1"/>
              <a:t>cont</a:t>
            </a:r>
            <a:r>
              <a:rPr lang="sk-SK" sz="2800" b="1" dirty="0"/>
              <a:t>. (</a:t>
            </a:r>
            <a:r>
              <a:rPr lang="sk-SK" sz="2800" b="1" dirty="0" err="1"/>
              <a:t>ways</a:t>
            </a:r>
            <a:r>
              <a:rPr lang="sk-SK" sz="2800" b="1" dirty="0"/>
              <a:t> of </a:t>
            </a:r>
            <a:r>
              <a:rPr lang="sk-SK" sz="2800" b="1" dirty="0" err="1"/>
              <a:t>executing</a:t>
            </a:r>
            <a:r>
              <a:rPr lang="sk-SK" sz="2800" b="1" dirty="0"/>
              <a:t>)</a:t>
            </a:r>
            <a:endParaRPr lang="en-GB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4C698-8E2F-E6E1-83E4-3B766F3C5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40130"/>
            <a:ext cx="8915400" cy="5200650"/>
          </a:xfrm>
        </p:spPr>
        <p:txBody>
          <a:bodyPr>
            <a:normAutofit fontScale="92500"/>
          </a:bodyPr>
          <a:lstStyle/>
          <a:p>
            <a:r>
              <a:rPr lang="en-GB" sz="2800" dirty="0"/>
              <a:t>Choose Developer ➪ Code ➪ Macros (or press Alt+F8) to display the Macro dialog</a:t>
            </a:r>
            <a:r>
              <a:rPr lang="sk-SK" sz="2800" dirty="0"/>
              <a:t> </a:t>
            </a:r>
            <a:r>
              <a:rPr lang="en-GB" sz="2800" dirty="0"/>
              <a:t>box. Select the procedure name from the list and then click Run.</a:t>
            </a:r>
            <a:endParaRPr lang="sk-SK" sz="2800" dirty="0"/>
          </a:p>
          <a:p>
            <a:r>
              <a:rPr lang="en-GB" sz="2800" dirty="0"/>
              <a:t>Assign the macro to a control in the Quick Access toolbar or to a control in the</a:t>
            </a:r>
            <a:r>
              <a:rPr lang="sk-SK" sz="2800" dirty="0"/>
              <a:t> </a:t>
            </a:r>
            <a:r>
              <a:rPr lang="en-GB" sz="2800" dirty="0"/>
              <a:t>Ribbon.</a:t>
            </a:r>
            <a:endParaRPr lang="sk-SK" sz="2800" dirty="0"/>
          </a:p>
          <a:p>
            <a:r>
              <a:rPr lang="en-GB" sz="2800" dirty="0"/>
              <a:t>Press the procedure’s shortcut key combination (if it has one).</a:t>
            </a:r>
            <a:endParaRPr lang="sk-SK" sz="2800" dirty="0"/>
          </a:p>
          <a:p>
            <a:r>
              <a:rPr lang="en-GB" sz="2800" dirty="0"/>
              <a:t>Click a button or other shape that has a macro assigned to it.</a:t>
            </a:r>
            <a:endParaRPr lang="sk-SK" sz="2800" dirty="0"/>
          </a:p>
          <a:p>
            <a:r>
              <a:rPr lang="en-GB" sz="2800" dirty="0"/>
              <a:t>Execute the procedure by calling it from another VBA procedure.</a:t>
            </a:r>
          </a:p>
        </p:txBody>
      </p:sp>
    </p:spTree>
    <p:extLst>
      <p:ext uri="{BB962C8B-B14F-4D97-AF65-F5344CB8AC3E}">
        <p14:creationId xmlns:p14="http://schemas.microsoft.com/office/powerpoint/2010/main" val="12450911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A5B44-EC16-A411-4B23-45A579789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86950"/>
            <a:ext cx="8911687" cy="724630"/>
          </a:xfrm>
        </p:spPr>
        <p:txBody>
          <a:bodyPr/>
          <a:lstStyle/>
          <a:p>
            <a:r>
              <a:rPr lang="en-GB" b="1" dirty="0"/>
              <a:t>VBA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94185-9DB6-DD06-6195-646C14692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52222"/>
            <a:ext cx="8915400" cy="724630"/>
          </a:xfrm>
        </p:spPr>
        <p:txBody>
          <a:bodyPr>
            <a:normAutofit/>
          </a:bodyPr>
          <a:lstStyle/>
          <a:p>
            <a:r>
              <a:rPr lang="en-GB" sz="2400" dirty="0"/>
              <a:t>VBA function</a:t>
            </a:r>
            <a:r>
              <a:rPr lang="sk-SK" sz="2400" dirty="0"/>
              <a:t> </a:t>
            </a:r>
            <a:r>
              <a:rPr lang="sk-SK" sz="2400" dirty="0" err="1"/>
              <a:t>that</a:t>
            </a:r>
            <a:r>
              <a:rPr lang="en-GB" sz="2400" dirty="0"/>
              <a:t> returns the cube root of its argument</a:t>
            </a:r>
            <a:r>
              <a:rPr lang="sk-SK" sz="2400" dirty="0"/>
              <a:t>:</a:t>
            </a:r>
            <a:endParaRPr lang="en-GB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ABD4CC-FE3D-1A83-98D7-0B49891BF3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217" y="2017495"/>
            <a:ext cx="6425565" cy="27214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A464ECF-D0F0-D892-2817-69B20F2CCBA9}"/>
              </a:ext>
            </a:extLst>
          </p:cNvPr>
          <p:cNvSpPr txBox="1"/>
          <p:nvPr/>
        </p:nvSpPr>
        <p:spPr>
          <a:xfrm>
            <a:off x="2080260" y="4893722"/>
            <a:ext cx="95440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000" b="0" i="0" u="none" strike="noStrike" baseline="0" dirty="0">
                <a:latin typeface="OfficinaSerifStd-Book"/>
              </a:rPr>
              <a:t>This function is named </a:t>
            </a:r>
            <a:r>
              <a:rPr lang="en-GB" sz="2000" b="0" i="0" u="none" strike="noStrike" baseline="0" dirty="0" err="1">
                <a:latin typeface="CourierStd"/>
              </a:rPr>
              <a:t>CubeRoot</a:t>
            </a:r>
            <a:r>
              <a:rPr lang="en-GB" sz="2000" b="0" i="0" u="none" strike="noStrike" baseline="0" dirty="0">
                <a:latin typeface="OfficinaSerifStd-Book"/>
              </a:rPr>
              <a:t>, and it</a:t>
            </a:r>
            <a:r>
              <a:rPr lang="sk-SK" sz="2000" b="0" i="0" u="none" strike="noStrike" baseline="0" dirty="0">
                <a:latin typeface="OfficinaSerifStd-Book"/>
              </a:rPr>
              <a:t> </a:t>
            </a:r>
            <a:r>
              <a:rPr lang="en-GB" sz="2000" b="0" i="0" u="none" strike="noStrike" baseline="0" dirty="0">
                <a:latin typeface="OfficinaSerifStd-Book"/>
              </a:rPr>
              <a:t>requires a single argument. </a:t>
            </a:r>
            <a:r>
              <a:rPr lang="en-GB" sz="2000" b="0" i="0" u="none" strike="noStrike" baseline="0" dirty="0" err="1">
                <a:latin typeface="CourierStd"/>
              </a:rPr>
              <a:t>CubeRoot</a:t>
            </a:r>
            <a:r>
              <a:rPr lang="sk-SK" sz="2000" dirty="0">
                <a:latin typeface="CourierStd"/>
              </a:rPr>
              <a:t> </a:t>
            </a:r>
            <a:r>
              <a:rPr lang="en-GB" sz="2000" b="0" i="0" u="none" strike="noStrike" baseline="0" dirty="0">
                <a:latin typeface="OfficinaSerifStd-Book"/>
              </a:rPr>
              <a:t>calculates the cube root of its argument and returns</a:t>
            </a:r>
            <a:r>
              <a:rPr lang="sk-SK" sz="2000" b="0" i="0" u="none" strike="noStrike" baseline="0" dirty="0">
                <a:latin typeface="OfficinaSerifStd-Book"/>
              </a:rPr>
              <a:t> </a:t>
            </a:r>
            <a:r>
              <a:rPr lang="en-GB" sz="2000" b="0" i="0" u="none" strike="noStrike" baseline="0" dirty="0">
                <a:latin typeface="OfficinaSerifStd-Book"/>
              </a:rPr>
              <a:t>the result. A </a:t>
            </a:r>
            <a:r>
              <a:rPr lang="en-GB" sz="2000" b="0" i="0" u="none" strike="noStrike" baseline="0" dirty="0">
                <a:latin typeface="CourierStd"/>
              </a:rPr>
              <a:t>Function </a:t>
            </a:r>
            <a:r>
              <a:rPr lang="en-GB" sz="2000" b="0" i="0" u="none" strike="noStrike" baseline="0" dirty="0">
                <a:latin typeface="OfficinaSerifStd-Book"/>
              </a:rPr>
              <a:t>procedure looks much like a </a:t>
            </a:r>
            <a:r>
              <a:rPr lang="en-GB" sz="2000" b="0" i="0" u="none" strike="noStrike" baseline="0" dirty="0">
                <a:latin typeface="CourierStd"/>
              </a:rPr>
              <a:t>Sub </a:t>
            </a:r>
            <a:r>
              <a:rPr lang="en-GB" sz="2000" b="0" i="0" u="none" strike="noStrike" baseline="0" dirty="0">
                <a:latin typeface="OfficinaSerifStd-Book"/>
              </a:rPr>
              <a:t>procedure. Notice, however, that</a:t>
            </a:r>
            <a:r>
              <a:rPr lang="sk-SK" sz="2000" b="0" i="0" u="none" strike="noStrike" baseline="0" dirty="0">
                <a:latin typeface="OfficinaSerifStd-Book"/>
              </a:rPr>
              <a:t> </a:t>
            </a:r>
            <a:r>
              <a:rPr lang="en-GB" sz="2000" b="0" i="0" u="none" strike="noStrike" baseline="0" dirty="0">
                <a:latin typeface="OfficinaSerifStd-Book"/>
              </a:rPr>
              <a:t>function procedures begin with the keyword </a:t>
            </a:r>
            <a:r>
              <a:rPr lang="en-GB" sz="2000" b="0" i="0" u="none" strike="noStrike" baseline="0" dirty="0">
                <a:latin typeface="CourierStd"/>
              </a:rPr>
              <a:t>Function </a:t>
            </a:r>
            <a:r>
              <a:rPr lang="en-GB" sz="2000" b="0" i="0" u="none" strike="noStrike" baseline="0" dirty="0">
                <a:latin typeface="OfficinaSerifStd-Book"/>
              </a:rPr>
              <a:t>and end with an </a:t>
            </a:r>
            <a:r>
              <a:rPr lang="en-GB" sz="2000" b="0" i="0" u="none" strike="noStrike" baseline="0" dirty="0">
                <a:latin typeface="CourierStd"/>
              </a:rPr>
              <a:t>End Function</a:t>
            </a:r>
            <a:r>
              <a:rPr lang="sk-SK" sz="2000" b="0" i="0" u="none" strike="noStrike" baseline="0" dirty="0">
                <a:latin typeface="CourierStd"/>
              </a:rPr>
              <a:t> </a:t>
            </a:r>
            <a:r>
              <a:rPr lang="en-GB" sz="2000" b="0" i="0" u="none" strike="noStrike" baseline="0" dirty="0">
                <a:latin typeface="OfficinaSerifStd-Book"/>
              </a:rPr>
              <a:t>statement.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085812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F757C-EA1A-E2BC-5FFB-771636864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38360"/>
            <a:ext cx="8911687" cy="713200"/>
          </a:xfrm>
        </p:spPr>
        <p:txBody>
          <a:bodyPr/>
          <a:lstStyle/>
          <a:p>
            <a:r>
              <a:rPr lang="en-GB" b="1" dirty="0"/>
              <a:t>Some </a:t>
            </a:r>
            <a:r>
              <a:rPr lang="sk-SK" b="1" dirty="0" err="1"/>
              <a:t>key</a:t>
            </a:r>
            <a:r>
              <a:rPr lang="sk-SK" b="1" dirty="0"/>
              <a:t> </a:t>
            </a:r>
            <a:r>
              <a:rPr lang="sk-SK" b="1" dirty="0" err="1"/>
              <a:t>defi</a:t>
            </a:r>
            <a:r>
              <a:rPr lang="en-GB" b="1" dirty="0" err="1"/>
              <a:t>nitions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993C1-86BA-0FE2-ECC0-6C3101E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34440"/>
            <a:ext cx="8915400" cy="5285200"/>
          </a:xfrm>
        </p:spPr>
        <p:txBody>
          <a:bodyPr>
            <a:normAutofit fontScale="92500" lnSpcReduction="10000"/>
          </a:bodyPr>
          <a:lstStyle/>
          <a:p>
            <a:r>
              <a:rPr lang="en-GB" sz="2400" b="1" dirty="0"/>
              <a:t>Code</a:t>
            </a:r>
            <a:r>
              <a:rPr lang="en-GB" sz="2400" dirty="0"/>
              <a:t> </a:t>
            </a:r>
            <a:r>
              <a:rPr lang="sk-SK" sz="2400" dirty="0"/>
              <a:t>- </a:t>
            </a:r>
            <a:r>
              <a:rPr lang="en-GB" sz="2400" dirty="0"/>
              <a:t>VBA instructions that are stored in a module when you record a macro or enter them manually.</a:t>
            </a:r>
            <a:endParaRPr lang="sk-SK" sz="2400" dirty="0"/>
          </a:p>
          <a:p>
            <a:r>
              <a:rPr lang="en-GB" sz="2400" b="1" dirty="0"/>
              <a:t>Controls</a:t>
            </a:r>
            <a:r>
              <a:rPr lang="en-GB" sz="2400" dirty="0"/>
              <a:t> </a:t>
            </a:r>
            <a:r>
              <a:rPr lang="sk-SK" sz="2400" dirty="0"/>
              <a:t>- </a:t>
            </a:r>
            <a:r>
              <a:rPr lang="en-GB" sz="2400" dirty="0"/>
              <a:t>Objects on a </a:t>
            </a:r>
            <a:r>
              <a:rPr lang="en-GB" sz="2400" dirty="0" err="1"/>
              <a:t>UserForm</a:t>
            </a:r>
            <a:r>
              <a:rPr lang="en-GB" sz="2400" dirty="0"/>
              <a:t> (or in a worksheet) that are used to interact with the user. Examples</a:t>
            </a:r>
            <a:r>
              <a:rPr lang="sk-SK" sz="2400" dirty="0"/>
              <a:t> </a:t>
            </a:r>
            <a:r>
              <a:rPr lang="en-GB" sz="2400" dirty="0"/>
              <a:t>include buttons, check boxes, and list boxes.</a:t>
            </a:r>
            <a:endParaRPr lang="sk-SK" sz="2400" dirty="0"/>
          </a:p>
          <a:p>
            <a:r>
              <a:rPr lang="en-GB" sz="2400" b="1" dirty="0"/>
              <a:t>Function</a:t>
            </a:r>
            <a:r>
              <a:rPr lang="sk-SK" sz="2400" dirty="0"/>
              <a:t> - </a:t>
            </a:r>
            <a:r>
              <a:rPr lang="en-GB" sz="2400" dirty="0"/>
              <a:t>One of two types of VBA macros that </a:t>
            </a:r>
            <a:r>
              <a:rPr lang="sk-SK" sz="2400" dirty="0" err="1"/>
              <a:t>we</a:t>
            </a:r>
            <a:r>
              <a:rPr lang="sk-SK" sz="2400" dirty="0"/>
              <a:t> </a:t>
            </a:r>
            <a:r>
              <a:rPr lang="en-GB" sz="2400" dirty="0"/>
              <a:t>can create. (The other is a Sub procedure.) A function</a:t>
            </a:r>
            <a:r>
              <a:rPr lang="sk-SK" sz="2400" dirty="0"/>
              <a:t> </a:t>
            </a:r>
            <a:r>
              <a:rPr lang="en-GB" sz="2400" dirty="0"/>
              <a:t>returns a single value. </a:t>
            </a:r>
            <a:r>
              <a:rPr lang="sk-SK" sz="2400" dirty="0" err="1"/>
              <a:t>We</a:t>
            </a:r>
            <a:r>
              <a:rPr lang="en-GB" sz="2400" dirty="0"/>
              <a:t> can use VBA functions in other VBA macros or in our worksheets.</a:t>
            </a:r>
            <a:endParaRPr lang="sk-SK" sz="2400" dirty="0"/>
          </a:p>
          <a:p>
            <a:r>
              <a:rPr lang="en-GB" sz="2400" b="1" dirty="0"/>
              <a:t>Macro</a:t>
            </a:r>
            <a:r>
              <a:rPr lang="sk-SK" sz="2400" dirty="0"/>
              <a:t> -</a:t>
            </a:r>
            <a:r>
              <a:rPr lang="en-GB" sz="2400" dirty="0"/>
              <a:t> A set of VBA instructions.</a:t>
            </a:r>
            <a:endParaRPr lang="sk-SK" sz="2400" dirty="0"/>
          </a:p>
          <a:p>
            <a:r>
              <a:rPr lang="en-GB" sz="2400" b="1" dirty="0"/>
              <a:t>Method</a:t>
            </a:r>
            <a:r>
              <a:rPr lang="en-GB" sz="2400" dirty="0"/>
              <a:t> </a:t>
            </a:r>
            <a:r>
              <a:rPr lang="sk-SK" sz="2400" dirty="0"/>
              <a:t>- </a:t>
            </a:r>
            <a:r>
              <a:rPr lang="en-GB" sz="2400" dirty="0"/>
              <a:t>An action taken on an object. For example, applying the Clear method to a Range object</a:t>
            </a:r>
            <a:r>
              <a:rPr lang="sk-SK" sz="2400" dirty="0"/>
              <a:t> </a:t>
            </a:r>
            <a:r>
              <a:rPr lang="en-GB" sz="2400" dirty="0"/>
              <a:t>erases the contents and formatting of the cells.</a:t>
            </a:r>
            <a:endParaRPr lang="sk-SK" sz="2400" dirty="0"/>
          </a:p>
          <a:p>
            <a:r>
              <a:rPr lang="en-GB" sz="2400" b="1" dirty="0"/>
              <a:t>Module</a:t>
            </a:r>
            <a:r>
              <a:rPr lang="en-GB" sz="2400" dirty="0"/>
              <a:t> </a:t>
            </a:r>
            <a:r>
              <a:rPr lang="sk-SK" sz="2400" dirty="0"/>
              <a:t>- </a:t>
            </a:r>
            <a:r>
              <a:rPr lang="en-GB" sz="2400" dirty="0"/>
              <a:t>A container for VBA code.</a:t>
            </a:r>
          </a:p>
        </p:txBody>
      </p:sp>
    </p:spTree>
    <p:extLst>
      <p:ext uri="{BB962C8B-B14F-4D97-AF65-F5344CB8AC3E}">
        <p14:creationId xmlns:p14="http://schemas.microsoft.com/office/powerpoint/2010/main" val="2896547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F757C-EA1A-E2BC-5FFB-771636864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38360"/>
            <a:ext cx="8911687" cy="713200"/>
          </a:xfrm>
        </p:spPr>
        <p:txBody>
          <a:bodyPr/>
          <a:lstStyle/>
          <a:p>
            <a:r>
              <a:rPr lang="en-GB" b="1" dirty="0"/>
              <a:t>Some </a:t>
            </a:r>
            <a:r>
              <a:rPr lang="sk-SK" b="1" dirty="0" err="1"/>
              <a:t>key</a:t>
            </a:r>
            <a:r>
              <a:rPr lang="sk-SK" b="1" dirty="0"/>
              <a:t> </a:t>
            </a:r>
            <a:r>
              <a:rPr lang="sk-SK" b="1" dirty="0" err="1"/>
              <a:t>defi</a:t>
            </a:r>
            <a:r>
              <a:rPr lang="en-GB" b="1" dirty="0" err="1"/>
              <a:t>nitions</a:t>
            </a:r>
            <a:r>
              <a:rPr lang="sk-SK" b="1" dirty="0"/>
              <a:t> – </a:t>
            </a:r>
            <a:r>
              <a:rPr lang="sk-SK" b="1" dirty="0" err="1"/>
              <a:t>cont</a:t>
            </a:r>
            <a:r>
              <a:rPr lang="sk-SK" b="1" dirty="0"/>
              <a:t>.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993C1-86BA-0FE2-ECC0-6C3101E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34440"/>
            <a:ext cx="8915400" cy="5285200"/>
          </a:xfrm>
        </p:spPr>
        <p:txBody>
          <a:bodyPr>
            <a:normAutofit lnSpcReduction="10000"/>
          </a:bodyPr>
          <a:lstStyle/>
          <a:p>
            <a:r>
              <a:rPr lang="en-GB" sz="2800" b="1" dirty="0"/>
              <a:t>Object </a:t>
            </a:r>
            <a:r>
              <a:rPr lang="sk-SK" sz="2800" dirty="0"/>
              <a:t>- </a:t>
            </a:r>
            <a:r>
              <a:rPr lang="en-GB" sz="2800" dirty="0"/>
              <a:t>An element that you manipulate with VBA. Examples include ranges, charts, and drawing objects.</a:t>
            </a:r>
            <a:endParaRPr lang="sk-SK" sz="2800" dirty="0"/>
          </a:p>
          <a:p>
            <a:r>
              <a:rPr lang="en-GB" sz="2800" b="1" dirty="0"/>
              <a:t>Procedure</a:t>
            </a:r>
            <a:r>
              <a:rPr lang="en-GB" sz="2800" dirty="0"/>
              <a:t> </a:t>
            </a:r>
            <a:r>
              <a:rPr lang="sk-SK" sz="2800" dirty="0"/>
              <a:t>- </a:t>
            </a:r>
            <a:r>
              <a:rPr lang="en-GB" sz="2800" dirty="0"/>
              <a:t>Another name for a macro. A VBA procedure can be a Sub procedure or a Function procedure.</a:t>
            </a:r>
            <a:endParaRPr lang="sk-SK" sz="2800" dirty="0"/>
          </a:p>
          <a:p>
            <a:r>
              <a:rPr lang="en-GB" sz="2800" b="1" dirty="0"/>
              <a:t>Property </a:t>
            </a:r>
            <a:r>
              <a:rPr lang="sk-SK" sz="2800" dirty="0"/>
              <a:t>- </a:t>
            </a:r>
            <a:r>
              <a:rPr lang="en-GB" sz="2800" dirty="0"/>
              <a:t>A particular aspect of an object. For example, a Range object has properties, such as Height,</a:t>
            </a:r>
            <a:r>
              <a:rPr lang="sk-SK" sz="2800" dirty="0"/>
              <a:t> </a:t>
            </a:r>
            <a:r>
              <a:rPr lang="en-GB" sz="2800" dirty="0"/>
              <a:t>Style, and Name.</a:t>
            </a:r>
            <a:endParaRPr lang="sk-SK" sz="2800" dirty="0"/>
          </a:p>
          <a:p>
            <a:r>
              <a:rPr lang="en-GB" sz="2800" b="1" dirty="0"/>
              <a:t>Sub procedure </a:t>
            </a:r>
            <a:r>
              <a:rPr lang="sk-SK" sz="2800" dirty="0"/>
              <a:t>- </a:t>
            </a:r>
            <a:r>
              <a:rPr lang="en-GB" sz="2800" dirty="0"/>
              <a:t>One of two types of VBA macros that you can create. The other is a Function.</a:t>
            </a:r>
            <a:endParaRPr lang="sk-SK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22990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F757C-EA1A-E2BC-5FFB-771636864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38360"/>
            <a:ext cx="8911687" cy="713200"/>
          </a:xfrm>
        </p:spPr>
        <p:txBody>
          <a:bodyPr/>
          <a:lstStyle/>
          <a:p>
            <a:r>
              <a:rPr lang="en-GB" b="1" dirty="0"/>
              <a:t>Some </a:t>
            </a:r>
            <a:r>
              <a:rPr lang="sk-SK" b="1" dirty="0" err="1"/>
              <a:t>key</a:t>
            </a:r>
            <a:r>
              <a:rPr lang="sk-SK" b="1" dirty="0"/>
              <a:t> </a:t>
            </a:r>
            <a:r>
              <a:rPr lang="sk-SK" b="1" dirty="0" err="1"/>
              <a:t>defi</a:t>
            </a:r>
            <a:r>
              <a:rPr lang="en-GB" b="1" dirty="0" err="1"/>
              <a:t>nitions</a:t>
            </a:r>
            <a:r>
              <a:rPr lang="sk-SK" b="1" dirty="0"/>
              <a:t> – </a:t>
            </a:r>
            <a:r>
              <a:rPr lang="sk-SK" b="1" dirty="0" err="1"/>
              <a:t>cont</a:t>
            </a:r>
            <a:r>
              <a:rPr lang="sk-SK" b="1" dirty="0"/>
              <a:t>.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993C1-86BA-0FE2-ECC0-6C3101ED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34440"/>
            <a:ext cx="8915400" cy="5285200"/>
          </a:xfrm>
        </p:spPr>
        <p:txBody>
          <a:bodyPr>
            <a:normAutofit/>
          </a:bodyPr>
          <a:lstStyle/>
          <a:p>
            <a:r>
              <a:rPr lang="en-GB" sz="2800" b="1" dirty="0" err="1"/>
              <a:t>UserForm</a:t>
            </a:r>
            <a:r>
              <a:rPr lang="en-GB" sz="2800" dirty="0"/>
              <a:t> </a:t>
            </a:r>
            <a:r>
              <a:rPr lang="sk-SK" sz="2800" dirty="0"/>
              <a:t>- </a:t>
            </a:r>
            <a:r>
              <a:rPr lang="en-GB" sz="2800" dirty="0"/>
              <a:t>A container that holds controls for a custom dialog box and holds VBA code to manipulate</a:t>
            </a:r>
            <a:r>
              <a:rPr lang="sk-SK" sz="2800" dirty="0"/>
              <a:t> </a:t>
            </a:r>
            <a:r>
              <a:rPr lang="en-GB" sz="2800" dirty="0"/>
              <a:t>the controls.</a:t>
            </a:r>
            <a:endParaRPr lang="sk-SK" sz="2800" dirty="0"/>
          </a:p>
          <a:p>
            <a:r>
              <a:rPr lang="en-GB" sz="2800" b="1" dirty="0"/>
              <a:t>VBA</a:t>
            </a:r>
            <a:r>
              <a:rPr lang="en-GB" sz="2800" dirty="0"/>
              <a:t> </a:t>
            </a:r>
            <a:r>
              <a:rPr lang="sk-SK" sz="2800" dirty="0"/>
              <a:t>- </a:t>
            </a:r>
            <a:r>
              <a:rPr lang="en-GB" sz="2800" dirty="0"/>
              <a:t>Visual Basic for Applications. The macro language that is available in Excel as well as in the other</a:t>
            </a:r>
            <a:r>
              <a:rPr lang="sk-SK" sz="2800" dirty="0"/>
              <a:t> </a:t>
            </a:r>
            <a:r>
              <a:rPr lang="en-GB" sz="2800" dirty="0"/>
              <a:t>Microsoft Office applications.</a:t>
            </a:r>
            <a:endParaRPr lang="sk-SK" sz="2800" dirty="0"/>
          </a:p>
          <a:p>
            <a:r>
              <a:rPr lang="en-GB" sz="2800" b="1" dirty="0"/>
              <a:t>VBE</a:t>
            </a:r>
            <a:r>
              <a:rPr lang="en-GB" sz="2800" dirty="0"/>
              <a:t> </a:t>
            </a:r>
            <a:r>
              <a:rPr lang="sk-SK" sz="2800" dirty="0"/>
              <a:t>- </a:t>
            </a:r>
            <a:r>
              <a:rPr lang="en-GB" sz="2800" dirty="0"/>
              <a:t>Visual Basic Editor. The window (separate from Excel) that you use to create VBA macros and</a:t>
            </a:r>
            <a:r>
              <a:rPr lang="sk-SK" sz="2800" dirty="0"/>
              <a:t> </a:t>
            </a:r>
            <a:r>
              <a:rPr lang="en-GB" sz="2800" dirty="0" err="1"/>
              <a:t>UserForms</a:t>
            </a:r>
            <a:r>
              <a:rPr lang="en-GB" sz="2800" dirty="0"/>
              <a:t>. Press Alt+F11 to toggle between Excel and the VBE.</a:t>
            </a:r>
          </a:p>
        </p:txBody>
      </p:sp>
    </p:spTree>
    <p:extLst>
      <p:ext uri="{BB962C8B-B14F-4D97-AF65-F5344CB8AC3E}">
        <p14:creationId xmlns:p14="http://schemas.microsoft.com/office/powerpoint/2010/main" val="1129496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9A69-5FAD-B302-C3A5-7F53A5E2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1770"/>
          </a:xfrm>
        </p:spPr>
        <p:txBody>
          <a:bodyPr/>
          <a:lstStyle/>
          <a:p>
            <a:r>
              <a:rPr lang="en-GB" b="1" dirty="0"/>
              <a:t>Creating VBA Macros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CD189-80C0-2D02-54DE-3D553DE11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57350"/>
            <a:ext cx="8915400" cy="4253872"/>
          </a:xfrm>
        </p:spPr>
        <p:txBody>
          <a:bodyPr>
            <a:normAutofit/>
          </a:bodyPr>
          <a:lstStyle/>
          <a:p>
            <a:r>
              <a:rPr lang="en-GB" sz="4000" dirty="0"/>
              <a:t>Excel provides two ways to create macros:</a:t>
            </a:r>
            <a:endParaRPr lang="sk-SK" sz="4000" dirty="0"/>
          </a:p>
          <a:p>
            <a:pPr lvl="1"/>
            <a:r>
              <a:rPr lang="en-GB" sz="3600" dirty="0"/>
              <a:t>Turn on the macro recorder and record your actions.</a:t>
            </a:r>
            <a:endParaRPr lang="sk-SK" sz="3600" dirty="0"/>
          </a:p>
          <a:p>
            <a:pPr lvl="1"/>
            <a:r>
              <a:rPr lang="en-GB" sz="3600" dirty="0"/>
              <a:t>Enter the code directly into a VBA module.</a:t>
            </a:r>
          </a:p>
        </p:txBody>
      </p:sp>
    </p:spTree>
    <p:extLst>
      <p:ext uri="{BB962C8B-B14F-4D97-AF65-F5344CB8AC3E}">
        <p14:creationId xmlns:p14="http://schemas.microsoft.com/office/powerpoint/2010/main" val="8113021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7AE11B-C85B-E4F0-2F73-AB0C1820E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116" y="335200"/>
            <a:ext cx="3650279" cy="1259894"/>
          </a:xfrm>
        </p:spPr>
        <p:txBody>
          <a:bodyPr>
            <a:normAutofit/>
          </a:bodyPr>
          <a:lstStyle/>
          <a:p>
            <a:r>
              <a:rPr lang="en-GB" sz="2800" b="1" dirty="0"/>
              <a:t>Recording VBA macros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2682D-4926-57D1-CC0E-69AA37074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1348740"/>
            <a:ext cx="3650278" cy="504063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sz="2000" dirty="0"/>
              <a:t>In most</a:t>
            </a:r>
            <a:r>
              <a:rPr lang="sk-SK" sz="2000" dirty="0"/>
              <a:t> </a:t>
            </a:r>
            <a:r>
              <a:rPr lang="en-GB" sz="2000" dirty="0"/>
              <a:t>cases, </a:t>
            </a:r>
            <a:r>
              <a:rPr lang="sk-SK" sz="2000" dirty="0" err="1"/>
              <a:t>we</a:t>
            </a:r>
            <a:r>
              <a:rPr lang="en-GB" sz="2000" dirty="0"/>
              <a:t> can record our actions as a macro and then simply replay the macro; </a:t>
            </a:r>
            <a:r>
              <a:rPr lang="sk-SK" sz="2000" dirty="0" err="1"/>
              <a:t>we</a:t>
            </a:r>
            <a:r>
              <a:rPr lang="en-GB" sz="2000" dirty="0"/>
              <a:t> don’t</a:t>
            </a:r>
            <a:r>
              <a:rPr lang="sk-SK" sz="2000" dirty="0"/>
              <a:t> </a:t>
            </a:r>
            <a:r>
              <a:rPr lang="en-GB" sz="2000" dirty="0"/>
              <a:t>need to look at the code that’s automatically generated.</a:t>
            </a:r>
            <a:endParaRPr lang="sk-SK" sz="2000" dirty="0"/>
          </a:p>
          <a:p>
            <a:pPr>
              <a:lnSpc>
                <a:spcPct val="90000"/>
              </a:lnSpc>
            </a:pPr>
            <a:r>
              <a:rPr lang="en-GB" sz="2000" dirty="0"/>
              <a:t>The Excel macro recorder translates your actions into VBA code.</a:t>
            </a:r>
            <a:endParaRPr lang="sk-SK" sz="2000" dirty="0"/>
          </a:p>
          <a:p>
            <a:pPr>
              <a:lnSpc>
                <a:spcPct val="90000"/>
              </a:lnSpc>
            </a:pPr>
            <a:r>
              <a:rPr lang="en-GB" sz="2000" dirty="0"/>
              <a:t>To start the macro recorder,</a:t>
            </a:r>
            <a:r>
              <a:rPr lang="sk-SK" sz="2000" dirty="0"/>
              <a:t> </a:t>
            </a:r>
            <a:r>
              <a:rPr lang="en-GB" sz="2000" dirty="0"/>
              <a:t>choose Developer ➪ Code ➪ Record Macro (or click the Record Macro icon on the left side of</a:t>
            </a:r>
            <a:r>
              <a:rPr lang="sk-SK" sz="2000" dirty="0"/>
              <a:t> </a:t>
            </a:r>
            <a:r>
              <a:rPr lang="en-GB" sz="2000" dirty="0"/>
              <a:t>the status bar).</a:t>
            </a:r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25D21134-FCFB-E8B3-D790-5844A1A7E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3739" y="965147"/>
            <a:ext cx="6525184" cy="5252773"/>
          </a:xfrm>
          <a:prstGeom prst="rect">
            <a:avLst/>
          </a:prstGeom>
        </p:spPr>
      </p:pic>
      <p:sp>
        <p:nvSpPr>
          <p:cNvPr id="14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05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C3897-53BA-B44E-9A3B-C3C3CE9DB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36448"/>
            <a:ext cx="8911687" cy="610330"/>
          </a:xfrm>
        </p:spPr>
        <p:txBody>
          <a:bodyPr>
            <a:normAutofit/>
          </a:bodyPr>
          <a:lstStyle/>
          <a:p>
            <a:r>
              <a:rPr lang="en-GB" sz="2400" b="1" dirty="0"/>
              <a:t>The Record Macro dialog box presents several options: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9AFDD-7E76-7542-F019-0BC16B6DE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43000"/>
            <a:ext cx="8915400" cy="5017770"/>
          </a:xfrm>
        </p:spPr>
        <p:txBody>
          <a:bodyPr>
            <a:normAutofit fontScale="92500"/>
          </a:bodyPr>
          <a:lstStyle/>
          <a:p>
            <a:r>
              <a:rPr lang="en-GB" sz="2400" b="1" dirty="0"/>
              <a:t>Macro</a:t>
            </a:r>
            <a:r>
              <a:rPr lang="en-GB" sz="2400" dirty="0"/>
              <a:t> </a:t>
            </a:r>
            <a:r>
              <a:rPr lang="en-GB" sz="2400" b="1" dirty="0"/>
              <a:t>Name</a:t>
            </a:r>
            <a:r>
              <a:rPr lang="en-GB" sz="2400" dirty="0"/>
              <a:t> </a:t>
            </a:r>
            <a:r>
              <a:rPr lang="sk-SK" sz="2400" dirty="0"/>
              <a:t>- </a:t>
            </a:r>
            <a:r>
              <a:rPr lang="en-GB" sz="2400" dirty="0"/>
              <a:t>The name of the macro. Excel proposes generic names, such as Macro1,</a:t>
            </a:r>
            <a:r>
              <a:rPr lang="sk-SK" sz="2400" dirty="0"/>
              <a:t> </a:t>
            </a:r>
            <a:r>
              <a:rPr lang="en-GB" sz="2400" dirty="0"/>
              <a:t>Macro2, and so on.</a:t>
            </a:r>
            <a:endParaRPr lang="sk-SK" sz="2400" dirty="0"/>
          </a:p>
          <a:p>
            <a:r>
              <a:rPr lang="en-GB" sz="2400" b="1" dirty="0"/>
              <a:t>Shortcut</a:t>
            </a:r>
            <a:r>
              <a:rPr lang="en-GB" sz="2400" dirty="0"/>
              <a:t> </a:t>
            </a:r>
            <a:r>
              <a:rPr lang="en-GB" sz="2400" b="1" dirty="0"/>
              <a:t>Key</a:t>
            </a:r>
            <a:r>
              <a:rPr lang="en-GB" sz="2400" dirty="0"/>
              <a:t> </a:t>
            </a:r>
            <a:r>
              <a:rPr lang="sk-SK" sz="2400" dirty="0"/>
              <a:t>– </a:t>
            </a:r>
            <a:r>
              <a:rPr lang="sk-SK" sz="2400" dirty="0" err="1"/>
              <a:t>We</a:t>
            </a:r>
            <a:r>
              <a:rPr lang="sk-SK" sz="2400" dirty="0"/>
              <a:t> </a:t>
            </a:r>
            <a:r>
              <a:rPr lang="en-GB" sz="2400" dirty="0"/>
              <a:t>can specify a key combination that executes the macro. The key combination</a:t>
            </a:r>
            <a:r>
              <a:rPr lang="sk-SK" sz="2400" dirty="0"/>
              <a:t> </a:t>
            </a:r>
            <a:r>
              <a:rPr lang="en-GB" sz="2400" dirty="0"/>
              <a:t>always uses the Ctrl key. </a:t>
            </a:r>
            <a:r>
              <a:rPr lang="sk-SK" sz="2400" dirty="0" err="1"/>
              <a:t>We</a:t>
            </a:r>
            <a:r>
              <a:rPr lang="en-GB" sz="2400" dirty="0"/>
              <a:t> can also press Shift when you enter a letter.</a:t>
            </a:r>
            <a:endParaRPr lang="sk-SK" sz="2400" dirty="0"/>
          </a:p>
          <a:p>
            <a:r>
              <a:rPr lang="en-GB" sz="2400" dirty="0">
                <a:solidFill>
                  <a:srgbClr val="FF0000"/>
                </a:solidFill>
              </a:rPr>
              <a:t>Shortcut keys assigned to macros take precedence over built-in shortcut keys. For example, if </a:t>
            </a:r>
            <a:r>
              <a:rPr lang="sk-SK" sz="2400" dirty="0" err="1">
                <a:solidFill>
                  <a:srgbClr val="FF0000"/>
                </a:solidFill>
              </a:rPr>
              <a:t>we</a:t>
            </a:r>
            <a:r>
              <a:rPr lang="en-GB" sz="2400" dirty="0">
                <a:solidFill>
                  <a:srgbClr val="FF0000"/>
                </a:solidFill>
              </a:rPr>
              <a:t> assign </a:t>
            </a:r>
            <a:r>
              <a:rPr lang="en-GB" sz="2400" dirty="0" err="1">
                <a:solidFill>
                  <a:srgbClr val="FF0000"/>
                </a:solidFill>
              </a:rPr>
              <a:t>Ctrl+S</a:t>
            </a:r>
            <a:r>
              <a:rPr lang="en-GB" sz="2400" dirty="0">
                <a:solidFill>
                  <a:srgbClr val="FF0000"/>
                </a:solidFill>
              </a:rPr>
              <a:t> to a</a:t>
            </a:r>
            <a:r>
              <a:rPr lang="sk-SK" sz="2400" dirty="0">
                <a:solidFill>
                  <a:srgbClr val="FF0000"/>
                </a:solidFill>
              </a:rPr>
              <a:t> </a:t>
            </a:r>
            <a:r>
              <a:rPr lang="en-GB" sz="2400" dirty="0">
                <a:solidFill>
                  <a:srgbClr val="FF0000"/>
                </a:solidFill>
              </a:rPr>
              <a:t>macro, </a:t>
            </a:r>
            <a:r>
              <a:rPr lang="sk-SK" sz="2400" dirty="0" err="1">
                <a:solidFill>
                  <a:srgbClr val="FF0000"/>
                </a:solidFill>
              </a:rPr>
              <a:t>we</a:t>
            </a:r>
            <a:r>
              <a:rPr lang="en-GB" sz="2400" dirty="0">
                <a:solidFill>
                  <a:srgbClr val="FF0000"/>
                </a:solidFill>
              </a:rPr>
              <a:t> can’t use the key combination to save our workbook when that macro is available.</a:t>
            </a:r>
            <a:endParaRPr lang="sk-SK" sz="2400" dirty="0">
              <a:solidFill>
                <a:srgbClr val="FF0000"/>
              </a:solidFill>
            </a:endParaRPr>
          </a:p>
          <a:p>
            <a:r>
              <a:rPr lang="en-GB" sz="2400" b="1" dirty="0">
                <a:solidFill>
                  <a:schemeClr val="tx1"/>
                </a:solidFill>
              </a:rPr>
              <a:t>Store Macro In</a:t>
            </a:r>
            <a:r>
              <a:rPr lang="sk-SK" sz="2400" b="1" dirty="0">
                <a:solidFill>
                  <a:schemeClr val="tx1"/>
                </a:solidFill>
              </a:rPr>
              <a:t> </a:t>
            </a:r>
            <a:r>
              <a:rPr lang="sk-SK" sz="2400" dirty="0">
                <a:solidFill>
                  <a:schemeClr val="tx1"/>
                </a:solidFill>
              </a:rPr>
              <a:t>- </a:t>
            </a:r>
            <a:r>
              <a:rPr lang="en-GB" sz="2400" dirty="0">
                <a:solidFill>
                  <a:schemeClr val="tx1"/>
                </a:solidFill>
              </a:rPr>
              <a:t>The location for the macro. </a:t>
            </a:r>
            <a:r>
              <a:rPr lang="sk-SK" sz="2400" dirty="0">
                <a:solidFill>
                  <a:schemeClr val="tx1"/>
                </a:solidFill>
              </a:rPr>
              <a:t>O</a:t>
            </a:r>
            <a:r>
              <a:rPr lang="en-GB" sz="2400" dirty="0" err="1">
                <a:solidFill>
                  <a:schemeClr val="tx1"/>
                </a:solidFill>
              </a:rPr>
              <a:t>ur</a:t>
            </a:r>
            <a:r>
              <a:rPr lang="en-GB" sz="2400" dirty="0">
                <a:solidFill>
                  <a:schemeClr val="tx1"/>
                </a:solidFill>
              </a:rPr>
              <a:t> choices are the current workbook, Personal Macro Workbook or a new workbook.</a:t>
            </a:r>
            <a:endParaRPr lang="sk-SK" sz="2400" dirty="0">
              <a:solidFill>
                <a:schemeClr val="tx1"/>
              </a:solidFill>
            </a:endParaRPr>
          </a:p>
          <a:p>
            <a:r>
              <a:rPr lang="en-GB" sz="2400" b="1" dirty="0">
                <a:solidFill>
                  <a:schemeClr val="tx1"/>
                </a:solidFill>
              </a:rPr>
              <a:t>Description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sk-SK" sz="2400" dirty="0">
                <a:solidFill>
                  <a:schemeClr val="tx1"/>
                </a:solidFill>
              </a:rPr>
              <a:t>- </a:t>
            </a:r>
            <a:r>
              <a:rPr lang="en-GB" sz="2400" dirty="0">
                <a:solidFill>
                  <a:schemeClr val="tx1"/>
                </a:solidFill>
              </a:rPr>
              <a:t>A description of the macro (optional).</a:t>
            </a:r>
          </a:p>
        </p:txBody>
      </p:sp>
    </p:spTree>
    <p:extLst>
      <p:ext uri="{BB962C8B-B14F-4D97-AF65-F5344CB8AC3E}">
        <p14:creationId xmlns:p14="http://schemas.microsoft.com/office/powerpoint/2010/main" val="2697455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7E28C-86B2-92F2-9033-D84218CF2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072" y="1108710"/>
            <a:ext cx="8915400" cy="5223510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/>
              <a:t>To begin recording our actions, click OK; our actions within Excel are converted to VBA</a:t>
            </a:r>
            <a:r>
              <a:rPr lang="sk-SK" sz="2800" dirty="0"/>
              <a:t> </a:t>
            </a:r>
            <a:r>
              <a:rPr lang="en-GB" sz="2800" dirty="0"/>
              <a:t>code.</a:t>
            </a:r>
            <a:endParaRPr lang="sk-SK" sz="2800" dirty="0"/>
          </a:p>
          <a:p>
            <a:r>
              <a:rPr lang="en-GB" sz="2800" dirty="0"/>
              <a:t>When </a:t>
            </a:r>
            <a:r>
              <a:rPr lang="sk-SK" sz="2800" dirty="0" err="1"/>
              <a:t>we</a:t>
            </a:r>
            <a:r>
              <a:rPr lang="en-GB" sz="2800" dirty="0"/>
              <a:t> finish recording the macro, choose Developer ➪ Code ➪ Stop Recording, or</a:t>
            </a:r>
            <a:r>
              <a:rPr lang="sk-SK" sz="2800" dirty="0"/>
              <a:t> </a:t>
            </a:r>
            <a:r>
              <a:rPr lang="sk-SK" sz="2800" dirty="0" err="1"/>
              <a:t>we</a:t>
            </a:r>
            <a:r>
              <a:rPr lang="en-GB" sz="2800" dirty="0"/>
              <a:t> can click the Stop Recording button on the status bar.</a:t>
            </a:r>
            <a:endParaRPr lang="sk-SK" sz="2800" dirty="0"/>
          </a:p>
          <a:p>
            <a:r>
              <a:rPr lang="en-GB" sz="2800" dirty="0"/>
              <a:t>This button replaces the Start</a:t>
            </a:r>
            <a:r>
              <a:rPr lang="sk-SK" sz="2800" dirty="0"/>
              <a:t> </a:t>
            </a:r>
            <a:r>
              <a:rPr lang="en-GB" sz="2800" dirty="0"/>
              <a:t>Recording button while your macro is being recorded.</a:t>
            </a:r>
            <a:endParaRPr lang="sk-SK" sz="2800" dirty="0"/>
          </a:p>
          <a:p>
            <a:r>
              <a:rPr lang="en-GB" sz="2800" dirty="0"/>
              <a:t>Recording our actions always results in a new Sub procedure. </a:t>
            </a:r>
            <a:endParaRPr lang="sk-SK" sz="2800" dirty="0"/>
          </a:p>
          <a:p>
            <a:r>
              <a:rPr lang="sk-SK" sz="2800" dirty="0" err="1"/>
              <a:t>We</a:t>
            </a:r>
            <a:r>
              <a:rPr lang="en-GB" sz="2800" dirty="0"/>
              <a:t> can’t create a Function procedure by using</a:t>
            </a:r>
            <a:r>
              <a:rPr lang="sk-SK" sz="2800" dirty="0"/>
              <a:t> </a:t>
            </a:r>
            <a:r>
              <a:rPr lang="en-GB" sz="2800" dirty="0"/>
              <a:t>the macro recorder. </a:t>
            </a:r>
            <a:r>
              <a:rPr lang="sk-SK" sz="2800" dirty="0" err="1"/>
              <a:t>We</a:t>
            </a:r>
            <a:r>
              <a:rPr lang="en-GB" sz="2800" dirty="0"/>
              <a:t> must create function procedures manually.</a:t>
            </a:r>
          </a:p>
        </p:txBody>
      </p:sp>
    </p:spTree>
    <p:extLst>
      <p:ext uri="{BB962C8B-B14F-4D97-AF65-F5344CB8AC3E}">
        <p14:creationId xmlns:p14="http://schemas.microsoft.com/office/powerpoint/2010/main" val="84518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3BBA6F-2027-79C0-C66C-E757D3A57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6070"/>
          </a:xfrm>
        </p:spPr>
        <p:txBody>
          <a:bodyPr/>
          <a:lstStyle/>
          <a:p>
            <a:r>
              <a:rPr lang="en-GB" b="1"/>
              <a:t>What is macro?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338AE54-845D-0EC4-AAC7-11BB24976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40180"/>
            <a:ext cx="8915400" cy="4471042"/>
          </a:xfrm>
        </p:spPr>
        <p:txBody>
          <a:bodyPr>
            <a:normAutofit/>
          </a:bodyPr>
          <a:lstStyle/>
          <a:p>
            <a:r>
              <a:rPr lang="en-US" sz="3200" dirty="0"/>
              <a:t>A macro is a sequence of instructions that automates some aspect of Excel so that you can work</a:t>
            </a:r>
            <a:r>
              <a:rPr lang="sk-SK" sz="3200" dirty="0"/>
              <a:t> </a:t>
            </a:r>
            <a:r>
              <a:rPr lang="en-US" sz="3200" dirty="0"/>
              <a:t>more efficiently and with fewer errors.</a:t>
            </a:r>
            <a:endParaRPr lang="sk-SK" sz="3200" dirty="0"/>
          </a:p>
          <a:p>
            <a:r>
              <a:rPr lang="en-US" sz="3200" dirty="0"/>
              <a:t>A macro is a small program that you make in Excel that automates tasks.</a:t>
            </a:r>
            <a:endParaRPr lang="sk-SK" sz="3200" dirty="0"/>
          </a:p>
          <a:p>
            <a:r>
              <a:rPr lang="en-US" sz="3200" dirty="0"/>
              <a:t>Macros are made using VBA, which stands for Visual Basic for Applications.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66060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2BA6F-A4DF-B2AB-96C5-EC2C0C49F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86950"/>
            <a:ext cx="8911687" cy="633190"/>
          </a:xfrm>
        </p:spPr>
        <p:txBody>
          <a:bodyPr>
            <a:normAutofit fontScale="90000"/>
          </a:bodyPr>
          <a:lstStyle/>
          <a:p>
            <a:r>
              <a:rPr lang="sk-SK" b="1" dirty="0" err="1"/>
              <a:t>Absolute</a:t>
            </a:r>
            <a:r>
              <a:rPr lang="sk-SK" b="1" dirty="0"/>
              <a:t> </a:t>
            </a:r>
            <a:r>
              <a:rPr lang="sk-SK" b="1" dirty="0" err="1"/>
              <a:t>vs</a:t>
            </a:r>
            <a:r>
              <a:rPr lang="sk-SK" b="1" dirty="0"/>
              <a:t> </a:t>
            </a:r>
            <a:r>
              <a:rPr lang="sk-SK" b="1" dirty="0" err="1"/>
              <a:t>relative</a:t>
            </a:r>
            <a:r>
              <a:rPr lang="sk-SK" b="1" dirty="0"/>
              <a:t> </a:t>
            </a:r>
            <a:r>
              <a:rPr lang="sk-SK" b="1" dirty="0" err="1"/>
              <a:t>cell</a:t>
            </a:r>
            <a:r>
              <a:rPr lang="sk-SK" b="1" dirty="0"/>
              <a:t> </a:t>
            </a:r>
            <a:r>
              <a:rPr lang="sk-SK" b="1" dirty="0" err="1"/>
              <a:t>references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155EB-4E1E-27FF-AF9D-D47A78344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48740"/>
            <a:ext cx="8915400" cy="5022310"/>
          </a:xfrm>
        </p:spPr>
        <p:txBody>
          <a:bodyPr>
            <a:normAutofit fontScale="92500"/>
          </a:bodyPr>
          <a:lstStyle/>
          <a:p>
            <a:r>
              <a:rPr lang="en-GB" sz="2800" dirty="0"/>
              <a:t>During macro recording cell references can be made either relative to the start position or with an absolute address.</a:t>
            </a:r>
            <a:endParaRPr lang="sk-SK" sz="2800" dirty="0"/>
          </a:p>
          <a:p>
            <a:r>
              <a:rPr lang="en-GB" sz="2800" dirty="0"/>
              <a:t>By default, recorded macros use absolute cell referencing.</a:t>
            </a:r>
            <a:endParaRPr lang="sk-SK" sz="2800" dirty="0"/>
          </a:p>
          <a:p>
            <a:r>
              <a:rPr lang="en-GB" sz="2800" dirty="0"/>
              <a:t>This means the exact cell references are recorded into the macros.</a:t>
            </a:r>
            <a:endParaRPr lang="sk-SK" sz="2800" dirty="0"/>
          </a:p>
          <a:p>
            <a:r>
              <a:rPr lang="en-GB" sz="2800" dirty="0"/>
              <a:t>You can switch back and forth between these two macro recording settings as many time as you want.</a:t>
            </a:r>
            <a:endParaRPr lang="sk-SK" sz="2800" dirty="0"/>
          </a:p>
          <a:p>
            <a:r>
              <a:rPr lang="en-GB" sz="2800" dirty="0"/>
              <a:t>When you record a macro it will be recorded with "absolute recording" by default.</a:t>
            </a:r>
            <a:endParaRPr lang="sk-SK" sz="2800" dirty="0"/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56443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AB7C4-2E48-AA29-F7A2-915666544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1770"/>
          </a:xfrm>
        </p:spPr>
        <p:txBody>
          <a:bodyPr/>
          <a:lstStyle/>
          <a:p>
            <a:r>
              <a:rPr lang="en-GB" b="1" dirty="0"/>
              <a:t>Understanding the Difference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8F2E6-C106-8CA0-6BB5-C6E40ADEF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6342" y="1405890"/>
            <a:ext cx="8915400" cy="1292542"/>
          </a:xfrm>
        </p:spPr>
        <p:txBody>
          <a:bodyPr>
            <a:normAutofit/>
          </a:bodyPr>
          <a:lstStyle/>
          <a:p>
            <a:r>
              <a:rPr lang="en-GB" sz="2400" dirty="0"/>
              <a:t>When </a:t>
            </a:r>
            <a:r>
              <a:rPr lang="sk-SK" sz="2400" dirty="0" err="1"/>
              <a:t>we</a:t>
            </a:r>
            <a:r>
              <a:rPr lang="en-GB" sz="2400" dirty="0"/>
              <a:t> use absolute references, selecting or moving from one cell to another generates code that refers to that specific cell range.</a:t>
            </a:r>
            <a:endParaRPr lang="sk-SK" sz="2400" dirty="0"/>
          </a:p>
          <a:p>
            <a:endParaRPr lang="en-GB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1F29C4-686D-727C-E1E1-CA09C129A4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3285" y="2790825"/>
            <a:ext cx="2876550" cy="638175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6A98CBF-BB9B-D11F-87E4-CA350450D76C}"/>
              </a:ext>
            </a:extLst>
          </p:cNvPr>
          <p:cNvSpPr txBox="1">
            <a:spLocks/>
          </p:cNvSpPr>
          <p:nvPr/>
        </p:nvSpPr>
        <p:spPr>
          <a:xfrm>
            <a:off x="2486342" y="3615690"/>
            <a:ext cx="8915400" cy="12925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In the case of relative references the code generated is a reference to a cell in relation to the active cell (i.e. the cell initially selected)</a:t>
            </a:r>
            <a:r>
              <a:rPr lang="sk-SK" sz="2400" dirty="0"/>
              <a:t>.</a:t>
            </a:r>
            <a:endParaRPr lang="en-GB" sz="2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E71604-0B57-DBB7-C672-6AEE422510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3285" y="5196840"/>
            <a:ext cx="5200650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6044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C243B-5B73-D4EE-0F5B-5876BEAA2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35490"/>
            <a:ext cx="8911687" cy="621760"/>
          </a:xfrm>
        </p:spPr>
        <p:txBody>
          <a:bodyPr>
            <a:normAutofit/>
          </a:bodyPr>
          <a:lstStyle/>
          <a:p>
            <a:r>
              <a:rPr lang="en-GB" sz="2800" b="1" dirty="0"/>
              <a:t>Storing macros in your Personal Macro Workbook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A8DDB-BB4A-2F14-07BF-9E6B6211B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45870"/>
            <a:ext cx="8915400" cy="5257800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/>
              <a:t>Most user-created macros are designed for use in a specific workbook, but </a:t>
            </a:r>
            <a:r>
              <a:rPr lang="sk-SK" sz="2400" dirty="0" err="1"/>
              <a:t>we</a:t>
            </a:r>
            <a:r>
              <a:rPr lang="en-GB" sz="2400" dirty="0"/>
              <a:t> may want</a:t>
            </a:r>
            <a:r>
              <a:rPr lang="sk-SK" sz="2400" dirty="0"/>
              <a:t> </a:t>
            </a:r>
            <a:r>
              <a:rPr lang="en-GB" sz="2400" dirty="0"/>
              <a:t>to use some macros in all of our work.</a:t>
            </a:r>
            <a:endParaRPr lang="sk-SK" sz="2400" dirty="0"/>
          </a:p>
          <a:p>
            <a:r>
              <a:rPr lang="sk-SK" sz="2400" dirty="0" err="1"/>
              <a:t>We</a:t>
            </a:r>
            <a:r>
              <a:rPr lang="en-GB" sz="2400" dirty="0"/>
              <a:t> can store these general-purpose macros in</a:t>
            </a:r>
            <a:r>
              <a:rPr lang="sk-SK" sz="2400" dirty="0"/>
              <a:t> </a:t>
            </a:r>
            <a:r>
              <a:rPr lang="en-GB" sz="2400" dirty="0"/>
              <a:t>the Personal Macro Workbook so that they’re always available </a:t>
            </a:r>
            <a:r>
              <a:rPr lang="sk-SK" sz="2400" dirty="0" err="1"/>
              <a:t>for</a:t>
            </a:r>
            <a:r>
              <a:rPr lang="sk-SK" sz="2400" dirty="0"/>
              <a:t> </a:t>
            </a:r>
            <a:r>
              <a:rPr lang="sk-SK" sz="2400" dirty="0" err="1"/>
              <a:t>us</a:t>
            </a:r>
            <a:r>
              <a:rPr lang="en-GB" sz="2400" dirty="0"/>
              <a:t>.</a:t>
            </a:r>
            <a:endParaRPr lang="sk-SK" sz="2400" dirty="0"/>
          </a:p>
          <a:p>
            <a:r>
              <a:rPr lang="en-GB" sz="2400" dirty="0"/>
              <a:t>The Personal Macro</a:t>
            </a:r>
            <a:r>
              <a:rPr lang="sk-SK" sz="2400" dirty="0"/>
              <a:t> </a:t>
            </a:r>
            <a:r>
              <a:rPr lang="en-GB" sz="2400" dirty="0"/>
              <a:t>Workbook is loaded whenever </a:t>
            </a:r>
            <a:r>
              <a:rPr lang="sk-SK" sz="2400" dirty="0" err="1"/>
              <a:t>we</a:t>
            </a:r>
            <a:r>
              <a:rPr lang="en-GB" sz="2400" dirty="0"/>
              <a:t> start Excel.</a:t>
            </a:r>
            <a:endParaRPr lang="sk-SK" sz="2400" dirty="0"/>
          </a:p>
          <a:p>
            <a:r>
              <a:rPr lang="en-GB" sz="2400" dirty="0"/>
              <a:t>This file, named personal.xlsb, doesn’t</a:t>
            </a:r>
            <a:r>
              <a:rPr lang="sk-SK" sz="2400" dirty="0"/>
              <a:t> </a:t>
            </a:r>
            <a:r>
              <a:rPr lang="en-GB" sz="2400" dirty="0"/>
              <a:t>exist until </a:t>
            </a:r>
            <a:r>
              <a:rPr lang="sk-SK" sz="2400" dirty="0" err="1"/>
              <a:t>we</a:t>
            </a:r>
            <a:r>
              <a:rPr lang="en-GB" sz="2400" dirty="0"/>
              <a:t> record a macro, using Personal Macro Workbook as the destination.</a:t>
            </a:r>
            <a:endParaRPr lang="sk-SK" sz="2400" dirty="0"/>
          </a:p>
          <a:p>
            <a:r>
              <a:rPr lang="en-GB" sz="2400" dirty="0"/>
              <a:t>The Personal Macro Workbook is normally located in a hidden window to keep it out of the way.</a:t>
            </a:r>
            <a:endParaRPr lang="sk-SK" sz="2400" dirty="0"/>
          </a:p>
          <a:p>
            <a:r>
              <a:rPr lang="en-GB" sz="2400" dirty="0"/>
              <a:t>If </a:t>
            </a:r>
            <a:r>
              <a:rPr lang="sk-SK" sz="2400" dirty="0" err="1"/>
              <a:t>we</a:t>
            </a:r>
            <a:r>
              <a:rPr lang="en-GB" sz="2400" dirty="0"/>
              <a:t> store macros in the Personal Macro Workbook, </a:t>
            </a:r>
            <a:r>
              <a:rPr lang="sk-SK" sz="2400" dirty="0" err="1"/>
              <a:t>we</a:t>
            </a:r>
            <a:r>
              <a:rPr lang="en-GB" sz="2400" dirty="0"/>
              <a:t> don’t have to remember to open</a:t>
            </a:r>
            <a:r>
              <a:rPr lang="sk-SK" sz="2400" dirty="0"/>
              <a:t> </a:t>
            </a:r>
            <a:r>
              <a:rPr lang="en-GB" sz="2400" dirty="0"/>
              <a:t>the Personal Macro Workbook when </a:t>
            </a:r>
            <a:r>
              <a:rPr lang="sk-SK" sz="2400" dirty="0" err="1"/>
              <a:t>we</a:t>
            </a:r>
            <a:r>
              <a:rPr lang="en-GB" sz="2400" dirty="0"/>
              <a:t> load a workbook that uses macros.</a:t>
            </a:r>
          </a:p>
        </p:txBody>
      </p:sp>
    </p:spTree>
    <p:extLst>
      <p:ext uri="{BB962C8B-B14F-4D97-AF65-F5344CB8AC3E}">
        <p14:creationId xmlns:p14="http://schemas.microsoft.com/office/powerpoint/2010/main" val="3260378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B83C3-EEBC-F6C9-3D16-750DFF3D2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95510"/>
            <a:ext cx="8911687" cy="690340"/>
          </a:xfrm>
        </p:spPr>
        <p:txBody>
          <a:bodyPr/>
          <a:lstStyle/>
          <a:p>
            <a:r>
              <a:rPr lang="en-GB" b="1" dirty="0"/>
              <a:t>Writing VBA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DFFB0-4F9A-3711-4ECD-BBE13870E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11580"/>
            <a:ext cx="8915400" cy="4699642"/>
          </a:xfrm>
        </p:spPr>
        <p:txBody>
          <a:bodyPr>
            <a:normAutofit lnSpcReduction="10000"/>
          </a:bodyPr>
          <a:lstStyle/>
          <a:p>
            <a:r>
              <a:rPr lang="sk-SK" sz="2800" dirty="0" err="1"/>
              <a:t>When</a:t>
            </a:r>
            <a:r>
              <a:rPr lang="sk-SK" sz="2800" dirty="0"/>
              <a:t> </a:t>
            </a:r>
            <a:r>
              <a:rPr lang="sk-SK" sz="2800" dirty="0" err="1"/>
              <a:t>we</a:t>
            </a:r>
            <a:r>
              <a:rPr lang="sk-SK" sz="2800" dirty="0"/>
              <a:t> </a:t>
            </a:r>
            <a:r>
              <a:rPr lang="sk-SK" sz="2800" dirty="0" err="1"/>
              <a:t>need</a:t>
            </a:r>
            <a:r>
              <a:rPr lang="sk-SK" sz="2800" dirty="0"/>
              <a:t> t</a:t>
            </a:r>
            <a:r>
              <a:rPr lang="en-GB" sz="2800" dirty="0"/>
              <a:t>o develop more complex macros</a:t>
            </a:r>
            <a:r>
              <a:rPr lang="sk-SK" sz="2800" dirty="0"/>
              <a:t>.</a:t>
            </a:r>
          </a:p>
          <a:p>
            <a:r>
              <a:rPr lang="en-GB" sz="2800" dirty="0"/>
              <a:t>Before</a:t>
            </a:r>
            <a:r>
              <a:rPr lang="sk-SK" sz="2800" dirty="0"/>
              <a:t> </a:t>
            </a:r>
            <a:r>
              <a:rPr lang="sk-SK" sz="2800" dirty="0" err="1"/>
              <a:t>we</a:t>
            </a:r>
            <a:r>
              <a:rPr lang="en-GB" sz="2800" dirty="0"/>
              <a:t>can begin writing VBA code, </a:t>
            </a:r>
            <a:r>
              <a:rPr lang="sk-SK" sz="2800" dirty="0" err="1"/>
              <a:t>we</a:t>
            </a:r>
            <a:r>
              <a:rPr lang="en-GB" sz="2800" dirty="0"/>
              <a:t> must have a good understanding of such topics</a:t>
            </a:r>
            <a:r>
              <a:rPr lang="sk-SK" sz="2800" dirty="0"/>
              <a:t> </a:t>
            </a:r>
            <a:r>
              <a:rPr lang="en-GB" sz="2800" dirty="0"/>
              <a:t>as objects, properties, and methods.</a:t>
            </a:r>
            <a:endParaRPr lang="sk-SK" sz="2800" dirty="0"/>
          </a:p>
          <a:p>
            <a:r>
              <a:rPr lang="en-GB" sz="2800" dirty="0"/>
              <a:t>Also, </a:t>
            </a:r>
            <a:r>
              <a:rPr lang="sk-SK" sz="2800" dirty="0" err="1"/>
              <a:t>we</a:t>
            </a:r>
            <a:r>
              <a:rPr lang="en-GB" sz="2800" dirty="0"/>
              <a:t> must be familiar with common programming</a:t>
            </a:r>
            <a:r>
              <a:rPr lang="sk-SK" sz="2800" dirty="0"/>
              <a:t> </a:t>
            </a:r>
            <a:r>
              <a:rPr lang="en-GB" sz="2800" dirty="0"/>
              <a:t>constructs, such as looping and If-Then statements.</a:t>
            </a:r>
            <a:endParaRPr lang="sk-SK" sz="2800" dirty="0"/>
          </a:p>
          <a:p>
            <a:r>
              <a:rPr lang="en-GB" sz="2800" dirty="0"/>
              <a:t>Before </a:t>
            </a:r>
            <a:r>
              <a:rPr lang="sk-SK" sz="2800" dirty="0" err="1"/>
              <a:t>we</a:t>
            </a:r>
            <a:r>
              <a:rPr lang="en-GB" sz="2800" dirty="0"/>
              <a:t> can enter code, </a:t>
            </a:r>
            <a:r>
              <a:rPr lang="sk-SK" sz="2800" dirty="0" err="1"/>
              <a:t>we</a:t>
            </a:r>
            <a:r>
              <a:rPr lang="en-GB" sz="2800" dirty="0"/>
              <a:t> must insert a VBA module into the workbook.</a:t>
            </a:r>
          </a:p>
        </p:txBody>
      </p:sp>
    </p:spTree>
    <p:extLst>
      <p:ext uri="{BB962C8B-B14F-4D97-AF65-F5344CB8AC3E}">
        <p14:creationId xmlns:p14="http://schemas.microsoft.com/office/powerpoint/2010/main" val="7082428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A4B15-BC1B-DAE7-3D44-60ECF515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7500"/>
          </a:xfrm>
        </p:spPr>
        <p:txBody>
          <a:bodyPr/>
          <a:lstStyle/>
          <a:p>
            <a:r>
              <a:rPr lang="sk-SK" b="1" dirty="0"/>
              <a:t>S</a:t>
            </a:r>
            <a:r>
              <a:rPr lang="en-GB" b="1" dirty="0" err="1"/>
              <a:t>teps</a:t>
            </a:r>
            <a:r>
              <a:rPr lang="en-GB" b="1" dirty="0"/>
              <a:t> to insert a new VBA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FAA46-561D-6FFE-A6A1-AF10CBE7F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60170"/>
            <a:ext cx="8915400" cy="4551052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GB" sz="3200" dirty="0"/>
              <a:t>Press Alt+F11 to activate the VBE window. The Project window displays a list of</a:t>
            </a:r>
            <a:r>
              <a:rPr lang="sk-SK" sz="3200" dirty="0"/>
              <a:t> </a:t>
            </a:r>
            <a:r>
              <a:rPr lang="en-GB" sz="3200" dirty="0"/>
              <a:t>all open workbooks and add-ins.</a:t>
            </a:r>
            <a:endParaRPr lang="sk-SK" sz="3200" dirty="0"/>
          </a:p>
          <a:p>
            <a:pPr>
              <a:buFont typeface="+mj-lt"/>
              <a:buAutoNum type="arabicPeriod"/>
            </a:pPr>
            <a:r>
              <a:rPr lang="en-GB" sz="3200" dirty="0"/>
              <a:t>In the Project window, locate and select the workbook you’re working in.</a:t>
            </a:r>
            <a:endParaRPr lang="sk-SK" sz="3200" dirty="0"/>
          </a:p>
          <a:p>
            <a:pPr>
              <a:buFont typeface="+mj-lt"/>
              <a:buAutoNum type="arabicPeriod"/>
            </a:pPr>
            <a:r>
              <a:rPr lang="en-GB" sz="3200" dirty="0"/>
              <a:t>Choose Insert ➪ Module. VBA inserts a new (empty) module into the workbook and</a:t>
            </a:r>
            <a:r>
              <a:rPr lang="sk-SK" sz="3200" dirty="0"/>
              <a:t> </a:t>
            </a:r>
            <a:r>
              <a:rPr lang="en-GB" sz="3200" dirty="0"/>
              <a:t>displays it in the Code window.</a:t>
            </a:r>
          </a:p>
        </p:txBody>
      </p:sp>
    </p:spTree>
    <p:extLst>
      <p:ext uri="{BB962C8B-B14F-4D97-AF65-F5344CB8AC3E}">
        <p14:creationId xmlns:p14="http://schemas.microsoft.com/office/powerpoint/2010/main" val="13501218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54294-EE29-8D52-FCE0-0E4411CC9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86900"/>
            <a:ext cx="8911687" cy="816070"/>
          </a:xfrm>
        </p:spPr>
        <p:txBody>
          <a:bodyPr/>
          <a:lstStyle/>
          <a:p>
            <a:r>
              <a:rPr lang="en-GB" b="1" dirty="0"/>
              <a:t>The Excel object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CF48E-9599-AE14-118F-FB250A8A3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62990"/>
            <a:ext cx="8915400" cy="5433790"/>
          </a:xfrm>
        </p:spPr>
        <p:txBody>
          <a:bodyPr>
            <a:normAutofit/>
          </a:bodyPr>
          <a:lstStyle/>
          <a:p>
            <a:r>
              <a:rPr lang="en-GB" sz="2000" dirty="0"/>
              <a:t>VBA is a language designed to manipulate objects.</a:t>
            </a:r>
            <a:endParaRPr lang="sk-SK" sz="2000" dirty="0"/>
          </a:p>
          <a:p>
            <a:r>
              <a:rPr lang="en-GB" sz="2000" dirty="0"/>
              <a:t>Some objects are contained in the language</a:t>
            </a:r>
            <a:r>
              <a:rPr lang="sk-SK" sz="2000" dirty="0"/>
              <a:t> </a:t>
            </a:r>
            <a:r>
              <a:rPr lang="en-GB" sz="2000" dirty="0"/>
              <a:t>itself, but most of the objects that you will use when programming VBA for Excel</a:t>
            </a:r>
            <a:r>
              <a:rPr lang="sk-SK" sz="2000" dirty="0"/>
              <a:t> </a:t>
            </a:r>
            <a:r>
              <a:rPr lang="en-GB" sz="2000" dirty="0"/>
              <a:t>come from the Excel object model.</a:t>
            </a:r>
            <a:endParaRPr lang="sk-SK" sz="2000" dirty="0"/>
          </a:p>
          <a:p>
            <a:r>
              <a:rPr lang="en-GB" sz="2000" dirty="0"/>
              <a:t>At the top of the object model is the </a:t>
            </a:r>
            <a:r>
              <a:rPr lang="en-GB" sz="2000" b="1" i="1" dirty="0"/>
              <a:t>Application</a:t>
            </a:r>
            <a:r>
              <a:rPr lang="en-GB" sz="2000" dirty="0"/>
              <a:t> object.</a:t>
            </a:r>
            <a:endParaRPr lang="sk-SK" sz="2000" dirty="0"/>
          </a:p>
          <a:p>
            <a:r>
              <a:rPr lang="en-GB" sz="2000" dirty="0"/>
              <a:t>This object represents Excel</a:t>
            </a:r>
            <a:r>
              <a:rPr lang="sk-SK" sz="2000" dirty="0"/>
              <a:t> </a:t>
            </a:r>
            <a:r>
              <a:rPr lang="en-GB" sz="2000" dirty="0"/>
              <a:t>itself, and all other objects are below it in the hierarchy.</a:t>
            </a:r>
            <a:endParaRPr lang="sk-SK" sz="2000" dirty="0"/>
          </a:p>
          <a:p>
            <a:r>
              <a:rPr lang="en-GB" sz="2000" dirty="0"/>
              <a:t>In addition to the Application object, there are hundreds of other objects available to</a:t>
            </a:r>
            <a:r>
              <a:rPr lang="sk-SK" sz="2000" dirty="0"/>
              <a:t> </a:t>
            </a:r>
            <a:r>
              <a:rPr lang="en-GB" sz="2000" dirty="0"/>
              <a:t>use in your code, such as Ranges, Charts, and Shapes. These objects are arranged in a</a:t>
            </a:r>
            <a:r>
              <a:rPr lang="sk-SK" sz="2000" dirty="0"/>
              <a:t> </a:t>
            </a:r>
            <a:r>
              <a:rPr lang="en-GB" sz="2000" dirty="0"/>
              <a:t>hierarchy with the Application object at the top.</a:t>
            </a:r>
            <a:endParaRPr lang="sk-SK" sz="2000" dirty="0"/>
          </a:p>
          <a:p>
            <a:r>
              <a:rPr lang="en-GB" sz="2000" dirty="0"/>
              <a:t>Objects of the same type are contained in collections. (Collections are also an object.)</a:t>
            </a:r>
            <a:endParaRPr lang="sk-SK" sz="2000" dirty="0"/>
          </a:p>
          <a:p>
            <a:r>
              <a:rPr lang="en-GB" sz="2000" dirty="0"/>
              <a:t>Collection objects are named using the plural form of the objects that they contain.</a:t>
            </a:r>
          </a:p>
        </p:txBody>
      </p:sp>
    </p:spTree>
    <p:extLst>
      <p:ext uri="{BB962C8B-B14F-4D97-AF65-F5344CB8AC3E}">
        <p14:creationId xmlns:p14="http://schemas.microsoft.com/office/powerpoint/2010/main" val="36133671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7E4E6-B528-42D9-8690-426E51218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15500"/>
            <a:ext cx="8911687" cy="758920"/>
          </a:xfrm>
        </p:spPr>
        <p:txBody>
          <a:bodyPr/>
          <a:lstStyle/>
          <a:p>
            <a:r>
              <a:rPr lang="en-GB" b="1" dirty="0"/>
              <a:t>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27862-250B-3293-EB98-A9A6CEF7A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34440"/>
            <a:ext cx="8915400" cy="5394960"/>
          </a:xfrm>
        </p:spPr>
        <p:txBody>
          <a:bodyPr>
            <a:normAutofit/>
          </a:bodyPr>
          <a:lstStyle/>
          <a:p>
            <a:r>
              <a:rPr lang="en-GB" sz="2400" dirty="0"/>
              <a:t>The objects you work with have properties, which you can think of as attributes of</a:t>
            </a:r>
            <a:r>
              <a:rPr lang="sk-SK" sz="2400" dirty="0"/>
              <a:t> </a:t>
            </a:r>
            <a:r>
              <a:rPr lang="en-GB" sz="2400" dirty="0"/>
              <a:t>the objects.</a:t>
            </a:r>
            <a:endParaRPr lang="sk-SK" sz="2400" dirty="0"/>
          </a:p>
          <a:p>
            <a:r>
              <a:rPr lang="en-GB" sz="2400" dirty="0"/>
              <a:t>For example, a Range object has properties, such as Column, Row, Width,</a:t>
            </a:r>
            <a:r>
              <a:rPr lang="sk-SK" sz="2400" dirty="0"/>
              <a:t> </a:t>
            </a:r>
            <a:r>
              <a:rPr lang="en-GB" sz="2400" dirty="0"/>
              <a:t>and Value. A Chart object has properties, such as Legend, </a:t>
            </a:r>
            <a:r>
              <a:rPr lang="en-GB" sz="2400" dirty="0" err="1"/>
              <a:t>ChartTitle</a:t>
            </a:r>
            <a:r>
              <a:rPr lang="en-GB" sz="2400" dirty="0"/>
              <a:t>, and so on.</a:t>
            </a:r>
            <a:r>
              <a:rPr lang="sk-SK" sz="2400" dirty="0"/>
              <a:t> </a:t>
            </a:r>
            <a:r>
              <a:rPr lang="en-GB" sz="2400" dirty="0" err="1"/>
              <a:t>ChartTitle</a:t>
            </a:r>
            <a:r>
              <a:rPr lang="en-GB" sz="2400" dirty="0"/>
              <a:t> is also an object, with properties such as Font, Orientation, and Text.</a:t>
            </a:r>
            <a:endParaRPr lang="sk-SK" sz="2400" dirty="0"/>
          </a:p>
          <a:p>
            <a:r>
              <a:rPr lang="en-GB" sz="2400" dirty="0"/>
              <a:t>Excel has many objects, and each has its own set of properties.</a:t>
            </a:r>
            <a:endParaRPr lang="sk-SK" sz="2400" dirty="0"/>
          </a:p>
          <a:p>
            <a:r>
              <a:rPr lang="en-GB" sz="2400" dirty="0"/>
              <a:t>can write VBA code to</a:t>
            </a:r>
            <a:r>
              <a:rPr lang="sk-SK" sz="2400" dirty="0"/>
              <a:t> </a:t>
            </a:r>
            <a:r>
              <a:rPr lang="en-GB" sz="2400" dirty="0"/>
              <a:t>do the following:</a:t>
            </a:r>
            <a:endParaRPr lang="sk-SK" sz="2400" dirty="0"/>
          </a:p>
          <a:p>
            <a:pPr lvl="1"/>
            <a:r>
              <a:rPr lang="en-GB" sz="2000" dirty="0"/>
              <a:t>Examine an object’s current property setting and take some action based on it.</a:t>
            </a:r>
            <a:endParaRPr lang="sk-SK" sz="2000" dirty="0"/>
          </a:p>
          <a:p>
            <a:pPr lvl="1"/>
            <a:r>
              <a:rPr lang="en-GB" sz="2000" dirty="0"/>
              <a:t>Change an object’s property setting.</a:t>
            </a:r>
          </a:p>
        </p:txBody>
      </p:sp>
    </p:spTree>
    <p:extLst>
      <p:ext uri="{BB962C8B-B14F-4D97-AF65-F5344CB8AC3E}">
        <p14:creationId xmlns:p14="http://schemas.microsoft.com/office/powerpoint/2010/main" val="26150845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BE4A4-5EAB-6B4A-05E6-B2ECDE4C9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67868"/>
            <a:ext cx="8911687" cy="678910"/>
          </a:xfrm>
        </p:spPr>
        <p:txBody>
          <a:bodyPr/>
          <a:lstStyle/>
          <a:p>
            <a:r>
              <a:rPr lang="en-GB" b="1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3A2A2-F01A-0A0A-8C5F-090C0A918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03020"/>
            <a:ext cx="8915400" cy="4857750"/>
          </a:xfrm>
        </p:spPr>
        <p:txBody>
          <a:bodyPr>
            <a:normAutofit/>
          </a:bodyPr>
          <a:lstStyle/>
          <a:p>
            <a:r>
              <a:rPr lang="en-GB" sz="2800" dirty="0"/>
              <a:t>Objects also have methods.</a:t>
            </a:r>
            <a:endParaRPr lang="sk-SK" sz="2800" dirty="0"/>
          </a:p>
          <a:p>
            <a:r>
              <a:rPr lang="en-GB" sz="2800" dirty="0"/>
              <a:t>You can think of a method as an action taken with an object.</a:t>
            </a:r>
            <a:endParaRPr lang="sk-SK" sz="2800" dirty="0"/>
          </a:p>
          <a:p>
            <a:r>
              <a:rPr lang="en-GB" sz="2800" dirty="0"/>
              <a:t>Generally, methods are used to interact with the computer outside the Excel application or</a:t>
            </a:r>
            <a:r>
              <a:rPr lang="sk-SK" sz="2800" dirty="0"/>
              <a:t> </a:t>
            </a:r>
            <a:r>
              <a:rPr lang="en-GB" sz="2800" dirty="0"/>
              <a:t>to modify multiple properties at once.</a:t>
            </a:r>
            <a:endParaRPr lang="sk-SK" sz="2800" dirty="0"/>
          </a:p>
          <a:p>
            <a:r>
              <a:rPr lang="en-GB" sz="2800" dirty="0"/>
              <a:t>In VBA code, methods look like properties because they’re connected to the object with a</a:t>
            </a:r>
            <a:r>
              <a:rPr lang="sk-SK" sz="2800" dirty="0"/>
              <a:t> </a:t>
            </a:r>
            <a:r>
              <a:rPr lang="en-GB" sz="2800" dirty="0"/>
              <a:t>“dot.” However, methods and properties are different concepts.</a:t>
            </a:r>
          </a:p>
        </p:txBody>
      </p:sp>
    </p:spTree>
    <p:extLst>
      <p:ext uri="{BB962C8B-B14F-4D97-AF65-F5344CB8AC3E}">
        <p14:creationId xmlns:p14="http://schemas.microsoft.com/office/powerpoint/2010/main" val="29155335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07B63-F7AE-DE28-DDA7-8C5F20D9A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1592" y="326930"/>
            <a:ext cx="8911687" cy="827500"/>
          </a:xfrm>
        </p:spPr>
        <p:txBody>
          <a:bodyPr/>
          <a:lstStyle/>
          <a:p>
            <a:r>
              <a:rPr lang="en-GB" b="1" dirty="0"/>
              <a:t>The Range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6A7D5-C3E2-955F-A88D-769862C68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91590"/>
            <a:ext cx="8915400" cy="4619632"/>
          </a:xfrm>
        </p:spPr>
        <p:txBody>
          <a:bodyPr>
            <a:normAutofit/>
          </a:bodyPr>
          <a:lstStyle/>
          <a:p>
            <a:r>
              <a:rPr lang="en-GB" sz="3200" dirty="0"/>
              <a:t>The Range object is special.</a:t>
            </a:r>
            <a:endParaRPr lang="sk-SK" sz="3200" dirty="0"/>
          </a:p>
          <a:p>
            <a:r>
              <a:rPr lang="en-GB" sz="3200" dirty="0"/>
              <a:t>As </a:t>
            </a:r>
            <a:r>
              <a:rPr lang="sk-SK" sz="3200" dirty="0" err="1"/>
              <a:t>we</a:t>
            </a:r>
            <a:r>
              <a:rPr lang="en-GB" sz="3200" dirty="0"/>
              <a:t> might imagine, it’s central to the Excel object model.</a:t>
            </a:r>
            <a:endParaRPr lang="sk-SK" sz="3200" dirty="0"/>
          </a:p>
          <a:p>
            <a:r>
              <a:rPr lang="en-GB" sz="3200" dirty="0"/>
              <a:t>A single cell is a Range object.</a:t>
            </a:r>
            <a:endParaRPr lang="sk-SK" sz="3200" dirty="0"/>
          </a:p>
          <a:p>
            <a:r>
              <a:rPr lang="en-GB" sz="3200" dirty="0"/>
              <a:t>range of cells is also a Range object, but not a Ranges</a:t>
            </a:r>
            <a:r>
              <a:rPr lang="sk-SK" sz="3200" dirty="0"/>
              <a:t> </a:t>
            </a:r>
            <a:r>
              <a:rPr lang="en-GB" sz="3200" dirty="0"/>
              <a:t>collection object.</a:t>
            </a:r>
            <a:endParaRPr lang="sk-SK" sz="3200" dirty="0"/>
          </a:p>
          <a:p>
            <a:r>
              <a:rPr lang="en-GB" sz="3200" dirty="0"/>
              <a:t>The Range object has both an Item property and a Value property.</a:t>
            </a:r>
          </a:p>
        </p:txBody>
      </p:sp>
    </p:spTree>
    <p:extLst>
      <p:ext uri="{BB962C8B-B14F-4D97-AF65-F5344CB8AC3E}">
        <p14:creationId xmlns:p14="http://schemas.microsoft.com/office/powerpoint/2010/main" val="14429356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F466F-CFC7-2FC5-6A1E-4546D1CCD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98380"/>
            <a:ext cx="8911687" cy="736060"/>
          </a:xfrm>
        </p:spPr>
        <p:txBody>
          <a:bodyPr/>
          <a:lstStyle/>
          <a:p>
            <a:r>
              <a:rPr lang="en-GB" b="1" dirty="0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5D65D-781F-2130-90F5-E2AAAFFD1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34440"/>
            <a:ext cx="8915400" cy="4994910"/>
          </a:xfrm>
        </p:spPr>
        <p:txBody>
          <a:bodyPr>
            <a:normAutofit fontScale="92500"/>
          </a:bodyPr>
          <a:lstStyle/>
          <a:p>
            <a:r>
              <a:rPr lang="en-GB" sz="2800" dirty="0"/>
              <a:t>Like all programming languages, VBA enables </a:t>
            </a:r>
            <a:r>
              <a:rPr lang="sk-SK" sz="2800" dirty="0" err="1"/>
              <a:t>us</a:t>
            </a:r>
            <a:r>
              <a:rPr lang="sk-SK" sz="2800" dirty="0"/>
              <a:t> </a:t>
            </a:r>
            <a:r>
              <a:rPr lang="en-GB" sz="2800" dirty="0"/>
              <a:t>to work with variables.</a:t>
            </a:r>
            <a:endParaRPr lang="sk-SK" sz="2800" dirty="0"/>
          </a:p>
          <a:p>
            <a:r>
              <a:rPr lang="en-GB" sz="2800" dirty="0"/>
              <a:t>In VBA (unlike in</a:t>
            </a:r>
            <a:r>
              <a:rPr lang="sk-SK" sz="2800" dirty="0"/>
              <a:t> </a:t>
            </a:r>
            <a:r>
              <a:rPr lang="en-GB" sz="2800" dirty="0"/>
              <a:t>some languages), </a:t>
            </a:r>
            <a:r>
              <a:rPr lang="sk-SK" sz="2800" dirty="0" err="1"/>
              <a:t>we</a:t>
            </a:r>
            <a:r>
              <a:rPr lang="en-GB" sz="2800" dirty="0"/>
              <a:t> don’t need to declare variables explicitly before </a:t>
            </a:r>
            <a:r>
              <a:rPr lang="sk-SK" sz="2800" dirty="0" err="1"/>
              <a:t>we</a:t>
            </a:r>
            <a:r>
              <a:rPr lang="en-GB" sz="2800" dirty="0"/>
              <a:t> use them in your</a:t>
            </a:r>
            <a:r>
              <a:rPr lang="sk-SK" sz="2800" dirty="0"/>
              <a:t> </a:t>
            </a:r>
            <a:r>
              <a:rPr lang="en-GB" sz="2800" dirty="0"/>
              <a:t>code (although doing so is definitely a good practice).</a:t>
            </a:r>
            <a:endParaRPr lang="sk-SK" sz="2800" dirty="0"/>
          </a:p>
          <a:p>
            <a:r>
              <a:rPr lang="en-GB" sz="2800" dirty="0"/>
              <a:t>In the following example, the value in cell A1 on Sheet1 is assigned to a variable named</a:t>
            </a:r>
            <a:r>
              <a:rPr lang="sk-SK" sz="2800" dirty="0"/>
              <a:t> </a:t>
            </a:r>
            <a:r>
              <a:rPr lang="en-GB" sz="2800" dirty="0"/>
              <a:t>Rate:</a:t>
            </a:r>
            <a:endParaRPr lang="sk-SK" sz="2800" dirty="0"/>
          </a:p>
          <a:p>
            <a:pPr marL="457200" lvl="1" indent="0">
              <a:buNone/>
            </a:pPr>
            <a:r>
              <a:rPr lang="sk-SK" sz="2400" dirty="0"/>
              <a:t>	</a:t>
            </a:r>
            <a:r>
              <a:rPr lang="en-GB" sz="2400" dirty="0"/>
              <a:t>Rate = Worksheets("Sheet1").Range("A1").Value</a:t>
            </a:r>
            <a:endParaRPr lang="sk-SK" sz="2400" dirty="0"/>
          </a:p>
          <a:p>
            <a:pPr indent="-285750"/>
            <a:r>
              <a:rPr lang="en-GB" sz="2800" dirty="0"/>
              <a:t>After the statement is executed, you can work with the variable Rate in other parts of</a:t>
            </a:r>
            <a:r>
              <a:rPr lang="sk-SK" sz="2800" dirty="0"/>
              <a:t> </a:t>
            </a:r>
            <a:r>
              <a:rPr lang="en-GB" sz="2800" dirty="0"/>
              <a:t>your VBA code.</a:t>
            </a:r>
          </a:p>
        </p:txBody>
      </p:sp>
    </p:spTree>
    <p:extLst>
      <p:ext uri="{BB962C8B-B14F-4D97-AF65-F5344CB8AC3E}">
        <p14:creationId xmlns:p14="http://schemas.microsoft.com/office/powerpoint/2010/main" val="1744265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C8957E-D4BD-A4B8-E51D-15BC1442C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29800"/>
            <a:ext cx="8911687" cy="838930"/>
          </a:xfrm>
        </p:spPr>
        <p:txBody>
          <a:bodyPr/>
          <a:lstStyle/>
          <a:p>
            <a:r>
              <a:rPr lang="en-US" b="1" dirty="0"/>
              <a:t>What </a:t>
            </a:r>
            <a:r>
              <a:rPr lang="sk-SK" b="1" dirty="0" err="1"/>
              <a:t>We</a:t>
            </a:r>
            <a:r>
              <a:rPr lang="en-US" b="1" dirty="0"/>
              <a:t> Can Do with VBA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30A183E-88B0-E364-9366-53FFD6DC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68730"/>
            <a:ext cx="8915400" cy="4642492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Insert </a:t>
            </a:r>
            <a:r>
              <a:rPr lang="sk-SK" sz="2400" dirty="0" err="1"/>
              <a:t>standard</a:t>
            </a:r>
            <a:r>
              <a:rPr lang="en-US" sz="2400" dirty="0"/>
              <a:t> text</a:t>
            </a:r>
            <a:r>
              <a:rPr lang="sk-SK" sz="2400" dirty="0"/>
              <a:t> - i</a:t>
            </a:r>
            <a:r>
              <a:rPr lang="en-US" sz="2400" dirty="0"/>
              <a:t>f </a:t>
            </a:r>
            <a:r>
              <a:rPr lang="sk-SK" sz="2400" dirty="0" err="1"/>
              <a:t>we</a:t>
            </a:r>
            <a:r>
              <a:rPr lang="en-US" sz="2400" dirty="0"/>
              <a:t> need to enter standard text into a range of cells, </a:t>
            </a:r>
            <a:r>
              <a:rPr lang="sk-SK" sz="2400" dirty="0" err="1"/>
              <a:t>we</a:t>
            </a:r>
            <a:r>
              <a:rPr lang="en-US" sz="2400" dirty="0"/>
              <a:t> can</a:t>
            </a:r>
            <a:r>
              <a:rPr lang="sk-SK" sz="2400" dirty="0"/>
              <a:t> </a:t>
            </a:r>
            <a:r>
              <a:rPr lang="en-US" sz="2400" dirty="0"/>
              <a:t>create a macro to do the typing for </a:t>
            </a:r>
            <a:r>
              <a:rPr lang="sk-SK" sz="2400" dirty="0" err="1"/>
              <a:t>us</a:t>
            </a:r>
            <a:r>
              <a:rPr lang="en-US" sz="2400" dirty="0"/>
              <a:t>.</a:t>
            </a:r>
            <a:endParaRPr lang="sk-SK" sz="2400" dirty="0"/>
          </a:p>
          <a:p>
            <a:r>
              <a:rPr lang="en-US" sz="2400" dirty="0"/>
              <a:t>Automate procedures that you perform frequently.</a:t>
            </a:r>
            <a:endParaRPr lang="sk-SK" sz="2400" dirty="0"/>
          </a:p>
          <a:p>
            <a:r>
              <a:rPr lang="en-GB" sz="2400" dirty="0"/>
              <a:t>Automate repetitive operations.</a:t>
            </a:r>
            <a:endParaRPr lang="sk-SK" sz="2400" dirty="0"/>
          </a:p>
          <a:p>
            <a:r>
              <a:rPr lang="en-GB" sz="2400" dirty="0"/>
              <a:t>Create custom commands.</a:t>
            </a:r>
            <a:endParaRPr lang="sk-SK" sz="2400" dirty="0"/>
          </a:p>
          <a:p>
            <a:r>
              <a:rPr lang="en-US" sz="2400" dirty="0"/>
              <a:t>Create a simplified “front end” for users who don’t know much about Excel.</a:t>
            </a:r>
            <a:endParaRPr lang="sk-SK" sz="2400" dirty="0"/>
          </a:p>
          <a:p>
            <a:r>
              <a:rPr lang="en-GB" sz="2400" dirty="0"/>
              <a:t>Develop new worksheet functions.</a:t>
            </a:r>
            <a:endParaRPr lang="sk-SK" sz="2400" dirty="0"/>
          </a:p>
          <a:p>
            <a:r>
              <a:rPr lang="en-GB" sz="2400" dirty="0"/>
              <a:t>Create complete macro-driven applications.</a:t>
            </a:r>
            <a:endParaRPr lang="sk-SK" sz="2400" dirty="0"/>
          </a:p>
          <a:p>
            <a:r>
              <a:rPr lang="en-US" sz="2400" dirty="0"/>
              <a:t>Create custom add-ins for Excel.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306302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2A278-61F5-9101-14B9-46E98F52F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18370"/>
            <a:ext cx="8911687" cy="724630"/>
          </a:xfrm>
        </p:spPr>
        <p:txBody>
          <a:bodyPr/>
          <a:lstStyle/>
          <a:p>
            <a:r>
              <a:rPr lang="en-GB" b="1" dirty="0"/>
              <a:t>Controlling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22CF8-1AB2-92C7-E3E0-7F325B86E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97330"/>
            <a:ext cx="8915400" cy="4629150"/>
          </a:xfrm>
        </p:spPr>
        <p:txBody>
          <a:bodyPr>
            <a:normAutofit lnSpcReduction="10000"/>
          </a:bodyPr>
          <a:lstStyle/>
          <a:p>
            <a:r>
              <a:rPr lang="en-GB" sz="2800" dirty="0"/>
              <a:t>VBA uses many constructs that are found in most other programming languages.</a:t>
            </a:r>
            <a:endParaRPr lang="sk-SK" sz="2800" dirty="0"/>
          </a:p>
          <a:p>
            <a:r>
              <a:rPr lang="en-GB" sz="2800" dirty="0"/>
              <a:t>These</a:t>
            </a:r>
            <a:r>
              <a:rPr lang="sk-SK" sz="2800" dirty="0"/>
              <a:t> </a:t>
            </a:r>
            <a:r>
              <a:rPr lang="en-GB" sz="2800" dirty="0"/>
              <a:t>constructs are used to control the flow of execution.</a:t>
            </a:r>
            <a:r>
              <a:rPr lang="sk-SK" sz="2800" dirty="0"/>
              <a:t> More </a:t>
            </a:r>
            <a:r>
              <a:rPr lang="sk-SK" sz="2800" dirty="0" err="1"/>
              <a:t>common</a:t>
            </a:r>
            <a:r>
              <a:rPr lang="sk-SK" sz="2800" dirty="0"/>
              <a:t> </a:t>
            </a:r>
            <a:r>
              <a:rPr lang="sk-SK" sz="2800" dirty="0" err="1"/>
              <a:t>programming</a:t>
            </a:r>
            <a:r>
              <a:rPr lang="sk-SK" sz="2800" dirty="0"/>
              <a:t> </a:t>
            </a:r>
            <a:r>
              <a:rPr lang="sk-SK" sz="2800" dirty="0" err="1"/>
              <a:t>constructs</a:t>
            </a:r>
            <a:r>
              <a:rPr lang="sk-SK" sz="2800" dirty="0"/>
              <a:t>:</a:t>
            </a:r>
          </a:p>
          <a:p>
            <a:pPr lvl="1"/>
            <a:r>
              <a:rPr lang="sk-SK" sz="2400" dirty="0" err="1"/>
              <a:t>The</a:t>
            </a:r>
            <a:r>
              <a:rPr lang="sk-SK" sz="2400" dirty="0"/>
              <a:t> </a:t>
            </a:r>
            <a:r>
              <a:rPr lang="sk-SK" sz="2400" dirty="0" err="1"/>
              <a:t>If-Then</a:t>
            </a:r>
            <a:r>
              <a:rPr lang="sk-SK" sz="2400" dirty="0"/>
              <a:t> </a:t>
            </a:r>
            <a:r>
              <a:rPr lang="sk-SK" sz="2400" dirty="0" err="1"/>
              <a:t>construct</a:t>
            </a:r>
            <a:endParaRPr lang="sk-SK" sz="2400" dirty="0"/>
          </a:p>
          <a:p>
            <a:pPr lvl="1"/>
            <a:r>
              <a:rPr lang="sk-SK" sz="2400" dirty="0" err="1"/>
              <a:t>For-Next</a:t>
            </a:r>
            <a:r>
              <a:rPr lang="sk-SK" sz="2400" dirty="0"/>
              <a:t> </a:t>
            </a:r>
            <a:r>
              <a:rPr lang="sk-SK" sz="2400" dirty="0" err="1"/>
              <a:t>loops</a:t>
            </a:r>
            <a:endParaRPr lang="sk-SK" sz="2400" dirty="0"/>
          </a:p>
          <a:p>
            <a:pPr lvl="1"/>
            <a:r>
              <a:rPr lang="sk-SK" sz="2400" dirty="0"/>
              <a:t>Do </a:t>
            </a:r>
            <a:r>
              <a:rPr lang="sk-SK" sz="2400" dirty="0" err="1"/>
              <a:t>loops</a:t>
            </a:r>
            <a:endParaRPr lang="sk-SK" sz="2400" dirty="0"/>
          </a:p>
          <a:p>
            <a:pPr lvl="1"/>
            <a:r>
              <a:rPr lang="sk-SK" sz="2400" dirty="0" err="1"/>
              <a:t>The</a:t>
            </a:r>
            <a:r>
              <a:rPr lang="sk-SK" sz="2400" dirty="0"/>
              <a:t> </a:t>
            </a:r>
            <a:r>
              <a:rPr lang="sk-SK" sz="2400" dirty="0" err="1"/>
              <a:t>With</a:t>
            </a:r>
            <a:r>
              <a:rPr lang="sk-SK" sz="2400" dirty="0"/>
              <a:t>-End </a:t>
            </a:r>
            <a:r>
              <a:rPr lang="sk-SK" sz="2400" dirty="0" err="1"/>
              <a:t>With</a:t>
            </a:r>
            <a:r>
              <a:rPr lang="sk-SK" sz="2400" dirty="0"/>
              <a:t> </a:t>
            </a:r>
            <a:r>
              <a:rPr lang="sk-SK" sz="2400" dirty="0" err="1"/>
              <a:t>construct</a:t>
            </a:r>
            <a:endParaRPr lang="sk-SK" sz="2400" dirty="0"/>
          </a:p>
          <a:p>
            <a:pPr lvl="1"/>
            <a:r>
              <a:rPr lang="sk-SK" sz="2400" dirty="0" err="1"/>
              <a:t>The</a:t>
            </a:r>
            <a:r>
              <a:rPr lang="sk-SK" sz="2400" dirty="0"/>
              <a:t> </a:t>
            </a:r>
            <a:r>
              <a:rPr lang="sk-SK" sz="2400" dirty="0" err="1"/>
              <a:t>Select</a:t>
            </a:r>
            <a:r>
              <a:rPr lang="sk-SK" sz="2400" dirty="0"/>
              <a:t> </a:t>
            </a:r>
            <a:r>
              <a:rPr lang="sk-SK" sz="2400" dirty="0" err="1"/>
              <a:t>Case</a:t>
            </a:r>
            <a:r>
              <a:rPr lang="sk-SK" sz="2400" dirty="0"/>
              <a:t> </a:t>
            </a:r>
            <a:r>
              <a:rPr lang="sk-SK" sz="2400" dirty="0" err="1"/>
              <a:t>construct</a:t>
            </a:r>
            <a:endParaRPr lang="sk-SK" sz="2400" dirty="0"/>
          </a:p>
          <a:p>
            <a:pPr marL="457200" lvl="1" indent="0">
              <a:buNone/>
            </a:pPr>
            <a:endParaRPr lang="sk-SK" sz="24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505140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364E64F-667B-4F93-B15E-5A001180244B}"/>
              </a:ext>
            </a:extLst>
          </p:cNvPr>
          <p:cNvSpPr/>
          <p:nvPr/>
        </p:nvSpPr>
        <p:spPr>
          <a:xfrm rot="20506782">
            <a:off x="1906049" y="2367170"/>
            <a:ext cx="7991291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66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</a:t>
            </a:r>
            <a:r>
              <a:rPr lang="sk-SK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66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your</a:t>
            </a:r>
            <a:r>
              <a:rPr lang="sk-SK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66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for</a:t>
            </a:r>
            <a:r>
              <a:rPr lang="sk-SK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sk-SK" sz="66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your</a:t>
            </a:r>
            <a:endParaRPr lang="sk-SK" sz="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sk-SK" sz="66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attention</a:t>
            </a:r>
            <a:r>
              <a:rPr lang="sk-SK" sz="6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!</a:t>
            </a:r>
            <a:endParaRPr lang="en-GB" sz="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6325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AD0F2F-C92A-9FA6-9207-B6B247A19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1285"/>
          </a:xfrm>
        </p:spPr>
        <p:txBody>
          <a:bodyPr/>
          <a:lstStyle/>
          <a:p>
            <a:r>
              <a:rPr lang="en-GB" b="1" dirty="0"/>
              <a:t>Displaying the Developer Tab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52E6758-5ADA-727C-3CA7-568DD266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35396"/>
            <a:ext cx="8915400" cy="723014"/>
          </a:xfrm>
        </p:spPr>
        <p:txBody>
          <a:bodyPr>
            <a:normAutofit/>
          </a:bodyPr>
          <a:lstStyle/>
          <a:p>
            <a:r>
              <a:rPr lang="sk-SK" sz="2400" dirty="0" err="1"/>
              <a:t>File</a:t>
            </a:r>
            <a:r>
              <a:rPr lang="sk-SK" sz="2400" dirty="0"/>
              <a:t> – </a:t>
            </a:r>
            <a:r>
              <a:rPr lang="sk-SK" sz="2400" dirty="0" err="1"/>
              <a:t>Options</a:t>
            </a:r>
            <a:r>
              <a:rPr lang="sk-SK" sz="2400" dirty="0"/>
              <a:t> – </a:t>
            </a:r>
            <a:r>
              <a:rPr lang="sk-SK" sz="2400" dirty="0" err="1"/>
              <a:t>Customize</a:t>
            </a:r>
            <a:r>
              <a:rPr lang="sk-SK" sz="2400" dirty="0"/>
              <a:t> </a:t>
            </a:r>
            <a:r>
              <a:rPr lang="sk-SK" sz="2400" dirty="0" err="1"/>
              <a:t>the</a:t>
            </a:r>
            <a:r>
              <a:rPr lang="sk-SK" sz="2400" dirty="0"/>
              <a:t> </a:t>
            </a:r>
            <a:r>
              <a:rPr lang="sk-SK" sz="2400" dirty="0" err="1"/>
              <a:t>Ribbon</a:t>
            </a:r>
            <a:r>
              <a:rPr lang="sk-SK" sz="2400" dirty="0"/>
              <a:t> – Developer </a:t>
            </a:r>
            <a:r>
              <a:rPr lang="sk-SK" sz="2400" dirty="0" err="1"/>
              <a:t>Tab</a:t>
            </a:r>
            <a:endParaRPr lang="en-GB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4487ED-1B58-3A4C-7D88-7E27E4E04A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2602067"/>
            <a:ext cx="11208587" cy="1653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343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650E7-F55C-2809-D069-29FEF5ABE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12630"/>
            <a:ext cx="8911687" cy="701770"/>
          </a:xfrm>
        </p:spPr>
        <p:txBody>
          <a:bodyPr/>
          <a:lstStyle/>
          <a:p>
            <a:r>
              <a:rPr lang="sk-SK" b="1" dirty="0" err="1"/>
              <a:t>Macro</a:t>
            </a:r>
            <a:r>
              <a:rPr lang="sk-SK" b="1" dirty="0"/>
              <a:t> </a:t>
            </a:r>
            <a:r>
              <a:rPr lang="sk-SK" b="1" dirty="0" err="1"/>
              <a:t>Security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C665D-A399-9562-7FF5-18BB612C9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74420"/>
            <a:ext cx="8915400" cy="5570950"/>
          </a:xfrm>
        </p:spPr>
        <p:txBody>
          <a:bodyPr>
            <a:normAutofit/>
          </a:bodyPr>
          <a:lstStyle/>
          <a:p>
            <a:r>
              <a:rPr lang="en-GB" sz="2000" dirty="0"/>
              <a:t>Macros have the potential to cause serious damage to your computer, such as erasing files</a:t>
            </a:r>
            <a:r>
              <a:rPr lang="sk-SK" sz="2000" dirty="0"/>
              <a:t> </a:t>
            </a:r>
            <a:r>
              <a:rPr lang="en-GB" sz="2000" dirty="0"/>
              <a:t>or installing malware.</a:t>
            </a:r>
            <a:endParaRPr lang="sk-SK" sz="2000" dirty="0"/>
          </a:p>
          <a:p>
            <a:r>
              <a:rPr lang="en-GB" sz="2000" dirty="0"/>
              <a:t>Consequently, Microsoft has added macro-security features to help</a:t>
            </a:r>
            <a:r>
              <a:rPr lang="sk-SK" sz="2000" dirty="0"/>
              <a:t> </a:t>
            </a:r>
            <a:r>
              <a:rPr lang="en-GB" sz="2000" dirty="0"/>
              <a:t>prevent macro-related problems.</a:t>
            </a:r>
            <a:endParaRPr lang="sk-SK" sz="2000" dirty="0"/>
          </a:p>
          <a:p>
            <a:r>
              <a:rPr lang="en-GB" sz="2000" dirty="0"/>
              <a:t>Developer ➪ Code ➪ Macro Security.</a:t>
            </a:r>
            <a:endParaRPr lang="sk-SK" sz="2000" dirty="0"/>
          </a:p>
          <a:p>
            <a:r>
              <a:rPr lang="en-GB" sz="2000" dirty="0"/>
              <a:t>By default, Excel uses the Disable All Macros with Notification option. </a:t>
            </a:r>
            <a:endParaRPr lang="sk-SK" sz="2000" dirty="0"/>
          </a:p>
          <a:p>
            <a:r>
              <a:rPr lang="en-GB" sz="2000" dirty="0"/>
              <a:t>With this setting in</a:t>
            </a:r>
            <a:r>
              <a:rPr lang="sk-SK" sz="2000" dirty="0"/>
              <a:t> </a:t>
            </a:r>
            <a:r>
              <a:rPr lang="en-GB" sz="2000" dirty="0"/>
              <a:t>effect, if </a:t>
            </a:r>
            <a:r>
              <a:rPr lang="sk-SK" sz="2000" dirty="0" err="1"/>
              <a:t>we</a:t>
            </a:r>
            <a:r>
              <a:rPr lang="en-GB" sz="2000" dirty="0"/>
              <a:t> open a workbook that contains macros (and the file is not already trusted),</a:t>
            </a:r>
            <a:r>
              <a:rPr lang="sk-SK" sz="2000" dirty="0"/>
              <a:t> </a:t>
            </a:r>
            <a:r>
              <a:rPr lang="en-GB" sz="2000" dirty="0"/>
              <a:t>the macros will be disabled, and Excel will display a security warning above the Formula</a:t>
            </a:r>
            <a:r>
              <a:rPr lang="sk-SK" sz="2000" dirty="0"/>
              <a:t> </a:t>
            </a:r>
            <a:r>
              <a:rPr lang="en-GB" sz="2000" dirty="0"/>
              <a:t>bar</a:t>
            </a:r>
            <a:r>
              <a:rPr lang="sk-SK" sz="2000" dirty="0"/>
              <a:t>.</a:t>
            </a:r>
          </a:p>
          <a:p>
            <a:r>
              <a:rPr lang="en-GB" sz="2000" dirty="0"/>
              <a:t>If you’re certain that the workbook comes from a trusted source, click</a:t>
            </a:r>
            <a:r>
              <a:rPr lang="sk-SK" sz="2000" dirty="0"/>
              <a:t> </a:t>
            </a:r>
            <a:r>
              <a:rPr lang="en-GB" sz="2000" dirty="0"/>
              <a:t>the Enable Content button in the security warning area, and the macros will be enabled.</a:t>
            </a:r>
            <a:endParaRPr lang="sk-SK" sz="2000" dirty="0"/>
          </a:p>
          <a:p>
            <a:r>
              <a:rPr lang="en-GB" sz="2000" dirty="0"/>
              <a:t>Excel remembers </a:t>
            </a:r>
            <a:r>
              <a:rPr lang="sk-SK" sz="2000" dirty="0" err="1"/>
              <a:t>our</a:t>
            </a:r>
            <a:r>
              <a:rPr lang="en-GB" sz="2000" dirty="0"/>
              <a:t> decision; if </a:t>
            </a:r>
            <a:r>
              <a:rPr lang="sk-SK" sz="2000" dirty="0" err="1"/>
              <a:t>we</a:t>
            </a:r>
            <a:r>
              <a:rPr lang="en-GB" sz="2000" dirty="0"/>
              <a:t> enable the macros, </a:t>
            </a:r>
            <a:r>
              <a:rPr lang="sk-SK" sz="2000" dirty="0" err="1"/>
              <a:t>we</a:t>
            </a:r>
            <a:r>
              <a:rPr lang="en-GB" sz="2000" dirty="0"/>
              <a:t> won’t see the security warning</a:t>
            </a:r>
            <a:r>
              <a:rPr lang="sk-SK" sz="2000" dirty="0"/>
              <a:t> </a:t>
            </a:r>
            <a:r>
              <a:rPr lang="en-GB" sz="2000" dirty="0"/>
              <a:t>the next time </a:t>
            </a:r>
            <a:r>
              <a:rPr lang="sk-SK" sz="2000" dirty="0" err="1"/>
              <a:t>we</a:t>
            </a:r>
            <a:r>
              <a:rPr lang="en-GB" sz="2000" dirty="0"/>
              <a:t> open that file.</a:t>
            </a:r>
          </a:p>
        </p:txBody>
      </p:sp>
    </p:spTree>
    <p:extLst>
      <p:ext uri="{BB962C8B-B14F-4D97-AF65-F5344CB8AC3E}">
        <p14:creationId xmlns:p14="http://schemas.microsoft.com/office/powerpoint/2010/main" val="3140927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FC75099-B348-C6FC-5DD2-9A2CA7DA8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858" y="197470"/>
            <a:ext cx="9100662" cy="6463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3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91DE8-CA4F-550D-DD29-6AF18949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486950"/>
            <a:ext cx="8911687" cy="701770"/>
          </a:xfrm>
        </p:spPr>
        <p:txBody>
          <a:bodyPr>
            <a:normAutofit/>
          </a:bodyPr>
          <a:lstStyle/>
          <a:p>
            <a:r>
              <a:rPr lang="en-GB" sz="3200" b="1" dirty="0"/>
              <a:t>Saving Workbooks That Contain Macros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ACFBF-7912-B59B-7FAC-5B9FCCA3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57300"/>
            <a:ext cx="8915400" cy="3166110"/>
          </a:xfrm>
        </p:spPr>
        <p:txBody>
          <a:bodyPr>
            <a:normAutofit fontScale="92500"/>
          </a:bodyPr>
          <a:lstStyle/>
          <a:p>
            <a:r>
              <a:rPr lang="en-GB" sz="2000" dirty="0"/>
              <a:t>If </a:t>
            </a:r>
            <a:r>
              <a:rPr lang="sk-SK" sz="2000" dirty="0" err="1"/>
              <a:t>we</a:t>
            </a:r>
            <a:r>
              <a:rPr lang="en-GB" sz="2000" dirty="0"/>
              <a:t> store one or more VBA macros in a workbook, </a:t>
            </a:r>
            <a:r>
              <a:rPr lang="sk-SK" sz="2000" dirty="0" err="1"/>
              <a:t>we</a:t>
            </a:r>
            <a:r>
              <a:rPr lang="en-GB" sz="2000" dirty="0"/>
              <a:t> must save the file with an .</a:t>
            </a:r>
            <a:r>
              <a:rPr lang="en-GB" sz="2000" dirty="0" err="1"/>
              <a:t>xlsm</a:t>
            </a:r>
            <a:r>
              <a:rPr lang="sk-SK" sz="2000" dirty="0"/>
              <a:t> </a:t>
            </a:r>
            <a:r>
              <a:rPr lang="en-GB" sz="2000" dirty="0"/>
              <a:t>extension.</a:t>
            </a:r>
            <a:endParaRPr lang="sk-SK" sz="2000" dirty="0"/>
          </a:p>
          <a:p>
            <a:r>
              <a:rPr lang="en-GB" sz="2000" dirty="0"/>
              <a:t>The first time </a:t>
            </a:r>
            <a:r>
              <a:rPr lang="sk-SK" sz="2000" dirty="0" err="1"/>
              <a:t>we</a:t>
            </a:r>
            <a:r>
              <a:rPr lang="en-GB" sz="2000" dirty="0"/>
              <a:t> save a workbook that contains macros (or even an empty VBA module),</a:t>
            </a:r>
            <a:r>
              <a:rPr lang="sk-SK" sz="2000" dirty="0"/>
              <a:t> </a:t>
            </a:r>
            <a:r>
              <a:rPr lang="en-GB" sz="2000" dirty="0"/>
              <a:t>the file format defaults to .xlsx—and this format can’t contain macros.</a:t>
            </a:r>
            <a:endParaRPr lang="sk-SK" sz="2000" dirty="0"/>
          </a:p>
          <a:p>
            <a:r>
              <a:rPr lang="en-GB" sz="2000" dirty="0"/>
              <a:t>Unless </a:t>
            </a:r>
            <a:r>
              <a:rPr lang="sk-SK" sz="2000" dirty="0" err="1"/>
              <a:t>we</a:t>
            </a:r>
            <a:r>
              <a:rPr lang="en-GB" sz="2000" dirty="0"/>
              <a:t> change</a:t>
            </a:r>
            <a:r>
              <a:rPr lang="sk-SK" sz="2000" dirty="0"/>
              <a:t> </a:t>
            </a:r>
            <a:r>
              <a:rPr lang="en-GB" sz="2000" dirty="0"/>
              <a:t>the file format to .</a:t>
            </a:r>
            <a:r>
              <a:rPr lang="en-GB" sz="2000" dirty="0" err="1"/>
              <a:t>xlsm</a:t>
            </a:r>
            <a:r>
              <a:rPr lang="en-GB" sz="2000" dirty="0"/>
              <a:t>, Excel displays the warning</a:t>
            </a:r>
            <a:r>
              <a:rPr lang="sk-SK" sz="2000" dirty="0"/>
              <a:t>.</a:t>
            </a:r>
          </a:p>
          <a:p>
            <a:r>
              <a:rPr lang="sk-SK" sz="2000" dirty="0" err="1"/>
              <a:t>We</a:t>
            </a:r>
            <a:r>
              <a:rPr lang="en-GB" sz="2000" dirty="0"/>
              <a:t> need to</a:t>
            </a:r>
            <a:r>
              <a:rPr lang="sk-SK" sz="2000" dirty="0"/>
              <a:t> </a:t>
            </a:r>
            <a:r>
              <a:rPr lang="en-GB" sz="2000" dirty="0"/>
              <a:t>click No and then choose Excel Macro-Enabled Workbook (*.</a:t>
            </a:r>
            <a:r>
              <a:rPr lang="en-GB" sz="2000" dirty="0" err="1"/>
              <a:t>xlsm</a:t>
            </a:r>
            <a:r>
              <a:rPr lang="en-GB" sz="2000" dirty="0"/>
              <a:t>) from the Save As Type</a:t>
            </a:r>
            <a:r>
              <a:rPr lang="sk-SK" sz="2000" dirty="0"/>
              <a:t> </a:t>
            </a:r>
            <a:r>
              <a:rPr lang="en-GB" sz="2000" dirty="0"/>
              <a:t>drop-down list in the Save As dialog box.</a:t>
            </a:r>
            <a:endParaRPr lang="sk-SK" sz="20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807F31-17FD-C835-69C2-4C25C4AF7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1338" y="4491990"/>
            <a:ext cx="7588602" cy="215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621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DE815-23C6-EB7D-8575-DB7CF06EF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8920"/>
          </a:xfrm>
        </p:spPr>
        <p:txBody>
          <a:bodyPr/>
          <a:lstStyle/>
          <a:p>
            <a:r>
              <a:rPr lang="sk-SK" b="1" dirty="0" err="1"/>
              <a:t>Two</a:t>
            </a:r>
            <a:r>
              <a:rPr lang="sk-SK" b="1" dirty="0"/>
              <a:t> </a:t>
            </a:r>
            <a:r>
              <a:rPr lang="sk-SK" b="1" dirty="0" err="1"/>
              <a:t>types</a:t>
            </a:r>
            <a:r>
              <a:rPr lang="sk-SK" b="1" dirty="0"/>
              <a:t> of VBA </a:t>
            </a:r>
            <a:r>
              <a:rPr lang="sk-SK" b="1" dirty="0" err="1"/>
              <a:t>Macros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B937C-0C94-6083-96CA-00110A684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83030"/>
            <a:ext cx="8915400" cy="4850860"/>
          </a:xfrm>
        </p:spPr>
        <p:txBody>
          <a:bodyPr>
            <a:normAutofit lnSpcReduction="10000"/>
          </a:bodyPr>
          <a:lstStyle/>
          <a:p>
            <a:r>
              <a:rPr lang="en-GB" sz="2800" b="1" dirty="0"/>
              <a:t>VBA Sub procedures</a:t>
            </a:r>
            <a:r>
              <a:rPr lang="sk-SK" sz="2800" b="1" dirty="0"/>
              <a:t> </a:t>
            </a:r>
            <a:r>
              <a:rPr lang="sk-SK" sz="2800" dirty="0"/>
              <a:t>- </a:t>
            </a:r>
            <a:r>
              <a:rPr lang="sk-SK" sz="2800" dirty="0" err="1"/>
              <a:t>we</a:t>
            </a:r>
            <a:r>
              <a:rPr lang="en-GB" sz="2800" dirty="0"/>
              <a:t> can think of a Sub procedure as a new command that either the user or another macro</a:t>
            </a:r>
            <a:r>
              <a:rPr lang="sk-SK" sz="2800" dirty="0"/>
              <a:t> </a:t>
            </a:r>
            <a:r>
              <a:rPr lang="en-GB" sz="2800" dirty="0"/>
              <a:t>can execute.</a:t>
            </a:r>
            <a:r>
              <a:rPr lang="sk-SK" sz="2800" dirty="0"/>
              <a:t> </a:t>
            </a:r>
            <a:r>
              <a:rPr lang="sk-SK" sz="2800" dirty="0" err="1"/>
              <a:t>We</a:t>
            </a:r>
            <a:r>
              <a:rPr lang="en-GB" sz="2800" dirty="0"/>
              <a:t> can have any number of Sub procedures in an Excel workbook.</a:t>
            </a:r>
            <a:endParaRPr lang="sk-SK" sz="2800" dirty="0"/>
          </a:p>
          <a:p>
            <a:r>
              <a:rPr lang="en-GB" sz="2800" b="1" dirty="0"/>
              <a:t>VBA functions</a:t>
            </a:r>
            <a:r>
              <a:rPr lang="sk-SK" sz="2800" b="1" dirty="0"/>
              <a:t> </a:t>
            </a:r>
            <a:r>
              <a:rPr lang="sk-SK" sz="2800" dirty="0"/>
              <a:t>- a</a:t>
            </a:r>
            <a:r>
              <a:rPr lang="en-GB" sz="2800" dirty="0"/>
              <a:t> function returns a single value (just as</a:t>
            </a:r>
            <a:r>
              <a:rPr lang="sk-SK" sz="2800" dirty="0"/>
              <a:t> </a:t>
            </a:r>
            <a:r>
              <a:rPr lang="en-GB" sz="2800" dirty="0"/>
              <a:t>a worksheet function always returns a single value).</a:t>
            </a:r>
            <a:r>
              <a:rPr lang="sk-SK" sz="2800" dirty="0"/>
              <a:t> </a:t>
            </a:r>
            <a:r>
              <a:rPr lang="en-GB" sz="2800" dirty="0"/>
              <a:t>A VBA function can be executed by</a:t>
            </a:r>
            <a:r>
              <a:rPr lang="sk-SK" sz="2800" dirty="0"/>
              <a:t> </a:t>
            </a:r>
            <a:r>
              <a:rPr lang="en-GB" sz="2800" dirty="0"/>
              <a:t>other VBA procedures or used in worksheet formulas, just as you would use Excel’s built-in</a:t>
            </a:r>
            <a:r>
              <a:rPr lang="sk-SK" sz="2800" dirty="0"/>
              <a:t> </a:t>
            </a:r>
            <a:r>
              <a:rPr lang="en-GB" sz="2800" dirty="0"/>
              <a:t>worksheet functions.</a:t>
            </a:r>
          </a:p>
        </p:txBody>
      </p:sp>
    </p:spTree>
    <p:extLst>
      <p:ext uri="{BB962C8B-B14F-4D97-AF65-F5344CB8AC3E}">
        <p14:creationId xmlns:p14="http://schemas.microsoft.com/office/powerpoint/2010/main" val="2610744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289EB-9429-548B-B4C4-A03EE9C55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533028"/>
            <a:ext cx="8911687" cy="827500"/>
          </a:xfrm>
        </p:spPr>
        <p:txBody>
          <a:bodyPr/>
          <a:lstStyle/>
          <a:p>
            <a:r>
              <a:rPr lang="en-GB" b="1" dirty="0"/>
              <a:t>VBA Sub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CA8B4-1C38-A9E2-6334-81B0E8A99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60528"/>
            <a:ext cx="8915400" cy="502562"/>
          </a:xfrm>
        </p:spPr>
        <p:txBody>
          <a:bodyPr>
            <a:normAutofit/>
          </a:bodyPr>
          <a:lstStyle/>
          <a:p>
            <a:r>
              <a:rPr lang="en-GB" sz="2400" dirty="0"/>
              <a:t>A simple VBA procedure</a:t>
            </a:r>
            <a:r>
              <a:rPr lang="sk-SK" sz="2400" dirty="0"/>
              <a:t>:</a:t>
            </a:r>
            <a:endParaRPr lang="en-GB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5FDB33-53AD-EC2A-011F-211F9C67B4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7010" y="2014537"/>
            <a:ext cx="6099810" cy="30396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3F1E839-13F1-BF4A-0FD1-194AEB3E8975}"/>
              </a:ext>
            </a:extLst>
          </p:cNvPr>
          <p:cNvSpPr txBox="1"/>
          <p:nvPr/>
        </p:nvSpPr>
        <p:spPr>
          <a:xfrm>
            <a:off x="1777682" y="5308786"/>
            <a:ext cx="91493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400" b="0" i="0" u="none" strike="noStrike" baseline="0" dirty="0">
                <a:latin typeface="OfficinaSerifStd-Book"/>
              </a:rPr>
              <a:t>When this code is executed, VBA inserts the current</a:t>
            </a:r>
            <a:r>
              <a:rPr lang="sk-SK" sz="2400" b="0" i="0" u="none" strike="noStrike" baseline="0" dirty="0">
                <a:latin typeface="OfficinaSerifStd-Book"/>
              </a:rPr>
              <a:t> </a:t>
            </a:r>
            <a:r>
              <a:rPr lang="en-GB" sz="2400" b="0" i="0" u="none" strike="noStrike" baseline="0" dirty="0">
                <a:latin typeface="OfficinaSerifStd-Book"/>
              </a:rPr>
              <a:t>date into the active cell, applies a number format, makes the cell bold, sets the text </a:t>
            </a:r>
            <a:r>
              <a:rPr lang="en-GB" sz="2400" b="0" i="0" u="none" strike="noStrike" baseline="0" dirty="0" err="1">
                <a:latin typeface="OfficinaSerifStd-Book"/>
              </a:rPr>
              <a:t>color</a:t>
            </a:r>
            <a:r>
              <a:rPr lang="sk-SK" sz="2400" dirty="0">
                <a:latin typeface="OfficinaSerifStd-Book"/>
              </a:rPr>
              <a:t> </a:t>
            </a:r>
            <a:r>
              <a:rPr lang="en-GB" sz="2400" b="0" i="0" u="none" strike="noStrike" baseline="0" dirty="0">
                <a:latin typeface="OfficinaSerifStd-Book"/>
              </a:rPr>
              <a:t>to white, sets the background </a:t>
            </a:r>
            <a:r>
              <a:rPr lang="en-GB" sz="2400" b="0" i="0" u="none" strike="noStrike" baseline="0" dirty="0" err="1">
                <a:latin typeface="OfficinaSerifStd-Book"/>
              </a:rPr>
              <a:t>color</a:t>
            </a:r>
            <a:r>
              <a:rPr lang="en-GB" sz="2400" b="0" i="0" u="none" strike="noStrike" baseline="0" dirty="0">
                <a:latin typeface="OfficinaSerifStd-Book"/>
              </a:rPr>
              <a:t> to black, and adjusts the column width.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97918908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240</TotalTime>
  <Words>2470</Words>
  <Application>Microsoft Office PowerPoint</Application>
  <PresentationFormat>Widescreen</PresentationFormat>
  <Paragraphs>154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Century Gothic</vt:lpstr>
      <vt:lpstr>CourierStd</vt:lpstr>
      <vt:lpstr>OfficinaSerifStd-Book</vt:lpstr>
      <vt:lpstr>Wingdings 3</vt:lpstr>
      <vt:lpstr>Dym</vt:lpstr>
      <vt:lpstr>Introduction to macros</vt:lpstr>
      <vt:lpstr>What is macro?</vt:lpstr>
      <vt:lpstr>What We Can Do with VBA</vt:lpstr>
      <vt:lpstr>Displaying the Developer Tab</vt:lpstr>
      <vt:lpstr>Macro Security</vt:lpstr>
      <vt:lpstr>PowerPoint Presentation</vt:lpstr>
      <vt:lpstr>Saving Workbooks That Contain Macros</vt:lpstr>
      <vt:lpstr>Two types of VBA Macros</vt:lpstr>
      <vt:lpstr>VBA Sub procedures</vt:lpstr>
      <vt:lpstr>VBA Sub procedures – cont.</vt:lpstr>
      <vt:lpstr>VBA Sub procedures – cont. (ways of executing)</vt:lpstr>
      <vt:lpstr>VBA functions</vt:lpstr>
      <vt:lpstr>Some key definitions</vt:lpstr>
      <vt:lpstr>Some key definitions – cont.</vt:lpstr>
      <vt:lpstr>Some key definitions – cont.</vt:lpstr>
      <vt:lpstr>Creating VBA Macros</vt:lpstr>
      <vt:lpstr>Recording VBA macros</vt:lpstr>
      <vt:lpstr>The Record Macro dialog box presents several options:</vt:lpstr>
      <vt:lpstr>PowerPoint Presentation</vt:lpstr>
      <vt:lpstr>Absolute vs relative cell references</vt:lpstr>
      <vt:lpstr>Understanding the Difference</vt:lpstr>
      <vt:lpstr>Storing macros in your Personal Macro Workbook</vt:lpstr>
      <vt:lpstr>Writing VBA code</vt:lpstr>
      <vt:lpstr>Steps to insert a new VBA module</vt:lpstr>
      <vt:lpstr>The Excel object model</vt:lpstr>
      <vt:lpstr>Properties</vt:lpstr>
      <vt:lpstr>Methods</vt:lpstr>
      <vt:lpstr>The Range object</vt:lpstr>
      <vt:lpstr>Variables</vt:lpstr>
      <vt:lpstr>Controlling execution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macros</dc:title>
  <dc:creator>Marcela Hallová</dc:creator>
  <cp:lastModifiedBy>Marcela Hallová</cp:lastModifiedBy>
  <cp:revision>28</cp:revision>
  <dcterms:created xsi:type="dcterms:W3CDTF">2022-11-12T18:35:13Z</dcterms:created>
  <dcterms:modified xsi:type="dcterms:W3CDTF">2022-11-13T18:34:29Z</dcterms:modified>
</cp:coreProperties>
</file>