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EEF9-C326-49B2-B9FC-53E8B82EE3BE}" type="datetimeFigureOut">
              <a:rPr lang="sk-SK" smtClean="0"/>
              <a:t>26. 8. 2021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D369-96A2-4B0C-A812-2F480B18193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261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EEF9-C326-49B2-B9FC-53E8B82EE3BE}" type="datetimeFigureOut">
              <a:rPr lang="sk-SK" smtClean="0"/>
              <a:t>26. 8. 2021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D369-96A2-4B0C-A812-2F480B18193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358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EEF9-C326-49B2-B9FC-53E8B82EE3BE}" type="datetimeFigureOut">
              <a:rPr lang="sk-SK" smtClean="0"/>
              <a:t>26. 8. 2021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D369-96A2-4B0C-A812-2F480B18193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8524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EEF9-C326-49B2-B9FC-53E8B82EE3BE}" type="datetimeFigureOut">
              <a:rPr lang="sk-SK" smtClean="0"/>
              <a:t>26. 8. 2021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D369-96A2-4B0C-A812-2F480B18193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241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EEF9-C326-49B2-B9FC-53E8B82EE3BE}" type="datetimeFigureOut">
              <a:rPr lang="sk-SK" smtClean="0"/>
              <a:t>26. 8. 2021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D369-96A2-4B0C-A812-2F480B18193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292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EEF9-C326-49B2-B9FC-53E8B82EE3BE}" type="datetimeFigureOut">
              <a:rPr lang="sk-SK" smtClean="0"/>
              <a:t>26. 8. 2021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D369-96A2-4B0C-A812-2F480B18193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04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EEF9-C326-49B2-B9FC-53E8B82EE3BE}" type="datetimeFigureOut">
              <a:rPr lang="sk-SK" smtClean="0"/>
              <a:t>26. 8. 2021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D369-96A2-4B0C-A812-2F480B18193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176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EEF9-C326-49B2-B9FC-53E8B82EE3BE}" type="datetimeFigureOut">
              <a:rPr lang="sk-SK" smtClean="0"/>
              <a:t>26. 8. 2021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D369-96A2-4B0C-A812-2F480B18193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345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EEF9-C326-49B2-B9FC-53E8B82EE3BE}" type="datetimeFigureOut">
              <a:rPr lang="sk-SK" smtClean="0"/>
              <a:t>26. 8. 2021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D369-96A2-4B0C-A812-2F480B18193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456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EEF9-C326-49B2-B9FC-53E8B82EE3BE}" type="datetimeFigureOut">
              <a:rPr lang="sk-SK" smtClean="0"/>
              <a:t>26. 8. 2021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D369-96A2-4B0C-A812-2F480B18193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281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EEF9-C326-49B2-B9FC-53E8B82EE3BE}" type="datetimeFigureOut">
              <a:rPr lang="sk-SK" smtClean="0"/>
              <a:t>26. 8. 2021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D369-96A2-4B0C-A812-2F480B18193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363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1EEF9-C326-49B2-B9FC-53E8B82EE3BE}" type="datetimeFigureOut">
              <a:rPr lang="sk-SK" smtClean="0"/>
              <a:t>26. 8. 2021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CD369-96A2-4B0C-A812-2F480B18193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526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Vedecké publikovanie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204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 algn="just">
              <a:buNone/>
            </a:pPr>
            <a:r>
              <a:rPr lang="sk-SK" u="sng" dirty="0" smtClean="0"/>
              <a:t>Výsledky</a:t>
            </a:r>
            <a:r>
              <a:rPr lang="sk-SK" dirty="0" smtClean="0"/>
              <a:t> – Informovanie o nadobudnutých výsledkov pochádzajúcich z vlastného výskumu, prezentovaných vhodnou formou vo forme textovej, grafickej či tabuľkovej, vrátane prezentácie obrázkov </a:t>
            </a:r>
            <a:r>
              <a:rPr lang="en-US" dirty="0" smtClean="0"/>
              <a:t>(a</a:t>
            </a:r>
            <a:r>
              <a:rPr lang="sk-SK" dirty="0" smtClean="0"/>
              <a:t>k sú</a:t>
            </a:r>
            <a:r>
              <a:rPr lang="en-US" dirty="0" smtClean="0"/>
              <a:t>)</a:t>
            </a:r>
            <a:r>
              <a:rPr lang="sk-SK" dirty="0" smtClean="0"/>
              <a:t>. Ak po štatistickom vyhodnotení sú zistené preukaznosti </a:t>
            </a:r>
            <a:r>
              <a:rPr lang="en-US" dirty="0" smtClean="0"/>
              <a:t>(</a:t>
            </a:r>
            <a:r>
              <a:rPr lang="sk-SK" dirty="0" smtClean="0"/>
              <a:t>napr. rozdiel medzi štandardom a hodnotenou vzorkou</a:t>
            </a:r>
            <a:r>
              <a:rPr lang="en-US" dirty="0" smtClean="0"/>
              <a:t>)</a:t>
            </a:r>
            <a:r>
              <a:rPr lang="sk-SK" dirty="0" smtClean="0"/>
              <a:t>, tieto sú spravidla vyznačené pri príslušných dátach.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476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2400" dirty="0" smtClean="0"/>
              <a:t>                             Diskusia </a:t>
            </a:r>
            <a:r>
              <a:rPr lang="sk-SK" sz="2400" dirty="0" smtClean="0"/>
              <a:t>→</a:t>
            </a:r>
          </a:p>
          <a:p>
            <a:pPr marL="0" indent="0" algn="just">
              <a:buNone/>
            </a:pPr>
            <a:endParaRPr lang="sk-SK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-6830"/>
            <a:ext cx="5122033" cy="682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74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sk-SK" u="sng" dirty="0" smtClean="0"/>
              <a:t>Diskusia</a:t>
            </a:r>
            <a:r>
              <a:rPr lang="sk-SK" dirty="0" smtClean="0"/>
              <a:t> – Predstavuje neoddeliteľnú súčasť každej experimentálnej štúdie, kde autori porovnávajú nimi nadobudnuté výsledky s výsledkami iných autorov, pôsobiacich v identickej, respektíve podobnej oblasti vedy. Pre zostavenie diskusnej skupiny je nutné štúdium väčšieho množstva tematicky podobne zameraných vedeckých štúdií – najmä časti Výsledky.</a:t>
            </a:r>
          </a:p>
          <a:p>
            <a:pPr marL="0" indent="0" algn="just">
              <a:buNone/>
            </a:pPr>
            <a:endParaRPr lang="sk-SK" dirty="0"/>
          </a:p>
          <a:p>
            <a:pPr marL="0" indent="0" algn="just">
              <a:buNone/>
            </a:pPr>
            <a:r>
              <a:rPr lang="sk-SK" u="sng" dirty="0" smtClean="0"/>
              <a:t>Asociácia so štúdiom na Univerzite</a:t>
            </a:r>
            <a:r>
              <a:rPr lang="sk-SK" dirty="0" smtClean="0"/>
              <a:t>:</a:t>
            </a:r>
          </a:p>
          <a:p>
            <a:pPr marL="0" indent="0" algn="just">
              <a:buNone/>
            </a:pPr>
            <a:r>
              <a:rPr lang="sk-SK" dirty="0" smtClean="0"/>
              <a:t>Bez štúdia výsledkov a diskusií prezentovaných vo vedeckých článkoch, nie je reálne kvalifikovane zostaviť vlastné kapitoly tohto zamerania.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3261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669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2400" dirty="0" smtClean="0"/>
          </a:p>
          <a:p>
            <a:pPr marL="0" indent="0" algn="just">
              <a:buNone/>
            </a:pPr>
            <a:endParaRPr lang="sk-SK" sz="2400" dirty="0"/>
          </a:p>
          <a:p>
            <a:pPr marL="0" indent="0" algn="just">
              <a:buNone/>
            </a:pPr>
            <a:endParaRPr lang="sk-SK" sz="2400" dirty="0" smtClean="0"/>
          </a:p>
          <a:p>
            <a:pPr marL="0" indent="0" algn="just">
              <a:buNone/>
            </a:pPr>
            <a:endParaRPr lang="sk-SK" sz="2400" dirty="0"/>
          </a:p>
          <a:p>
            <a:pPr marL="0" indent="0" algn="just">
              <a:buNone/>
            </a:pPr>
            <a:endParaRPr lang="sk-SK" sz="2400" dirty="0" smtClean="0"/>
          </a:p>
          <a:p>
            <a:pPr marL="0" indent="0" algn="just">
              <a:buNone/>
            </a:pPr>
            <a:endParaRPr lang="sk-SK" sz="2400" dirty="0"/>
          </a:p>
          <a:p>
            <a:pPr marL="0" indent="0" algn="just">
              <a:buNone/>
            </a:pPr>
            <a:r>
              <a:rPr lang="sk-SK" sz="2400" dirty="0" smtClean="0"/>
              <a:t>                                Záver </a:t>
            </a:r>
            <a:r>
              <a:rPr lang="sk-SK" sz="2400" dirty="0" smtClean="0"/>
              <a:t>→</a:t>
            </a:r>
          </a:p>
          <a:p>
            <a:pPr marL="0" indent="0" algn="just">
              <a:buNone/>
            </a:pPr>
            <a:endParaRPr lang="sk-SK" sz="2400" dirty="0"/>
          </a:p>
          <a:p>
            <a:pPr marL="0" indent="0" algn="just">
              <a:buNone/>
            </a:pPr>
            <a:endParaRPr lang="sk-SK" sz="2400" dirty="0" smtClean="0"/>
          </a:p>
          <a:p>
            <a:pPr marL="0" indent="0" algn="just">
              <a:buNone/>
            </a:pPr>
            <a:endParaRPr lang="sk-SK" sz="2400" dirty="0"/>
          </a:p>
          <a:p>
            <a:pPr marL="0" indent="0" algn="just">
              <a:buNone/>
            </a:pPr>
            <a:endParaRPr lang="sk-SK" sz="2400" dirty="0" smtClean="0"/>
          </a:p>
          <a:p>
            <a:pPr marL="0" indent="0" algn="just">
              <a:buNone/>
            </a:pPr>
            <a:endParaRPr lang="sk-SK" sz="2400" dirty="0" smtClean="0"/>
          </a:p>
          <a:p>
            <a:pPr marL="0" indent="0" algn="just">
              <a:buNone/>
            </a:pPr>
            <a:r>
              <a:rPr lang="sk-SK" sz="2400" dirty="0" smtClean="0"/>
              <a:t>                          Zoznam</a:t>
            </a:r>
          </a:p>
          <a:p>
            <a:pPr marL="0" indent="0" algn="just">
              <a:buNone/>
            </a:pPr>
            <a:r>
              <a:rPr lang="sk-SK" sz="2400" dirty="0" smtClean="0"/>
              <a:t>                          použitej</a:t>
            </a:r>
            <a:endParaRPr lang="sk-SK" sz="2400" dirty="0" smtClean="0"/>
          </a:p>
          <a:p>
            <a:pPr marL="0" indent="0" algn="just">
              <a:buNone/>
            </a:pPr>
            <a:r>
              <a:rPr lang="sk-SK" sz="2400" dirty="0" smtClean="0"/>
              <a:t>                          Literatúry </a:t>
            </a:r>
            <a:r>
              <a:rPr lang="sk-SK" sz="2400" dirty="0" smtClean="0"/>
              <a:t>→</a:t>
            </a:r>
            <a:endParaRPr lang="sk-SK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842" y="0"/>
            <a:ext cx="507005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10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74136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sk-SK" u="sng" dirty="0" smtClean="0"/>
              <a:t>Záver</a:t>
            </a:r>
            <a:r>
              <a:rPr lang="sk-SK" dirty="0" smtClean="0"/>
              <a:t> – Stručné zhrnutie najpodstatnejších zistení/informácií, prezentovaných v práci. Na konci je možné uviesť ďalšie vízie/plány, akým smerom rozvinúť experiment, prípadne ako uplatniť nadobudnuté informácie v praktickej sfére </a:t>
            </a:r>
            <a:r>
              <a:rPr lang="en-US" dirty="0" smtClean="0"/>
              <a:t>(</a:t>
            </a:r>
            <a:r>
              <a:rPr lang="sk-SK" dirty="0" smtClean="0"/>
              <a:t>podniky – napr. optimalizácia, atď.</a:t>
            </a:r>
            <a:r>
              <a:rPr lang="en-US" dirty="0" smtClean="0"/>
              <a:t>)</a:t>
            </a:r>
            <a:r>
              <a:rPr lang="sk-SK" dirty="0" smtClean="0"/>
              <a:t>.</a:t>
            </a:r>
          </a:p>
          <a:p>
            <a:pPr marL="0" indent="0" algn="just">
              <a:buNone/>
            </a:pPr>
            <a:endParaRPr lang="sk-SK" dirty="0"/>
          </a:p>
          <a:p>
            <a:pPr marL="0" indent="0" algn="just">
              <a:buNone/>
            </a:pPr>
            <a:r>
              <a:rPr lang="sk-SK" u="sng" dirty="0" smtClean="0"/>
              <a:t>Zoznam použitej literatúry</a:t>
            </a:r>
            <a:r>
              <a:rPr lang="sk-SK" dirty="0" smtClean="0"/>
              <a:t> – Kompletný zoznam informačných zdrojov, o ktoré sa autori práce „opierajú“ vo svojej štúdii. Korešponduje s odkazmi uvádzanými priamo v texte. Bez identifikácie autorov v texte formou odkazov a následnej časti použitá literatúra by došlo k porušeniu etiky citovania/duševného vlastníctva.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8349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457200" y="44624"/>
            <a:ext cx="8229600" cy="66967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2400" dirty="0"/>
              <a:t> </a:t>
            </a:r>
            <a:r>
              <a:rPr lang="sk-SK" sz="2400" dirty="0" smtClean="0"/>
              <a:t>             Kategória článku →</a:t>
            </a:r>
          </a:p>
          <a:p>
            <a:pPr marL="0" indent="0" algn="just">
              <a:buNone/>
            </a:pPr>
            <a:r>
              <a:rPr lang="sk-SK" sz="2400" dirty="0" smtClean="0"/>
              <a:t>                                 Názov </a:t>
            </a:r>
            <a:r>
              <a:rPr lang="sk-SK" sz="2400" dirty="0" smtClean="0"/>
              <a:t>→</a:t>
            </a:r>
            <a:endParaRPr lang="sk-SK" sz="2400" dirty="0" smtClean="0"/>
          </a:p>
          <a:p>
            <a:pPr marL="0" indent="0" algn="just">
              <a:buNone/>
            </a:pPr>
            <a:r>
              <a:rPr lang="sk-SK" sz="2400" dirty="0" smtClean="0"/>
              <a:t>             Autorský kolektív </a:t>
            </a:r>
            <a:r>
              <a:rPr lang="sk-SK" sz="2400" dirty="0" smtClean="0"/>
              <a:t>→</a:t>
            </a:r>
            <a:endParaRPr lang="sk-SK" sz="2400" dirty="0" smtClean="0"/>
          </a:p>
          <a:p>
            <a:pPr marL="0" indent="0" algn="just">
              <a:buNone/>
            </a:pPr>
            <a:r>
              <a:rPr lang="sk-SK" sz="2400" dirty="0" smtClean="0"/>
              <a:t>                             Abstrakt </a:t>
            </a:r>
            <a:r>
              <a:rPr lang="sk-SK" sz="2400" dirty="0" smtClean="0"/>
              <a:t>→</a:t>
            </a:r>
            <a:endParaRPr lang="sk-SK" sz="2400" dirty="0" smtClean="0"/>
          </a:p>
          <a:p>
            <a:pPr marL="0" indent="0" algn="just">
              <a:buNone/>
            </a:pPr>
            <a:endParaRPr lang="sk-SK" sz="2400" dirty="0" smtClean="0"/>
          </a:p>
          <a:p>
            <a:pPr marL="0" indent="0" algn="just">
              <a:buNone/>
            </a:pPr>
            <a:endParaRPr lang="sk-SK" sz="2400" dirty="0" smtClean="0"/>
          </a:p>
          <a:p>
            <a:pPr marL="0" indent="0" algn="just">
              <a:buNone/>
            </a:pPr>
            <a:endParaRPr lang="sk-SK" sz="2400" dirty="0"/>
          </a:p>
          <a:p>
            <a:pPr marL="0" indent="0" algn="just">
              <a:buNone/>
            </a:pPr>
            <a:endParaRPr lang="sk-SK" sz="2400" dirty="0"/>
          </a:p>
          <a:p>
            <a:pPr marL="0" indent="0" algn="just">
              <a:buNone/>
            </a:pPr>
            <a:endParaRPr lang="sk-SK" sz="2400" dirty="0" smtClean="0"/>
          </a:p>
          <a:p>
            <a:pPr marL="0" indent="0" algn="just">
              <a:buNone/>
            </a:pPr>
            <a:r>
              <a:rPr lang="sk-SK" sz="2400" dirty="0"/>
              <a:t> </a:t>
            </a:r>
            <a:endParaRPr lang="sk-SK" sz="2400" dirty="0" smtClean="0"/>
          </a:p>
          <a:p>
            <a:pPr marL="0" indent="0" algn="just">
              <a:buNone/>
            </a:pPr>
            <a:r>
              <a:rPr lang="sk-SK" sz="2400" dirty="0" smtClean="0"/>
              <a:t>                                  Úvod </a:t>
            </a:r>
            <a:r>
              <a:rPr lang="sk-SK" sz="2400" dirty="0" smtClean="0"/>
              <a:t>→</a:t>
            </a:r>
            <a:endParaRPr lang="sk-SK" sz="2400" dirty="0" smtClean="0"/>
          </a:p>
          <a:p>
            <a:pPr marL="0" indent="0" algn="just">
              <a:buNone/>
            </a:pPr>
            <a:endParaRPr lang="sk-SK" sz="2400" dirty="0" smtClean="0"/>
          </a:p>
          <a:p>
            <a:pPr marL="0" indent="0" algn="just">
              <a:buNone/>
            </a:pPr>
            <a:r>
              <a:rPr lang="sk-SK" sz="2400" dirty="0" smtClean="0"/>
              <a:t> </a:t>
            </a:r>
            <a:endParaRPr lang="sk-SK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16" y="0"/>
            <a:ext cx="5256584" cy="682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76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4807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k-SK" u="sng" dirty="0" smtClean="0"/>
              <a:t>Kategória článku</a:t>
            </a:r>
            <a:r>
              <a:rPr lang="sk-SK" dirty="0" smtClean="0"/>
              <a:t> – rozumej spracovanie/zameranie informácie podávanej autormi článku, buď vo forme tzv. „</a:t>
            </a:r>
            <a:r>
              <a:rPr lang="sk-SK" b="1" dirty="0" err="1" smtClean="0"/>
              <a:t>Review</a:t>
            </a:r>
            <a:r>
              <a:rPr lang="sk-SK" dirty="0" smtClean="0"/>
              <a:t>“ prehľadových štúdií </a:t>
            </a:r>
            <a:r>
              <a:rPr lang="en-US" dirty="0" smtClean="0"/>
              <a:t>(</a:t>
            </a:r>
            <a:r>
              <a:rPr lang="sk-SK" dirty="0" smtClean="0"/>
              <a:t>článok neobsahuje časti typické pre výskumné články, ale zameriava sa na zosumarizovanie odborných informácií preberaných spravidla z väčšieho množstva vedeckých článkov na vybranú oblasť problematiky</a:t>
            </a:r>
            <a:r>
              <a:rPr lang="en-US" dirty="0" smtClean="0"/>
              <a:t>)</a:t>
            </a:r>
            <a:r>
              <a:rPr lang="sk-SK" dirty="0" smtClean="0"/>
              <a:t>.</a:t>
            </a:r>
            <a:r>
              <a:rPr lang="en-US" dirty="0" smtClean="0"/>
              <a:t> </a:t>
            </a:r>
          </a:p>
          <a:p>
            <a:pPr marL="0" indent="0" algn="just">
              <a:buNone/>
            </a:pPr>
            <a:r>
              <a:rPr lang="sk-SK" dirty="0" smtClean="0"/>
              <a:t>Prípadne výskumné/experimentálne štúdie „</a:t>
            </a:r>
            <a:r>
              <a:rPr lang="sk-SK" b="1" dirty="0" err="1" smtClean="0"/>
              <a:t>Article</a:t>
            </a:r>
            <a:r>
              <a:rPr lang="sk-SK" dirty="0" smtClean="0"/>
              <a:t>“ </a:t>
            </a:r>
            <a:r>
              <a:rPr lang="en-US" dirty="0" smtClean="0"/>
              <a:t>(p</a:t>
            </a:r>
            <a:r>
              <a:rPr lang="sk-SK" dirty="0" err="1" smtClean="0"/>
              <a:t>rezentujúce</a:t>
            </a:r>
            <a:r>
              <a:rPr lang="sk-SK" dirty="0" smtClean="0"/>
              <a:t> parciálne výsledky v určitej oblasti výskumu tzv. </a:t>
            </a:r>
            <a:r>
              <a:rPr lang="sk-SK" dirty="0" err="1" smtClean="0"/>
              <a:t>Short</a:t>
            </a:r>
            <a:r>
              <a:rPr lang="sk-SK" dirty="0" smtClean="0"/>
              <a:t> </a:t>
            </a:r>
            <a:r>
              <a:rPr lang="sk-SK" dirty="0" err="1" smtClean="0"/>
              <a:t>communication</a:t>
            </a:r>
            <a:r>
              <a:rPr lang="sk-SK" dirty="0" smtClean="0"/>
              <a:t>, alebo </a:t>
            </a:r>
            <a:r>
              <a:rPr lang="sk-SK" dirty="0" err="1" smtClean="0"/>
              <a:t>Full</a:t>
            </a:r>
            <a:r>
              <a:rPr lang="sk-SK" dirty="0" smtClean="0"/>
              <a:t> </a:t>
            </a:r>
            <a:r>
              <a:rPr lang="sk-SK" dirty="0" err="1" smtClean="0"/>
              <a:t>paper</a:t>
            </a:r>
            <a:r>
              <a:rPr lang="sk-SK" dirty="0" smtClean="0"/>
              <a:t> – ucelené výsledky celého experimentu</a:t>
            </a:r>
            <a:r>
              <a:rPr lang="en-US" dirty="0" smtClean="0"/>
              <a:t>)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974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4624"/>
            <a:ext cx="8229600" cy="662473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u="sng" dirty="0" err="1" smtClean="0"/>
              <a:t>Asoci</a:t>
            </a:r>
            <a:r>
              <a:rPr lang="sk-SK" u="sng" dirty="0" err="1" smtClean="0"/>
              <a:t>ácie</a:t>
            </a:r>
            <a:r>
              <a:rPr lang="sk-SK" u="sng" dirty="0" smtClean="0"/>
              <a:t> s potrebami štúdia na Univerzite</a:t>
            </a:r>
            <a:r>
              <a:rPr lang="sk-SK" dirty="0" smtClean="0"/>
              <a:t>:</a:t>
            </a:r>
          </a:p>
          <a:p>
            <a:pPr marL="0" indent="0" algn="just">
              <a:buNone/>
            </a:pPr>
            <a:r>
              <a:rPr lang="sk-SK" u="sng" dirty="0" smtClean="0"/>
              <a:t>Bakalárska práca</a:t>
            </a:r>
            <a:r>
              <a:rPr lang="sk-SK" dirty="0" smtClean="0"/>
              <a:t> predstavuje spravidla dielo, koncipované spracovaním literatúry na vybranú tému, pri dodržaní potrebného rozsahu strán. Zväčša tento formát práce býva kompilačného charakteru </a:t>
            </a:r>
            <a:r>
              <a:rPr lang="en-US" dirty="0" smtClean="0"/>
              <a:t>(</a:t>
            </a:r>
            <a:r>
              <a:rPr lang="sk-SK" dirty="0" smtClean="0"/>
              <a:t>teória bez konkrétneho výskumu</a:t>
            </a:r>
            <a:r>
              <a:rPr lang="en-US" dirty="0" smtClean="0"/>
              <a:t>)</a:t>
            </a:r>
            <a:r>
              <a:rPr lang="sk-SK" dirty="0" smtClean="0"/>
              <a:t> → </a:t>
            </a:r>
            <a:r>
              <a:rPr lang="sk-SK" b="1" dirty="0" err="1" smtClean="0"/>
              <a:t>Review</a:t>
            </a:r>
            <a:r>
              <a:rPr lang="sk-SK" dirty="0" smtClean="0"/>
              <a:t>. </a:t>
            </a:r>
          </a:p>
          <a:p>
            <a:pPr marL="0" indent="0" algn="just">
              <a:buNone/>
            </a:pPr>
            <a:endParaRPr lang="sk-SK" dirty="0"/>
          </a:p>
          <a:p>
            <a:pPr marL="0" indent="0" algn="just">
              <a:buNone/>
            </a:pPr>
            <a:r>
              <a:rPr lang="sk-SK" u="sng" dirty="0" smtClean="0"/>
              <a:t>Diplomová práca</a:t>
            </a:r>
            <a:r>
              <a:rPr lang="sk-SK" dirty="0" smtClean="0"/>
              <a:t> predstavuje v porovnaní s prácou Bakalárkou podstatne rozsiahlejšie dielo, v ktorom autor spravidla prezentuje výsledky vlastného experimentu </a:t>
            </a:r>
            <a:r>
              <a:rPr lang="en-US" dirty="0" smtClean="0"/>
              <a:t>(</a:t>
            </a:r>
            <a:r>
              <a:rPr lang="sk-SK" dirty="0" smtClean="0"/>
              <a:t>výnimočne kompilačné dielo</a:t>
            </a:r>
            <a:r>
              <a:rPr lang="en-US" dirty="0" smtClean="0"/>
              <a:t>)</a:t>
            </a:r>
            <a:r>
              <a:rPr lang="sk-SK" dirty="0" smtClean="0"/>
              <a:t>. Okrem vlastných výsledkov práca prakticky obsahuje identické časti, ako vedecký článok experimentálny → </a:t>
            </a:r>
            <a:r>
              <a:rPr lang="sk-SK" b="1" dirty="0" err="1" smtClean="0"/>
              <a:t>Article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8322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/>
          <a:lstStyle/>
          <a:p>
            <a:pPr marL="0" indent="0" algn="just">
              <a:buNone/>
            </a:pPr>
            <a:r>
              <a:rPr lang="sk-SK" u="sng" dirty="0" smtClean="0"/>
              <a:t>Názov článku</a:t>
            </a:r>
            <a:r>
              <a:rPr lang="sk-SK" dirty="0" smtClean="0"/>
              <a:t> </a:t>
            </a:r>
            <a:r>
              <a:rPr lang="sk-SK" dirty="0" smtClean="0"/>
              <a:t>- Vystihuje obsahové zameranie práce </a:t>
            </a:r>
            <a:r>
              <a:rPr lang="en-US" dirty="0" smtClean="0"/>
              <a:t>(</a:t>
            </a:r>
            <a:r>
              <a:rPr lang="sk-SK" dirty="0" smtClean="0"/>
              <a:t>Potreba voľby správnej kombinácie výrazov, pre </a:t>
            </a:r>
            <a:r>
              <a:rPr lang="sk-SK" dirty="0" smtClean="0"/>
              <a:t>čo najpresnejšie identifikovanie odborného zamerania práce</a:t>
            </a:r>
            <a:r>
              <a:rPr lang="en-US" dirty="0" smtClean="0"/>
              <a:t>)</a:t>
            </a:r>
            <a:r>
              <a:rPr lang="sk-SK" dirty="0" smtClean="0"/>
              <a:t>. </a:t>
            </a:r>
          </a:p>
          <a:p>
            <a:pPr marL="0" indent="0" algn="just">
              <a:buNone/>
            </a:pPr>
            <a:endParaRPr lang="sk-SK" dirty="0"/>
          </a:p>
          <a:p>
            <a:pPr marL="0" indent="0" algn="just">
              <a:buNone/>
            </a:pPr>
            <a:r>
              <a:rPr lang="sk-SK" u="sng" dirty="0" smtClean="0"/>
              <a:t>Autorský kolektív </a:t>
            </a:r>
            <a:r>
              <a:rPr lang="sk-SK" dirty="0" smtClean="0"/>
              <a:t>– Úplný zoznam autorov, ktorí sa určitým spôsobom spolupodieľali na kreovaní článku, vrátane identifikácie pracovísk, korešpondenčného autora. Poradie autorov je nemenné.</a:t>
            </a:r>
          </a:p>
          <a:p>
            <a:pPr marL="0" indent="0" algn="just">
              <a:buNone/>
            </a:pPr>
            <a:endParaRPr lang="sk-SK" dirty="0"/>
          </a:p>
          <a:p>
            <a:pPr marL="0" indent="0" algn="just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280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u="sng" dirty="0" smtClean="0"/>
              <a:t>Abstrakt</a:t>
            </a:r>
            <a:r>
              <a:rPr lang="sk-SK" dirty="0" smtClean="0"/>
              <a:t> – Sprostredkováva najdôležitejšie informácie v zhutnenej podobe so zámerom informovať čitateľa, o čom daný článok pojednáva. Slúži zároveň ako nástroj na rýchlu selekciu pri hľadaní informačných zdrojov pre vlastné potreby.  </a:t>
            </a:r>
          </a:p>
          <a:p>
            <a:pPr marL="0" indent="0" algn="just">
              <a:buNone/>
            </a:pPr>
            <a:endParaRPr lang="sk-SK" dirty="0"/>
          </a:p>
          <a:p>
            <a:pPr marL="0" indent="0" algn="just">
              <a:buNone/>
            </a:pPr>
            <a:r>
              <a:rPr lang="sk-SK" u="sng" dirty="0" smtClean="0"/>
              <a:t>Úvod</a:t>
            </a:r>
            <a:r>
              <a:rPr lang="sk-SK" dirty="0" smtClean="0"/>
              <a:t> - Je </a:t>
            </a:r>
            <a:r>
              <a:rPr lang="sk-SK" smtClean="0"/>
              <a:t>neoddeliteľnou súčasťou </a:t>
            </a:r>
            <a:r>
              <a:rPr lang="sk-SK" dirty="0" smtClean="0"/>
              <a:t>každej odbornej/vedeckej publikácie. Vytvára „pôdu“ pre podanie informačného balíka/minima, významného pre pochopenie danej oblasti problematiky. </a:t>
            </a:r>
          </a:p>
          <a:p>
            <a:pPr marL="0" indent="0" algn="just">
              <a:buNone/>
            </a:pPr>
            <a:endParaRPr lang="sk-SK" dirty="0"/>
          </a:p>
          <a:p>
            <a:pPr marL="0" indent="0" algn="just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0752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/>
          <a:lstStyle/>
          <a:p>
            <a:pPr marL="0" indent="0" algn="just">
              <a:buNone/>
            </a:pPr>
            <a:endParaRPr lang="sk-SK" sz="2400" dirty="0" smtClean="0"/>
          </a:p>
          <a:p>
            <a:pPr marL="0" indent="0" algn="just">
              <a:buNone/>
            </a:pPr>
            <a:endParaRPr lang="sk-SK" sz="2400" dirty="0"/>
          </a:p>
          <a:p>
            <a:pPr marL="0" indent="0" algn="just">
              <a:buNone/>
            </a:pPr>
            <a:r>
              <a:rPr lang="sk-SK" sz="2400" dirty="0" smtClean="0"/>
              <a:t>             Materiál a </a:t>
            </a:r>
          </a:p>
          <a:p>
            <a:pPr marL="0" indent="0" algn="just">
              <a:buNone/>
            </a:pPr>
            <a:r>
              <a:rPr lang="sk-SK" sz="2400" dirty="0" smtClean="0"/>
              <a:t>         Metodika →</a:t>
            </a:r>
          </a:p>
          <a:p>
            <a:pPr marL="0" indent="0" algn="just">
              <a:buNone/>
            </a:pPr>
            <a:endParaRPr lang="sk-SK" dirty="0"/>
          </a:p>
          <a:p>
            <a:pPr marL="0" indent="0" algn="just">
              <a:buNone/>
            </a:pPr>
            <a:endParaRPr lang="sk-S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311" y="116632"/>
            <a:ext cx="6445689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65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k-SK" u="sng" dirty="0" smtClean="0"/>
              <a:t>Materiál a metodika</a:t>
            </a:r>
            <a:r>
              <a:rPr lang="sk-SK" dirty="0" smtClean="0"/>
              <a:t> – V tejto časti článku autori prezentujú presný postup prác realizácie experimentálnej štúdie, bez vynechania podstatných informácií, vrátane zvoleného matematicko-štatistického spracovania nadobudnutých výsledkov.</a:t>
            </a:r>
          </a:p>
          <a:p>
            <a:pPr marL="0" indent="0" algn="just">
              <a:buNone/>
            </a:pPr>
            <a:endParaRPr lang="sk-SK" dirty="0"/>
          </a:p>
          <a:p>
            <a:pPr marL="0" indent="0" algn="just">
              <a:buNone/>
            </a:pPr>
            <a:r>
              <a:rPr lang="sk-SK" u="sng" dirty="0" smtClean="0"/>
              <a:t>Asociácia so štúdiom na Univerzite</a:t>
            </a:r>
            <a:r>
              <a:rPr lang="sk-SK" dirty="0" smtClean="0"/>
              <a:t>:</a:t>
            </a:r>
          </a:p>
          <a:p>
            <a:pPr marL="0" indent="0" algn="just">
              <a:buNone/>
            </a:pPr>
            <a:r>
              <a:rPr lang="sk-SK" dirty="0" smtClean="0"/>
              <a:t>Len na základe metodických častí publikovaných štúdií je možné navrhnúť metodický postup realizácie vlastného experimentu, s pravdepodobnou nutnosťou jeho optimalizácie na vlastné podmienky laboratória </a:t>
            </a:r>
            <a:r>
              <a:rPr lang="en-US" dirty="0" smtClean="0"/>
              <a:t>(</a:t>
            </a:r>
            <a:r>
              <a:rPr lang="en-US" dirty="0" err="1" smtClean="0"/>
              <a:t>pr</a:t>
            </a:r>
            <a:r>
              <a:rPr lang="sk-SK" dirty="0" err="1" smtClean="0"/>
              <a:t>ístroje</a:t>
            </a:r>
            <a:r>
              <a:rPr lang="sk-SK" dirty="0" smtClean="0"/>
              <a:t>, chémia atď.</a:t>
            </a:r>
            <a:r>
              <a:rPr lang="en-US" dirty="0" smtClean="0"/>
              <a:t>)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302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2400" dirty="0" smtClean="0"/>
              <a:t>                            Výsledky </a:t>
            </a:r>
            <a:r>
              <a:rPr lang="sk-SK" sz="2400" dirty="0" smtClean="0"/>
              <a:t>→</a:t>
            </a:r>
            <a:endParaRPr lang="sk-SK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94"/>
            <a:ext cx="5203169" cy="679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74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609</Words>
  <Application>Microsoft Office PowerPoint</Application>
  <PresentationFormat>Prezentácia na obrazovke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Motív Office</vt:lpstr>
      <vt:lpstr>Vedecké publikovanie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Vedecké publikovanie</dc:title>
  <dc:creator>Jozef</dc:creator>
  <cp:lastModifiedBy>Jozef</cp:lastModifiedBy>
  <cp:revision>11</cp:revision>
  <dcterms:created xsi:type="dcterms:W3CDTF">2021-08-26T06:09:29Z</dcterms:created>
  <dcterms:modified xsi:type="dcterms:W3CDTF">2021-08-26T08:49:45Z</dcterms:modified>
</cp:coreProperties>
</file>