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FECAD-4D92-4497-B69B-37C2A8149B61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1443C-8FD2-4531-9BA4-9D615880FF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48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1443C-8FD2-4531-9BA4-9D615880FF0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569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1443C-8FD2-4531-9BA4-9D615880FF0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0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1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3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844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96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204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41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556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87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14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98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87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26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2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0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3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1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51780-63A4-42A1-9A2A-AEE7AB854A1E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C740D3-D744-4A41-A056-DA1A5180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41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3469E-6118-E8DE-AD17-A460BD87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405890"/>
          </a:xfrm>
        </p:spPr>
        <p:txBody>
          <a:bodyPr/>
          <a:lstStyle/>
          <a:p>
            <a:r>
              <a:rPr lang="en-US" b="1"/>
              <a:t>Functions and forms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AFC010-006D-C0ED-8241-058773B9B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314950"/>
            <a:ext cx="8915399" cy="588712"/>
          </a:xfrm>
        </p:spPr>
        <p:txBody>
          <a:bodyPr>
            <a:normAutofit/>
          </a:bodyPr>
          <a:lstStyle/>
          <a:p>
            <a:r>
              <a:rPr lang="sk-SK" sz="2400" b="1" dirty="0"/>
              <a:t>doc. Ing. Marcela Hallová, PhD.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7078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DB9D6-960F-F4F5-4DE8-D84A3ACD9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18370"/>
            <a:ext cx="8911687" cy="713200"/>
          </a:xfrm>
        </p:spPr>
        <p:txBody>
          <a:bodyPr/>
          <a:lstStyle/>
          <a:p>
            <a:r>
              <a:rPr lang="en-GB" b="1" dirty="0"/>
              <a:t>Learning about Function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82853-8BD8-87EC-018E-1128AACB6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23010"/>
            <a:ext cx="8915400" cy="5097780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A custom function has much in common with a Sub procedure. </a:t>
            </a:r>
            <a:endParaRPr lang="sk-SK" sz="2800" dirty="0"/>
          </a:p>
          <a:p>
            <a:r>
              <a:rPr lang="en-GB" sz="2800" dirty="0"/>
              <a:t>Function procedures have</a:t>
            </a:r>
            <a:r>
              <a:rPr lang="sk-SK" sz="2800" dirty="0"/>
              <a:t> </a:t>
            </a:r>
            <a:r>
              <a:rPr lang="en-GB" sz="2800" dirty="0"/>
              <a:t>some important differences, however. </a:t>
            </a:r>
            <a:endParaRPr lang="sk-SK" sz="2800" dirty="0"/>
          </a:p>
          <a:p>
            <a:r>
              <a:rPr lang="en-GB" sz="2800" dirty="0"/>
              <a:t>Perhaps the key difference is that a function returns</a:t>
            </a:r>
            <a:r>
              <a:rPr lang="sk-SK" sz="2800" dirty="0"/>
              <a:t> </a:t>
            </a:r>
            <a:r>
              <a:rPr lang="en-GB" sz="2800" dirty="0"/>
              <a:t>a value (such as a number, a date, or a text string). </a:t>
            </a:r>
            <a:endParaRPr lang="sk-SK" sz="2800" dirty="0"/>
          </a:p>
          <a:p>
            <a:r>
              <a:rPr lang="en-GB" sz="2800" dirty="0"/>
              <a:t>When writing a function, the value</a:t>
            </a:r>
            <a:r>
              <a:rPr lang="sk-SK" sz="2800" dirty="0"/>
              <a:t> </a:t>
            </a:r>
            <a:r>
              <a:rPr lang="en-GB" sz="2800" dirty="0"/>
              <a:t>that’s returned is the value that has been assigned to the function’s name when a function</a:t>
            </a:r>
            <a:r>
              <a:rPr lang="sk-SK" sz="2800" dirty="0"/>
              <a:t> </a:t>
            </a:r>
            <a:r>
              <a:rPr lang="en-GB" sz="2800" dirty="0"/>
              <a:t>is finished executing.</a:t>
            </a:r>
          </a:p>
        </p:txBody>
      </p:sp>
    </p:spTree>
    <p:extLst>
      <p:ext uri="{BB962C8B-B14F-4D97-AF65-F5344CB8AC3E}">
        <p14:creationId xmlns:p14="http://schemas.microsoft.com/office/powerpoint/2010/main" val="264151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5E58-9E78-7C5B-2AFC-D95611C4C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26930"/>
            <a:ext cx="8911687" cy="770350"/>
          </a:xfrm>
        </p:spPr>
        <p:txBody>
          <a:bodyPr>
            <a:normAutofit/>
          </a:bodyPr>
          <a:lstStyle/>
          <a:p>
            <a:r>
              <a:rPr lang="en-GB" sz="2800" b="1" dirty="0"/>
              <a:t>To create a custom function, follow these steps: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2B2EB-5D30-0C48-B7BB-5EC764739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17270"/>
            <a:ext cx="8915400" cy="5513800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en-GB" sz="2400" dirty="0"/>
              <a:t>Activate the VB Editor. (Press Alt+F11.)</a:t>
            </a:r>
            <a:endParaRPr lang="sk-SK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Select the workbook in the Project Explorer (choose View ➪ Project Explorer if</a:t>
            </a:r>
            <a:r>
              <a:rPr lang="sk-SK" sz="2400" dirty="0"/>
              <a:t> </a:t>
            </a:r>
            <a:r>
              <a:rPr lang="en-GB" sz="2400" dirty="0"/>
              <a:t>it’s not already visible).</a:t>
            </a:r>
            <a:endParaRPr lang="sk-SK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Choose Insert ➪ Module to insert a VBA module, or you can use an existing</a:t>
            </a:r>
            <a:r>
              <a:rPr lang="sk-SK" sz="2400" dirty="0"/>
              <a:t> </a:t>
            </a:r>
            <a:r>
              <a:rPr lang="en-GB" sz="2400" dirty="0"/>
              <a:t>code module. However, it must be a standard VBA module.</a:t>
            </a:r>
            <a:endParaRPr lang="sk-SK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Enter the keyword Function followed by the function’s name and a list of the</a:t>
            </a:r>
            <a:r>
              <a:rPr lang="sk-SK" sz="2400" dirty="0"/>
              <a:t> </a:t>
            </a:r>
            <a:r>
              <a:rPr lang="en-GB" sz="2400" dirty="0"/>
              <a:t>arguments (if any) in parentheses. If the function doesn’t use an argument, the</a:t>
            </a:r>
            <a:r>
              <a:rPr lang="sk-SK" sz="2400" dirty="0"/>
              <a:t> </a:t>
            </a:r>
            <a:r>
              <a:rPr lang="en-GB" sz="2400" dirty="0"/>
              <a:t>VBE adds a set of empty parentheses.</a:t>
            </a:r>
            <a:endParaRPr lang="sk-SK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Type the VBA code that performs the work—and make sure that the variable</a:t>
            </a:r>
            <a:r>
              <a:rPr lang="sk-SK" sz="2400" dirty="0"/>
              <a:t> </a:t>
            </a:r>
            <a:r>
              <a:rPr lang="en-GB" sz="2400" dirty="0"/>
              <a:t>corresponding to the function’s name has the appropriate value when the function</a:t>
            </a:r>
            <a:r>
              <a:rPr lang="sk-SK" sz="2400" dirty="0"/>
              <a:t> </a:t>
            </a:r>
            <a:r>
              <a:rPr lang="en-GB" sz="2400" dirty="0"/>
              <a:t>ends. This is the value that the function returns.</a:t>
            </a:r>
            <a:endParaRPr lang="sk-SK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End the function with an End Function statement. The VBE adds this statement</a:t>
            </a:r>
            <a:r>
              <a:rPr lang="sk-SK" sz="2400" dirty="0"/>
              <a:t> </a:t>
            </a:r>
            <a:r>
              <a:rPr lang="en-GB" sz="2400" dirty="0"/>
              <a:t>automatically when you type the function statement.</a:t>
            </a:r>
          </a:p>
        </p:txBody>
      </p:sp>
    </p:spTree>
    <p:extLst>
      <p:ext uri="{BB962C8B-B14F-4D97-AF65-F5344CB8AC3E}">
        <p14:creationId xmlns:p14="http://schemas.microsoft.com/office/powerpoint/2010/main" val="2403144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B719-F0F6-148C-F9A0-11A4DAA21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29800"/>
            <a:ext cx="8911687" cy="736060"/>
          </a:xfrm>
        </p:spPr>
        <p:txBody>
          <a:bodyPr/>
          <a:lstStyle/>
          <a:p>
            <a:r>
              <a:rPr lang="en-GB" b="1" dirty="0"/>
              <a:t>What a Function Can’t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46832-CE69-A490-5BB7-F03C7B673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45870"/>
            <a:ext cx="8915400" cy="5269230"/>
          </a:xfrm>
        </p:spPr>
        <p:txBody>
          <a:bodyPr>
            <a:normAutofit/>
          </a:bodyPr>
          <a:lstStyle/>
          <a:p>
            <a:r>
              <a:rPr lang="en-GB" sz="2400" dirty="0"/>
              <a:t>Almost everyone who starts creating custom worksheet functions using VBA makes a fatal mistake:</a:t>
            </a:r>
            <a:r>
              <a:rPr lang="sk-SK" sz="2400" dirty="0"/>
              <a:t> </a:t>
            </a:r>
            <a:r>
              <a:rPr lang="en-GB" sz="2400" dirty="0"/>
              <a:t>they try to get the function to do more than is possible.</a:t>
            </a:r>
            <a:endParaRPr lang="sk-SK" sz="2400" dirty="0"/>
          </a:p>
          <a:p>
            <a:r>
              <a:rPr lang="en-GB" sz="2400" dirty="0"/>
              <a:t>A worksheet function returns a value, and the function must be completely “passive.” In other</a:t>
            </a:r>
            <a:r>
              <a:rPr lang="sk-SK" sz="2400" dirty="0"/>
              <a:t> </a:t>
            </a:r>
            <a:r>
              <a:rPr lang="en-GB" sz="2400" dirty="0"/>
              <a:t>words, the function can’t change anything on the</a:t>
            </a:r>
            <a:r>
              <a:rPr lang="sk-SK" sz="2400" dirty="0"/>
              <a:t> </a:t>
            </a:r>
            <a:r>
              <a:rPr lang="en-GB" sz="2400" dirty="0"/>
              <a:t>worksheet. For example, you can’t develop a</a:t>
            </a:r>
            <a:r>
              <a:rPr lang="sk-SK" sz="2400" dirty="0"/>
              <a:t> </a:t>
            </a:r>
            <a:r>
              <a:rPr lang="en-GB" sz="2400" dirty="0"/>
              <a:t>worksheet function that changes the formatting of a cell. If your function attempts to perform an action that isn’t allowed,</a:t>
            </a:r>
            <a:r>
              <a:rPr lang="sk-SK" sz="2400" dirty="0"/>
              <a:t> </a:t>
            </a:r>
            <a:r>
              <a:rPr lang="en-GB" sz="2400" dirty="0"/>
              <a:t>the function simply returns an error.</a:t>
            </a:r>
            <a:endParaRPr lang="sk-SK" sz="2400" dirty="0"/>
          </a:p>
          <a:p>
            <a:r>
              <a:rPr lang="en-GB" sz="2400" dirty="0"/>
              <a:t>VBA functions that aren’t used in worksheet formulas can do anything that a regular Sub procedure</a:t>
            </a:r>
            <a:r>
              <a:rPr lang="sk-SK" sz="2400" dirty="0"/>
              <a:t> </a:t>
            </a:r>
            <a:r>
              <a:rPr lang="en-GB" sz="2400" dirty="0"/>
              <a:t>can do, including changing cell formatting.</a:t>
            </a:r>
          </a:p>
        </p:txBody>
      </p:sp>
    </p:spTree>
    <p:extLst>
      <p:ext uri="{BB962C8B-B14F-4D97-AF65-F5344CB8AC3E}">
        <p14:creationId xmlns:p14="http://schemas.microsoft.com/office/powerpoint/2010/main" val="1109403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479D6-2DFD-DD3C-B738-943BA99A5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61220"/>
            <a:ext cx="8911687" cy="667480"/>
          </a:xfrm>
        </p:spPr>
        <p:txBody>
          <a:bodyPr/>
          <a:lstStyle/>
          <a:p>
            <a:r>
              <a:rPr lang="en-GB" b="1" dirty="0"/>
              <a:t>Using Function Procedure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9E093-AEF3-019D-40A2-097633AE4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94460"/>
            <a:ext cx="8915400" cy="5102320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Arguments can be variables (including arrays), constants, literals, or expressions.</a:t>
            </a:r>
            <a:endParaRPr lang="sk-SK" sz="3600" dirty="0"/>
          </a:p>
          <a:p>
            <a:r>
              <a:rPr lang="en-GB" sz="3600" dirty="0"/>
              <a:t>Some functions do not have arguments.</a:t>
            </a:r>
            <a:endParaRPr lang="sk-SK" sz="3600" dirty="0"/>
          </a:p>
          <a:p>
            <a:r>
              <a:rPr lang="en-GB" sz="3600" dirty="0"/>
              <a:t>Some functions have a fixed number of required arguments (from 1 to 60).</a:t>
            </a:r>
            <a:endParaRPr lang="sk-SK" sz="3600" dirty="0"/>
          </a:p>
          <a:p>
            <a:r>
              <a:rPr lang="en-GB" sz="3600" dirty="0"/>
              <a:t>Some functions have a combination of required and optional arguments.</a:t>
            </a:r>
          </a:p>
        </p:txBody>
      </p:sp>
    </p:spTree>
    <p:extLst>
      <p:ext uri="{BB962C8B-B14F-4D97-AF65-F5344CB8AC3E}">
        <p14:creationId xmlns:p14="http://schemas.microsoft.com/office/powerpoint/2010/main" val="4072196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AC358-A037-811B-F026-62826B6F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830" y="406940"/>
            <a:ext cx="9432069" cy="667480"/>
          </a:xfrm>
        </p:spPr>
        <p:txBody>
          <a:bodyPr/>
          <a:lstStyle/>
          <a:p>
            <a:r>
              <a:rPr lang="en-GB" b="1" dirty="0"/>
              <a:t>Creating </a:t>
            </a:r>
            <a:r>
              <a:rPr lang="en-GB" b="1" dirty="0" err="1"/>
              <a:t>UserForms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7EF1-A7A1-35D5-44C1-C250EA5F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1223010"/>
            <a:ext cx="9721532" cy="1771650"/>
          </a:xfrm>
        </p:spPr>
        <p:txBody>
          <a:bodyPr>
            <a:normAutofit/>
          </a:bodyPr>
          <a:lstStyle/>
          <a:p>
            <a:r>
              <a:rPr lang="en-GB" sz="2400" dirty="0"/>
              <a:t>The following is an example of a simple macro that makes each cell in the selected range uppercase</a:t>
            </a:r>
            <a:r>
              <a:rPr lang="sk-SK" sz="2400" dirty="0"/>
              <a:t> </a:t>
            </a:r>
            <a:r>
              <a:rPr lang="en-GB" sz="2400" dirty="0"/>
              <a:t>(but skips cells that have a formula). The procedure uses VBA’s built-in </a:t>
            </a:r>
            <a:r>
              <a:rPr lang="en-GB" sz="2400" dirty="0" err="1"/>
              <a:t>StrConv</a:t>
            </a:r>
            <a:r>
              <a:rPr lang="en-GB" sz="2400" dirty="0"/>
              <a:t>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720AFA-CAE3-6C9A-E181-E96F6F523543}"/>
              </a:ext>
            </a:extLst>
          </p:cNvPr>
          <p:cNvSpPr txBox="1"/>
          <p:nvPr/>
        </p:nvSpPr>
        <p:spPr>
          <a:xfrm>
            <a:off x="1565910" y="3246120"/>
            <a:ext cx="101612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0" i="0" u="none" strike="noStrike" baseline="0" dirty="0">
                <a:latin typeface="CourierStd"/>
              </a:rPr>
              <a:t>Sub </a:t>
            </a:r>
            <a:r>
              <a:rPr lang="en-GB" sz="2400" b="0" i="0" u="none" strike="noStrike" baseline="0" dirty="0" err="1">
                <a:latin typeface="CourierStd"/>
              </a:rPr>
              <a:t>ChangeCase</a:t>
            </a:r>
            <a:r>
              <a:rPr lang="en-GB" sz="2400" b="0" i="0" u="none" strike="noStrike" baseline="0" dirty="0">
                <a:latin typeface="CourierStd"/>
              </a:rPr>
              <a:t>()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</a:t>
            </a:r>
            <a:r>
              <a:rPr lang="en-GB" sz="2400" b="0" i="0" u="none" strike="noStrike" baseline="0" dirty="0">
                <a:latin typeface="CourierStd"/>
              </a:rPr>
              <a:t>For Each cell In Selection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>
                <a:latin typeface="CourierStd"/>
              </a:rPr>
              <a:t>If Not </a:t>
            </a:r>
            <a:r>
              <a:rPr lang="en-GB" sz="2400" b="0" i="0" u="none" strike="noStrike" baseline="0" dirty="0" err="1">
                <a:latin typeface="CourierStd"/>
              </a:rPr>
              <a:t>cell.HasFormula</a:t>
            </a:r>
            <a:r>
              <a:rPr lang="en-GB" sz="2400" b="0" i="0" u="none" strike="noStrike" baseline="0" dirty="0">
                <a:latin typeface="CourierStd"/>
              </a:rPr>
              <a:t> Then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</a:t>
            </a:r>
            <a:r>
              <a:rPr lang="en-GB" sz="2400" b="0" i="0" u="none" strike="noStrike" baseline="0" dirty="0" err="1">
                <a:latin typeface="CourierStd"/>
              </a:rPr>
              <a:t>cell.Value</a:t>
            </a:r>
            <a:r>
              <a:rPr lang="en-GB" sz="2400" b="0" i="0" u="none" strike="noStrike" baseline="0" dirty="0">
                <a:latin typeface="CourierStd"/>
              </a:rPr>
              <a:t> = </a:t>
            </a:r>
            <a:r>
              <a:rPr lang="en-GB" sz="2400" b="0" i="0" u="none" strike="noStrike" baseline="0" dirty="0" err="1">
                <a:latin typeface="CourierStd"/>
              </a:rPr>
              <a:t>StrConv</a:t>
            </a:r>
            <a:r>
              <a:rPr lang="en-GB" sz="2400" b="0" i="0" u="none" strike="noStrike" baseline="0" dirty="0">
                <a:latin typeface="CourierStd"/>
              </a:rPr>
              <a:t>(</a:t>
            </a:r>
            <a:r>
              <a:rPr lang="en-GB" sz="2400" b="0" i="0" u="none" strike="noStrike" baseline="0" dirty="0" err="1">
                <a:latin typeface="CourierStd"/>
              </a:rPr>
              <a:t>cell.Value,vbUpperCase</a:t>
            </a:r>
            <a:r>
              <a:rPr lang="en-GB" sz="2400" b="0" i="0" u="none" strike="noStrike" baseline="0" dirty="0">
                <a:latin typeface="CourierStd"/>
              </a:rPr>
              <a:t>)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>
                <a:latin typeface="CourierStd"/>
              </a:rPr>
              <a:t>End If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</a:t>
            </a:r>
            <a:r>
              <a:rPr lang="en-GB" sz="2400" b="0" i="0" u="none" strike="noStrike" baseline="0" dirty="0">
                <a:latin typeface="CourierStd"/>
              </a:rPr>
              <a:t>Next Cell</a:t>
            </a:r>
          </a:p>
          <a:p>
            <a:pPr algn="l"/>
            <a:r>
              <a:rPr lang="en-GB" sz="2400" b="0" i="0" u="none" strike="noStrike" baseline="0" dirty="0">
                <a:latin typeface="CourierStd"/>
              </a:rPr>
              <a:t>End Sub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75240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63E16-40E0-0C77-58B3-9CC9F83F9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32670"/>
            <a:ext cx="8911687" cy="62176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</a:t>
            </a:r>
            <a:r>
              <a:rPr lang="en-GB" b="1" dirty="0" err="1"/>
              <a:t>UserForms</a:t>
            </a:r>
            <a:r>
              <a:rPr lang="sk-SK" b="1" dirty="0"/>
              <a:t> – </a:t>
            </a:r>
            <a:r>
              <a:rPr lang="sk-SK" b="1" dirty="0" err="1"/>
              <a:t>cont</a:t>
            </a:r>
            <a:r>
              <a:rPr lang="sk-SK" b="1" dirty="0"/>
              <a:t>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FBC9D-1368-B5C3-5E9A-9902EFBA9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8740"/>
            <a:ext cx="8915400" cy="4976590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/>
              <a:t>This macro is useful, but it can be improved. </a:t>
            </a:r>
            <a:endParaRPr lang="sk-SK" sz="2800" dirty="0"/>
          </a:p>
          <a:p>
            <a:r>
              <a:rPr lang="en-GB" sz="2800" dirty="0"/>
              <a:t>For example, the macro would be more helpful if</a:t>
            </a:r>
            <a:r>
              <a:rPr lang="sk-SK" sz="2800" dirty="0"/>
              <a:t> </a:t>
            </a:r>
            <a:r>
              <a:rPr lang="en-GB" sz="2800" dirty="0"/>
              <a:t>it could also change the cells to lowercase or proper case (only the first letter of each word is</a:t>
            </a:r>
            <a:r>
              <a:rPr lang="sk-SK" sz="2800" dirty="0"/>
              <a:t> </a:t>
            </a:r>
            <a:r>
              <a:rPr lang="en-GB" sz="2800" dirty="0"/>
              <a:t>uppercase). </a:t>
            </a:r>
            <a:endParaRPr lang="sk-SK" sz="2800" dirty="0"/>
          </a:p>
          <a:p>
            <a:r>
              <a:rPr lang="en-GB" sz="2800" dirty="0"/>
              <a:t>This modification is not difficult to make, but if you make this change to the macro,</a:t>
            </a:r>
            <a:r>
              <a:rPr lang="sk-SK" sz="2800" dirty="0"/>
              <a:t> </a:t>
            </a:r>
            <a:r>
              <a:rPr lang="en-GB" sz="2800" dirty="0"/>
              <a:t>you need some method of asking the user what type of change to make to the cells. </a:t>
            </a:r>
            <a:endParaRPr lang="sk-SK" sz="2800" dirty="0"/>
          </a:p>
          <a:p>
            <a:r>
              <a:rPr lang="en-GB" sz="2800" dirty="0"/>
              <a:t>The</a:t>
            </a:r>
            <a:r>
              <a:rPr lang="sk-SK" sz="2800" dirty="0"/>
              <a:t> </a:t>
            </a:r>
            <a:r>
              <a:rPr lang="en-GB" sz="2800" dirty="0"/>
              <a:t>solution is to present a dialog box. </a:t>
            </a:r>
            <a:endParaRPr lang="sk-SK" sz="2800" dirty="0"/>
          </a:p>
          <a:p>
            <a:r>
              <a:rPr lang="en-GB" sz="2800" dirty="0"/>
              <a:t>This dialog box is a</a:t>
            </a:r>
            <a:r>
              <a:rPr lang="sk-SK" sz="2800" dirty="0"/>
              <a:t> </a:t>
            </a:r>
            <a:r>
              <a:rPr lang="en-GB" sz="2800" dirty="0" err="1"/>
              <a:t>UserForm</a:t>
            </a:r>
            <a:r>
              <a:rPr lang="en-GB" sz="2800" dirty="0"/>
              <a:t> that was created by using the Visual Basic Editor (VBE), and it’s displayed by a</a:t>
            </a:r>
            <a:r>
              <a:rPr lang="sk-SK" sz="2800" dirty="0"/>
              <a:t> </a:t>
            </a:r>
            <a:r>
              <a:rPr lang="en-GB" sz="2800" dirty="0"/>
              <a:t>VBA macro.</a:t>
            </a:r>
          </a:p>
        </p:txBody>
      </p:sp>
    </p:spTree>
    <p:extLst>
      <p:ext uri="{BB962C8B-B14F-4D97-AF65-F5344CB8AC3E}">
        <p14:creationId xmlns:p14="http://schemas.microsoft.com/office/powerpoint/2010/main" val="1959534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7436ED-B0E0-2C99-9FAA-DB5BAA602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020" y="727709"/>
            <a:ext cx="8987790" cy="565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97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0BD74-8355-FB41-9C98-3ECB54EDC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499" y="269780"/>
            <a:ext cx="8911687" cy="1067530"/>
          </a:xfrm>
        </p:spPr>
        <p:txBody>
          <a:bodyPr>
            <a:normAutofit/>
          </a:bodyPr>
          <a:lstStyle/>
          <a:p>
            <a:r>
              <a:rPr lang="en-GB" sz="2800" b="1" dirty="0"/>
              <a:t>Exploring </a:t>
            </a:r>
            <a:r>
              <a:rPr lang="en-GB" sz="2800" b="1" dirty="0" err="1"/>
              <a:t>UserForm</a:t>
            </a:r>
            <a:r>
              <a:rPr lang="en-GB" sz="2800" b="1" dirty="0"/>
              <a:t> Alternatives</a:t>
            </a:r>
            <a:r>
              <a:rPr lang="sk-SK" sz="2800" b="1" dirty="0"/>
              <a:t> - </a:t>
            </a:r>
            <a:r>
              <a:rPr lang="sk-SK" sz="2800" b="1" dirty="0" err="1"/>
              <a:t>Using</a:t>
            </a:r>
            <a:r>
              <a:rPr lang="sk-SK" sz="2800" b="1" dirty="0"/>
              <a:t> </a:t>
            </a:r>
            <a:r>
              <a:rPr lang="sk-SK" sz="2800" b="1" dirty="0" err="1"/>
              <a:t>the</a:t>
            </a:r>
            <a:r>
              <a:rPr lang="sk-SK" sz="2800" b="1" dirty="0"/>
              <a:t> </a:t>
            </a:r>
            <a:r>
              <a:rPr lang="sk-SK" sz="2800" b="1" dirty="0" err="1"/>
              <a:t>InputBox</a:t>
            </a:r>
            <a:r>
              <a:rPr lang="sk-SK" sz="2800" b="1" dirty="0"/>
              <a:t> </a:t>
            </a:r>
            <a:r>
              <a:rPr lang="sk-SK" sz="2800" b="1" dirty="0" err="1"/>
              <a:t>function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A2008-96C7-54AF-8DB4-3C8349323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37310"/>
            <a:ext cx="8915400" cy="4000500"/>
          </a:xfrm>
        </p:spPr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InputBox</a:t>
            </a:r>
            <a:r>
              <a:rPr lang="en-GB" dirty="0"/>
              <a:t> function is useful for obtaining a single input from the user. </a:t>
            </a:r>
            <a:endParaRPr lang="sk-SK" dirty="0"/>
          </a:p>
          <a:p>
            <a:r>
              <a:rPr lang="en-GB" dirty="0"/>
              <a:t>A simplified</a:t>
            </a:r>
            <a:r>
              <a:rPr lang="sk-SK" dirty="0"/>
              <a:t> </a:t>
            </a:r>
            <a:r>
              <a:rPr lang="en-GB" dirty="0"/>
              <a:t>version of the function’s syntax follows:</a:t>
            </a:r>
            <a:endParaRPr lang="sk-SK" dirty="0"/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CourierStd"/>
              </a:rPr>
              <a:t>       </a:t>
            </a:r>
            <a:r>
              <a:rPr lang="en-GB" sz="1800" b="0" i="0" u="none" strike="noStrike" baseline="0" dirty="0" err="1">
                <a:latin typeface="CourierStd"/>
              </a:rPr>
              <a:t>InputBox</a:t>
            </a:r>
            <a:r>
              <a:rPr lang="en-GB" sz="1800" b="0" i="0" u="none" strike="noStrike" baseline="0" dirty="0">
                <a:latin typeface="CourierStd"/>
              </a:rPr>
              <a:t>(prompt[,title][,default])</a:t>
            </a:r>
            <a:endParaRPr lang="sk-SK" sz="1800" b="0" i="0" u="none" strike="noStrike" baseline="0" dirty="0">
              <a:latin typeface="CourierStd"/>
            </a:endParaRPr>
          </a:p>
          <a:p>
            <a:r>
              <a:rPr lang="en-GB" dirty="0"/>
              <a:t>The elements are defined as follows:</a:t>
            </a:r>
            <a:endParaRPr lang="sk-SK" dirty="0"/>
          </a:p>
          <a:p>
            <a:pPr marL="457200" lvl="1" indent="0">
              <a:buNone/>
            </a:pPr>
            <a:r>
              <a:rPr lang="en-GB" dirty="0"/>
              <a:t>prompt (Required): Text that is displayed in the input box</a:t>
            </a:r>
          </a:p>
          <a:p>
            <a:pPr marL="457200" lvl="1" indent="0">
              <a:buNone/>
            </a:pPr>
            <a:r>
              <a:rPr lang="en-GB" dirty="0"/>
              <a:t>title (Optional) : Text that appears in the input box’s title bar</a:t>
            </a:r>
          </a:p>
          <a:p>
            <a:pPr marL="457200" lvl="1" indent="0">
              <a:buNone/>
            </a:pPr>
            <a:r>
              <a:rPr lang="en-GB" dirty="0"/>
              <a:t>default (Optional): The default value</a:t>
            </a:r>
            <a:endParaRPr lang="sk-SK" dirty="0"/>
          </a:p>
          <a:p>
            <a:r>
              <a:rPr lang="en-GB" dirty="0"/>
              <a:t>The following is an example of how you can use the </a:t>
            </a:r>
            <a:r>
              <a:rPr lang="en-GB" dirty="0" err="1"/>
              <a:t>InputBox</a:t>
            </a:r>
            <a:r>
              <a:rPr lang="en-GB" dirty="0"/>
              <a:t> function:</a:t>
            </a:r>
            <a:endParaRPr lang="sk-SK" dirty="0"/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CourierStd"/>
              </a:rPr>
              <a:t>       </a:t>
            </a:r>
            <a:r>
              <a:rPr lang="en-GB" sz="1800" b="0" i="0" u="none" strike="noStrike" baseline="0" dirty="0" err="1">
                <a:latin typeface="CourierStd"/>
              </a:rPr>
              <a:t>CName</a:t>
            </a:r>
            <a:r>
              <a:rPr lang="en-GB" sz="1800" b="0" i="0" u="none" strike="noStrike" baseline="0" dirty="0">
                <a:latin typeface="CourierStd"/>
              </a:rPr>
              <a:t> = </a:t>
            </a:r>
            <a:r>
              <a:rPr lang="en-GB" sz="1800" b="0" i="0" u="none" strike="noStrike" baseline="0" dirty="0" err="1">
                <a:latin typeface="CourierStd"/>
              </a:rPr>
              <a:t>InputBox</a:t>
            </a:r>
            <a:r>
              <a:rPr lang="en-GB" sz="1800" b="0" i="0" u="none" strike="noStrike" baseline="0" dirty="0">
                <a:latin typeface="CourierStd"/>
              </a:rPr>
              <a:t>("Customer </a:t>
            </a:r>
            <a:r>
              <a:rPr lang="en-GB" sz="1800" b="0" i="0" u="none" strike="noStrike" baseline="0" dirty="0" err="1">
                <a:latin typeface="CourierStd"/>
              </a:rPr>
              <a:t>name?","Customer</a:t>
            </a:r>
            <a:r>
              <a:rPr lang="en-GB" sz="1800" b="0" i="0" u="none" strike="noStrike" baseline="0" dirty="0">
                <a:latin typeface="CourierStd"/>
              </a:rPr>
              <a:t> Data")</a:t>
            </a:r>
            <a:endParaRPr lang="sk-SK" sz="1800" b="0" i="0" u="none" strike="noStrike" baseline="0" dirty="0">
              <a:latin typeface="CourierStd"/>
            </a:endParaRPr>
          </a:p>
          <a:p>
            <a:r>
              <a:rPr lang="en-GB" dirty="0"/>
              <a:t>When this VBA statement is executed, Excel displays the dialog box</a:t>
            </a:r>
            <a:r>
              <a:rPr lang="sk-SK" dirty="0"/>
              <a:t>: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B6D5BD-5232-DE00-BC25-F25D83539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687" y="5337810"/>
            <a:ext cx="3250883" cy="137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72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3B53-E127-ADBA-3982-0CA94C442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49790"/>
            <a:ext cx="8911687" cy="816070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Exploring </a:t>
            </a:r>
            <a:r>
              <a:rPr lang="en-GB" sz="2800" b="1" dirty="0" err="1"/>
              <a:t>UserForm</a:t>
            </a:r>
            <a:r>
              <a:rPr lang="en-GB" sz="2800" b="1" dirty="0"/>
              <a:t> Alternatives </a:t>
            </a:r>
            <a:r>
              <a:rPr lang="sk-SK" sz="2800" b="1" dirty="0"/>
              <a:t>- </a:t>
            </a:r>
            <a:r>
              <a:rPr lang="sk-SK" sz="2800" b="1" dirty="0" err="1"/>
              <a:t>Using</a:t>
            </a:r>
            <a:r>
              <a:rPr lang="sk-SK" sz="2800" b="1" dirty="0"/>
              <a:t> </a:t>
            </a:r>
            <a:r>
              <a:rPr lang="sk-SK" sz="2800" b="1" dirty="0" err="1"/>
              <a:t>the</a:t>
            </a:r>
            <a:r>
              <a:rPr lang="sk-SK" sz="2800" b="1" dirty="0"/>
              <a:t> </a:t>
            </a:r>
            <a:r>
              <a:rPr lang="sk-SK" sz="2800" b="1" dirty="0" err="1"/>
              <a:t>MsgBox</a:t>
            </a:r>
            <a:r>
              <a:rPr lang="sk-SK" sz="2800" b="1" dirty="0"/>
              <a:t> </a:t>
            </a:r>
            <a:r>
              <a:rPr lang="sk-SK" sz="2800" b="1" dirty="0" err="1"/>
              <a:t>function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9A781-1643-C2EB-C142-596850E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80160"/>
            <a:ext cx="8915400" cy="5577840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The VBA </a:t>
            </a:r>
            <a:r>
              <a:rPr lang="en-GB" sz="2400" dirty="0" err="1"/>
              <a:t>MsgBox</a:t>
            </a:r>
            <a:r>
              <a:rPr lang="en-GB" sz="2400" dirty="0"/>
              <a:t> function is a handy way to display information and to solicit simple input</a:t>
            </a:r>
            <a:r>
              <a:rPr lang="sk-SK" sz="2400" dirty="0"/>
              <a:t> </a:t>
            </a:r>
            <a:r>
              <a:rPr lang="en-GB" sz="2400" dirty="0"/>
              <a:t>from users. </a:t>
            </a:r>
            <a:endParaRPr lang="sk-SK" sz="2400" dirty="0"/>
          </a:p>
          <a:p>
            <a:r>
              <a:rPr lang="en-GB" sz="2400" dirty="0"/>
              <a:t>We use the VBA </a:t>
            </a:r>
            <a:r>
              <a:rPr lang="en-GB" sz="2400" dirty="0" err="1"/>
              <a:t>MsgBox</a:t>
            </a:r>
            <a:r>
              <a:rPr lang="en-GB" sz="2400" dirty="0"/>
              <a:t> function in many of this book’s examples to display a</a:t>
            </a:r>
            <a:r>
              <a:rPr lang="sk-SK" sz="2400" dirty="0"/>
              <a:t> </a:t>
            </a:r>
            <a:r>
              <a:rPr lang="en-GB" sz="2400" dirty="0"/>
              <a:t>variable’s value. </a:t>
            </a:r>
            <a:endParaRPr lang="sk-SK" sz="2400" dirty="0"/>
          </a:p>
          <a:p>
            <a:r>
              <a:rPr lang="en-GB" sz="2400" dirty="0"/>
              <a:t>A simplified version of the </a:t>
            </a:r>
            <a:r>
              <a:rPr lang="en-GB" sz="2400" dirty="0" err="1"/>
              <a:t>MsgBox</a:t>
            </a:r>
            <a:r>
              <a:rPr lang="en-GB" sz="2400" dirty="0"/>
              <a:t> syntax is as follows:</a:t>
            </a:r>
            <a:endParaRPr lang="sk-SK" sz="2400" dirty="0"/>
          </a:p>
          <a:p>
            <a:pPr marL="0" indent="0">
              <a:buNone/>
            </a:pPr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 err="1">
                <a:latin typeface="CourierStd"/>
              </a:rPr>
              <a:t>MsgBox</a:t>
            </a:r>
            <a:r>
              <a:rPr lang="en-GB" sz="2400" b="0" i="0" u="none" strike="noStrike" baseline="0" dirty="0">
                <a:latin typeface="CourierStd"/>
              </a:rPr>
              <a:t>(prompt[,buttons][,title])</a:t>
            </a:r>
            <a:endParaRPr lang="sk-SK" sz="2400" b="0" i="0" u="none" strike="noStrike" baseline="0" dirty="0">
              <a:latin typeface="CourierStd"/>
            </a:endParaRPr>
          </a:p>
          <a:p>
            <a:r>
              <a:rPr lang="en-GB" sz="2400" dirty="0"/>
              <a:t>The elements are defined as follows:</a:t>
            </a:r>
            <a:endParaRPr lang="sk-SK" sz="2400" dirty="0"/>
          </a:p>
          <a:p>
            <a:pPr lvl="1"/>
            <a:r>
              <a:rPr lang="en-GB" sz="2000" dirty="0"/>
              <a:t>prompt (Required): Text that is displayed in the message box</a:t>
            </a:r>
          </a:p>
          <a:p>
            <a:pPr lvl="1"/>
            <a:r>
              <a:rPr lang="en-GB" sz="2000" dirty="0"/>
              <a:t>buttons (Optional): The code for the buttons that are to appear in the message box</a:t>
            </a:r>
          </a:p>
          <a:p>
            <a:pPr lvl="1"/>
            <a:r>
              <a:rPr lang="en-GB" sz="2000" dirty="0"/>
              <a:t>title (Optional): Text that appears in the message box’s title bar</a:t>
            </a:r>
            <a:endParaRPr lang="sk-SK" sz="2000" dirty="0"/>
          </a:p>
          <a:p>
            <a:r>
              <a:rPr lang="en-GB" sz="2400" dirty="0"/>
              <a:t>You can use the </a:t>
            </a:r>
            <a:r>
              <a:rPr lang="en-GB" sz="2400" dirty="0" err="1"/>
              <a:t>MsgBox</a:t>
            </a:r>
            <a:r>
              <a:rPr lang="en-GB" sz="2400" dirty="0"/>
              <a:t> function by itself or assign its result to a variable.</a:t>
            </a:r>
          </a:p>
        </p:txBody>
      </p:sp>
    </p:spTree>
    <p:extLst>
      <p:ext uri="{BB962C8B-B14F-4D97-AF65-F5344CB8AC3E}">
        <p14:creationId xmlns:p14="http://schemas.microsoft.com/office/powerpoint/2010/main" val="2576275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147B9-6DF8-F87D-C082-5FEA4E205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29800"/>
            <a:ext cx="8911687" cy="770350"/>
          </a:xfrm>
        </p:spPr>
        <p:txBody>
          <a:bodyPr/>
          <a:lstStyle/>
          <a:p>
            <a:r>
              <a:rPr lang="en-GB" b="1" dirty="0"/>
              <a:t>Creating </a:t>
            </a:r>
            <a:r>
              <a:rPr lang="en-GB" b="1" dirty="0" err="1"/>
              <a:t>UserForms</a:t>
            </a:r>
            <a:r>
              <a:rPr lang="en-GB" b="1" dirty="0"/>
              <a:t>: An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9047C-2903-9E3D-637E-55ECD7D61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00150"/>
            <a:ext cx="8915400" cy="5360670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GB" sz="2800" dirty="0"/>
              <a:t>Determine exactly how the dialog box is going to be used and where it will fit</a:t>
            </a:r>
            <a:r>
              <a:rPr lang="sk-SK" sz="2800" dirty="0"/>
              <a:t> </a:t>
            </a:r>
            <a:r>
              <a:rPr lang="en-GB" sz="2800" dirty="0"/>
              <a:t>into your VBA macro.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Activate the VBE and insert a new </a:t>
            </a:r>
            <a:r>
              <a:rPr lang="en-GB" sz="2800" dirty="0" err="1"/>
              <a:t>UserForm</a:t>
            </a:r>
            <a:r>
              <a:rPr lang="en-GB" sz="2800" dirty="0"/>
              <a:t>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Add the appropriate controls to the </a:t>
            </a:r>
            <a:r>
              <a:rPr lang="en-GB" sz="2800" dirty="0" err="1"/>
              <a:t>UserForm</a:t>
            </a:r>
            <a:r>
              <a:rPr lang="en-GB" sz="2800" dirty="0"/>
              <a:t>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Create a VBA macro to display the </a:t>
            </a:r>
            <a:r>
              <a:rPr lang="en-GB" sz="2800" dirty="0" err="1"/>
              <a:t>UserForm</a:t>
            </a:r>
            <a:r>
              <a:rPr lang="en-GB" sz="2800" dirty="0"/>
              <a:t>. This macro goes in a normal VBA</a:t>
            </a:r>
            <a:r>
              <a:rPr lang="sk-SK" sz="2800" dirty="0"/>
              <a:t> </a:t>
            </a:r>
            <a:r>
              <a:rPr lang="en-GB" sz="2800" dirty="0"/>
              <a:t>module.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Create event handler VBA procedures that are executed when the user manipulates</a:t>
            </a:r>
            <a:r>
              <a:rPr lang="sk-SK" sz="2800" dirty="0"/>
              <a:t> </a:t>
            </a:r>
            <a:r>
              <a:rPr lang="en-GB" sz="2800" dirty="0"/>
              <a:t>the controls (for example, when the user clicks the OK button). These procedures</a:t>
            </a:r>
            <a:r>
              <a:rPr lang="sk-SK" sz="2800" dirty="0"/>
              <a:t> </a:t>
            </a:r>
            <a:r>
              <a:rPr lang="en-GB" sz="2800" dirty="0"/>
              <a:t>go in the code module for the </a:t>
            </a:r>
            <a:r>
              <a:rPr lang="en-GB" sz="2800" dirty="0" err="1"/>
              <a:t>UserForm</a:t>
            </a:r>
            <a:r>
              <a:rPr lang="en-GB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54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AD358-7E9B-8610-58C9-F4D4FAB3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04070"/>
            <a:ext cx="8911687" cy="884650"/>
          </a:xfrm>
        </p:spPr>
        <p:txBody>
          <a:bodyPr/>
          <a:lstStyle/>
          <a:p>
            <a:r>
              <a:rPr lang="en-GB" b="1" dirty="0"/>
              <a:t>Introducing VBA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AA968-4C9C-28E8-F219-41E045972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8740"/>
            <a:ext cx="8915400" cy="4972050"/>
          </a:xfrm>
        </p:spPr>
        <p:txBody>
          <a:bodyPr>
            <a:normAutofit/>
          </a:bodyPr>
          <a:lstStyle/>
          <a:p>
            <a:r>
              <a:rPr lang="en-US" sz="3200" dirty="0"/>
              <a:t>Excel includes more than 450 predefined worksheet functions.</a:t>
            </a:r>
          </a:p>
          <a:p>
            <a:r>
              <a:rPr lang="en-US" sz="3200" dirty="0"/>
              <a:t>Creating a custom function can greatly simplify your formulas by making them shorter, and shorter formulas are more readable and easier to work with.</a:t>
            </a:r>
            <a:endParaRPr lang="sk-SK" sz="3200" dirty="0"/>
          </a:p>
          <a:p>
            <a:r>
              <a:rPr lang="en-GB" sz="3200" dirty="0"/>
              <a:t>Another reason is that you can write functions to perform</a:t>
            </a:r>
            <a:r>
              <a:rPr lang="sk-SK" sz="3200" dirty="0"/>
              <a:t> </a:t>
            </a:r>
            <a:r>
              <a:rPr lang="en-GB" sz="3200" dirty="0"/>
              <a:t>operations that would otherwise be impossible.</a:t>
            </a:r>
            <a:endParaRPr lang="sk-SK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99308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E034C-1DDD-2390-B013-26665C4FB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49790"/>
            <a:ext cx="8911687" cy="827500"/>
          </a:xfrm>
        </p:spPr>
        <p:txBody>
          <a:bodyPr/>
          <a:lstStyle/>
          <a:p>
            <a:r>
              <a:rPr lang="en-GB" b="1" dirty="0"/>
              <a:t>Working with </a:t>
            </a:r>
            <a:r>
              <a:rPr lang="en-GB" b="1" dirty="0" err="1"/>
              <a:t>UserForms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5D00F-07CF-007A-FB7E-64F8D8572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77290"/>
            <a:ext cx="8915400" cy="5017770"/>
          </a:xfrm>
        </p:spPr>
        <p:txBody>
          <a:bodyPr>
            <a:normAutofit/>
          </a:bodyPr>
          <a:lstStyle/>
          <a:p>
            <a:r>
              <a:rPr lang="en-GB" sz="3200" dirty="0"/>
              <a:t>To create a dialog box, you must first insert a new </a:t>
            </a:r>
            <a:r>
              <a:rPr lang="en-GB" sz="3200" dirty="0" err="1"/>
              <a:t>UserForm</a:t>
            </a:r>
            <a:r>
              <a:rPr lang="en-GB" sz="3200" dirty="0"/>
              <a:t> in the VBE.</a:t>
            </a:r>
            <a:endParaRPr lang="sk-SK" sz="3200" dirty="0"/>
          </a:p>
          <a:p>
            <a:r>
              <a:rPr lang="en-GB" sz="3200" dirty="0"/>
              <a:t>Make sure that the correct</a:t>
            </a:r>
            <a:r>
              <a:rPr lang="sk-SK" sz="3200" dirty="0"/>
              <a:t> </a:t>
            </a:r>
            <a:r>
              <a:rPr lang="en-GB" sz="3200" dirty="0"/>
              <a:t>workbook is selected in the Project window and then choose Insert ➪ </a:t>
            </a:r>
            <a:r>
              <a:rPr lang="en-GB" sz="3200" dirty="0" err="1"/>
              <a:t>UserForm</a:t>
            </a:r>
            <a:r>
              <a:rPr lang="en-GB" sz="3200" dirty="0"/>
              <a:t>.</a:t>
            </a:r>
            <a:endParaRPr lang="sk-SK" sz="3200" dirty="0"/>
          </a:p>
          <a:p>
            <a:r>
              <a:rPr lang="en-GB" sz="3200" dirty="0"/>
              <a:t>The VBE</a:t>
            </a:r>
            <a:r>
              <a:rPr lang="sk-SK" sz="3200" dirty="0"/>
              <a:t> </a:t>
            </a:r>
            <a:r>
              <a:rPr lang="en-GB" sz="3200" dirty="0"/>
              <a:t>displays an empty </a:t>
            </a:r>
            <a:r>
              <a:rPr lang="en-GB" sz="3200" dirty="0" err="1"/>
              <a:t>UserForm</a:t>
            </a:r>
            <a:r>
              <a:rPr lang="sk-SK" sz="3200" dirty="0"/>
              <a:t>.</a:t>
            </a:r>
          </a:p>
          <a:p>
            <a:r>
              <a:rPr lang="en-GB" sz="3200" dirty="0"/>
              <a:t>When you activate a </a:t>
            </a:r>
            <a:r>
              <a:rPr lang="en-GB" sz="3200" dirty="0" err="1"/>
              <a:t>UserForm</a:t>
            </a:r>
            <a:r>
              <a:rPr lang="en-GB" sz="3200" dirty="0"/>
              <a:t>, the</a:t>
            </a:r>
            <a:r>
              <a:rPr lang="sk-SK" sz="3200" dirty="0"/>
              <a:t> </a:t>
            </a:r>
            <a:r>
              <a:rPr lang="en-GB" sz="3200" dirty="0"/>
              <a:t>VBE displays the Toolbox, which is used to add controls to the </a:t>
            </a:r>
            <a:r>
              <a:rPr lang="en-GB" sz="3200" dirty="0" err="1"/>
              <a:t>UserForm</a:t>
            </a:r>
            <a:r>
              <a:rPr lang="en-GB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6244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555513-4584-20D6-E3B2-8A19116D0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254" y="259080"/>
            <a:ext cx="8197215" cy="615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67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F32F9-A66D-651B-DA95-345D2D440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335" y="226695"/>
            <a:ext cx="8911687" cy="63319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Toolbox Controls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DEC335-F8BF-C5CF-4883-118E50FD7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5" y="935355"/>
            <a:ext cx="8191500" cy="569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905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8B0E-E1A0-F580-E313-BB1FDB46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38360"/>
            <a:ext cx="8911687" cy="758920"/>
          </a:xfrm>
        </p:spPr>
        <p:txBody>
          <a:bodyPr/>
          <a:lstStyle/>
          <a:p>
            <a:r>
              <a:rPr lang="en-GB" b="1" dirty="0"/>
              <a:t>Changing the properties of a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94F10-BF49-D542-104E-2A07552F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00150"/>
            <a:ext cx="8915400" cy="5166360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Every control that you add to a </a:t>
            </a:r>
            <a:r>
              <a:rPr lang="en-GB" sz="2400" dirty="0" err="1"/>
              <a:t>UserForm</a:t>
            </a:r>
            <a:r>
              <a:rPr lang="en-GB" sz="2400" dirty="0"/>
              <a:t> has several properties that determine the way the</a:t>
            </a:r>
            <a:r>
              <a:rPr lang="sk-SK" sz="2400" dirty="0"/>
              <a:t> </a:t>
            </a:r>
            <a:r>
              <a:rPr lang="en-GB" sz="2400" dirty="0"/>
              <a:t>control looks and behaves. </a:t>
            </a:r>
            <a:endParaRPr lang="sk-SK" sz="2400" dirty="0"/>
          </a:p>
          <a:p>
            <a:r>
              <a:rPr lang="en-GB" sz="2400" dirty="0"/>
              <a:t>You can change some of these properties (such as Height and</a:t>
            </a:r>
            <a:r>
              <a:rPr lang="sk-SK" sz="2400" dirty="0"/>
              <a:t> </a:t>
            </a:r>
            <a:r>
              <a:rPr lang="en-GB" sz="2400" dirty="0"/>
              <a:t>Width) by clicking and dragging the control’s border. </a:t>
            </a:r>
            <a:endParaRPr lang="sk-SK" sz="2400" dirty="0"/>
          </a:p>
          <a:p>
            <a:r>
              <a:rPr lang="en-GB" sz="2400" dirty="0"/>
              <a:t>To change other properties, use the</a:t>
            </a:r>
            <a:r>
              <a:rPr lang="sk-SK" sz="2400" dirty="0"/>
              <a:t> </a:t>
            </a:r>
            <a:r>
              <a:rPr lang="en-GB" sz="2400" dirty="0"/>
              <a:t>Properties window.</a:t>
            </a:r>
            <a:r>
              <a:rPr lang="sk-SK" sz="2400" dirty="0"/>
              <a:t> </a:t>
            </a:r>
          </a:p>
          <a:p>
            <a:r>
              <a:rPr lang="en-GB" sz="2400" dirty="0"/>
              <a:t>To display the Properties window, choose View ➪ Properties Window (or press F4). </a:t>
            </a:r>
            <a:endParaRPr lang="sk-SK" sz="2400" dirty="0"/>
          </a:p>
          <a:p>
            <a:r>
              <a:rPr lang="en-GB" sz="2400" dirty="0"/>
              <a:t>The</a:t>
            </a:r>
            <a:r>
              <a:rPr lang="sk-SK" sz="2400" dirty="0"/>
              <a:t> </a:t>
            </a:r>
            <a:r>
              <a:rPr lang="en-GB" sz="2400" dirty="0"/>
              <a:t>Properties window displays a list of properties for the selected control. (Each control has a</a:t>
            </a:r>
            <a:r>
              <a:rPr lang="sk-SK" sz="2400" dirty="0"/>
              <a:t> </a:t>
            </a:r>
            <a:r>
              <a:rPr lang="en-GB" sz="2400" dirty="0"/>
              <a:t>different set of properties.) </a:t>
            </a:r>
            <a:endParaRPr lang="sk-SK" sz="2400" dirty="0"/>
          </a:p>
          <a:p>
            <a:r>
              <a:rPr lang="en-GB" sz="2400" dirty="0"/>
              <a:t>If you click the </a:t>
            </a:r>
            <a:r>
              <a:rPr lang="en-GB" sz="2400" dirty="0" err="1"/>
              <a:t>UserForm</a:t>
            </a:r>
            <a:r>
              <a:rPr lang="en-GB" sz="2400" dirty="0"/>
              <a:t> itself, the Properties window displays</a:t>
            </a:r>
            <a:r>
              <a:rPr lang="sk-SK" sz="2400" dirty="0"/>
              <a:t> </a:t>
            </a:r>
            <a:r>
              <a:rPr lang="en-GB" sz="2400" dirty="0"/>
              <a:t>properties for the form.</a:t>
            </a:r>
          </a:p>
        </p:txBody>
      </p:sp>
    </p:spTree>
    <p:extLst>
      <p:ext uri="{BB962C8B-B14F-4D97-AF65-F5344CB8AC3E}">
        <p14:creationId xmlns:p14="http://schemas.microsoft.com/office/powerpoint/2010/main" val="1870210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819298-789D-941F-F837-D3E90036B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842" y="227331"/>
            <a:ext cx="8674418" cy="640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350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DAD51-E71D-9CE1-DFFD-AE3C13443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290728"/>
            <a:ext cx="8911687" cy="656050"/>
          </a:xfrm>
        </p:spPr>
        <p:txBody>
          <a:bodyPr/>
          <a:lstStyle/>
          <a:p>
            <a:r>
              <a:rPr lang="en-GB" b="1" dirty="0"/>
              <a:t>Displaying a </a:t>
            </a:r>
            <a:r>
              <a:rPr lang="en-GB" b="1" dirty="0" err="1"/>
              <a:t>UserForm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1A4E7-0EBC-A0F7-C8D8-D858CCB29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97280"/>
            <a:ext cx="8915400" cy="5469992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You also need to write a procedure to display the </a:t>
            </a:r>
            <a:r>
              <a:rPr lang="en-GB" sz="2400" dirty="0" err="1"/>
              <a:t>UserForm</a:t>
            </a:r>
            <a:r>
              <a:rPr lang="en-GB" sz="2400" dirty="0"/>
              <a:t>. You use the Show method of</a:t>
            </a:r>
            <a:r>
              <a:rPr lang="sk-SK" sz="2400" dirty="0"/>
              <a:t> </a:t>
            </a:r>
            <a:r>
              <a:rPr lang="en-GB" sz="2400" dirty="0"/>
              <a:t>the </a:t>
            </a:r>
            <a:r>
              <a:rPr lang="en-GB" sz="2400" dirty="0" err="1"/>
              <a:t>UserForm</a:t>
            </a:r>
            <a:r>
              <a:rPr lang="en-GB" sz="2400" dirty="0"/>
              <a:t> object. The following procedure displays the </a:t>
            </a:r>
            <a:r>
              <a:rPr lang="en-GB" sz="2400" dirty="0" err="1"/>
              <a:t>UserForm</a:t>
            </a:r>
            <a:r>
              <a:rPr lang="en-GB" sz="2400" dirty="0"/>
              <a:t> named UserForm1:</a:t>
            </a:r>
            <a:endParaRPr lang="sk-SK" sz="2400" dirty="0"/>
          </a:p>
          <a:p>
            <a:pPr marL="0" indent="0" algn="l">
              <a:buNone/>
            </a:pPr>
            <a:r>
              <a:rPr lang="sk-SK" sz="2400" b="0" i="0" u="none" strike="noStrike" baseline="0" dirty="0">
                <a:latin typeface="CourierStd"/>
              </a:rPr>
              <a:t>				</a:t>
            </a:r>
            <a:r>
              <a:rPr lang="en-GB" sz="2400" b="0" i="0" u="none" strike="noStrike" baseline="0" dirty="0">
                <a:latin typeface="CourierStd"/>
              </a:rPr>
              <a:t>Sub </a:t>
            </a:r>
            <a:r>
              <a:rPr lang="en-GB" sz="2400" b="0" i="0" u="none" strike="noStrike" baseline="0" dirty="0" err="1">
                <a:latin typeface="CourierStd"/>
              </a:rPr>
              <a:t>ShowDialog</a:t>
            </a:r>
            <a:r>
              <a:rPr lang="en-GB" sz="2400" b="0" i="0" u="none" strike="noStrike" baseline="0" dirty="0">
                <a:latin typeface="CourierStd"/>
              </a:rPr>
              <a:t>()</a:t>
            </a:r>
          </a:p>
          <a:p>
            <a:pPr marL="0" indent="0" algn="l">
              <a:buNone/>
            </a:pPr>
            <a:r>
              <a:rPr lang="sk-SK" sz="2400" b="0" i="0" u="none" strike="noStrike" baseline="0" dirty="0">
                <a:latin typeface="CourierStd"/>
              </a:rPr>
              <a:t>					</a:t>
            </a:r>
            <a:r>
              <a:rPr lang="en-GB" sz="2400" b="0" i="0" u="none" strike="noStrike" baseline="0" dirty="0">
                <a:latin typeface="CourierStd"/>
              </a:rPr>
              <a:t>UserForm1.Show</a:t>
            </a:r>
          </a:p>
          <a:p>
            <a:pPr marL="0" indent="0" algn="l">
              <a:buNone/>
            </a:pPr>
            <a:r>
              <a:rPr lang="sk-SK" sz="2400" b="0" i="0" u="none" strike="noStrike" baseline="0" dirty="0">
                <a:latin typeface="CourierStd"/>
              </a:rPr>
              <a:t>				</a:t>
            </a:r>
            <a:r>
              <a:rPr lang="en-GB" sz="2400" b="0" i="0" u="none" strike="noStrike" baseline="0" dirty="0">
                <a:latin typeface="CourierStd"/>
              </a:rPr>
              <a:t>End Sub</a:t>
            </a:r>
            <a:endParaRPr lang="sk-SK" sz="2400" b="0" i="0" u="none" strike="noStrike" baseline="0" dirty="0">
              <a:latin typeface="CourierStd"/>
            </a:endParaRPr>
          </a:p>
          <a:p>
            <a:r>
              <a:rPr lang="en-GB" sz="2400" dirty="0"/>
              <a:t>This procedure should be stored in a regular VBA module (not the code module for the</a:t>
            </a:r>
            <a:r>
              <a:rPr lang="sk-SK" sz="2400" dirty="0"/>
              <a:t> </a:t>
            </a:r>
            <a:r>
              <a:rPr lang="en-GB" sz="2400" dirty="0" err="1"/>
              <a:t>UserForm</a:t>
            </a:r>
            <a:r>
              <a:rPr lang="en-GB" sz="2400" dirty="0"/>
              <a:t>). If your VB project doesn’t have a regular VBA module, choose Insert ➪ Module to</a:t>
            </a:r>
            <a:r>
              <a:rPr lang="sk-SK" sz="2400" dirty="0"/>
              <a:t> </a:t>
            </a:r>
            <a:r>
              <a:rPr lang="en-GB" sz="2400" dirty="0"/>
              <a:t>add one.</a:t>
            </a:r>
            <a:endParaRPr lang="sk-SK" sz="2400" dirty="0"/>
          </a:p>
          <a:p>
            <a:r>
              <a:rPr lang="en-GB" sz="2400" dirty="0"/>
              <a:t>When the </a:t>
            </a:r>
            <a:r>
              <a:rPr lang="en-GB" sz="2400" dirty="0" err="1"/>
              <a:t>ShowDialog</a:t>
            </a:r>
            <a:r>
              <a:rPr lang="en-GB" sz="2400" dirty="0"/>
              <a:t> procedure is executed, the </a:t>
            </a:r>
            <a:r>
              <a:rPr lang="en-GB" sz="2400" dirty="0" err="1"/>
              <a:t>UserForm</a:t>
            </a:r>
            <a:r>
              <a:rPr lang="en-GB" sz="2400" dirty="0"/>
              <a:t> is displayed.</a:t>
            </a:r>
          </a:p>
        </p:txBody>
      </p:sp>
    </p:spTree>
    <p:extLst>
      <p:ext uri="{BB962C8B-B14F-4D97-AF65-F5344CB8AC3E}">
        <p14:creationId xmlns:p14="http://schemas.microsoft.com/office/powerpoint/2010/main" val="707866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799F-9147-5519-E9D3-1FA3E274F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18370"/>
            <a:ext cx="8911687" cy="804640"/>
          </a:xfrm>
        </p:spPr>
        <p:txBody>
          <a:bodyPr/>
          <a:lstStyle/>
          <a:p>
            <a:r>
              <a:rPr lang="en-GB" b="1" dirty="0"/>
              <a:t>Creating the </a:t>
            </a:r>
            <a:r>
              <a:rPr lang="en-GB" b="1" dirty="0" err="1"/>
              <a:t>UserForm</a:t>
            </a:r>
            <a:r>
              <a:rPr lang="sk-SK" b="1" dirty="0"/>
              <a:t> - </a:t>
            </a:r>
            <a:r>
              <a:rPr lang="sk-SK" b="1" dirty="0" err="1"/>
              <a:t>example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223E6-0562-35F2-5F94-2C439E35B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23010"/>
            <a:ext cx="8915400" cy="3543300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en-GB" sz="2800" dirty="0"/>
              <a:t>Choose Developer ➪ Code ➪ Visual Basic (or press Alt+F11). The VBE appears.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Click your workbook’s name in the Project Explorer to activate it.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Choose Insert ➪ </a:t>
            </a:r>
            <a:r>
              <a:rPr lang="en-GB" sz="2800" dirty="0" err="1"/>
              <a:t>UserForm</a:t>
            </a:r>
            <a:r>
              <a:rPr lang="en-GB" sz="2800" dirty="0"/>
              <a:t>. The VBE adds an empty form named UserForm1 and</a:t>
            </a:r>
            <a:r>
              <a:rPr lang="sk-SK" sz="2800" dirty="0"/>
              <a:t> </a:t>
            </a:r>
            <a:r>
              <a:rPr lang="en-GB" sz="2800" dirty="0"/>
              <a:t>displays the Toolbox.</a:t>
            </a:r>
            <a:endParaRPr lang="sk-SK" sz="2800" dirty="0"/>
          </a:p>
          <a:p>
            <a:pPr>
              <a:buFont typeface="+mj-lt"/>
              <a:buAutoNum type="arabicPeriod"/>
            </a:pPr>
            <a:r>
              <a:rPr lang="en-GB" sz="2800" dirty="0"/>
              <a:t>Press F4 to display the Properties window, and then change the following properties</a:t>
            </a:r>
            <a:r>
              <a:rPr lang="sk-SK" sz="2800" dirty="0"/>
              <a:t> </a:t>
            </a:r>
            <a:r>
              <a:rPr lang="en-GB" sz="2800" dirty="0"/>
              <a:t>of the </a:t>
            </a:r>
            <a:r>
              <a:rPr lang="en-GB" sz="2800" dirty="0" err="1"/>
              <a:t>UserForm</a:t>
            </a:r>
            <a:r>
              <a:rPr lang="en-GB" sz="2800" dirty="0"/>
              <a:t> object: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14E63A-6301-1350-B802-6D3F0A1DF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6207" y="4766310"/>
            <a:ext cx="6141796" cy="153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08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CB379-1297-6DD9-AB90-305B4C234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690" y="210718"/>
            <a:ext cx="9412922" cy="736060"/>
          </a:xfrm>
        </p:spPr>
        <p:txBody>
          <a:bodyPr>
            <a:normAutofit/>
          </a:bodyPr>
          <a:lstStyle/>
          <a:p>
            <a:r>
              <a:rPr lang="en-GB" sz="2800" b="1" dirty="0"/>
              <a:t>Creating the </a:t>
            </a:r>
            <a:r>
              <a:rPr lang="en-GB" sz="2800" b="1" dirty="0" err="1"/>
              <a:t>UserForm</a:t>
            </a:r>
            <a:r>
              <a:rPr lang="sk-SK" sz="2800" b="1" dirty="0"/>
              <a:t> – </a:t>
            </a:r>
            <a:r>
              <a:rPr lang="sk-SK" sz="2800" b="1" dirty="0" err="1"/>
              <a:t>example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EAA8-4E96-C41E-6EF2-4C40A3EB7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946778"/>
            <a:ext cx="9332912" cy="5700504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en-GB" dirty="0"/>
              <a:t>Use the Toolbox to add a Label object to the </a:t>
            </a:r>
            <a:r>
              <a:rPr lang="en-GB" dirty="0" err="1"/>
              <a:t>UserForm</a:t>
            </a:r>
            <a:r>
              <a:rPr lang="en-GB" dirty="0"/>
              <a:t>. If the Toolbox is not</a:t>
            </a:r>
            <a:r>
              <a:rPr lang="sk-SK" dirty="0"/>
              <a:t> </a:t>
            </a:r>
            <a:r>
              <a:rPr lang="en-GB" dirty="0"/>
              <a:t>visible, choose View ➪ Toolbox.</a:t>
            </a:r>
            <a:endParaRPr lang="sk-SK" dirty="0"/>
          </a:p>
          <a:p>
            <a:pPr>
              <a:buFont typeface="+mj-lt"/>
              <a:buAutoNum type="arabicPeriod" startAt="5"/>
            </a:pPr>
            <a:r>
              <a:rPr lang="en-GB" dirty="0"/>
              <a:t>Select the Label object, and in the Properties window change the Name property</a:t>
            </a:r>
            <a:r>
              <a:rPr lang="sk-SK" dirty="0"/>
              <a:t> </a:t>
            </a:r>
            <a:r>
              <a:rPr lang="en-GB" dirty="0"/>
              <a:t>to </a:t>
            </a:r>
            <a:r>
              <a:rPr lang="en-GB" dirty="0" err="1"/>
              <a:t>lblMessage</a:t>
            </a:r>
            <a:r>
              <a:rPr lang="en-GB" dirty="0"/>
              <a:t> and enter any text you want in the Caption property.</a:t>
            </a:r>
            <a:endParaRPr lang="sk-SK" dirty="0"/>
          </a:p>
          <a:p>
            <a:pPr>
              <a:buFont typeface="+mj-lt"/>
              <a:buAutoNum type="arabicPeriod" startAt="5"/>
            </a:pPr>
            <a:r>
              <a:rPr lang="en-GB" dirty="0"/>
              <a:t>In the Properties window, click the Font property and adjust the font. You</a:t>
            </a:r>
            <a:r>
              <a:rPr lang="sk-SK" dirty="0"/>
              <a:t> </a:t>
            </a:r>
            <a:r>
              <a:rPr lang="en-GB" dirty="0"/>
              <a:t>can change the typeface, size, and so on. The changes then appear in the form.</a:t>
            </a:r>
            <a:r>
              <a:rPr lang="sk-SK" dirty="0"/>
              <a:t> </a:t>
            </a:r>
            <a:r>
              <a:rPr lang="en-GB" dirty="0"/>
              <a:t>In this example, the</a:t>
            </a:r>
            <a:r>
              <a:rPr lang="sk-SK" dirty="0"/>
              <a:t> </a:t>
            </a:r>
            <a:r>
              <a:rPr lang="en-GB" dirty="0" err="1"/>
              <a:t>TextAlign</a:t>
            </a:r>
            <a:r>
              <a:rPr lang="en-GB" dirty="0"/>
              <a:t> property was set to the code that </a:t>
            </a:r>
            <a:r>
              <a:rPr lang="en-GB" dirty="0" err="1"/>
              <a:t>center</a:t>
            </a:r>
            <a:r>
              <a:rPr lang="en-GB" dirty="0"/>
              <a:t> aligns the text.</a:t>
            </a:r>
            <a:endParaRPr lang="sk-SK" dirty="0"/>
          </a:p>
          <a:p>
            <a:pPr marL="0" indent="0">
              <a:buNone/>
            </a:pPr>
            <a:r>
              <a:rPr lang="sk-SK" sz="1800" b="0" i="0" u="none" strike="noStrike" baseline="0" dirty="0">
                <a:latin typeface="CourierStd"/>
              </a:rPr>
              <a:t> 			</a:t>
            </a:r>
            <a:r>
              <a:rPr lang="en-GB" sz="1800" b="0" i="0" u="none" strike="noStrike" baseline="0" dirty="0">
                <a:latin typeface="CourierStd"/>
              </a:rPr>
              <a:t>2 – </a:t>
            </a:r>
            <a:r>
              <a:rPr lang="en-GB" sz="1800" b="0" i="0" u="none" strike="noStrike" baseline="0" dirty="0" err="1">
                <a:latin typeface="CourierStd"/>
              </a:rPr>
              <a:t>fmTextAlignCenter</a:t>
            </a:r>
            <a:endParaRPr lang="sk-SK" sz="1800" b="0" i="0" u="none" strike="noStrike" baseline="0" dirty="0">
              <a:latin typeface="CourierStd"/>
            </a:endParaRPr>
          </a:p>
          <a:p>
            <a:pPr>
              <a:buFont typeface="+mj-lt"/>
              <a:buAutoNum type="arabicPeriod" startAt="8"/>
            </a:pPr>
            <a:r>
              <a:rPr lang="en-GB" dirty="0"/>
              <a:t>Use the Toolbox and add a </a:t>
            </a:r>
            <a:r>
              <a:rPr lang="en-GB" dirty="0" err="1"/>
              <a:t>CommandButton</a:t>
            </a:r>
            <a:r>
              <a:rPr lang="en-GB" dirty="0"/>
              <a:t> object to the </a:t>
            </a:r>
            <a:r>
              <a:rPr lang="en-GB" dirty="0" err="1"/>
              <a:t>UserForm</a:t>
            </a:r>
            <a:r>
              <a:rPr lang="en-GB" dirty="0"/>
              <a:t>. Then</a:t>
            </a:r>
            <a:r>
              <a:rPr lang="sk-SK" dirty="0"/>
              <a:t> </a:t>
            </a:r>
            <a:r>
              <a:rPr lang="en-GB" dirty="0"/>
              <a:t>use the Properties window to change the following properties for the</a:t>
            </a:r>
            <a:r>
              <a:rPr lang="sk-SK" dirty="0"/>
              <a:t> </a:t>
            </a:r>
            <a:r>
              <a:rPr lang="en-GB" dirty="0" err="1"/>
              <a:t>CommandButton</a:t>
            </a:r>
            <a:r>
              <a:rPr lang="en-GB" dirty="0"/>
              <a:t>: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>
              <a:buFont typeface="+mj-lt"/>
              <a:buAutoNum type="arabicPeriod" startAt="9"/>
            </a:pPr>
            <a:r>
              <a:rPr lang="en-GB" dirty="0"/>
              <a:t>Make other adjustments so that the form looks good to you. You can change the</a:t>
            </a:r>
            <a:r>
              <a:rPr lang="sk-SK" dirty="0"/>
              <a:t> </a:t>
            </a:r>
            <a:r>
              <a:rPr lang="en-GB" dirty="0"/>
              <a:t>size of the form or move or resize the controls.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C0B7FF-B1C0-2B93-FBAE-8F4DCD6B3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6836" y="4568197"/>
            <a:ext cx="2031320" cy="965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259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658066-793A-55DF-9E94-D5C35FD54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697" y="185146"/>
            <a:ext cx="8798243" cy="64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453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674EF-D79D-73F8-351B-8E2BBF35C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15500"/>
            <a:ext cx="8911687" cy="747490"/>
          </a:xfrm>
        </p:spPr>
        <p:txBody>
          <a:bodyPr/>
          <a:lstStyle/>
          <a:p>
            <a:r>
              <a:rPr lang="en-GB" b="1" dirty="0"/>
              <a:t>Testing the </a:t>
            </a:r>
            <a:r>
              <a:rPr lang="en-GB" b="1" dirty="0" err="1"/>
              <a:t>UserForm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FC9B3-4EF1-BEFE-0DDD-A6DBF4852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77290"/>
            <a:ext cx="8915400" cy="4733932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At this point, the </a:t>
            </a:r>
            <a:r>
              <a:rPr lang="en-GB" sz="3200" dirty="0" err="1"/>
              <a:t>UserForm</a:t>
            </a:r>
            <a:r>
              <a:rPr lang="en-GB" sz="3200" dirty="0"/>
              <a:t> has all of the necessary controls. </a:t>
            </a:r>
            <a:endParaRPr lang="sk-SK" sz="3200" dirty="0"/>
          </a:p>
          <a:p>
            <a:r>
              <a:rPr lang="en-GB" sz="3200" dirty="0"/>
              <a:t>What’s missing is a way to</a:t>
            </a:r>
            <a:r>
              <a:rPr lang="sk-SK" sz="3200" dirty="0"/>
              <a:t> </a:t>
            </a:r>
            <a:r>
              <a:rPr lang="en-GB" sz="3200" dirty="0"/>
              <a:t>display the </a:t>
            </a:r>
            <a:r>
              <a:rPr lang="en-GB" sz="3200" dirty="0" err="1"/>
              <a:t>UserForm</a:t>
            </a:r>
            <a:r>
              <a:rPr lang="en-GB" sz="3200" dirty="0"/>
              <a:t>. </a:t>
            </a:r>
            <a:endParaRPr lang="sk-SK" sz="3200" dirty="0"/>
          </a:p>
          <a:p>
            <a:r>
              <a:rPr lang="en-GB" sz="3200" dirty="0"/>
              <a:t>While you’re developing the </a:t>
            </a:r>
            <a:r>
              <a:rPr lang="en-GB" sz="3200" dirty="0" err="1"/>
              <a:t>UserForm</a:t>
            </a:r>
            <a:r>
              <a:rPr lang="en-GB" sz="3200" dirty="0"/>
              <a:t>, you can press F5 to display</a:t>
            </a:r>
            <a:r>
              <a:rPr lang="sk-SK" sz="3200" dirty="0"/>
              <a:t> </a:t>
            </a:r>
            <a:r>
              <a:rPr lang="en-GB" sz="3200" dirty="0"/>
              <a:t>it and see how it looks. </a:t>
            </a:r>
            <a:endParaRPr lang="sk-SK" sz="3200" dirty="0"/>
          </a:p>
          <a:p>
            <a:r>
              <a:rPr lang="en-GB" sz="3200" dirty="0"/>
              <a:t>To close the </a:t>
            </a:r>
            <a:r>
              <a:rPr lang="en-GB" sz="3200" dirty="0" err="1"/>
              <a:t>UserForm</a:t>
            </a:r>
            <a:r>
              <a:rPr lang="en-GB" sz="3200" dirty="0"/>
              <a:t>, click the Close button (X) in the dialog box</a:t>
            </a:r>
            <a:r>
              <a:rPr lang="sk-SK" sz="3200" dirty="0"/>
              <a:t> </a:t>
            </a:r>
            <a:r>
              <a:rPr lang="en-GB" sz="3200" dirty="0"/>
              <a:t>title bar.</a:t>
            </a:r>
            <a:endParaRPr lang="sk-SK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1120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104E2-7011-9853-D348-68DD04DBB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06940"/>
            <a:ext cx="8911687" cy="678910"/>
          </a:xfrm>
        </p:spPr>
        <p:txBody>
          <a:bodyPr/>
          <a:lstStyle/>
          <a:p>
            <a:r>
              <a:rPr lang="en-GB" b="1" dirty="0"/>
              <a:t>Creating a custom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E5A04-C9C5-1B48-952E-815DF8C41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9779" y="1165860"/>
            <a:ext cx="8915400" cy="1885950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This example function, named </a:t>
            </a:r>
            <a:r>
              <a:rPr lang="en-GB" sz="2400" b="1" dirty="0" err="1"/>
              <a:t>NumSign</a:t>
            </a:r>
            <a:r>
              <a:rPr lang="en-GB" sz="2400" dirty="0"/>
              <a:t>, uses one argument. The function returns a text</a:t>
            </a:r>
            <a:r>
              <a:rPr lang="sk-SK" sz="2400" dirty="0"/>
              <a:t> </a:t>
            </a:r>
            <a:r>
              <a:rPr lang="en-GB" sz="2400" dirty="0"/>
              <a:t>string of Positive if its argument is greater than zero, Negative if the argument is less</a:t>
            </a:r>
            <a:r>
              <a:rPr lang="sk-SK" sz="2400" dirty="0"/>
              <a:t> </a:t>
            </a:r>
            <a:r>
              <a:rPr lang="en-GB" sz="2400" dirty="0"/>
              <a:t>than zero, and Zero if the argument is equal to zero. If the argument is nonnumeric, the</a:t>
            </a:r>
            <a:r>
              <a:rPr lang="sk-SK" sz="2400" dirty="0"/>
              <a:t> </a:t>
            </a:r>
            <a:r>
              <a:rPr lang="en-GB" sz="2400" dirty="0"/>
              <a:t>function returns an empty string.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28877E-544B-C73B-216B-002932ED9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7354" y="3131820"/>
            <a:ext cx="545782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134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7ADB-CFFD-9AB3-1403-E2D87802B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06333"/>
            <a:ext cx="8911687" cy="1280890"/>
          </a:xfrm>
        </p:spPr>
        <p:txBody>
          <a:bodyPr>
            <a:normAutofit/>
          </a:bodyPr>
          <a:lstStyle/>
          <a:p>
            <a:r>
              <a:rPr lang="en-GB" sz="2800" b="1" dirty="0"/>
              <a:t>VBA procedure to display the </a:t>
            </a:r>
            <a:r>
              <a:rPr lang="en-GB" sz="2800" b="1" dirty="0" err="1"/>
              <a:t>UserForm</a:t>
            </a:r>
            <a:r>
              <a:rPr lang="sk-SK" sz="2800" b="1" dirty="0"/>
              <a:t> </a:t>
            </a:r>
            <a:r>
              <a:rPr lang="en-GB" sz="2800" b="1" dirty="0"/>
              <a:t>when Excel is</a:t>
            </a:r>
            <a:r>
              <a:rPr lang="sk-SK" sz="2800" b="1" dirty="0"/>
              <a:t> </a:t>
            </a:r>
            <a:r>
              <a:rPr lang="en-GB" sz="2800" b="1" dirty="0"/>
              <a:t>active: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56E74-30B5-F48B-EAB7-FEBC8E10B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1610"/>
            <a:ext cx="8915400" cy="4994910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GB" sz="2000" dirty="0"/>
              <a:t>Insert a VBA module by choosing Insert ➪ Module.</a:t>
            </a:r>
            <a:endParaRPr lang="sk-SK" sz="2000" dirty="0"/>
          </a:p>
          <a:p>
            <a:pPr>
              <a:buFont typeface="+mj-lt"/>
              <a:buAutoNum type="arabicPeriod"/>
            </a:pPr>
            <a:r>
              <a:rPr lang="en-GB" sz="2000" dirty="0"/>
              <a:t>In the empty module, enter the following code:</a:t>
            </a:r>
            <a:endParaRPr lang="sk-SK" sz="2000" dirty="0"/>
          </a:p>
          <a:p>
            <a:pPr marL="0" indent="0" algn="l">
              <a:buNone/>
            </a:pPr>
            <a:r>
              <a:rPr lang="sk-SK" sz="2000" b="0" i="0" u="none" strike="noStrike" baseline="0" dirty="0">
                <a:latin typeface="CourierStd"/>
              </a:rPr>
              <a:t>			</a:t>
            </a:r>
            <a:r>
              <a:rPr lang="en-GB" sz="2000" b="0" i="0" u="none" strike="noStrike" baseline="0" dirty="0">
                <a:latin typeface="CourierStd"/>
              </a:rPr>
              <a:t>Sub </a:t>
            </a:r>
            <a:r>
              <a:rPr lang="en-GB" sz="2000" b="0" i="0" u="none" strike="noStrike" baseline="0" dirty="0" err="1">
                <a:latin typeface="CourierStd"/>
              </a:rPr>
              <a:t>ShowAboutBox</a:t>
            </a:r>
            <a:r>
              <a:rPr lang="en-GB" sz="2000" b="0" i="0" u="none" strike="noStrike" baseline="0" dirty="0">
                <a:latin typeface="CourierStd"/>
              </a:rPr>
              <a:t>()</a:t>
            </a:r>
          </a:p>
          <a:p>
            <a:pPr marL="0" indent="0" algn="l">
              <a:buNone/>
            </a:pPr>
            <a:r>
              <a:rPr lang="sk-SK" sz="2000" b="0" i="0" u="none" strike="noStrike" baseline="0" dirty="0">
                <a:latin typeface="CourierStd"/>
              </a:rPr>
              <a:t>				</a:t>
            </a:r>
            <a:r>
              <a:rPr lang="en-GB" sz="2000" b="0" i="0" u="none" strike="noStrike" baseline="0" dirty="0" err="1">
                <a:latin typeface="CourierStd"/>
              </a:rPr>
              <a:t>AboutBox.Show</a:t>
            </a:r>
            <a:endParaRPr lang="en-GB" sz="2000" b="0" i="0" u="none" strike="noStrike" baseline="0" dirty="0">
              <a:latin typeface="CourierStd"/>
            </a:endParaRPr>
          </a:p>
          <a:p>
            <a:pPr marL="0" indent="0" algn="l">
              <a:buNone/>
            </a:pPr>
            <a:r>
              <a:rPr lang="sk-SK" sz="2000" b="0" i="0" u="none" strike="noStrike" baseline="0" dirty="0">
                <a:latin typeface="CourierStd"/>
              </a:rPr>
              <a:t>			</a:t>
            </a:r>
            <a:r>
              <a:rPr lang="en-GB" sz="2000" b="0" i="0" u="none" strike="noStrike" baseline="0" dirty="0">
                <a:latin typeface="CourierStd"/>
              </a:rPr>
              <a:t>End Sub</a:t>
            </a:r>
            <a:endParaRPr lang="sk-SK" sz="2000" b="0" i="0" u="none" strike="noStrike" baseline="0" dirty="0">
              <a:latin typeface="CourierStd"/>
            </a:endParaRPr>
          </a:p>
          <a:p>
            <a:pPr algn="l">
              <a:buFont typeface="+mj-lt"/>
              <a:buAutoNum type="arabicPeriod" startAt="3"/>
            </a:pPr>
            <a:r>
              <a:rPr lang="en-GB" sz="2000" dirty="0"/>
              <a:t>Press Alt+F11 to activate Excel.</a:t>
            </a:r>
            <a:endParaRPr lang="sk-SK" sz="2000" dirty="0"/>
          </a:p>
          <a:p>
            <a:pPr algn="l">
              <a:buFont typeface="+mj-lt"/>
              <a:buAutoNum type="arabicPeriod" startAt="3"/>
            </a:pPr>
            <a:r>
              <a:rPr lang="en-GB" sz="2000" dirty="0"/>
              <a:t>Choose Developer ➪ Code ➪ Macros (or press Alt+F8). The Macro dialog box</a:t>
            </a:r>
            <a:r>
              <a:rPr lang="sk-SK" sz="2000" dirty="0"/>
              <a:t> </a:t>
            </a:r>
            <a:r>
              <a:rPr lang="en-GB" sz="2000" dirty="0"/>
              <a:t>appears.</a:t>
            </a:r>
            <a:endParaRPr lang="sk-SK" sz="2000" dirty="0"/>
          </a:p>
          <a:p>
            <a:pPr algn="l">
              <a:buFont typeface="+mj-lt"/>
              <a:buAutoNum type="arabicPeriod" startAt="3"/>
            </a:pPr>
            <a:r>
              <a:rPr lang="en-GB" sz="2000" dirty="0"/>
              <a:t>Select </a:t>
            </a:r>
            <a:r>
              <a:rPr lang="en-GB" sz="2000" dirty="0" err="1"/>
              <a:t>ShowAboutBox</a:t>
            </a:r>
            <a:r>
              <a:rPr lang="en-GB" sz="2000" dirty="0"/>
              <a:t> from the list of macros, and then click Run. The </a:t>
            </a:r>
            <a:r>
              <a:rPr lang="en-GB" sz="2000" dirty="0" err="1"/>
              <a:t>UserForm</a:t>
            </a:r>
            <a:r>
              <a:rPr lang="sk-SK" sz="2000" dirty="0"/>
              <a:t> </a:t>
            </a:r>
            <a:r>
              <a:rPr lang="en-GB" sz="2000" dirty="0"/>
              <a:t>appears.</a:t>
            </a:r>
            <a:endParaRPr lang="sk-SK" sz="2000" dirty="0"/>
          </a:p>
          <a:p>
            <a:pPr marL="0" indent="0" algn="l">
              <a:buNone/>
            </a:pPr>
            <a:r>
              <a:rPr lang="en-GB" sz="2000" dirty="0"/>
              <a:t>If you click the OK button, notice that it doesn’t close the </a:t>
            </a:r>
            <a:r>
              <a:rPr lang="en-GB" sz="2000" dirty="0" err="1"/>
              <a:t>UserForm</a:t>
            </a:r>
            <a:r>
              <a:rPr lang="en-GB" sz="2000" dirty="0"/>
              <a:t> as you may expect.</a:t>
            </a:r>
            <a:r>
              <a:rPr lang="sk-SK" sz="2000" dirty="0"/>
              <a:t> </a:t>
            </a:r>
            <a:r>
              <a:rPr lang="en-GB" sz="2000" dirty="0"/>
              <a:t>This button needs to have an event handler procedure for it to do anything when it’s</a:t>
            </a:r>
            <a:r>
              <a:rPr lang="sk-SK" sz="2000" dirty="0"/>
              <a:t> </a:t>
            </a:r>
            <a:r>
              <a:rPr lang="en-GB" sz="2000" dirty="0"/>
              <a:t>clicked. To dismiss the </a:t>
            </a:r>
            <a:r>
              <a:rPr lang="en-GB" sz="2000" dirty="0" err="1"/>
              <a:t>UserForm</a:t>
            </a:r>
            <a:r>
              <a:rPr lang="en-GB" sz="2000" dirty="0"/>
              <a:t>, click the Close button (X) in its title bar.</a:t>
            </a:r>
          </a:p>
        </p:txBody>
      </p:sp>
    </p:spTree>
    <p:extLst>
      <p:ext uri="{BB962C8B-B14F-4D97-AF65-F5344CB8AC3E}">
        <p14:creationId xmlns:p14="http://schemas.microsoft.com/office/powerpoint/2010/main" val="7659078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70617-2FEA-36E5-8875-D021F5CE7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47878"/>
            <a:ext cx="8911687" cy="5989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an event handler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36619-1BCE-7019-C149-2FAAD34DA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97280"/>
            <a:ext cx="8915400" cy="3737610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An event handler procedure is executed when an event occurs. In this case, you need a procedure</a:t>
            </a:r>
            <a:r>
              <a:rPr lang="sk-SK" sz="2000" dirty="0"/>
              <a:t> </a:t>
            </a:r>
            <a:r>
              <a:rPr lang="en-GB" sz="2000" dirty="0"/>
              <a:t>to handle the Click event that’s generated when the user clicks the OK button.</a:t>
            </a:r>
            <a:endParaRPr lang="sk-SK" sz="2000" dirty="0"/>
          </a:p>
          <a:p>
            <a:pPr>
              <a:buFont typeface="+mj-lt"/>
              <a:buAutoNum type="arabicPeriod"/>
            </a:pPr>
            <a:r>
              <a:rPr lang="en-GB" sz="2000" dirty="0"/>
              <a:t>Press Alt+F11 to activate the VBE.</a:t>
            </a:r>
            <a:endParaRPr lang="sk-SK" sz="2000" dirty="0"/>
          </a:p>
          <a:p>
            <a:pPr>
              <a:buFont typeface="+mj-lt"/>
              <a:buAutoNum type="arabicPeriod"/>
            </a:pPr>
            <a:r>
              <a:rPr lang="en-GB" sz="2000" dirty="0"/>
              <a:t>Activate the </a:t>
            </a:r>
            <a:r>
              <a:rPr lang="en-GB" sz="2000" dirty="0" err="1"/>
              <a:t>AboutBox</a:t>
            </a:r>
            <a:r>
              <a:rPr lang="en-GB" sz="2000" dirty="0"/>
              <a:t> </a:t>
            </a:r>
            <a:r>
              <a:rPr lang="en-GB" sz="2000" dirty="0" err="1"/>
              <a:t>UserForm</a:t>
            </a:r>
            <a:r>
              <a:rPr lang="en-GB" sz="2000" dirty="0"/>
              <a:t> by double-clicking its name in the Project</a:t>
            </a:r>
            <a:r>
              <a:rPr lang="sk-SK" sz="2000" dirty="0"/>
              <a:t> </a:t>
            </a:r>
            <a:r>
              <a:rPr lang="en-GB" sz="2000" dirty="0"/>
              <a:t>window.</a:t>
            </a:r>
            <a:endParaRPr lang="sk-SK" sz="2000" dirty="0"/>
          </a:p>
          <a:p>
            <a:pPr>
              <a:buFont typeface="+mj-lt"/>
              <a:buAutoNum type="arabicPeriod"/>
            </a:pPr>
            <a:r>
              <a:rPr lang="en-GB" sz="2000" dirty="0"/>
              <a:t>Double-click the </a:t>
            </a:r>
            <a:r>
              <a:rPr lang="en-GB" sz="2000" dirty="0" err="1"/>
              <a:t>CommandButton</a:t>
            </a:r>
            <a:r>
              <a:rPr lang="en-GB" sz="2000" dirty="0"/>
              <a:t> control. The VBE activates the code module for</a:t>
            </a:r>
            <a:r>
              <a:rPr lang="sk-SK" sz="2000" dirty="0"/>
              <a:t> </a:t>
            </a:r>
            <a:r>
              <a:rPr lang="en-GB" sz="2000" dirty="0"/>
              <a:t>the </a:t>
            </a:r>
            <a:r>
              <a:rPr lang="en-GB" sz="2000" dirty="0" err="1"/>
              <a:t>UserForm</a:t>
            </a:r>
            <a:r>
              <a:rPr lang="en-GB" sz="2000" dirty="0"/>
              <a:t> and inserts the Sub and End Sub statements for the button’s click</a:t>
            </a:r>
            <a:r>
              <a:rPr lang="sk-SK" sz="2000" dirty="0"/>
              <a:t> </a:t>
            </a:r>
            <a:r>
              <a:rPr lang="en-GB" sz="2000" dirty="0"/>
              <a:t>event</a:t>
            </a:r>
            <a:r>
              <a:rPr lang="sk-SK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GB" sz="2000" dirty="0"/>
              <a:t>Insert the following statement before the End Sub statement:</a:t>
            </a:r>
            <a:r>
              <a:rPr lang="sk-SK" sz="2000" dirty="0"/>
              <a:t> </a:t>
            </a:r>
            <a:r>
              <a:rPr lang="en-GB" sz="2000" b="0" i="0" u="none" strike="noStrike" baseline="0" dirty="0">
                <a:latin typeface="CourierStd"/>
              </a:rPr>
              <a:t>Unload Me</a:t>
            </a:r>
            <a:endParaRPr lang="sk-SK" sz="2000" b="0" i="0" u="none" strike="noStrike" baseline="0" dirty="0">
              <a:latin typeface="CourierStd"/>
            </a:endParaRP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DD533-EA39-8ED4-0452-9887E8252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115" y="4746307"/>
            <a:ext cx="3333750" cy="2028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7FF9F2-7E0F-11CD-CF45-A96B87EA0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5188" y="5147070"/>
            <a:ext cx="5749802" cy="122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636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2FA856-C185-7A1E-89A2-F1F8E3D09F26}"/>
              </a:ext>
            </a:extLst>
          </p:cNvPr>
          <p:cNvSpPr/>
          <p:nvPr/>
        </p:nvSpPr>
        <p:spPr>
          <a:xfrm rot="20783107">
            <a:off x="2623916" y="2224384"/>
            <a:ext cx="840603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</a:t>
            </a:r>
            <a:endParaRPr lang="sk-SK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sk-SK" sz="6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attention</a:t>
            </a:r>
            <a:r>
              <a:rPr lang="sk-SK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en-GB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742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104E2-7011-9853-D348-68DD04DBB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06940"/>
            <a:ext cx="8911687" cy="678910"/>
          </a:xfrm>
        </p:spPr>
        <p:txBody>
          <a:bodyPr/>
          <a:lstStyle/>
          <a:p>
            <a:r>
              <a:rPr lang="en-GB" b="1" dirty="0"/>
              <a:t>Creating a custom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E5A04-C9C5-1B48-952E-815DF8C41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9778" y="1165860"/>
            <a:ext cx="9780271" cy="5285200"/>
          </a:xfrm>
        </p:spPr>
        <p:txBody>
          <a:bodyPr>
            <a:normAutofit/>
          </a:bodyPr>
          <a:lstStyle/>
          <a:p>
            <a:r>
              <a:rPr lang="en-GB" sz="3600" dirty="0"/>
              <a:t>You can, of course, accomplish the same effect with the following worksheet formula,</a:t>
            </a:r>
            <a:r>
              <a:rPr lang="sk-SK" sz="3600" dirty="0"/>
              <a:t> </a:t>
            </a:r>
            <a:r>
              <a:rPr lang="en-GB" sz="3600" dirty="0"/>
              <a:t>which uses nested IF functions:</a:t>
            </a:r>
            <a:endParaRPr lang="sk-SK" sz="3600" dirty="0"/>
          </a:p>
          <a:p>
            <a:pPr marL="0" indent="0">
              <a:buNone/>
            </a:pPr>
            <a:r>
              <a:rPr lang="en-GB" sz="3600" dirty="0"/>
              <a:t>=IF(ISNUMBER(A1),IF(A1=0,"Zero",IF(A1&gt;0,"Positive","Negative")),"")</a:t>
            </a:r>
            <a:endParaRPr lang="sk-SK" sz="3600" dirty="0"/>
          </a:p>
          <a:p>
            <a:r>
              <a:rPr lang="sk-SK" sz="3600" dirty="0"/>
              <a:t>C</a:t>
            </a:r>
            <a:r>
              <a:rPr lang="en-GB" sz="3600" dirty="0" err="1"/>
              <a:t>ustom</a:t>
            </a:r>
            <a:r>
              <a:rPr lang="en-GB" sz="3600" dirty="0"/>
              <a:t> function solution is easier to understand and to edit</a:t>
            </a:r>
            <a:r>
              <a:rPr lang="sk-SK" sz="3600" dirty="0"/>
              <a:t> </a:t>
            </a:r>
            <a:r>
              <a:rPr lang="en-GB" sz="3600" dirty="0"/>
              <a:t>than the worksheet formula.</a:t>
            </a:r>
          </a:p>
        </p:txBody>
      </p:sp>
    </p:spTree>
    <p:extLst>
      <p:ext uri="{BB962C8B-B14F-4D97-AF65-F5344CB8AC3E}">
        <p14:creationId xmlns:p14="http://schemas.microsoft.com/office/powerpoint/2010/main" val="397955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39090-71E3-F102-C05C-2FDEE7F4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281210"/>
            <a:ext cx="8911687" cy="758920"/>
          </a:xfrm>
        </p:spPr>
        <p:txBody>
          <a:bodyPr/>
          <a:lstStyle/>
          <a:p>
            <a:r>
              <a:rPr lang="en-GB" b="1" dirty="0"/>
              <a:t>Using the function in a worksheet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F8F9B-1CFC-3DD6-73CC-7D24A7B45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57300"/>
            <a:ext cx="8915400" cy="5319490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When you enter a formula that uses the </a:t>
            </a:r>
            <a:r>
              <a:rPr lang="en-GB" sz="2400" dirty="0" err="1"/>
              <a:t>NumSign</a:t>
            </a:r>
            <a:r>
              <a:rPr lang="en-GB" sz="2400" dirty="0"/>
              <a:t> function, Excel executes the function</a:t>
            </a:r>
            <a:r>
              <a:rPr lang="sk-SK" sz="2400" dirty="0"/>
              <a:t> </a:t>
            </a:r>
            <a:r>
              <a:rPr lang="en-GB" sz="2400" dirty="0"/>
              <a:t>to get the result.</a:t>
            </a:r>
            <a:endParaRPr lang="sk-SK" sz="2400" dirty="0"/>
          </a:p>
          <a:p>
            <a:r>
              <a:rPr lang="en-GB" sz="2400" dirty="0"/>
              <a:t>This custom function works just like any built-in worksheet function.</a:t>
            </a:r>
            <a:endParaRPr lang="sk-SK" sz="2400" dirty="0"/>
          </a:p>
          <a:p>
            <a:r>
              <a:rPr lang="en-GB" sz="2400" dirty="0"/>
              <a:t>You can insert it in a formula by choosing Formulas ➪ Function Library ➪ Insert</a:t>
            </a:r>
            <a:r>
              <a:rPr lang="sk-SK" sz="2400" dirty="0"/>
              <a:t> </a:t>
            </a:r>
            <a:r>
              <a:rPr lang="en-GB" sz="2400" dirty="0"/>
              <a:t>Function, which displays the Insert Function dialog box. (Custom functions are listed in</a:t>
            </a:r>
            <a:r>
              <a:rPr lang="sk-SK" sz="2400" dirty="0"/>
              <a:t> </a:t>
            </a:r>
            <a:r>
              <a:rPr lang="en-GB" sz="2400" dirty="0"/>
              <a:t>the User Defined category.)</a:t>
            </a:r>
            <a:endParaRPr lang="sk-SK" sz="2400" dirty="0"/>
          </a:p>
          <a:p>
            <a:r>
              <a:rPr lang="en-GB" sz="2400" dirty="0"/>
              <a:t>When you select the function from the list, you can then use</a:t>
            </a:r>
            <a:r>
              <a:rPr lang="sk-SK" sz="2400" dirty="0"/>
              <a:t> </a:t>
            </a:r>
            <a:r>
              <a:rPr lang="en-GB" sz="2400" dirty="0"/>
              <a:t>the Function Arguments dialog box to specify the arguments for the function</a:t>
            </a:r>
            <a:r>
              <a:rPr lang="sk-SK" sz="2400" dirty="0"/>
              <a:t>.</a:t>
            </a:r>
          </a:p>
          <a:p>
            <a:r>
              <a:rPr lang="en-GB" sz="2400" dirty="0"/>
              <a:t>You can also nest custom functions and combine them with other elements in</a:t>
            </a:r>
            <a:r>
              <a:rPr lang="sk-SK" sz="2400" dirty="0"/>
              <a:t> </a:t>
            </a:r>
            <a:r>
              <a:rPr lang="en-GB" sz="2400" dirty="0"/>
              <a:t>your formulas.</a:t>
            </a:r>
          </a:p>
        </p:txBody>
      </p:sp>
    </p:spTree>
    <p:extLst>
      <p:ext uri="{BB962C8B-B14F-4D97-AF65-F5344CB8AC3E}">
        <p14:creationId xmlns:p14="http://schemas.microsoft.com/office/powerpoint/2010/main" val="2380012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52E27-8D37-5CA9-C0A7-FF5C430A1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345" y="349790"/>
            <a:ext cx="8911687" cy="724630"/>
          </a:xfrm>
        </p:spPr>
        <p:txBody>
          <a:bodyPr/>
          <a:lstStyle/>
          <a:p>
            <a:r>
              <a:rPr lang="en-GB" b="1" dirty="0" err="1"/>
              <a:t>Analyzing</a:t>
            </a:r>
            <a:r>
              <a:rPr lang="en-GB" b="1" dirty="0"/>
              <a:t> the custom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D661F-EC45-9230-075F-3B5F86659392}"/>
              </a:ext>
            </a:extLst>
          </p:cNvPr>
          <p:cNvSpPr txBox="1"/>
          <p:nvPr/>
        </p:nvSpPr>
        <p:spPr>
          <a:xfrm>
            <a:off x="2099733" y="1245231"/>
            <a:ext cx="98551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0" i="0" u="none" strike="noStrike" baseline="0" dirty="0">
                <a:latin typeface="CourierStd"/>
              </a:rPr>
              <a:t>Function </a:t>
            </a:r>
            <a:r>
              <a:rPr lang="en-GB" sz="2400" b="0" i="0" u="none" strike="noStrike" baseline="0" dirty="0" err="1">
                <a:latin typeface="CourierStd"/>
              </a:rPr>
              <a:t>NumSign</a:t>
            </a:r>
            <a:r>
              <a:rPr lang="en-GB" sz="2400" b="0" i="0" u="none" strike="noStrike" baseline="0" dirty="0">
                <a:latin typeface="CourierStd"/>
              </a:rPr>
              <a:t>(</a:t>
            </a:r>
            <a:r>
              <a:rPr lang="en-GB" sz="2400" b="0" i="0" u="none" strike="noStrike" baseline="0" dirty="0" err="1">
                <a:latin typeface="CourierStd"/>
              </a:rPr>
              <a:t>num</a:t>
            </a:r>
            <a:r>
              <a:rPr lang="en-GB" sz="2400" b="0" i="0" u="none" strike="noStrike" baseline="0" dirty="0">
                <a:latin typeface="CourierStd"/>
              </a:rPr>
              <a:t>)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</a:t>
            </a:r>
            <a:r>
              <a:rPr lang="en-GB" sz="2400" b="0" i="0" u="none" strike="noStrike" baseline="0" dirty="0">
                <a:latin typeface="CourierStd"/>
              </a:rPr>
              <a:t>If </a:t>
            </a:r>
            <a:r>
              <a:rPr lang="en-GB" sz="2400" b="0" i="0" u="none" strike="noStrike" baseline="0" dirty="0" err="1">
                <a:latin typeface="CourierStd"/>
              </a:rPr>
              <a:t>IsNumeric</a:t>
            </a:r>
            <a:r>
              <a:rPr lang="en-GB" sz="2400" b="0" i="0" u="none" strike="noStrike" baseline="0" dirty="0">
                <a:latin typeface="CourierStd"/>
              </a:rPr>
              <a:t>(</a:t>
            </a:r>
            <a:r>
              <a:rPr lang="en-GB" sz="2400" b="0" i="0" u="none" strike="noStrike" baseline="0" dirty="0" err="1">
                <a:latin typeface="CourierStd"/>
              </a:rPr>
              <a:t>num</a:t>
            </a:r>
            <a:r>
              <a:rPr lang="en-GB" sz="2400" b="0" i="0" u="none" strike="noStrike" baseline="0" dirty="0">
                <a:latin typeface="CourierStd"/>
              </a:rPr>
              <a:t>) Then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>
                <a:latin typeface="CourierStd"/>
              </a:rPr>
              <a:t>Select Case </a:t>
            </a:r>
            <a:r>
              <a:rPr lang="en-GB" sz="2400" b="0" i="0" u="none" strike="noStrike" baseline="0" dirty="0" err="1">
                <a:latin typeface="CourierStd"/>
              </a:rPr>
              <a:t>num</a:t>
            </a:r>
            <a:endParaRPr lang="en-GB" sz="2400" b="0" i="0" u="none" strike="noStrike" baseline="0" dirty="0">
              <a:latin typeface="CourierStd"/>
            </a:endParaRP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</a:t>
            </a:r>
            <a:r>
              <a:rPr lang="en-GB" sz="2400" b="0" i="0" u="none" strike="noStrike" baseline="0" dirty="0">
                <a:latin typeface="CourierStd"/>
              </a:rPr>
              <a:t>Case Is &lt; 0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	</a:t>
            </a:r>
            <a:r>
              <a:rPr lang="en-GB" sz="2400" b="0" i="0" u="none" strike="noStrike" baseline="0" dirty="0" err="1">
                <a:latin typeface="CourierStd"/>
              </a:rPr>
              <a:t>NumSign</a:t>
            </a:r>
            <a:r>
              <a:rPr lang="en-GB" sz="2400" b="0" i="0" u="none" strike="noStrike" baseline="0" dirty="0">
                <a:latin typeface="CourierStd"/>
              </a:rPr>
              <a:t> = "Negative"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</a:t>
            </a:r>
            <a:r>
              <a:rPr lang="en-GB" sz="2400" b="0" i="0" u="none" strike="noStrike" baseline="0" dirty="0">
                <a:latin typeface="CourierStd"/>
              </a:rPr>
              <a:t>Case 0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	</a:t>
            </a:r>
            <a:r>
              <a:rPr lang="en-GB" sz="2400" b="0" i="0" u="none" strike="noStrike" baseline="0" dirty="0" err="1">
                <a:latin typeface="CourierStd"/>
              </a:rPr>
              <a:t>NumSign</a:t>
            </a:r>
            <a:r>
              <a:rPr lang="en-GB" sz="2400" b="0" i="0" u="none" strike="noStrike" baseline="0" dirty="0">
                <a:latin typeface="CourierStd"/>
              </a:rPr>
              <a:t> = "Zero"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</a:t>
            </a:r>
            <a:r>
              <a:rPr lang="en-GB" sz="2400" b="0" i="0" u="none" strike="noStrike" baseline="0" dirty="0">
                <a:latin typeface="CourierStd"/>
              </a:rPr>
              <a:t>Case Is &gt; 0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		</a:t>
            </a:r>
            <a:r>
              <a:rPr lang="en-GB" sz="2400" b="0" i="0" u="none" strike="noStrike" baseline="0" dirty="0" err="1">
                <a:latin typeface="CourierStd"/>
              </a:rPr>
              <a:t>NumSign</a:t>
            </a:r>
            <a:r>
              <a:rPr lang="en-GB" sz="2400" b="0" i="0" u="none" strike="noStrike" baseline="0" dirty="0">
                <a:latin typeface="CourierStd"/>
              </a:rPr>
              <a:t> = "Positive"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>
                <a:latin typeface="CourierStd"/>
              </a:rPr>
              <a:t>End Select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</a:t>
            </a:r>
            <a:r>
              <a:rPr lang="en-GB" sz="2400" b="0" i="0" u="none" strike="noStrike" baseline="0" dirty="0">
                <a:latin typeface="CourierStd"/>
              </a:rPr>
              <a:t>Else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	</a:t>
            </a:r>
            <a:r>
              <a:rPr lang="en-GB" sz="2400" b="0" i="0" u="none" strike="noStrike" baseline="0" dirty="0" err="1">
                <a:latin typeface="CourierStd"/>
              </a:rPr>
              <a:t>NumSign</a:t>
            </a:r>
            <a:r>
              <a:rPr lang="en-GB" sz="2400" b="0" i="0" u="none" strike="noStrike" baseline="0" dirty="0">
                <a:latin typeface="CourierStd"/>
              </a:rPr>
              <a:t> = ""</a:t>
            </a:r>
          </a:p>
          <a:p>
            <a:pPr algn="l"/>
            <a:r>
              <a:rPr lang="sk-SK" sz="2400" b="0" i="0" u="none" strike="noStrike" baseline="0" dirty="0">
                <a:latin typeface="CourierStd"/>
              </a:rPr>
              <a:t>	</a:t>
            </a:r>
            <a:r>
              <a:rPr lang="en-GB" sz="2400" b="0" i="0" u="none" strike="noStrike" baseline="0" dirty="0">
                <a:latin typeface="CourierStd"/>
              </a:rPr>
              <a:t>End If</a:t>
            </a:r>
          </a:p>
          <a:p>
            <a:pPr algn="l"/>
            <a:r>
              <a:rPr lang="en-GB" sz="2400" b="0" i="0" u="none" strike="noStrike" baseline="0" dirty="0">
                <a:latin typeface="CourierStd"/>
              </a:rPr>
              <a:t>End Function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6742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4261-A5B2-2092-4454-DEF9E064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25780"/>
            <a:ext cx="8915400" cy="5806440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Notice that the procedure starts with the keyword Function, followed by the name of the</a:t>
            </a:r>
            <a:r>
              <a:rPr lang="sk-SK" sz="2800" dirty="0"/>
              <a:t> </a:t>
            </a:r>
            <a:r>
              <a:rPr lang="en-GB" sz="2800" dirty="0"/>
              <a:t>function (</a:t>
            </a:r>
            <a:r>
              <a:rPr lang="en-GB" sz="2800" dirty="0" err="1"/>
              <a:t>NumSign</a:t>
            </a:r>
            <a:r>
              <a:rPr lang="en-GB" sz="2800" dirty="0"/>
              <a:t>). </a:t>
            </a:r>
            <a:endParaRPr lang="sk-SK" sz="2800" dirty="0"/>
          </a:p>
          <a:p>
            <a:r>
              <a:rPr lang="en-GB" sz="2800" dirty="0"/>
              <a:t>This custom function uses one argument (</a:t>
            </a:r>
            <a:r>
              <a:rPr lang="en-GB" sz="2800" dirty="0" err="1"/>
              <a:t>num</a:t>
            </a:r>
            <a:r>
              <a:rPr lang="en-GB" sz="2800" dirty="0"/>
              <a:t>), and the argument’s</a:t>
            </a:r>
            <a:r>
              <a:rPr lang="sk-SK" sz="2800" dirty="0"/>
              <a:t> </a:t>
            </a:r>
            <a:r>
              <a:rPr lang="en-GB" sz="2800" dirty="0"/>
              <a:t>name is enclosed in parentheses. </a:t>
            </a:r>
            <a:endParaRPr lang="sk-SK" sz="2800" dirty="0"/>
          </a:p>
          <a:p>
            <a:r>
              <a:rPr lang="en-GB" sz="2800" dirty="0"/>
              <a:t>The </a:t>
            </a:r>
            <a:r>
              <a:rPr lang="en-GB" sz="2800" dirty="0" err="1"/>
              <a:t>num</a:t>
            </a:r>
            <a:r>
              <a:rPr lang="en-GB" sz="2800" dirty="0"/>
              <a:t> argument represents the cell or value that is to</a:t>
            </a:r>
            <a:r>
              <a:rPr lang="sk-SK" sz="2800" dirty="0"/>
              <a:t> </a:t>
            </a:r>
            <a:r>
              <a:rPr lang="en-GB" sz="2800" dirty="0"/>
              <a:t>be processed. </a:t>
            </a:r>
            <a:endParaRPr lang="sk-SK" sz="2800" dirty="0"/>
          </a:p>
          <a:p>
            <a:r>
              <a:rPr lang="en-GB" sz="2800" dirty="0"/>
              <a:t>When the function is used in a worksheet, the argument can be a cell reference</a:t>
            </a:r>
            <a:r>
              <a:rPr lang="sk-SK" sz="2800" dirty="0"/>
              <a:t> </a:t>
            </a:r>
            <a:r>
              <a:rPr lang="en-GB" sz="2800" dirty="0"/>
              <a:t>(such as A1) or a literal value (such as –123). </a:t>
            </a:r>
            <a:endParaRPr lang="sk-SK" sz="2800" dirty="0"/>
          </a:p>
          <a:p>
            <a:r>
              <a:rPr lang="en-GB" sz="2800" dirty="0"/>
              <a:t>When the function is used in another</a:t>
            </a:r>
            <a:r>
              <a:rPr lang="sk-SK" sz="2800" dirty="0"/>
              <a:t> </a:t>
            </a:r>
            <a:r>
              <a:rPr lang="en-GB" sz="2800" dirty="0"/>
              <a:t>procedure, the argument can be a numeric variable, a literal number, or a value that is</a:t>
            </a:r>
            <a:r>
              <a:rPr lang="sk-SK" sz="2800" dirty="0"/>
              <a:t> </a:t>
            </a:r>
            <a:r>
              <a:rPr lang="en-GB" sz="2800" dirty="0"/>
              <a:t>obtained from a cell.</a:t>
            </a:r>
          </a:p>
        </p:txBody>
      </p:sp>
    </p:spTree>
    <p:extLst>
      <p:ext uri="{BB962C8B-B14F-4D97-AF65-F5344CB8AC3E}">
        <p14:creationId xmlns:p14="http://schemas.microsoft.com/office/powerpoint/2010/main" val="324300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4261-A5B2-2092-4454-DEF9E064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25780"/>
            <a:ext cx="8915400" cy="5806440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The first statement inside the function is an If statement. </a:t>
            </a:r>
            <a:endParaRPr lang="sk-SK" sz="2800" dirty="0"/>
          </a:p>
          <a:p>
            <a:r>
              <a:rPr lang="en-GB" sz="2800" dirty="0"/>
              <a:t>It starts what is known as an</a:t>
            </a:r>
            <a:r>
              <a:rPr lang="sk-SK" sz="2800" dirty="0"/>
              <a:t> </a:t>
            </a:r>
            <a:r>
              <a:rPr lang="en-GB" sz="2800" dirty="0"/>
              <a:t>If block. </a:t>
            </a:r>
            <a:endParaRPr lang="sk-SK" sz="2800" dirty="0"/>
          </a:p>
          <a:p>
            <a:r>
              <a:rPr lang="en-GB" sz="2800" dirty="0"/>
              <a:t>An If block consists of an If statement, an End If statement, one or more</a:t>
            </a:r>
            <a:r>
              <a:rPr lang="sk-SK" sz="2800" dirty="0"/>
              <a:t> </a:t>
            </a:r>
            <a:r>
              <a:rPr lang="en-GB" sz="2800" dirty="0"/>
              <a:t>optional Else If statements, and one optional Else statement. </a:t>
            </a:r>
            <a:endParaRPr lang="sk-SK" sz="2800" dirty="0"/>
          </a:p>
          <a:p>
            <a:r>
              <a:rPr lang="en-GB" sz="2800" dirty="0"/>
              <a:t>The previous code is</a:t>
            </a:r>
            <a:r>
              <a:rPr lang="sk-SK" sz="2800" dirty="0"/>
              <a:t> </a:t>
            </a:r>
            <a:r>
              <a:rPr lang="en-GB" sz="2800" dirty="0"/>
              <a:t>indented in a way that makes it obvious that the Else and End If statements near</a:t>
            </a:r>
            <a:r>
              <a:rPr lang="sk-SK" sz="2800" dirty="0"/>
              <a:t> </a:t>
            </a:r>
            <a:r>
              <a:rPr lang="en-GB" sz="2800" dirty="0"/>
              <a:t>the bottom of the function belong to the If statement near the top of the procedure.</a:t>
            </a:r>
          </a:p>
          <a:p>
            <a:r>
              <a:rPr lang="en-GB" sz="2800" dirty="0"/>
              <a:t>Indenting is optional, but you’ll find your code is much easier to read if you do it.</a:t>
            </a:r>
          </a:p>
        </p:txBody>
      </p:sp>
    </p:spTree>
    <p:extLst>
      <p:ext uri="{BB962C8B-B14F-4D97-AF65-F5344CB8AC3E}">
        <p14:creationId xmlns:p14="http://schemas.microsoft.com/office/powerpoint/2010/main" val="686462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4261-A5B2-2092-4454-DEF9E064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25780"/>
            <a:ext cx="8915400" cy="5806440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/>
              <a:t>The If statement contains the built-in function </a:t>
            </a:r>
            <a:r>
              <a:rPr lang="en-GB" sz="2800" dirty="0" err="1"/>
              <a:t>IsNumeric</a:t>
            </a:r>
            <a:r>
              <a:rPr lang="en-GB" sz="2800" dirty="0"/>
              <a:t> that returns a True if the</a:t>
            </a:r>
            <a:r>
              <a:rPr lang="sk-SK" sz="2800" dirty="0"/>
              <a:t> </a:t>
            </a:r>
            <a:r>
              <a:rPr lang="en-GB" sz="2800" dirty="0"/>
              <a:t>argument is a number and False if it’s not. </a:t>
            </a:r>
            <a:endParaRPr lang="sk-SK" sz="2800" dirty="0"/>
          </a:p>
          <a:p>
            <a:r>
              <a:rPr lang="en-GB" sz="2800" dirty="0"/>
              <a:t>Whenever a built-in function begins with Is or</a:t>
            </a:r>
            <a:r>
              <a:rPr lang="sk-SK" sz="2800" dirty="0"/>
              <a:t> </a:t>
            </a:r>
            <a:r>
              <a:rPr lang="en-GB" sz="2800" dirty="0"/>
              <a:t>Has, it returns True or False (a Boolean value).</a:t>
            </a:r>
            <a:endParaRPr lang="sk-SK" sz="2800" dirty="0"/>
          </a:p>
          <a:p>
            <a:r>
              <a:rPr lang="en-GB" sz="2800" dirty="0"/>
              <a:t>The </a:t>
            </a:r>
            <a:r>
              <a:rPr lang="en-GB" sz="2800" dirty="0" err="1"/>
              <a:t>NumSign</a:t>
            </a:r>
            <a:r>
              <a:rPr lang="en-GB" sz="2800" dirty="0"/>
              <a:t> function uses the Select Case</a:t>
            </a:r>
            <a:r>
              <a:rPr lang="sk-SK" sz="2800" dirty="0"/>
              <a:t> </a:t>
            </a:r>
            <a:r>
              <a:rPr lang="en-GB" sz="2800" dirty="0"/>
              <a:t>construct to take</a:t>
            </a:r>
            <a:r>
              <a:rPr lang="sk-SK" sz="2800" dirty="0"/>
              <a:t> </a:t>
            </a:r>
            <a:r>
              <a:rPr lang="en-GB" sz="2800" dirty="0"/>
              <a:t>a different action, depending on the value of num. </a:t>
            </a:r>
            <a:endParaRPr lang="sk-SK" sz="2800" dirty="0"/>
          </a:p>
          <a:p>
            <a:r>
              <a:rPr lang="en-GB" sz="2800" dirty="0"/>
              <a:t>If </a:t>
            </a:r>
            <a:r>
              <a:rPr lang="en-GB" sz="2800" dirty="0" err="1"/>
              <a:t>num</a:t>
            </a:r>
            <a:r>
              <a:rPr lang="en-GB" sz="2800" dirty="0"/>
              <a:t> is less than zero, </a:t>
            </a:r>
            <a:r>
              <a:rPr lang="en-GB" sz="2800" dirty="0" err="1"/>
              <a:t>NumSign</a:t>
            </a:r>
            <a:r>
              <a:rPr lang="en-GB" sz="2800" dirty="0"/>
              <a:t> is</a:t>
            </a:r>
            <a:r>
              <a:rPr lang="sk-SK" sz="2800" dirty="0"/>
              <a:t> </a:t>
            </a:r>
            <a:r>
              <a:rPr lang="en-GB" sz="2800" dirty="0"/>
              <a:t>assigned the text Negative.</a:t>
            </a:r>
            <a:endParaRPr lang="sk-SK" sz="2800" dirty="0"/>
          </a:p>
          <a:p>
            <a:r>
              <a:rPr lang="en-GB" sz="2800" dirty="0"/>
              <a:t>If </a:t>
            </a:r>
            <a:r>
              <a:rPr lang="en-GB" sz="2800" dirty="0" err="1"/>
              <a:t>num</a:t>
            </a:r>
            <a:r>
              <a:rPr lang="en-GB" sz="2800" dirty="0"/>
              <a:t> is equal to zero, </a:t>
            </a:r>
            <a:r>
              <a:rPr lang="en-GB" sz="2800" dirty="0" err="1"/>
              <a:t>NumSign</a:t>
            </a:r>
            <a:r>
              <a:rPr lang="en-GB" sz="2800" dirty="0"/>
              <a:t> is Zero. </a:t>
            </a:r>
            <a:endParaRPr lang="sk-SK" sz="2800" dirty="0"/>
          </a:p>
          <a:p>
            <a:r>
              <a:rPr lang="en-GB" sz="2800" dirty="0"/>
              <a:t>If </a:t>
            </a:r>
            <a:r>
              <a:rPr lang="en-GB" sz="2800" dirty="0" err="1"/>
              <a:t>num</a:t>
            </a:r>
            <a:r>
              <a:rPr lang="en-GB" sz="2800" dirty="0"/>
              <a:t> is greater</a:t>
            </a:r>
            <a:r>
              <a:rPr lang="sk-SK" sz="2800" dirty="0"/>
              <a:t> </a:t>
            </a:r>
            <a:r>
              <a:rPr lang="en-GB" sz="2800" dirty="0"/>
              <a:t>than zero, </a:t>
            </a:r>
            <a:r>
              <a:rPr lang="en-GB" sz="2800" dirty="0" err="1"/>
              <a:t>NumSign</a:t>
            </a:r>
            <a:r>
              <a:rPr lang="en-GB" sz="2800" dirty="0"/>
              <a:t> is Positive. </a:t>
            </a:r>
            <a:endParaRPr lang="sk-SK" sz="2800" dirty="0"/>
          </a:p>
          <a:p>
            <a:r>
              <a:rPr lang="en-GB" sz="2800" dirty="0"/>
              <a:t>The value returned by a function is always assigned to</a:t>
            </a:r>
            <a:r>
              <a:rPr lang="sk-SK" sz="2800" dirty="0"/>
              <a:t> </a:t>
            </a:r>
            <a:r>
              <a:rPr lang="en-GB" sz="2800" dirty="0"/>
              <a:t>the function’s name.</a:t>
            </a:r>
          </a:p>
        </p:txBody>
      </p:sp>
    </p:spTree>
    <p:extLst>
      <p:ext uri="{BB962C8B-B14F-4D97-AF65-F5344CB8AC3E}">
        <p14:creationId xmlns:p14="http://schemas.microsoft.com/office/powerpoint/2010/main" val="29574708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</TotalTime>
  <Words>2540</Words>
  <Application>Microsoft Office PowerPoint</Application>
  <PresentationFormat>Widescreen</PresentationFormat>
  <Paragraphs>172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Century Gothic</vt:lpstr>
      <vt:lpstr>CourierStd</vt:lpstr>
      <vt:lpstr>Wingdings 3</vt:lpstr>
      <vt:lpstr>Wisp</vt:lpstr>
      <vt:lpstr>Functions and forms</vt:lpstr>
      <vt:lpstr>Introducing VBA Functions</vt:lpstr>
      <vt:lpstr>Creating a custom function</vt:lpstr>
      <vt:lpstr>Creating a custom function</vt:lpstr>
      <vt:lpstr>Using the function in a worksheet</vt:lpstr>
      <vt:lpstr>Analyzing the custom function</vt:lpstr>
      <vt:lpstr>PowerPoint Presentation</vt:lpstr>
      <vt:lpstr>PowerPoint Presentation</vt:lpstr>
      <vt:lpstr>PowerPoint Presentation</vt:lpstr>
      <vt:lpstr>Learning about Function Procedures</vt:lpstr>
      <vt:lpstr>To create a custom function, follow these steps:</vt:lpstr>
      <vt:lpstr>What a Function Can’t Do</vt:lpstr>
      <vt:lpstr>Using Function Procedure Arguments</vt:lpstr>
      <vt:lpstr>Creating UserForms</vt:lpstr>
      <vt:lpstr>Creating UserForms – cont.</vt:lpstr>
      <vt:lpstr>PowerPoint Presentation</vt:lpstr>
      <vt:lpstr>Exploring UserForm Alternatives - Using the InputBox function</vt:lpstr>
      <vt:lpstr>Exploring UserForm Alternatives - Using the MsgBox function</vt:lpstr>
      <vt:lpstr>Creating UserForms: An Overview</vt:lpstr>
      <vt:lpstr>Working with UserForms</vt:lpstr>
      <vt:lpstr>PowerPoint Presentation</vt:lpstr>
      <vt:lpstr>Toolbox Controls</vt:lpstr>
      <vt:lpstr>Changing the properties of a control</vt:lpstr>
      <vt:lpstr>PowerPoint Presentation</vt:lpstr>
      <vt:lpstr>Displaying a UserForm</vt:lpstr>
      <vt:lpstr>Creating the UserForm - example</vt:lpstr>
      <vt:lpstr>Creating the UserForm – example – cont.</vt:lpstr>
      <vt:lpstr>PowerPoint Presentation</vt:lpstr>
      <vt:lpstr>Testing the UserForm</vt:lpstr>
      <vt:lpstr>VBA procedure to display the UserForm when Excel is active:</vt:lpstr>
      <vt:lpstr>Creating an event handler procedure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 and forms</dc:title>
  <dc:creator>Marcela Hallová</dc:creator>
  <cp:lastModifiedBy>Marcela Hallová</cp:lastModifiedBy>
  <cp:revision>21</cp:revision>
  <dcterms:created xsi:type="dcterms:W3CDTF">2022-11-25T15:56:56Z</dcterms:created>
  <dcterms:modified xsi:type="dcterms:W3CDTF">2022-11-25T17:39:29Z</dcterms:modified>
</cp:coreProperties>
</file>