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080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49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0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6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13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5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66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61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09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5ED6B5C-F97E-4F08-B6E9-75945AB4D875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4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8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5ED6B5C-F97E-4F08-B6E9-75945AB4D875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9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8B12A-B1A8-086F-7A5C-263857927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670048"/>
          </a:xfrm>
        </p:spPr>
        <p:txBody>
          <a:bodyPr>
            <a:normAutofit/>
          </a:bodyPr>
          <a:lstStyle/>
          <a:p>
            <a:r>
              <a:rPr lang="en-US" sz="8800" b="1"/>
              <a:t>Pivot tables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6ABD342-AB40-5437-515C-F7552A4514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024673"/>
            <a:ext cx="10058400" cy="573948"/>
          </a:xfrm>
        </p:spPr>
        <p:txBody>
          <a:bodyPr/>
          <a:lstStyle/>
          <a:p>
            <a:r>
              <a:rPr lang="sk-SK" b="1" dirty="0"/>
              <a:t>Doc. Ing. Marcela </a:t>
            </a:r>
            <a:r>
              <a:rPr lang="sk-SK" b="1" dirty="0" err="1"/>
              <a:t>hallová</a:t>
            </a:r>
            <a:r>
              <a:rPr lang="sk-SK" b="1" dirty="0"/>
              <a:t>, </a:t>
            </a:r>
            <a:r>
              <a:rPr lang="sk-SK" b="1" dirty="0" err="1"/>
              <a:t>phd.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4911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10EC9-6432-D478-D2A9-AA725A1DC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50657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Creating a PivotTable Automatically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51AC15-03BC-D1AF-7185-72905DA7F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9415" y="937260"/>
            <a:ext cx="5820727" cy="53906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E4EBC1F-909D-A50F-FC6F-D67227F39A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827" y="2533650"/>
            <a:ext cx="230505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761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78F6E-070F-EE32-4542-B7A1BFA13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Creating a PivotTable Manually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A5078-97D9-189D-2534-AE1B71D57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980" y="1225973"/>
            <a:ext cx="3863340" cy="4657514"/>
          </a:xfrm>
        </p:spPr>
        <p:txBody>
          <a:bodyPr>
            <a:normAutofit/>
          </a:bodyPr>
          <a:lstStyle/>
          <a:p>
            <a:r>
              <a:rPr lang="sk-SK" sz="3600" b="0" i="0" u="none" strike="noStrike" baseline="0" dirty="0">
                <a:latin typeface="ITCFranklinGothicStd-MdCd"/>
              </a:rPr>
              <a:t>1) </a:t>
            </a:r>
            <a:r>
              <a:rPr lang="en-GB" sz="3600" b="0" i="0" u="none" strike="noStrike" baseline="0" dirty="0">
                <a:latin typeface="ITCFranklinGothicStd-MdCd"/>
              </a:rPr>
              <a:t>Specifying the data</a:t>
            </a:r>
            <a:r>
              <a:rPr lang="sk-SK" sz="3600" b="0" i="0" u="none" strike="noStrike" baseline="0" dirty="0">
                <a:latin typeface="ITCFranklinGothicStd-MdCd"/>
              </a:rPr>
              <a:t> - </a:t>
            </a:r>
            <a:r>
              <a:rPr lang="en-GB" sz="3600" b="0" i="0" u="none" strike="noStrike" baseline="0" dirty="0">
                <a:latin typeface="ITCFranklinGothicStd-MdCd"/>
              </a:rPr>
              <a:t>If your data </a:t>
            </a:r>
            <a:br>
              <a:rPr lang="sk-SK" sz="3600" b="0" i="0" u="none" strike="noStrike" baseline="0" dirty="0">
                <a:latin typeface="ITCFranklinGothicStd-MdCd"/>
              </a:rPr>
            </a:br>
            <a:r>
              <a:rPr lang="en-GB" sz="3600" b="0" i="0" u="none" strike="noStrike" baseline="0" dirty="0">
                <a:latin typeface="ITCFranklinGothicStd-MdCd"/>
              </a:rPr>
              <a:t>is in a worksheet range, select any cell in that range and then choose Insert ➪Tables ➪ PivotTable.</a:t>
            </a:r>
            <a:endParaRPr lang="en-GB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3BD4FE-1B08-4106-3903-498E089A4F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4861" y="1287356"/>
            <a:ext cx="6663345" cy="434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598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4BEB4-5ACB-AE67-52CE-B93A7EDBC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00667"/>
            <a:ext cx="2880360" cy="70230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Special tip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0EF6C-F281-637D-32FD-6BDEEA2E2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902970"/>
            <a:ext cx="10058400" cy="347472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3200" dirty="0"/>
              <a:t>If you’re creating a PivotTable from data in a worksheet, it’s a good idea first to create a table for the range. </a:t>
            </a:r>
            <a:endParaRPr lang="sk-SK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3200" dirty="0"/>
              <a:t>Choose</a:t>
            </a:r>
            <a:r>
              <a:rPr lang="sk-SK" sz="3200" dirty="0"/>
              <a:t> </a:t>
            </a:r>
            <a:r>
              <a:rPr lang="en-GB" sz="3200" dirty="0"/>
              <a:t>Insert ➪ Tables ➪ Table.</a:t>
            </a:r>
            <a:endParaRPr lang="sk-SK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3200" dirty="0"/>
              <a:t>Then, if you expand the table by adding new rows of data, the PivotTable will automatically</a:t>
            </a:r>
            <a:r>
              <a:rPr lang="sk-SK" sz="3200" dirty="0"/>
              <a:t> </a:t>
            </a:r>
            <a:r>
              <a:rPr lang="en-GB" sz="3200" dirty="0"/>
              <a:t>adjust to cover the whole table without the need to indicate the new data range manually.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7A6027-92C6-058B-CA20-9E24264B31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920" y="4198930"/>
            <a:ext cx="2857500" cy="176212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892A791-1BAF-5FF3-FFE0-1826CFCB31B4}"/>
              </a:ext>
            </a:extLst>
          </p:cNvPr>
          <p:cNvSpPr/>
          <p:nvPr/>
        </p:nvSpPr>
        <p:spPr>
          <a:xfrm>
            <a:off x="3863340" y="4469130"/>
            <a:ext cx="1154430" cy="948690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F590FA6-8AE3-6264-556D-F0DF02F032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3630" y="4131788"/>
            <a:ext cx="3131820" cy="1763099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FD31666B-18A3-FC1D-A5B7-6EDC2B59481E}"/>
              </a:ext>
            </a:extLst>
          </p:cNvPr>
          <p:cNvSpPr/>
          <p:nvPr/>
        </p:nvSpPr>
        <p:spPr>
          <a:xfrm>
            <a:off x="6126480" y="4600575"/>
            <a:ext cx="3017520" cy="685800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55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78F6E-070F-EE32-4542-B7A1BFA13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Creating a PivotTable Manually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A5078-97D9-189D-2534-AE1B71D57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980" y="1225973"/>
            <a:ext cx="3863340" cy="4657514"/>
          </a:xfrm>
        </p:spPr>
        <p:txBody>
          <a:bodyPr>
            <a:normAutofit/>
          </a:bodyPr>
          <a:lstStyle/>
          <a:p>
            <a:r>
              <a:rPr lang="sk-SK" sz="3600" b="0" i="0" u="none" strike="noStrike" baseline="0" dirty="0">
                <a:latin typeface="ITCFranklinGothicStd-MdCd"/>
              </a:rPr>
              <a:t>2) </a:t>
            </a:r>
            <a:r>
              <a:rPr lang="en-GB" sz="3600" b="0" i="0" u="none" strike="noStrike" baseline="0" dirty="0">
                <a:latin typeface="ITCFranklinGothicStd-MdCd"/>
              </a:rPr>
              <a:t>Specifying the location for the PivotTable</a:t>
            </a:r>
            <a:endParaRPr lang="en-GB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3BD4FE-1B08-4106-3903-498E089A4F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4861" y="1287356"/>
            <a:ext cx="6663345" cy="4347634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344AC86D-C997-95DB-81AF-B24AFA24B323}"/>
              </a:ext>
            </a:extLst>
          </p:cNvPr>
          <p:cNvSpPr/>
          <p:nvPr/>
        </p:nvSpPr>
        <p:spPr>
          <a:xfrm>
            <a:off x="4328162" y="2868930"/>
            <a:ext cx="3615688" cy="1143000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04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78F6E-070F-EE32-4542-B7A1BFA13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Creating a PivotTable Manually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A5078-97D9-189D-2534-AE1B71D57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980" y="1291590"/>
            <a:ext cx="9772650" cy="4591897"/>
          </a:xfrm>
        </p:spPr>
        <p:txBody>
          <a:bodyPr>
            <a:normAutofit fontScale="92500" lnSpcReduction="10000"/>
          </a:bodyPr>
          <a:lstStyle/>
          <a:p>
            <a:r>
              <a:rPr lang="sk-SK" sz="3200" b="0" i="0" u="none" strike="noStrike" baseline="0" dirty="0">
                <a:latin typeface="ITCFranklinGothicStd-MdCd"/>
              </a:rPr>
              <a:t>3) </a:t>
            </a:r>
            <a:r>
              <a:rPr lang="en-GB" sz="3200" b="0" i="0" u="none" strike="noStrike" baseline="0" dirty="0">
                <a:latin typeface="ITCFranklinGothicStd-MdCd"/>
              </a:rPr>
              <a:t>Laying out the PivotTable</a:t>
            </a:r>
            <a:r>
              <a:rPr lang="sk-SK" sz="3200" dirty="0">
                <a:latin typeface="ITCFranklinGothicStd-MdCd"/>
              </a:rPr>
              <a:t>: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GB" sz="3200" dirty="0"/>
              <a:t>Drag the field names (at the top of the PivotTable Fields task pane) to one of the</a:t>
            </a:r>
            <a:r>
              <a:rPr lang="sk-SK" sz="3200" dirty="0"/>
              <a:t> </a:t>
            </a:r>
            <a:r>
              <a:rPr lang="en-GB" sz="3200" dirty="0"/>
              <a:t>four boxes at the bottom of the task pane.</a:t>
            </a:r>
            <a:endParaRPr lang="sk-SK" sz="3200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en-GB" sz="3200" dirty="0"/>
              <a:t>Place a check mark next to the item at the top of the PivotTable Fields task pane.</a:t>
            </a:r>
            <a:r>
              <a:rPr lang="sk-SK" sz="3200" dirty="0"/>
              <a:t> </a:t>
            </a:r>
            <a:r>
              <a:rPr lang="en-GB" sz="3200" dirty="0"/>
              <a:t>Excel places the field into one of the four boxes at the bottom. You can drag it to a</a:t>
            </a:r>
            <a:r>
              <a:rPr lang="sk-SK" sz="3200" dirty="0"/>
              <a:t> </a:t>
            </a:r>
            <a:r>
              <a:rPr lang="en-GB" sz="3200" dirty="0"/>
              <a:t>different box, if necessary.</a:t>
            </a:r>
            <a:endParaRPr lang="sk-SK" sz="3200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en-GB" sz="3200" dirty="0"/>
              <a:t>Right-click a field name at the top of the PivotTable Fields task pane, and choose</a:t>
            </a:r>
            <a:r>
              <a:rPr lang="sk-SK" sz="3200" dirty="0"/>
              <a:t> </a:t>
            </a:r>
            <a:r>
              <a:rPr lang="en-GB" sz="3200" dirty="0"/>
              <a:t>its location from the shortcut menu</a:t>
            </a:r>
            <a:r>
              <a:rPr lang="sk-SK" sz="3200" dirty="0"/>
              <a:t>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59115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EF0C-54BE-9AB8-3E51-9EFCB3F26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6126480" cy="702303"/>
          </a:xfrm>
        </p:spPr>
        <p:txBody>
          <a:bodyPr>
            <a:normAutofit/>
          </a:bodyPr>
          <a:lstStyle/>
          <a:p>
            <a:r>
              <a:rPr lang="en-GB" sz="3600" b="1" dirty="0"/>
              <a:t>PivotTable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A6306-7A64-A91B-7B67-24D567F57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074420"/>
            <a:ext cx="10058400" cy="5120640"/>
          </a:xfrm>
        </p:spPr>
        <p:txBody>
          <a:bodyPr>
            <a:normAutofit fontScale="92500"/>
          </a:bodyPr>
          <a:lstStyle/>
          <a:p>
            <a:r>
              <a:rPr lang="en-GB" sz="2400" b="1" i="1" dirty="0">
                <a:solidFill>
                  <a:srgbClr val="C00000"/>
                </a:solidFill>
              </a:rPr>
              <a:t>Column labels </a:t>
            </a:r>
            <a:r>
              <a:rPr lang="sk-SK" sz="2400" dirty="0"/>
              <a:t>- </a:t>
            </a:r>
            <a:r>
              <a:rPr lang="en-GB" sz="2400" dirty="0"/>
              <a:t>A field that has a column orientation in the PivotTable. Each item in the field occupies</a:t>
            </a:r>
            <a:r>
              <a:rPr lang="sk-SK" sz="2400" dirty="0"/>
              <a:t> </a:t>
            </a:r>
            <a:r>
              <a:rPr lang="en-GB" sz="2400" dirty="0"/>
              <a:t>a column.</a:t>
            </a:r>
            <a:r>
              <a:rPr lang="sk-SK" sz="2400" dirty="0"/>
              <a:t> </a:t>
            </a:r>
            <a:r>
              <a:rPr lang="en-GB" sz="2400" dirty="0"/>
              <a:t>You can have nested column fields.</a:t>
            </a:r>
            <a:endParaRPr lang="sk-SK" sz="2400" dirty="0"/>
          </a:p>
          <a:p>
            <a:r>
              <a:rPr lang="en-GB" sz="2400" b="1" i="1" dirty="0">
                <a:solidFill>
                  <a:srgbClr val="C00000"/>
                </a:solidFill>
              </a:rPr>
              <a:t>Grand totals </a:t>
            </a:r>
            <a:r>
              <a:rPr lang="sk-SK" sz="2400" b="1" i="1" dirty="0">
                <a:solidFill>
                  <a:srgbClr val="C00000"/>
                </a:solidFill>
              </a:rPr>
              <a:t>- </a:t>
            </a:r>
            <a:r>
              <a:rPr lang="en-GB" sz="2400" dirty="0"/>
              <a:t>A row or column that displays totals for all cells in a row or column in a PivotTable. You can</a:t>
            </a:r>
            <a:r>
              <a:rPr lang="sk-SK" sz="2400" dirty="0"/>
              <a:t> </a:t>
            </a:r>
            <a:r>
              <a:rPr lang="en-GB" sz="2400" dirty="0"/>
              <a:t>specify that grand totals be calculated for rows, columns, both, or neither.</a:t>
            </a:r>
            <a:endParaRPr lang="sk-SK" sz="2400" dirty="0"/>
          </a:p>
          <a:p>
            <a:r>
              <a:rPr lang="en-GB" sz="2400" b="1" i="1" dirty="0">
                <a:solidFill>
                  <a:srgbClr val="C00000"/>
                </a:solidFill>
              </a:rPr>
              <a:t>Group</a:t>
            </a:r>
            <a:r>
              <a:rPr lang="en-GB" sz="2400" dirty="0"/>
              <a:t> </a:t>
            </a:r>
            <a:r>
              <a:rPr lang="sk-SK" sz="2400" dirty="0"/>
              <a:t>- </a:t>
            </a:r>
            <a:r>
              <a:rPr lang="en-GB" sz="2400" dirty="0"/>
              <a:t>A collection of items treated as a single item. You can group items manually or</a:t>
            </a:r>
            <a:r>
              <a:rPr lang="sk-SK" sz="2400" dirty="0"/>
              <a:t> </a:t>
            </a:r>
            <a:r>
              <a:rPr lang="en-GB" sz="2400" dirty="0"/>
              <a:t>automatically</a:t>
            </a:r>
            <a:r>
              <a:rPr lang="sk-SK" sz="2400" dirty="0"/>
              <a:t>.</a:t>
            </a:r>
          </a:p>
          <a:p>
            <a:r>
              <a:rPr lang="en-GB" sz="2400" b="1" i="1" dirty="0">
                <a:solidFill>
                  <a:srgbClr val="C00000"/>
                </a:solidFill>
              </a:rPr>
              <a:t>Item</a:t>
            </a:r>
            <a:r>
              <a:rPr lang="en-GB" sz="2400" dirty="0"/>
              <a:t> </a:t>
            </a:r>
            <a:r>
              <a:rPr lang="sk-SK" sz="2400" dirty="0"/>
              <a:t>- </a:t>
            </a:r>
            <a:r>
              <a:rPr lang="en-GB" sz="2400" dirty="0"/>
              <a:t>An element in a field that appears as a row or column header in a PivotTable</a:t>
            </a:r>
            <a:r>
              <a:rPr lang="sk-SK" sz="2400" dirty="0"/>
              <a:t>.</a:t>
            </a:r>
          </a:p>
          <a:p>
            <a:r>
              <a:rPr lang="en-GB" sz="2400" b="1" i="1" dirty="0">
                <a:solidFill>
                  <a:srgbClr val="C00000"/>
                </a:solidFill>
              </a:rPr>
              <a:t>Refresh</a:t>
            </a:r>
            <a:r>
              <a:rPr lang="en-GB" sz="2400" dirty="0"/>
              <a:t> </a:t>
            </a:r>
            <a:r>
              <a:rPr lang="sk-SK" sz="2400" dirty="0"/>
              <a:t>- </a:t>
            </a:r>
            <a:r>
              <a:rPr lang="en-GB" sz="2400" dirty="0"/>
              <a:t>Recalculates the PivotTable after making changes to the source data.</a:t>
            </a:r>
            <a:endParaRPr lang="sk-SK" sz="2400" dirty="0"/>
          </a:p>
          <a:p>
            <a:r>
              <a:rPr lang="en-GB" sz="2400" b="1" i="1" dirty="0">
                <a:solidFill>
                  <a:srgbClr val="C00000"/>
                </a:solidFill>
              </a:rPr>
              <a:t>Row labels </a:t>
            </a:r>
            <a:r>
              <a:rPr lang="sk-SK" sz="2400" dirty="0"/>
              <a:t>- </a:t>
            </a:r>
            <a:r>
              <a:rPr lang="en-GB" sz="2400" dirty="0"/>
              <a:t>A field that has a row orientation in the PivotTable. Each item in the field occupies a row. You</a:t>
            </a:r>
            <a:r>
              <a:rPr lang="sk-SK" sz="2400" dirty="0"/>
              <a:t> </a:t>
            </a:r>
            <a:r>
              <a:rPr lang="en-GB" sz="2400" dirty="0"/>
              <a:t>can have nested row fields.</a:t>
            </a:r>
            <a:endParaRPr lang="sk-SK" sz="2400" dirty="0"/>
          </a:p>
          <a:p>
            <a:r>
              <a:rPr lang="en-GB" sz="2400" b="1" i="1" dirty="0">
                <a:solidFill>
                  <a:srgbClr val="C00000"/>
                </a:solidFill>
              </a:rPr>
              <a:t>Source data </a:t>
            </a:r>
            <a:r>
              <a:rPr lang="sk-SK" sz="2400" dirty="0"/>
              <a:t>- </a:t>
            </a:r>
            <a:r>
              <a:rPr lang="en-GB" sz="2400" dirty="0"/>
              <a:t>The data used to create a PivotTable. It can reside in a worksheet or an external database.</a:t>
            </a:r>
            <a:endParaRPr lang="sk-SK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93066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EF0C-54BE-9AB8-3E51-9EFCB3F26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6126480" cy="702303"/>
          </a:xfrm>
        </p:spPr>
        <p:txBody>
          <a:bodyPr>
            <a:normAutofit/>
          </a:bodyPr>
          <a:lstStyle/>
          <a:p>
            <a:r>
              <a:rPr lang="en-GB" sz="3600" b="1" dirty="0"/>
              <a:t>PivotTable Terminology</a:t>
            </a:r>
            <a:r>
              <a:rPr lang="sk-SK" sz="3600" b="1" dirty="0"/>
              <a:t> – </a:t>
            </a:r>
            <a:r>
              <a:rPr lang="sk-SK" sz="3600" b="1" dirty="0" err="1"/>
              <a:t>cont</a:t>
            </a:r>
            <a:r>
              <a:rPr lang="sk-SK" sz="3600" b="1" dirty="0"/>
              <a:t>.</a:t>
            </a:r>
            <a:endParaRPr lang="en-GB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A6306-7A64-A91B-7B67-24D567F57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074420"/>
            <a:ext cx="10058400" cy="5132070"/>
          </a:xfrm>
        </p:spPr>
        <p:txBody>
          <a:bodyPr>
            <a:normAutofit fontScale="92500" lnSpcReduction="10000"/>
          </a:bodyPr>
          <a:lstStyle/>
          <a:p>
            <a:r>
              <a:rPr lang="en-GB" sz="2800" b="1" i="1" dirty="0">
                <a:solidFill>
                  <a:srgbClr val="C00000"/>
                </a:solidFill>
              </a:rPr>
              <a:t>Row labels </a:t>
            </a:r>
            <a:r>
              <a:rPr lang="sk-SK" sz="2800" dirty="0"/>
              <a:t>- </a:t>
            </a:r>
            <a:r>
              <a:rPr lang="en-GB" sz="2800" dirty="0"/>
              <a:t>A field that has a row orientation in the PivotTable. Each item in the field occupies a row. You</a:t>
            </a:r>
            <a:r>
              <a:rPr lang="sk-SK" sz="2800" dirty="0"/>
              <a:t> </a:t>
            </a:r>
            <a:r>
              <a:rPr lang="en-GB" sz="2800" dirty="0"/>
              <a:t>can have nested row fields.</a:t>
            </a:r>
            <a:endParaRPr lang="sk-SK" sz="2800" dirty="0"/>
          </a:p>
          <a:p>
            <a:r>
              <a:rPr lang="en-GB" sz="2800" b="1" i="1" dirty="0">
                <a:solidFill>
                  <a:srgbClr val="C00000"/>
                </a:solidFill>
              </a:rPr>
              <a:t>Source data </a:t>
            </a:r>
            <a:r>
              <a:rPr lang="sk-SK" sz="2800" dirty="0"/>
              <a:t>- </a:t>
            </a:r>
            <a:r>
              <a:rPr lang="en-GB" sz="2800" dirty="0"/>
              <a:t>The data used to create a PivotTable. It can reside in a worksheet or an external database.</a:t>
            </a:r>
            <a:endParaRPr lang="sk-SK" sz="2800" dirty="0"/>
          </a:p>
          <a:p>
            <a:r>
              <a:rPr lang="sk-SK" sz="2800" b="1" i="1" dirty="0" err="1">
                <a:solidFill>
                  <a:srgbClr val="C00000"/>
                </a:solidFill>
              </a:rPr>
              <a:t>Subtotals</a:t>
            </a:r>
            <a:r>
              <a:rPr lang="sk-SK" sz="2800" b="1" i="1" dirty="0">
                <a:solidFill>
                  <a:srgbClr val="C00000"/>
                </a:solidFill>
              </a:rPr>
              <a:t> </a:t>
            </a:r>
            <a:r>
              <a:rPr lang="sk-SK" sz="2800" dirty="0"/>
              <a:t>- </a:t>
            </a:r>
            <a:r>
              <a:rPr lang="en-GB" sz="2800" dirty="0"/>
              <a:t>A row or column that displays subtotals for detail cells in a row or column in a PivotTable.</a:t>
            </a:r>
            <a:r>
              <a:rPr lang="sk-SK" sz="2800" dirty="0"/>
              <a:t> </a:t>
            </a:r>
            <a:r>
              <a:rPr lang="en-GB" sz="2800" dirty="0"/>
              <a:t>label for a subtotal is the Item name that’s being </a:t>
            </a:r>
            <a:r>
              <a:rPr lang="en-GB" sz="2800" dirty="0" err="1"/>
              <a:t>totaled</a:t>
            </a:r>
            <a:r>
              <a:rPr lang="en-GB" sz="2800" dirty="0"/>
              <a:t> and the</a:t>
            </a:r>
            <a:r>
              <a:rPr lang="sk-SK" sz="2800" dirty="0"/>
              <a:t> </a:t>
            </a:r>
            <a:r>
              <a:rPr lang="en-GB" sz="2800" dirty="0"/>
              <a:t>word Total.</a:t>
            </a:r>
            <a:endParaRPr lang="sk-SK" sz="2800" dirty="0"/>
          </a:p>
          <a:p>
            <a:r>
              <a:rPr lang="en-GB" sz="2800" b="1" i="1" dirty="0">
                <a:solidFill>
                  <a:srgbClr val="C00000"/>
                </a:solidFill>
              </a:rPr>
              <a:t>Table Filter </a:t>
            </a:r>
            <a:r>
              <a:rPr lang="sk-SK" sz="2800" dirty="0"/>
              <a:t>- </a:t>
            </a:r>
            <a:r>
              <a:rPr lang="en-GB" sz="2800" dirty="0"/>
              <a:t>A field that has a page orientation in the PivotTable, which is used to limit what data is summarized.</a:t>
            </a:r>
            <a:r>
              <a:rPr lang="sk-SK" sz="2800" dirty="0"/>
              <a:t> </a:t>
            </a:r>
            <a:r>
              <a:rPr lang="en-GB" sz="2800" dirty="0"/>
              <a:t>You can display one item, multiple items, or all items in a page field at one time.</a:t>
            </a:r>
            <a:endParaRPr lang="sk-SK" sz="2800" dirty="0"/>
          </a:p>
          <a:p>
            <a:r>
              <a:rPr lang="en-GB" sz="2800" b="1" i="1" dirty="0">
                <a:solidFill>
                  <a:srgbClr val="C00000"/>
                </a:solidFill>
              </a:rPr>
              <a:t>Values area </a:t>
            </a:r>
            <a:r>
              <a:rPr lang="sk-SK" sz="2800" b="1" i="1" dirty="0">
                <a:solidFill>
                  <a:srgbClr val="C00000"/>
                </a:solidFill>
              </a:rPr>
              <a:t>- </a:t>
            </a:r>
            <a:r>
              <a:rPr lang="en-GB" sz="2800" dirty="0"/>
              <a:t>The cells in a PivotTable that contain the summary data. Excel offers several ways to summarize</a:t>
            </a:r>
            <a:r>
              <a:rPr lang="sk-SK" sz="2800" dirty="0"/>
              <a:t> </a:t>
            </a:r>
            <a:r>
              <a:rPr lang="en-GB" sz="2800" dirty="0"/>
              <a:t>the data (sum, average, count, and so on).</a:t>
            </a:r>
            <a:endParaRPr lang="sk-SK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13376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623FF-C474-F3C3-2D2D-CA87C39F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02067"/>
          </a:xfrm>
        </p:spPr>
        <p:txBody>
          <a:bodyPr>
            <a:noAutofit/>
          </a:bodyPr>
          <a:lstStyle/>
          <a:p>
            <a:r>
              <a:rPr lang="en-GB" sz="3600" b="1" dirty="0"/>
              <a:t>Formatting the PivotTable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9D0D2-633A-F6B6-5025-2BDD94C3A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062136"/>
            <a:ext cx="10058400" cy="550926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dirty="0" err="1"/>
              <a:t>It</a:t>
            </a:r>
            <a:r>
              <a:rPr lang="sk-SK" sz="2800" dirty="0"/>
              <a:t> </a:t>
            </a:r>
            <a:r>
              <a:rPr lang="sk-SK" sz="2800" dirty="0" err="1"/>
              <a:t>is</a:t>
            </a:r>
            <a:r>
              <a:rPr lang="sk-SK" sz="2800" dirty="0"/>
              <a:t> </a:t>
            </a:r>
            <a:r>
              <a:rPr lang="sk-SK" sz="2800" dirty="0" err="1"/>
              <a:t>possible</a:t>
            </a:r>
            <a:r>
              <a:rPr lang="sk-SK" sz="2800" dirty="0"/>
              <a:t> to </a:t>
            </a:r>
            <a:r>
              <a:rPr lang="en-GB" sz="2800" dirty="0"/>
              <a:t>apply any of several built-in styles to a PivotTable.</a:t>
            </a:r>
            <a:r>
              <a:rPr lang="sk-SK" sz="2800" dirty="0"/>
              <a:t> </a:t>
            </a:r>
            <a:r>
              <a:rPr lang="sk-SK" sz="2800" dirty="0" err="1"/>
              <a:t>PivotTable</a:t>
            </a:r>
            <a:r>
              <a:rPr lang="sk-SK" sz="2800" dirty="0"/>
              <a:t> </a:t>
            </a:r>
            <a:r>
              <a:rPr lang="sk-SK" sz="2800" dirty="0" err="1"/>
              <a:t>Tools</a:t>
            </a:r>
            <a:r>
              <a:rPr lang="sk-SK" sz="2800" dirty="0"/>
              <a:t> ➪ Design ➪ </a:t>
            </a:r>
            <a:r>
              <a:rPr lang="sk-SK" sz="2800" dirty="0" err="1"/>
              <a:t>PivotTable</a:t>
            </a:r>
            <a:r>
              <a:rPr lang="sk-SK" sz="2800" dirty="0"/>
              <a:t> </a:t>
            </a:r>
            <a:r>
              <a:rPr lang="sk-SK" sz="2800" dirty="0" err="1"/>
              <a:t>Styles</a:t>
            </a:r>
            <a:endParaRPr lang="sk-SK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 err="1"/>
              <a:t>We</a:t>
            </a:r>
            <a:r>
              <a:rPr lang="sk-SK" sz="2800" dirty="0"/>
              <a:t> </a:t>
            </a:r>
            <a:r>
              <a:rPr lang="sk-SK" sz="2800" dirty="0" err="1"/>
              <a:t>can</a:t>
            </a:r>
            <a:r>
              <a:rPr lang="sk-SK" sz="2800" dirty="0"/>
              <a:t> </a:t>
            </a:r>
            <a:r>
              <a:rPr lang="en-GB" sz="2800" dirty="0"/>
              <a:t>use the controls from the PivotTable ➪ Design ➪ Layout group to control various</a:t>
            </a:r>
            <a:r>
              <a:rPr lang="sk-SK" sz="2800" dirty="0"/>
              <a:t> </a:t>
            </a:r>
            <a:r>
              <a:rPr lang="en-GB" sz="2800" dirty="0"/>
              <a:t>elements in the PivotTable. You can adjust any of the following elements:</a:t>
            </a:r>
            <a:endParaRPr lang="sk-SK" sz="2800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en-GB" sz="2100" dirty="0"/>
              <a:t>Subtotals Hide subtotal, or choose where to display them (above or below the data).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sz="2100" dirty="0"/>
              <a:t>Grand Totals Choose which types, if any, to display.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sz="2100" dirty="0"/>
              <a:t>Report Layout Choose from three different layout styles (compact, outline, or tabular).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sz="2100" dirty="0"/>
              <a:t>You can also choose to hide repeating labels.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sz="2100" dirty="0"/>
              <a:t>Blank Row Add a blank row between items to improve readability.</a:t>
            </a:r>
            <a:endParaRPr lang="sk-SK" sz="21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/>
              <a:t>The PivotTable Tools ➪ </a:t>
            </a:r>
            <a:r>
              <a:rPr lang="en-GB" sz="2800" dirty="0" err="1"/>
              <a:t>Analyze</a:t>
            </a:r>
            <a:r>
              <a:rPr lang="en-GB" sz="2800" dirty="0"/>
              <a:t> ➪ Show group contains additional options that affect the</a:t>
            </a:r>
            <a:r>
              <a:rPr lang="sk-SK" sz="2800" dirty="0"/>
              <a:t> </a:t>
            </a:r>
            <a:r>
              <a:rPr lang="en-GB" sz="2800" dirty="0"/>
              <a:t>appearance of your PivotTable.</a:t>
            </a:r>
            <a:endParaRPr lang="sk-SK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/>
              <a:t>Still more PivotTable options are available from the PivotTable Options dialog box. To display</a:t>
            </a:r>
            <a:r>
              <a:rPr lang="sk-SK" sz="2800" dirty="0"/>
              <a:t> </a:t>
            </a:r>
            <a:r>
              <a:rPr lang="en-GB" sz="2800" dirty="0"/>
              <a:t>this dialog box, choose PivotTable Tools ➪ </a:t>
            </a:r>
            <a:r>
              <a:rPr lang="en-GB" sz="2800" dirty="0" err="1"/>
              <a:t>Analyze</a:t>
            </a:r>
            <a:r>
              <a:rPr lang="en-GB" sz="2800" dirty="0"/>
              <a:t> ➪ PivotTable ➪ Options, or </a:t>
            </a:r>
            <a:r>
              <a:rPr lang="en-GB" sz="2800" dirty="0" err="1"/>
              <a:t>rightclick</a:t>
            </a:r>
            <a:r>
              <a:rPr lang="sk-SK" sz="2800" dirty="0"/>
              <a:t> </a:t>
            </a:r>
            <a:r>
              <a:rPr lang="en-GB" sz="2800" dirty="0"/>
              <a:t>any cell in the PivotTable and choose PivotTable Options from the shortcut menu.</a:t>
            </a:r>
          </a:p>
        </p:txBody>
      </p:sp>
    </p:spTree>
    <p:extLst>
      <p:ext uri="{BB962C8B-B14F-4D97-AF65-F5344CB8AC3E}">
        <p14:creationId xmlns:p14="http://schemas.microsoft.com/office/powerpoint/2010/main" val="449243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799EA-EF62-C8B5-B52E-6A387BB03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PivotTable Calculations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F2876-1E1D-A684-C472-9F8C27D3E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988906"/>
            <a:ext cx="10058400" cy="488018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3200" dirty="0"/>
              <a:t>PivotTable data is most frequently summarized using a sum.</a:t>
            </a:r>
            <a:endParaRPr lang="sk-SK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3200" dirty="0"/>
              <a:t>However, you can display your data using a</a:t>
            </a:r>
            <a:r>
              <a:rPr lang="sk-SK" sz="3200" dirty="0"/>
              <a:t> </a:t>
            </a:r>
            <a:r>
              <a:rPr lang="en-GB" sz="3200" dirty="0"/>
              <a:t>number of different summary techniques, specified in the Value Field Settings dialog box.</a:t>
            </a:r>
            <a:endParaRPr lang="sk-SK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3200" dirty="0"/>
              <a:t>The quickest</a:t>
            </a:r>
            <a:r>
              <a:rPr lang="sk-SK" sz="3200" dirty="0"/>
              <a:t> </a:t>
            </a:r>
            <a:r>
              <a:rPr lang="en-GB" sz="3200" dirty="0"/>
              <a:t>way to display this dialog box is to right-click any value in the PivotTable and choose Value Field Settings</a:t>
            </a:r>
            <a:r>
              <a:rPr lang="sk-SK" sz="3200" dirty="0"/>
              <a:t> </a:t>
            </a:r>
            <a:r>
              <a:rPr lang="en-GB" sz="3200" dirty="0"/>
              <a:t>from the shortcut menu.</a:t>
            </a:r>
            <a:endParaRPr lang="sk-SK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3200" dirty="0"/>
              <a:t>This dialog box has two tabs: Summarize Values By and Show Values As.</a:t>
            </a:r>
          </a:p>
        </p:txBody>
      </p:sp>
    </p:spTree>
    <p:extLst>
      <p:ext uri="{BB962C8B-B14F-4D97-AF65-F5344CB8AC3E}">
        <p14:creationId xmlns:p14="http://schemas.microsoft.com/office/powerpoint/2010/main" val="451028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799EA-EF62-C8B5-B52E-6A387BB03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PivotTable Calculations</a:t>
            </a:r>
            <a:r>
              <a:rPr lang="sk-SK" b="1" dirty="0"/>
              <a:t> – </a:t>
            </a:r>
            <a:r>
              <a:rPr lang="sk-SK" b="1" dirty="0" err="1"/>
              <a:t>cont</a:t>
            </a:r>
            <a:r>
              <a:rPr lang="sk-SK" b="1" dirty="0"/>
              <a:t>.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F2876-1E1D-A684-C472-9F8C27D3E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988906"/>
            <a:ext cx="5154930" cy="52747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800" dirty="0"/>
              <a:t>Use the Summarize Values By tab to select a different summary function. Your choices are Sum, Count,</a:t>
            </a:r>
            <a:r>
              <a:rPr lang="sk-SK" sz="2800" dirty="0"/>
              <a:t> </a:t>
            </a:r>
            <a:r>
              <a:rPr lang="en-GB" sz="2800" dirty="0"/>
              <a:t>Average, Max, Min, Product, Count Numbers, </a:t>
            </a:r>
            <a:r>
              <a:rPr lang="en-GB" sz="2800" dirty="0" err="1"/>
              <a:t>StdDev</a:t>
            </a:r>
            <a:r>
              <a:rPr lang="en-GB" sz="2800" dirty="0"/>
              <a:t>, </a:t>
            </a:r>
            <a:r>
              <a:rPr lang="en-GB" sz="2800" dirty="0" err="1"/>
              <a:t>StdDevp</a:t>
            </a:r>
            <a:r>
              <a:rPr lang="en-GB" sz="2800" dirty="0"/>
              <a:t>, Var, and </a:t>
            </a:r>
            <a:r>
              <a:rPr lang="en-GB" sz="2800" dirty="0" err="1"/>
              <a:t>Varp</a:t>
            </a:r>
            <a:r>
              <a:rPr lang="en-GB" sz="2800" dirty="0"/>
              <a:t>.</a:t>
            </a:r>
            <a:endParaRPr lang="sk-SK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/>
              <a:t>To display your values in a different form, use the drop-down control on the Show Values As tab. You</a:t>
            </a:r>
            <a:r>
              <a:rPr lang="sk-SK" sz="2800" dirty="0"/>
              <a:t> </a:t>
            </a:r>
            <a:r>
              <a:rPr lang="en-GB" sz="2800" dirty="0"/>
              <a:t>have many options from which to choose, including as a percentage of the total or subtotal.</a:t>
            </a:r>
            <a:endParaRPr lang="sk-SK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FAF7ED-B209-828C-3E57-59626ED7D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0810" y="1066800"/>
            <a:ext cx="467487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325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E5C956-E376-114F-D12F-4C7F2B0DE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4437246" cy="70230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Pivot table</a:t>
            </a:r>
            <a:endParaRPr lang="en-US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484B0F6-747E-8DD8-2670-1DD16349B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15453"/>
            <a:ext cx="10058400" cy="455364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Pivot table is essentially a dynamic summary report generated from a database.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 A PivotTable can help transform endless rows and columns of numbers into a meaningful presentation of the data.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The most powerful aspect of a PivotTable is its interactivity.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After you create a PivotTable, you can rearrange the information in almost any way imaginable and even insert special formulas that perform new calculations.</a:t>
            </a:r>
          </a:p>
        </p:txBody>
      </p:sp>
    </p:spTree>
    <p:extLst>
      <p:ext uri="{BB962C8B-B14F-4D97-AF65-F5344CB8AC3E}">
        <p14:creationId xmlns:p14="http://schemas.microsoft.com/office/powerpoint/2010/main" val="1871336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F47DF-A0D4-FADC-9CE0-FF9BCED86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Modifying the PivotTable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1287C-BD93-4A1A-5108-8DB1F0050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988906"/>
            <a:ext cx="10058400" cy="538353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800" dirty="0"/>
              <a:t>To remove a field from the PivotTable, select it in the bottom part of the PivotTable</a:t>
            </a:r>
            <a:r>
              <a:rPr lang="sk-SK" sz="2800" dirty="0"/>
              <a:t> </a:t>
            </a:r>
            <a:r>
              <a:rPr lang="en-GB" sz="2800" dirty="0"/>
              <a:t>Fields task pane and then drag it away.</a:t>
            </a:r>
            <a:endParaRPr lang="sk-SK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/>
              <a:t>If an area has more than one field, you can change the order in which the fields are</a:t>
            </a:r>
            <a:r>
              <a:rPr lang="sk-SK" sz="2800" dirty="0"/>
              <a:t> </a:t>
            </a:r>
            <a:r>
              <a:rPr lang="en-GB" sz="2800" dirty="0"/>
              <a:t>listed by dragging the field names. Doing so determines how nesting occurs, and it</a:t>
            </a:r>
            <a:r>
              <a:rPr lang="sk-SK" sz="2800" dirty="0"/>
              <a:t> </a:t>
            </a:r>
            <a:r>
              <a:rPr lang="en-GB" sz="2800" dirty="0"/>
              <a:t>affects the appearance of the PivotTable.</a:t>
            </a:r>
            <a:endParaRPr lang="sk-SK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/>
              <a:t>To remove a field temporarily from the PivotTable, remove the check mark from</a:t>
            </a:r>
            <a:r>
              <a:rPr lang="sk-SK" sz="2800" dirty="0"/>
              <a:t> </a:t>
            </a:r>
            <a:r>
              <a:rPr lang="en-GB" sz="2800" dirty="0"/>
              <a:t>the field name in the top part of the PivotTable Fields task pane. The PivotTable is</a:t>
            </a:r>
            <a:r>
              <a:rPr lang="sk-SK" sz="2800" dirty="0"/>
              <a:t> </a:t>
            </a:r>
            <a:r>
              <a:rPr lang="en-GB" sz="2800" dirty="0"/>
              <a:t>redisplayed without that field. Place the check mark back on the field name, and it</a:t>
            </a:r>
            <a:r>
              <a:rPr lang="sk-SK" sz="2800" dirty="0"/>
              <a:t> </a:t>
            </a:r>
            <a:r>
              <a:rPr lang="en-GB" sz="2800" dirty="0"/>
              <a:t>appears in its previous section.</a:t>
            </a:r>
            <a:endParaRPr lang="sk-SK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/>
              <a:t>If you add a field to the Filters section, the field items appear in a drop-down list,</a:t>
            </a:r>
            <a:r>
              <a:rPr lang="sk-SK" sz="2800" dirty="0"/>
              <a:t> </a:t>
            </a:r>
            <a:r>
              <a:rPr lang="en-GB" sz="2800" dirty="0"/>
              <a:t>which allows you to filter the displayed data by one or more items.</a:t>
            </a:r>
          </a:p>
        </p:txBody>
      </p:sp>
    </p:spTree>
    <p:extLst>
      <p:ext uri="{BB962C8B-B14F-4D97-AF65-F5344CB8AC3E}">
        <p14:creationId xmlns:p14="http://schemas.microsoft.com/office/powerpoint/2010/main" val="2311916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A8FFEA1-1B69-4F42-B552-0CCF72596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3C9226-5EC8-460B-82D7-72AA994DF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A90A9D-33DF-408E-BF4C-F82588935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6AA15AE-DAFE-4E1E-B05F-F57962FD3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AEC4BE-F661-694F-BA2C-C79C25C69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b="1">
                <a:solidFill>
                  <a:schemeClr val="tx1">
                    <a:lumMod val="85000"/>
                    <a:lumOff val="15000"/>
                  </a:schemeClr>
                </a:solidFill>
              </a:rPr>
              <a:t>What is the daily total new deposit amount for each branch?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22F9F3-51C5-F34C-FF69-1650F5B0C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537" y="217601"/>
            <a:ext cx="5726318" cy="6050231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07141D5-A57C-43F5-A655-5BA2D0D2A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D9DB1F97-BFF9-46CC-8EB4-BB63B98F1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8CAE6E3-39B4-4A16-97BC-9C376B9B7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4344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A1A74-E192-E533-395F-D7CCBB308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/>
          </a:bodyPr>
          <a:lstStyle/>
          <a:p>
            <a:r>
              <a:rPr lang="en-GB" sz="3600" b="1" dirty="0"/>
              <a:t>Which day of the week accounts for the most deposits?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3C32A9-4EDB-294F-C779-E41DBDCCB7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862" y="1825941"/>
            <a:ext cx="8613458" cy="363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079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D24FF-C9D1-87F3-9AA7-CB6A5CDCD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27847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How many accounts were opened at each branch, broken down by</a:t>
            </a:r>
            <a:r>
              <a:rPr lang="sk-SK" sz="3600" b="1" dirty="0"/>
              <a:t> </a:t>
            </a:r>
            <a:r>
              <a:rPr lang="en-GB" sz="3600" b="1" dirty="0"/>
              <a:t>account type?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2141EC-21A4-75AA-C80E-A0729B0B6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41" y="2419696"/>
            <a:ext cx="9730139" cy="201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782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1ED0A-3917-D7AE-79C6-AE0ADF00B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Autofit/>
          </a:bodyPr>
          <a:lstStyle/>
          <a:p>
            <a:r>
              <a:rPr lang="en-GB" sz="3600" b="1" dirty="0"/>
              <a:t>How much money was used to open the accounts?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0699E7-2C50-AE31-B694-C988B44DAE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0" y="1199197"/>
            <a:ext cx="4853940" cy="491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314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470CC-A06E-65D0-EF56-A67BF4571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/>
          </a:bodyPr>
          <a:lstStyle/>
          <a:p>
            <a:r>
              <a:rPr lang="en-GB" sz="3600" b="1" dirty="0"/>
              <a:t>What types of accounts do tellers open most</a:t>
            </a:r>
            <a:r>
              <a:rPr lang="sk-SK" sz="3600" b="1" dirty="0"/>
              <a:t> </a:t>
            </a:r>
            <a:r>
              <a:rPr lang="en-GB" sz="3600" b="1" dirty="0"/>
              <a:t>often?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21AB4D-777B-1FBE-F9C2-20B15093E8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812" y="1965638"/>
            <a:ext cx="8659060" cy="331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84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60172-0726-0C3F-EC8C-ABD9FC9A0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42147"/>
          </a:xfrm>
        </p:spPr>
        <p:txBody>
          <a:bodyPr>
            <a:normAutofit/>
          </a:bodyPr>
          <a:lstStyle/>
          <a:p>
            <a:r>
              <a:rPr lang="en-GB" sz="4000" b="1" dirty="0"/>
              <a:t>In which branch do tellers open the most checking accounts for</a:t>
            </a:r>
            <a:r>
              <a:rPr lang="sk-SK" sz="4000" b="1" dirty="0"/>
              <a:t> </a:t>
            </a:r>
            <a:r>
              <a:rPr lang="en-GB" sz="4000" b="1" dirty="0"/>
              <a:t>new customers?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CCAF2D-20B6-A745-D6CE-1CBB68421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4184" y="1824990"/>
            <a:ext cx="5937973" cy="408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194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F418BA-1EFD-0621-E536-AE1EA574F42E}"/>
              </a:ext>
            </a:extLst>
          </p:cNvPr>
          <p:cNvSpPr/>
          <p:nvPr/>
        </p:nvSpPr>
        <p:spPr>
          <a:xfrm rot="20613923">
            <a:off x="1721751" y="2249867"/>
            <a:ext cx="833308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Thank</a:t>
            </a:r>
            <a:r>
              <a:rPr lang="sk-SK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sk-SK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you</a:t>
            </a:r>
            <a:r>
              <a:rPr lang="sk-SK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sk-SK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for</a:t>
            </a:r>
            <a:r>
              <a:rPr lang="sk-SK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sk-SK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your</a:t>
            </a:r>
            <a:r>
              <a:rPr lang="sk-SK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sk-SK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attention</a:t>
            </a:r>
            <a:r>
              <a:rPr lang="sk-SK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!</a:t>
            </a:r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3571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8B2570-E3A0-9980-71C8-16F39CC79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48639"/>
          </a:xfrm>
        </p:spPr>
        <p:txBody>
          <a:bodyPr/>
          <a:lstStyle/>
          <a:p>
            <a:r>
              <a:rPr lang="en-US" b="1"/>
              <a:t>Why Pivot?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4C9E44-420B-21F8-3F72-8AF4AF3C8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79622"/>
            <a:ext cx="10058400" cy="448947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Pivot, as a verb, means to rotate or revolve</a:t>
            </a:r>
            <a:r>
              <a:rPr lang="sk-SK" sz="32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If you think of your data as a physical object, a PivotTable lets</a:t>
            </a:r>
            <a:r>
              <a:rPr lang="sk-SK" sz="3200" dirty="0"/>
              <a:t> </a:t>
            </a:r>
            <a:r>
              <a:rPr lang="en-US" sz="3200" dirty="0"/>
              <a:t>you rotate the data summary and look at it from different angles or perspectives.</a:t>
            </a:r>
            <a:endParaRPr lang="sk-SK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A PivotTable allows</a:t>
            </a:r>
            <a:r>
              <a:rPr lang="sk-SK" sz="3200" dirty="0"/>
              <a:t> </a:t>
            </a:r>
            <a:r>
              <a:rPr lang="en-US" sz="3200" dirty="0"/>
              <a:t>you to move fields around easily, nest fields within each other, and even create ad hoc groups of items.</a:t>
            </a:r>
            <a:endParaRPr lang="sk-SK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 A PivotTable invites experimentation, so feel free to rotate and manipulate the PivotTable until you’re satisfied.</a:t>
            </a:r>
          </a:p>
        </p:txBody>
      </p:sp>
    </p:spTree>
    <p:extLst>
      <p:ext uri="{BB962C8B-B14F-4D97-AF65-F5344CB8AC3E}">
        <p14:creationId xmlns:p14="http://schemas.microsoft.com/office/powerpoint/2010/main" val="2198327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D1BA31-4285-27A8-5590-C8F0BC7D7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Questions that may be of interest to the bank’s management: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032F2E5-8F19-4FE2-E9F8-E22D67AEC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What is the daily total new deposit amount for each branch?</a:t>
            </a:r>
            <a:endParaRPr lang="sk-SK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Which day of the week accounts for the most deposits?</a:t>
            </a:r>
            <a:endParaRPr lang="sk-SK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How many accounts were opened at each branch, broken down by account type?</a:t>
            </a:r>
            <a:endParaRPr lang="sk-SK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How much money was used to open accounts?</a:t>
            </a:r>
            <a:endParaRPr lang="sk-SK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What types of accounts do tellers open most often?</a:t>
            </a:r>
            <a:endParaRPr lang="sk-SK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I</a:t>
            </a:r>
            <a:r>
              <a:rPr lang="en-US" sz="3200" dirty="0"/>
              <a:t>n which branch do tellers open the most checking accounts for new customers?</a:t>
            </a:r>
            <a:endParaRPr lang="sk-SK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9878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2178D-2FBB-C56A-5EE3-C80F17D7E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725379"/>
          </a:xfrm>
        </p:spPr>
        <p:txBody>
          <a:bodyPr/>
          <a:lstStyle/>
          <a:p>
            <a:r>
              <a:rPr lang="en-US"/>
              <a:t>Pivot table examples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A40C0CCB-5029-0917-B662-1C4F29F88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536" y="1190124"/>
            <a:ext cx="7262603" cy="1857875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3FFC912A-DCC4-FC7F-C997-6DCC7321CA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0081" y="3429000"/>
            <a:ext cx="6705599" cy="2694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638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DE02F-4A33-C6D1-568D-6B28C0588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67827"/>
          </a:xfrm>
        </p:spPr>
        <p:txBody>
          <a:bodyPr/>
          <a:lstStyle/>
          <a:p>
            <a:r>
              <a:rPr lang="en-GB" b="1" dirty="0"/>
              <a:t>Data appropriate for a PivotTable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3ED5A-03FD-0D33-4663-783DB289A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80160"/>
            <a:ext cx="10309860" cy="481203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Fields in a table consist of two types of information: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Data - contains a value or data to be summarized. For the bank account example, the Amount field is a data field.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Category - describes the data. For the bank account data, the Date, Weekday, </a:t>
            </a:r>
            <a:r>
              <a:rPr lang="en-US" sz="3200" dirty="0" err="1"/>
              <a:t>AcctType</a:t>
            </a:r>
            <a:r>
              <a:rPr lang="en-US" sz="3200" dirty="0"/>
              <a:t>, </a:t>
            </a:r>
            <a:r>
              <a:rPr lang="en-US" sz="3200" dirty="0" err="1"/>
              <a:t>OpenedBy</a:t>
            </a:r>
            <a:r>
              <a:rPr lang="en-US" sz="3200" dirty="0"/>
              <a:t>, Branch, and Customer fields are category fields because they describe the data in the Amount field.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900" dirty="0">
                <a:solidFill>
                  <a:srgbClr val="C00000"/>
                </a:solidFill>
              </a:rPr>
              <a:t>A database table that’s appropriate for a PivotTable is said to be “normalized.” In other words, each record (or row) contains information that describes the data.</a:t>
            </a:r>
          </a:p>
        </p:txBody>
      </p:sp>
    </p:spTree>
    <p:extLst>
      <p:ext uri="{BB962C8B-B14F-4D97-AF65-F5344CB8AC3E}">
        <p14:creationId xmlns:p14="http://schemas.microsoft.com/office/powerpoint/2010/main" val="372203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62456-700F-3D97-F478-D68927419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76387"/>
          </a:xfrm>
        </p:spPr>
        <p:txBody>
          <a:bodyPr/>
          <a:lstStyle/>
          <a:p>
            <a:r>
              <a:rPr lang="en-US" b="1"/>
              <a:t>Range not appropriate for a PivotTable.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1E29AE-8817-6D20-D06D-E383B2698E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062990"/>
            <a:ext cx="10010775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996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EFDF1-5B81-1913-74CD-F5B11D806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467777"/>
          </a:xfrm>
        </p:spPr>
        <p:txBody>
          <a:bodyPr>
            <a:noAutofit/>
          </a:bodyPr>
          <a:lstStyle/>
          <a:p>
            <a:r>
              <a:rPr lang="en-GB" sz="2800" b="1" dirty="0"/>
              <a:t>This range contains normalized data and is appropriate for a PivotTable.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297A48-BACE-E8F0-79B8-5F4E6A1A6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262" y="754380"/>
            <a:ext cx="7786688" cy="532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262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2D5F9-9C4A-B9D6-FDBF-C92FC4514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5173"/>
            <a:ext cx="10058400" cy="662087"/>
          </a:xfrm>
        </p:spPr>
        <p:txBody>
          <a:bodyPr>
            <a:normAutofit/>
          </a:bodyPr>
          <a:lstStyle/>
          <a:p>
            <a:r>
              <a:rPr lang="en-GB" sz="4000" b="1" dirty="0"/>
              <a:t>A PivotTable created from normalized data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53D077-819E-30CA-97CD-8860FBF7D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10" y="1231823"/>
            <a:ext cx="11052810" cy="419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6015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a">
  <a:themeElements>
    <a:clrScheme name="Retrospektí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í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333</TotalTime>
  <Words>1548</Words>
  <Application>Microsoft Office PowerPoint</Application>
  <PresentationFormat>Widescreen</PresentationFormat>
  <Paragraphs>87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Calibri</vt:lpstr>
      <vt:lpstr>Calibri Light</vt:lpstr>
      <vt:lpstr>ITCFranklinGothicStd-MdCd</vt:lpstr>
      <vt:lpstr>Wingdings</vt:lpstr>
      <vt:lpstr>Retrospektíva</vt:lpstr>
      <vt:lpstr>Pivot tables</vt:lpstr>
      <vt:lpstr>Pivot table</vt:lpstr>
      <vt:lpstr>Why Pivot?</vt:lpstr>
      <vt:lpstr>Questions that may be of interest to the bank’s management:</vt:lpstr>
      <vt:lpstr>Pivot table examples</vt:lpstr>
      <vt:lpstr>Data appropriate for a PivotTable</vt:lpstr>
      <vt:lpstr>Range not appropriate for a PivotTable.</vt:lpstr>
      <vt:lpstr>This range contains normalized data and is appropriate for a PivotTable.</vt:lpstr>
      <vt:lpstr>A PivotTable created from normalized data</vt:lpstr>
      <vt:lpstr>Creating a PivotTable Automatically</vt:lpstr>
      <vt:lpstr>Creating a PivotTable Manually</vt:lpstr>
      <vt:lpstr>Special tip</vt:lpstr>
      <vt:lpstr>Creating a PivotTable Manually</vt:lpstr>
      <vt:lpstr>Creating a PivotTable Manually</vt:lpstr>
      <vt:lpstr>PivotTable Terminology</vt:lpstr>
      <vt:lpstr>PivotTable Terminology – cont.</vt:lpstr>
      <vt:lpstr>Formatting the PivotTable</vt:lpstr>
      <vt:lpstr>PivotTable Calculations</vt:lpstr>
      <vt:lpstr>PivotTable Calculations – cont.</vt:lpstr>
      <vt:lpstr>Modifying the PivotTable</vt:lpstr>
      <vt:lpstr>What is the daily total new deposit amount for each branch?</vt:lpstr>
      <vt:lpstr>Which day of the week accounts for the most deposits?</vt:lpstr>
      <vt:lpstr>How many accounts were opened at each branch, broken down by account type?</vt:lpstr>
      <vt:lpstr>How much money was used to open the accounts?</vt:lpstr>
      <vt:lpstr>What types of accounts do tellers open most often?</vt:lpstr>
      <vt:lpstr>In which branch do tellers open the most checking accounts for new customers?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Pivot tables</dc:title>
  <dc:creator>Marcela Hallová</dc:creator>
  <cp:lastModifiedBy>Marcela Hallová</cp:lastModifiedBy>
  <cp:revision>19</cp:revision>
  <dcterms:created xsi:type="dcterms:W3CDTF">2022-10-05T12:16:24Z</dcterms:created>
  <dcterms:modified xsi:type="dcterms:W3CDTF">2022-10-06T16:14:20Z</dcterms:modified>
</cp:coreProperties>
</file>