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5F7C6E-FBC5-422B-BC3A-43249D19596B}" type="doc">
      <dgm:prSet loTypeId="urn:microsoft.com/office/officeart/2005/8/layout/vProcess5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CFB77E12-D13F-4ECE-AAC9-C9DE743F2710}">
      <dgm:prSet phldrT="[Text]"/>
      <dgm:spPr/>
      <dgm:t>
        <a:bodyPr/>
        <a:lstStyle/>
        <a:p>
          <a:r>
            <a:rPr lang="sk-SK" b="1" noProof="0" dirty="0">
              <a:solidFill>
                <a:schemeClr val="tx1"/>
              </a:solidFill>
            </a:rPr>
            <a:t>Súbor - zošit</a:t>
          </a:r>
          <a:r>
            <a:rPr lang="en-US" b="1" noProof="0" dirty="0">
              <a:solidFill>
                <a:schemeClr val="tx1"/>
              </a:solidFill>
            </a:rPr>
            <a:t> (.xlsx </a:t>
          </a:r>
          <a:r>
            <a:rPr lang="sk-SK" b="1" noProof="0" dirty="0">
              <a:solidFill>
                <a:schemeClr val="tx1"/>
              </a:solidFill>
            </a:rPr>
            <a:t>základná koncovka</a:t>
          </a:r>
          <a:r>
            <a:rPr lang="en-US" b="1" noProof="0" dirty="0">
              <a:solidFill>
                <a:schemeClr val="tx1"/>
              </a:solidFill>
            </a:rPr>
            <a:t>)</a:t>
          </a:r>
        </a:p>
      </dgm:t>
    </dgm:pt>
    <dgm:pt modelId="{07B4B984-BBE8-47EF-BA13-CC43C9CC2178}" type="parTrans" cxnId="{B29DA410-FA74-4965-97A6-B74A2B151F66}">
      <dgm:prSet/>
      <dgm:spPr/>
      <dgm:t>
        <a:bodyPr/>
        <a:lstStyle/>
        <a:p>
          <a:endParaRPr lang="en-US" noProof="0" dirty="0"/>
        </a:p>
      </dgm:t>
    </dgm:pt>
    <dgm:pt modelId="{FC841AEB-B6CD-4677-86F6-DE0FD755F519}" type="sibTrans" cxnId="{B29DA410-FA74-4965-97A6-B74A2B151F66}">
      <dgm:prSet/>
      <dgm:spPr/>
      <dgm:t>
        <a:bodyPr/>
        <a:lstStyle/>
        <a:p>
          <a:endParaRPr lang="en-US" noProof="0" dirty="0"/>
        </a:p>
      </dgm:t>
    </dgm:pt>
    <dgm:pt modelId="{08084025-E0F0-42E0-A09C-DEA17BBBC9DE}">
      <dgm:prSet phldrT="[Text]"/>
      <dgm:spPr/>
      <dgm:t>
        <a:bodyPr/>
        <a:lstStyle/>
        <a:p>
          <a:r>
            <a:rPr lang="sk-SK" b="1" noProof="0" dirty="0">
              <a:solidFill>
                <a:schemeClr val="tx1"/>
              </a:solidFill>
            </a:rPr>
            <a:t>Hárok (hárky)</a:t>
          </a:r>
          <a:endParaRPr lang="en-US" b="1" noProof="0" dirty="0">
            <a:solidFill>
              <a:schemeClr val="tx1"/>
            </a:solidFill>
          </a:endParaRPr>
        </a:p>
      </dgm:t>
    </dgm:pt>
    <dgm:pt modelId="{CF5F5D79-A1E3-4F4F-B268-F23AA602175E}" type="parTrans" cxnId="{337E3AE5-993C-4245-BDE6-24247D4D77D4}">
      <dgm:prSet/>
      <dgm:spPr/>
      <dgm:t>
        <a:bodyPr/>
        <a:lstStyle/>
        <a:p>
          <a:endParaRPr lang="en-US" noProof="0" dirty="0"/>
        </a:p>
      </dgm:t>
    </dgm:pt>
    <dgm:pt modelId="{DE875ADB-5CA6-4F2E-A461-90E99629BF9D}" type="sibTrans" cxnId="{337E3AE5-993C-4245-BDE6-24247D4D77D4}">
      <dgm:prSet/>
      <dgm:spPr/>
      <dgm:t>
        <a:bodyPr/>
        <a:lstStyle/>
        <a:p>
          <a:endParaRPr lang="en-US" noProof="0" dirty="0"/>
        </a:p>
      </dgm:t>
    </dgm:pt>
    <dgm:pt modelId="{CA9A4AB8-3128-41BE-9D3F-7AF453C99EB3}">
      <dgm:prSet phldrT="[Text]"/>
      <dgm:spPr/>
      <dgm:t>
        <a:bodyPr/>
        <a:lstStyle/>
        <a:p>
          <a:r>
            <a:rPr lang="sk-SK" b="1" noProof="0" dirty="0">
              <a:solidFill>
                <a:schemeClr val="tx1"/>
              </a:solidFill>
            </a:rPr>
            <a:t>Bunky</a:t>
          </a:r>
          <a:endParaRPr lang="en-US" b="1" noProof="0" dirty="0">
            <a:solidFill>
              <a:schemeClr val="tx1"/>
            </a:solidFill>
          </a:endParaRPr>
        </a:p>
      </dgm:t>
    </dgm:pt>
    <dgm:pt modelId="{AE2FCABA-6D66-4314-964F-BEAF96CE66FF}" type="parTrans" cxnId="{621FB0DE-9BD8-4094-83D8-ECC47B01A3B7}">
      <dgm:prSet/>
      <dgm:spPr/>
      <dgm:t>
        <a:bodyPr/>
        <a:lstStyle/>
        <a:p>
          <a:endParaRPr lang="en-US" noProof="0" dirty="0"/>
        </a:p>
      </dgm:t>
    </dgm:pt>
    <dgm:pt modelId="{11B6A655-1AE3-4412-8989-A8F2151BEE07}" type="sibTrans" cxnId="{621FB0DE-9BD8-4094-83D8-ECC47B01A3B7}">
      <dgm:prSet/>
      <dgm:spPr/>
      <dgm:t>
        <a:bodyPr/>
        <a:lstStyle/>
        <a:p>
          <a:endParaRPr lang="en-US" noProof="0" dirty="0"/>
        </a:p>
      </dgm:t>
    </dgm:pt>
    <dgm:pt modelId="{6FB9DA9F-9DDE-4ADD-9FAA-66F2994F6A28}">
      <dgm:prSet/>
      <dgm:spPr/>
      <dgm:t>
        <a:bodyPr/>
        <a:lstStyle/>
        <a:p>
          <a:r>
            <a:rPr lang="sk-SK" b="1" noProof="0" dirty="0">
              <a:solidFill>
                <a:schemeClr val="tx1"/>
              </a:solidFill>
            </a:rPr>
            <a:t>Čísla</a:t>
          </a:r>
          <a:r>
            <a:rPr lang="en-US" b="1" noProof="0" dirty="0">
              <a:solidFill>
                <a:schemeClr val="tx1"/>
              </a:solidFill>
            </a:rPr>
            <a:t>, </a:t>
          </a:r>
          <a:r>
            <a:rPr lang="sk-SK" b="1" noProof="0" dirty="0">
              <a:solidFill>
                <a:schemeClr val="tx1"/>
              </a:solidFill>
            </a:rPr>
            <a:t>vzorce</a:t>
          </a:r>
          <a:r>
            <a:rPr lang="en-US" b="1" noProof="0" dirty="0">
              <a:solidFill>
                <a:schemeClr val="tx1"/>
              </a:solidFill>
            </a:rPr>
            <a:t>, text</a:t>
          </a:r>
          <a:r>
            <a:rPr lang="sk-SK" b="1" noProof="0" dirty="0">
              <a:solidFill>
                <a:schemeClr val="tx1"/>
              </a:solidFill>
            </a:rPr>
            <a:t>y</a:t>
          </a:r>
          <a:endParaRPr lang="en-US" b="1" noProof="0" dirty="0">
            <a:solidFill>
              <a:schemeClr val="tx1"/>
            </a:solidFill>
          </a:endParaRPr>
        </a:p>
      </dgm:t>
    </dgm:pt>
    <dgm:pt modelId="{6E8CD15F-B619-4F0C-9A97-F2581DCEEF0D}" type="parTrans" cxnId="{538E9B38-9E3F-4932-8562-83F6FADBFB9D}">
      <dgm:prSet/>
      <dgm:spPr/>
      <dgm:t>
        <a:bodyPr/>
        <a:lstStyle/>
        <a:p>
          <a:endParaRPr lang="en-US" noProof="0" dirty="0"/>
        </a:p>
      </dgm:t>
    </dgm:pt>
    <dgm:pt modelId="{69F00B47-35EC-45D9-9860-EABA76DA42B1}" type="sibTrans" cxnId="{538E9B38-9E3F-4932-8562-83F6FADBFB9D}">
      <dgm:prSet/>
      <dgm:spPr/>
      <dgm:t>
        <a:bodyPr/>
        <a:lstStyle/>
        <a:p>
          <a:endParaRPr lang="en-US" noProof="0" dirty="0"/>
        </a:p>
      </dgm:t>
    </dgm:pt>
    <dgm:pt modelId="{0F9A545D-2F33-4107-8BB7-ACFD98EE9883}" type="pres">
      <dgm:prSet presAssocID="{9F5F7C6E-FBC5-422B-BC3A-43249D19596B}" presName="outerComposite" presStyleCnt="0">
        <dgm:presLayoutVars>
          <dgm:chMax val="5"/>
          <dgm:dir/>
          <dgm:resizeHandles val="exact"/>
        </dgm:presLayoutVars>
      </dgm:prSet>
      <dgm:spPr/>
    </dgm:pt>
    <dgm:pt modelId="{F8872485-CB06-43AB-A7FF-69FF15D2F8C9}" type="pres">
      <dgm:prSet presAssocID="{9F5F7C6E-FBC5-422B-BC3A-43249D19596B}" presName="dummyMaxCanvas" presStyleCnt="0">
        <dgm:presLayoutVars/>
      </dgm:prSet>
      <dgm:spPr/>
    </dgm:pt>
    <dgm:pt modelId="{1F6051EF-04DD-4C8E-8442-DFA608EF31D4}" type="pres">
      <dgm:prSet presAssocID="{9F5F7C6E-FBC5-422B-BC3A-43249D19596B}" presName="FourNodes_1" presStyleLbl="node1" presStyleIdx="0" presStyleCnt="4">
        <dgm:presLayoutVars>
          <dgm:bulletEnabled val="1"/>
        </dgm:presLayoutVars>
      </dgm:prSet>
      <dgm:spPr/>
    </dgm:pt>
    <dgm:pt modelId="{71C80140-25AB-4850-A9C0-12B56F051097}" type="pres">
      <dgm:prSet presAssocID="{9F5F7C6E-FBC5-422B-BC3A-43249D19596B}" presName="FourNodes_2" presStyleLbl="node1" presStyleIdx="1" presStyleCnt="4">
        <dgm:presLayoutVars>
          <dgm:bulletEnabled val="1"/>
        </dgm:presLayoutVars>
      </dgm:prSet>
      <dgm:spPr/>
    </dgm:pt>
    <dgm:pt modelId="{D49B027C-2DAF-4FCE-9CF1-BCBA0841EAD0}" type="pres">
      <dgm:prSet presAssocID="{9F5F7C6E-FBC5-422B-BC3A-43249D19596B}" presName="FourNodes_3" presStyleLbl="node1" presStyleIdx="2" presStyleCnt="4">
        <dgm:presLayoutVars>
          <dgm:bulletEnabled val="1"/>
        </dgm:presLayoutVars>
      </dgm:prSet>
      <dgm:spPr/>
    </dgm:pt>
    <dgm:pt modelId="{27E41688-8572-4480-B3BF-2E6ED9D407BD}" type="pres">
      <dgm:prSet presAssocID="{9F5F7C6E-FBC5-422B-BC3A-43249D19596B}" presName="FourNodes_4" presStyleLbl="node1" presStyleIdx="3" presStyleCnt="4">
        <dgm:presLayoutVars>
          <dgm:bulletEnabled val="1"/>
        </dgm:presLayoutVars>
      </dgm:prSet>
      <dgm:spPr/>
    </dgm:pt>
    <dgm:pt modelId="{EA653349-F01F-405C-AEF0-8B5095EED2F5}" type="pres">
      <dgm:prSet presAssocID="{9F5F7C6E-FBC5-422B-BC3A-43249D19596B}" presName="FourConn_1-2" presStyleLbl="fgAccFollowNode1" presStyleIdx="0" presStyleCnt="3">
        <dgm:presLayoutVars>
          <dgm:bulletEnabled val="1"/>
        </dgm:presLayoutVars>
      </dgm:prSet>
      <dgm:spPr/>
    </dgm:pt>
    <dgm:pt modelId="{1A6052AC-C6E7-4D3F-ADD7-C6F7A85A8AB7}" type="pres">
      <dgm:prSet presAssocID="{9F5F7C6E-FBC5-422B-BC3A-43249D19596B}" presName="FourConn_2-3" presStyleLbl="fgAccFollowNode1" presStyleIdx="1" presStyleCnt="3">
        <dgm:presLayoutVars>
          <dgm:bulletEnabled val="1"/>
        </dgm:presLayoutVars>
      </dgm:prSet>
      <dgm:spPr/>
    </dgm:pt>
    <dgm:pt modelId="{C1BC994F-0C43-48C0-85F7-77866F833009}" type="pres">
      <dgm:prSet presAssocID="{9F5F7C6E-FBC5-422B-BC3A-43249D19596B}" presName="FourConn_3-4" presStyleLbl="fgAccFollowNode1" presStyleIdx="2" presStyleCnt="3">
        <dgm:presLayoutVars>
          <dgm:bulletEnabled val="1"/>
        </dgm:presLayoutVars>
      </dgm:prSet>
      <dgm:spPr/>
    </dgm:pt>
    <dgm:pt modelId="{FCC86D8E-FD93-4597-9BD3-E68DB19C1442}" type="pres">
      <dgm:prSet presAssocID="{9F5F7C6E-FBC5-422B-BC3A-43249D19596B}" presName="FourNodes_1_text" presStyleLbl="node1" presStyleIdx="3" presStyleCnt="4">
        <dgm:presLayoutVars>
          <dgm:bulletEnabled val="1"/>
        </dgm:presLayoutVars>
      </dgm:prSet>
      <dgm:spPr/>
    </dgm:pt>
    <dgm:pt modelId="{5CE39ECA-78D2-43BB-A4D7-33BFE5642105}" type="pres">
      <dgm:prSet presAssocID="{9F5F7C6E-FBC5-422B-BC3A-43249D19596B}" presName="FourNodes_2_text" presStyleLbl="node1" presStyleIdx="3" presStyleCnt="4">
        <dgm:presLayoutVars>
          <dgm:bulletEnabled val="1"/>
        </dgm:presLayoutVars>
      </dgm:prSet>
      <dgm:spPr/>
    </dgm:pt>
    <dgm:pt modelId="{F5FB959B-1FE8-4F2F-89CA-DA5BAFE4CDA3}" type="pres">
      <dgm:prSet presAssocID="{9F5F7C6E-FBC5-422B-BC3A-43249D19596B}" presName="FourNodes_3_text" presStyleLbl="node1" presStyleIdx="3" presStyleCnt="4">
        <dgm:presLayoutVars>
          <dgm:bulletEnabled val="1"/>
        </dgm:presLayoutVars>
      </dgm:prSet>
      <dgm:spPr/>
    </dgm:pt>
    <dgm:pt modelId="{3AAC2B5D-6565-4227-8F66-35278BE567DC}" type="pres">
      <dgm:prSet presAssocID="{9F5F7C6E-FBC5-422B-BC3A-43249D19596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29DA410-FA74-4965-97A6-B74A2B151F66}" srcId="{9F5F7C6E-FBC5-422B-BC3A-43249D19596B}" destId="{CFB77E12-D13F-4ECE-AAC9-C9DE743F2710}" srcOrd="0" destOrd="0" parTransId="{07B4B984-BBE8-47EF-BA13-CC43C9CC2178}" sibTransId="{FC841AEB-B6CD-4677-86F6-DE0FD755F519}"/>
    <dgm:cxn modelId="{94092117-1A15-486D-80CB-A7D72C5FF119}" type="presOf" srcId="{CA9A4AB8-3128-41BE-9D3F-7AF453C99EB3}" destId="{D49B027C-2DAF-4FCE-9CF1-BCBA0841EAD0}" srcOrd="0" destOrd="0" presId="urn:microsoft.com/office/officeart/2005/8/layout/vProcess5"/>
    <dgm:cxn modelId="{B0FBAD1F-D7B3-474E-89FB-882001C392C0}" type="presOf" srcId="{11B6A655-1AE3-4412-8989-A8F2151BEE07}" destId="{C1BC994F-0C43-48C0-85F7-77866F833009}" srcOrd="0" destOrd="0" presId="urn:microsoft.com/office/officeart/2005/8/layout/vProcess5"/>
    <dgm:cxn modelId="{216AD32F-D4F2-4965-A1F4-E2BF1A473BFA}" type="presOf" srcId="{CA9A4AB8-3128-41BE-9D3F-7AF453C99EB3}" destId="{F5FB959B-1FE8-4F2F-89CA-DA5BAFE4CDA3}" srcOrd="1" destOrd="0" presId="urn:microsoft.com/office/officeart/2005/8/layout/vProcess5"/>
    <dgm:cxn modelId="{538E9B38-9E3F-4932-8562-83F6FADBFB9D}" srcId="{9F5F7C6E-FBC5-422B-BC3A-43249D19596B}" destId="{6FB9DA9F-9DDE-4ADD-9FAA-66F2994F6A28}" srcOrd="3" destOrd="0" parTransId="{6E8CD15F-B619-4F0C-9A97-F2581DCEEF0D}" sibTransId="{69F00B47-35EC-45D9-9860-EABA76DA42B1}"/>
    <dgm:cxn modelId="{E73FAA66-BB2C-4592-A3FF-F169988A057D}" type="presOf" srcId="{6FB9DA9F-9DDE-4ADD-9FAA-66F2994F6A28}" destId="{27E41688-8572-4480-B3BF-2E6ED9D407BD}" srcOrd="0" destOrd="0" presId="urn:microsoft.com/office/officeart/2005/8/layout/vProcess5"/>
    <dgm:cxn modelId="{73DEA754-3621-4C97-B3C1-14F7926414A2}" type="presOf" srcId="{CFB77E12-D13F-4ECE-AAC9-C9DE743F2710}" destId="{1F6051EF-04DD-4C8E-8442-DFA608EF31D4}" srcOrd="0" destOrd="0" presId="urn:microsoft.com/office/officeart/2005/8/layout/vProcess5"/>
    <dgm:cxn modelId="{6CEB9B55-3DB6-423E-A99C-2A03DA723B25}" type="presOf" srcId="{9F5F7C6E-FBC5-422B-BC3A-43249D19596B}" destId="{0F9A545D-2F33-4107-8BB7-ACFD98EE9883}" srcOrd="0" destOrd="0" presId="urn:microsoft.com/office/officeart/2005/8/layout/vProcess5"/>
    <dgm:cxn modelId="{8960FF8C-6241-437A-9828-7E71E22988C3}" type="presOf" srcId="{FC841AEB-B6CD-4677-86F6-DE0FD755F519}" destId="{EA653349-F01F-405C-AEF0-8B5095EED2F5}" srcOrd="0" destOrd="0" presId="urn:microsoft.com/office/officeart/2005/8/layout/vProcess5"/>
    <dgm:cxn modelId="{5DFE3A9F-3D57-4D32-8CA8-755B5A1D1D90}" type="presOf" srcId="{6FB9DA9F-9DDE-4ADD-9FAA-66F2994F6A28}" destId="{3AAC2B5D-6565-4227-8F66-35278BE567DC}" srcOrd="1" destOrd="0" presId="urn:microsoft.com/office/officeart/2005/8/layout/vProcess5"/>
    <dgm:cxn modelId="{86A39FB2-B64B-463B-8CAB-1293616A5235}" type="presOf" srcId="{08084025-E0F0-42E0-A09C-DEA17BBBC9DE}" destId="{5CE39ECA-78D2-43BB-A4D7-33BFE5642105}" srcOrd="1" destOrd="0" presId="urn:microsoft.com/office/officeart/2005/8/layout/vProcess5"/>
    <dgm:cxn modelId="{736ADBB2-061C-46B7-ABBF-81C8A1EAF38B}" type="presOf" srcId="{08084025-E0F0-42E0-A09C-DEA17BBBC9DE}" destId="{71C80140-25AB-4850-A9C0-12B56F051097}" srcOrd="0" destOrd="0" presId="urn:microsoft.com/office/officeart/2005/8/layout/vProcess5"/>
    <dgm:cxn modelId="{42B1A1C3-6E95-45AC-B882-74558249545A}" type="presOf" srcId="{DE875ADB-5CA6-4F2E-A461-90E99629BF9D}" destId="{1A6052AC-C6E7-4D3F-ADD7-C6F7A85A8AB7}" srcOrd="0" destOrd="0" presId="urn:microsoft.com/office/officeart/2005/8/layout/vProcess5"/>
    <dgm:cxn modelId="{8A1771C4-6643-44AD-9634-DF327DBCB8E3}" type="presOf" srcId="{CFB77E12-D13F-4ECE-AAC9-C9DE743F2710}" destId="{FCC86D8E-FD93-4597-9BD3-E68DB19C1442}" srcOrd="1" destOrd="0" presId="urn:microsoft.com/office/officeart/2005/8/layout/vProcess5"/>
    <dgm:cxn modelId="{621FB0DE-9BD8-4094-83D8-ECC47B01A3B7}" srcId="{9F5F7C6E-FBC5-422B-BC3A-43249D19596B}" destId="{CA9A4AB8-3128-41BE-9D3F-7AF453C99EB3}" srcOrd="2" destOrd="0" parTransId="{AE2FCABA-6D66-4314-964F-BEAF96CE66FF}" sibTransId="{11B6A655-1AE3-4412-8989-A8F2151BEE07}"/>
    <dgm:cxn modelId="{337E3AE5-993C-4245-BDE6-24247D4D77D4}" srcId="{9F5F7C6E-FBC5-422B-BC3A-43249D19596B}" destId="{08084025-E0F0-42E0-A09C-DEA17BBBC9DE}" srcOrd="1" destOrd="0" parTransId="{CF5F5D79-A1E3-4F4F-B268-F23AA602175E}" sibTransId="{DE875ADB-5CA6-4F2E-A461-90E99629BF9D}"/>
    <dgm:cxn modelId="{9C1BDD40-F8E8-487F-83EB-9156CB27BB30}" type="presParOf" srcId="{0F9A545D-2F33-4107-8BB7-ACFD98EE9883}" destId="{F8872485-CB06-43AB-A7FF-69FF15D2F8C9}" srcOrd="0" destOrd="0" presId="urn:microsoft.com/office/officeart/2005/8/layout/vProcess5"/>
    <dgm:cxn modelId="{A317B985-31B8-4ABC-B67E-A66AC05667D5}" type="presParOf" srcId="{0F9A545D-2F33-4107-8BB7-ACFD98EE9883}" destId="{1F6051EF-04DD-4C8E-8442-DFA608EF31D4}" srcOrd="1" destOrd="0" presId="urn:microsoft.com/office/officeart/2005/8/layout/vProcess5"/>
    <dgm:cxn modelId="{0CA96877-4285-402D-A2ED-69FFE6B7D04E}" type="presParOf" srcId="{0F9A545D-2F33-4107-8BB7-ACFD98EE9883}" destId="{71C80140-25AB-4850-A9C0-12B56F051097}" srcOrd="2" destOrd="0" presId="urn:microsoft.com/office/officeart/2005/8/layout/vProcess5"/>
    <dgm:cxn modelId="{27E611EF-D5B5-4915-86C6-41D964B7A963}" type="presParOf" srcId="{0F9A545D-2F33-4107-8BB7-ACFD98EE9883}" destId="{D49B027C-2DAF-4FCE-9CF1-BCBA0841EAD0}" srcOrd="3" destOrd="0" presId="urn:microsoft.com/office/officeart/2005/8/layout/vProcess5"/>
    <dgm:cxn modelId="{200F39B4-B103-4C6D-A1DF-E7143AC2E001}" type="presParOf" srcId="{0F9A545D-2F33-4107-8BB7-ACFD98EE9883}" destId="{27E41688-8572-4480-B3BF-2E6ED9D407BD}" srcOrd="4" destOrd="0" presId="urn:microsoft.com/office/officeart/2005/8/layout/vProcess5"/>
    <dgm:cxn modelId="{4589834E-DC16-4FAD-9E4B-028B18CD2476}" type="presParOf" srcId="{0F9A545D-2F33-4107-8BB7-ACFD98EE9883}" destId="{EA653349-F01F-405C-AEF0-8B5095EED2F5}" srcOrd="5" destOrd="0" presId="urn:microsoft.com/office/officeart/2005/8/layout/vProcess5"/>
    <dgm:cxn modelId="{BECFE5D3-7E0C-4899-94E2-D3CC4A0AC178}" type="presParOf" srcId="{0F9A545D-2F33-4107-8BB7-ACFD98EE9883}" destId="{1A6052AC-C6E7-4D3F-ADD7-C6F7A85A8AB7}" srcOrd="6" destOrd="0" presId="urn:microsoft.com/office/officeart/2005/8/layout/vProcess5"/>
    <dgm:cxn modelId="{2022219C-DBAE-4A78-BD28-AF819589FDEC}" type="presParOf" srcId="{0F9A545D-2F33-4107-8BB7-ACFD98EE9883}" destId="{C1BC994F-0C43-48C0-85F7-77866F833009}" srcOrd="7" destOrd="0" presId="urn:microsoft.com/office/officeart/2005/8/layout/vProcess5"/>
    <dgm:cxn modelId="{4E2BB882-DCB0-46C4-B97E-205D2193661A}" type="presParOf" srcId="{0F9A545D-2F33-4107-8BB7-ACFD98EE9883}" destId="{FCC86D8E-FD93-4597-9BD3-E68DB19C1442}" srcOrd="8" destOrd="0" presId="urn:microsoft.com/office/officeart/2005/8/layout/vProcess5"/>
    <dgm:cxn modelId="{20C84CA2-790B-4F00-B903-3DC762D25F47}" type="presParOf" srcId="{0F9A545D-2F33-4107-8BB7-ACFD98EE9883}" destId="{5CE39ECA-78D2-43BB-A4D7-33BFE5642105}" srcOrd="9" destOrd="0" presId="urn:microsoft.com/office/officeart/2005/8/layout/vProcess5"/>
    <dgm:cxn modelId="{6A080660-7C88-424D-B45C-A20D8E2998A7}" type="presParOf" srcId="{0F9A545D-2F33-4107-8BB7-ACFD98EE9883}" destId="{F5FB959B-1FE8-4F2F-89CA-DA5BAFE4CDA3}" srcOrd="10" destOrd="0" presId="urn:microsoft.com/office/officeart/2005/8/layout/vProcess5"/>
    <dgm:cxn modelId="{66FE6BE0-63CF-4FA2-95ED-EB718050EC17}" type="presParOf" srcId="{0F9A545D-2F33-4107-8BB7-ACFD98EE9883}" destId="{3AAC2B5D-6565-4227-8F66-35278BE567D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051EF-04DD-4C8E-8442-DFA608EF31D4}">
      <dsp:nvSpPr>
        <dsp:cNvPr id="0" name=""/>
        <dsp:cNvSpPr/>
      </dsp:nvSpPr>
      <dsp:spPr>
        <a:xfrm>
          <a:off x="0" y="0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b="1" kern="1200" noProof="0" dirty="0">
              <a:solidFill>
                <a:schemeClr val="tx1"/>
              </a:solidFill>
            </a:rPr>
            <a:t>Súbor - zošit</a:t>
          </a:r>
          <a:r>
            <a:rPr lang="en-US" sz="2300" b="1" kern="1200" noProof="0" dirty="0">
              <a:solidFill>
                <a:schemeClr val="tx1"/>
              </a:solidFill>
            </a:rPr>
            <a:t> (.xlsx </a:t>
          </a:r>
          <a:r>
            <a:rPr lang="sk-SK" sz="2300" b="1" kern="1200" noProof="0" dirty="0">
              <a:solidFill>
                <a:schemeClr val="tx1"/>
              </a:solidFill>
            </a:rPr>
            <a:t>základná koncovka</a:t>
          </a:r>
          <a:r>
            <a:rPr lang="en-US" sz="2300" b="1" kern="1200" noProof="0" dirty="0">
              <a:solidFill>
                <a:schemeClr val="tx1"/>
              </a:solidFill>
            </a:rPr>
            <a:t>)</a:t>
          </a:r>
        </a:p>
      </dsp:txBody>
      <dsp:txXfrm>
        <a:off x="26187" y="26187"/>
        <a:ext cx="3836467" cy="841706"/>
      </dsp:txXfrm>
    </dsp:sp>
    <dsp:sp modelId="{71C80140-25AB-4850-A9C0-12B56F051097}">
      <dsp:nvSpPr>
        <dsp:cNvPr id="0" name=""/>
        <dsp:cNvSpPr/>
      </dsp:nvSpPr>
      <dsp:spPr>
        <a:xfrm>
          <a:off x="408432" y="1056640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194758"/>
                <a:satOff val="-17510"/>
                <a:lumOff val="12216"/>
                <a:alphaOff val="0"/>
              </a:schemeClr>
            </a:gs>
            <a:gs pos="100000">
              <a:schemeClr val="accent1">
                <a:shade val="80000"/>
                <a:hueOff val="194758"/>
                <a:satOff val="-17510"/>
                <a:lumOff val="12216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194758"/>
              <a:satOff val="-17510"/>
              <a:lumOff val="12216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b="1" kern="1200" noProof="0" dirty="0">
              <a:solidFill>
                <a:schemeClr val="tx1"/>
              </a:solidFill>
            </a:rPr>
            <a:t>Hárok (hárky)</a:t>
          </a:r>
          <a:endParaRPr lang="en-US" sz="2300" b="1" kern="1200" noProof="0" dirty="0">
            <a:solidFill>
              <a:schemeClr val="tx1"/>
            </a:solidFill>
          </a:endParaRPr>
        </a:p>
      </dsp:txBody>
      <dsp:txXfrm>
        <a:off x="434619" y="1082827"/>
        <a:ext cx="3834841" cy="841706"/>
      </dsp:txXfrm>
    </dsp:sp>
    <dsp:sp modelId="{D49B027C-2DAF-4FCE-9CF1-BCBA0841EAD0}">
      <dsp:nvSpPr>
        <dsp:cNvPr id="0" name=""/>
        <dsp:cNvSpPr/>
      </dsp:nvSpPr>
      <dsp:spPr>
        <a:xfrm>
          <a:off x="810768" y="2113280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389515"/>
                <a:satOff val="-35020"/>
                <a:lumOff val="24431"/>
                <a:alphaOff val="0"/>
              </a:schemeClr>
            </a:gs>
            <a:gs pos="100000">
              <a:schemeClr val="accent1">
                <a:shade val="80000"/>
                <a:hueOff val="389515"/>
                <a:satOff val="-35020"/>
                <a:lumOff val="24431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389515"/>
              <a:satOff val="-35020"/>
              <a:lumOff val="24431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b="1" kern="1200" noProof="0" dirty="0">
              <a:solidFill>
                <a:schemeClr val="tx1"/>
              </a:solidFill>
            </a:rPr>
            <a:t>Bunky</a:t>
          </a:r>
          <a:endParaRPr lang="en-US" sz="2300" b="1" kern="1200" noProof="0" dirty="0">
            <a:solidFill>
              <a:schemeClr val="tx1"/>
            </a:solidFill>
          </a:endParaRPr>
        </a:p>
      </dsp:txBody>
      <dsp:txXfrm>
        <a:off x="836955" y="2139467"/>
        <a:ext cx="3840937" cy="841706"/>
      </dsp:txXfrm>
    </dsp:sp>
    <dsp:sp modelId="{27E41688-8572-4480-B3BF-2E6ED9D407BD}">
      <dsp:nvSpPr>
        <dsp:cNvPr id="0" name=""/>
        <dsp:cNvSpPr/>
      </dsp:nvSpPr>
      <dsp:spPr>
        <a:xfrm>
          <a:off x="1219200" y="3169919"/>
          <a:ext cx="4876800" cy="8940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584273"/>
                <a:satOff val="-52530"/>
                <a:lumOff val="36647"/>
                <a:alphaOff val="0"/>
              </a:schemeClr>
            </a:gs>
            <a:gs pos="100000">
              <a:schemeClr val="accent1">
                <a:shade val="80000"/>
                <a:hueOff val="584273"/>
                <a:satOff val="-52530"/>
                <a:lumOff val="36647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shade val="80000"/>
              <a:hueOff val="584273"/>
              <a:satOff val="-52530"/>
              <a:lumOff val="36647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b="1" kern="1200" noProof="0" dirty="0">
              <a:solidFill>
                <a:schemeClr val="tx1"/>
              </a:solidFill>
            </a:rPr>
            <a:t>Čísla</a:t>
          </a:r>
          <a:r>
            <a:rPr lang="en-US" sz="2300" b="1" kern="1200" noProof="0" dirty="0">
              <a:solidFill>
                <a:schemeClr val="tx1"/>
              </a:solidFill>
            </a:rPr>
            <a:t>, </a:t>
          </a:r>
          <a:r>
            <a:rPr lang="sk-SK" sz="2300" b="1" kern="1200" noProof="0" dirty="0">
              <a:solidFill>
                <a:schemeClr val="tx1"/>
              </a:solidFill>
            </a:rPr>
            <a:t>vzorce</a:t>
          </a:r>
          <a:r>
            <a:rPr lang="en-US" sz="2300" b="1" kern="1200" noProof="0" dirty="0">
              <a:solidFill>
                <a:schemeClr val="tx1"/>
              </a:solidFill>
            </a:rPr>
            <a:t>, text</a:t>
          </a:r>
          <a:r>
            <a:rPr lang="sk-SK" sz="2300" b="1" kern="1200" noProof="0" dirty="0">
              <a:solidFill>
                <a:schemeClr val="tx1"/>
              </a:solidFill>
            </a:rPr>
            <a:t>y</a:t>
          </a:r>
          <a:endParaRPr lang="en-US" sz="2300" b="1" kern="1200" noProof="0" dirty="0">
            <a:solidFill>
              <a:schemeClr val="tx1"/>
            </a:solidFill>
          </a:endParaRPr>
        </a:p>
      </dsp:txBody>
      <dsp:txXfrm>
        <a:off x="1245387" y="3196106"/>
        <a:ext cx="3834841" cy="841706"/>
      </dsp:txXfrm>
    </dsp:sp>
    <dsp:sp modelId="{EA653349-F01F-405C-AEF0-8B5095EED2F5}">
      <dsp:nvSpPr>
        <dsp:cNvPr id="0" name=""/>
        <dsp:cNvSpPr/>
      </dsp:nvSpPr>
      <dsp:spPr>
        <a:xfrm>
          <a:off x="4295647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4426406" y="684783"/>
        <a:ext cx="319634" cy="437317"/>
      </dsp:txXfrm>
    </dsp:sp>
    <dsp:sp modelId="{1A6052AC-C6E7-4D3F-ADD7-C6F7A85A8AB7}">
      <dsp:nvSpPr>
        <dsp:cNvPr id="0" name=""/>
        <dsp:cNvSpPr/>
      </dsp:nvSpPr>
      <dsp:spPr>
        <a:xfrm>
          <a:off x="4704080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4834839" y="1741423"/>
        <a:ext cx="319634" cy="437317"/>
      </dsp:txXfrm>
    </dsp:sp>
    <dsp:sp modelId="{C1BC994F-0C43-48C0-85F7-77866F833009}">
      <dsp:nvSpPr>
        <dsp:cNvPr id="0" name=""/>
        <dsp:cNvSpPr/>
      </dsp:nvSpPr>
      <dsp:spPr>
        <a:xfrm>
          <a:off x="5106415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noProof="0" dirty="0"/>
        </a:p>
      </dsp:txBody>
      <dsp:txXfrm>
        <a:off x="5237174" y="2798064"/>
        <a:ext cx="319634" cy="4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13.11.2024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rcela.hallova@uniag.s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3266" y="1909762"/>
            <a:ext cx="6637468" cy="1362075"/>
          </a:xfrm>
        </p:spPr>
        <p:txBody>
          <a:bodyPr anchor="b">
            <a:normAutofit/>
          </a:bodyPr>
          <a:lstStyle/>
          <a:p>
            <a:r>
              <a:rPr lang="sk-SK" b="1" dirty="0"/>
              <a:t>Úvod do predmetu Excel pre ekonómov</a:t>
            </a:r>
            <a:endParaRPr lang="en-GB" b="1" dirty="0"/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253267" y="3933056"/>
            <a:ext cx="6637467" cy="1520413"/>
          </a:xfrm>
        </p:spPr>
        <p:txBody>
          <a:bodyPr anchor="t"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doc. Ing. Marcela </a:t>
            </a:r>
            <a:r>
              <a:rPr lang="sk-SK" sz="2400" b="1" dirty="0" err="1">
                <a:solidFill>
                  <a:schemeClr val="tx1"/>
                </a:solidFill>
              </a:rPr>
              <a:t>Hallová</a:t>
            </a:r>
            <a:r>
              <a:rPr lang="sk-SK" sz="2400" b="1" dirty="0">
                <a:solidFill>
                  <a:schemeClr val="tx1"/>
                </a:solidFill>
              </a:rPr>
              <a:t>, PhD.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969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2EFD-E607-CAD2-F798-9FB2DCE5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529128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chemeClr val="tx1"/>
                </a:solidFill>
              </a:rPr>
              <a:t>Samoštúdium pred prvými cvičeniami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FF947-A86A-4AC4-4367-B6CA3E73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/>
          <a:lstStyle/>
          <a:p>
            <a:r>
              <a:rPr lang="sk-SK" dirty="0"/>
              <a:t>Práca s hárkami – vkladanie, premenovávanie, kopírovanie, zmena poradia...</a:t>
            </a:r>
          </a:p>
          <a:p>
            <a:r>
              <a:rPr lang="sk-SK" dirty="0"/>
              <a:t>Stĺpce, riadky – vkladanie, úprava, vymazávanie, vkladanie viacerých stĺpcov a riadkov naraz...</a:t>
            </a:r>
          </a:p>
          <a:p>
            <a:r>
              <a:rPr lang="sk-SK" dirty="0"/>
              <a:t>Bunky – označovanie súvislých oblastí, nesúvislých oblastí, formátovanie buniek (farebné úpravy, orámovania, nastavenie základných formátov pre údaje v bunke).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87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2EFD-E607-CAD2-F798-9FB2DCE5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529128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chemeClr val="tx1"/>
                </a:solidFill>
              </a:rPr>
              <a:t>Výber špeciálnych typov buniek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FF947-A86A-4AC4-4367-B6CA3E73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628" y="1556792"/>
            <a:ext cx="6777317" cy="4203829"/>
          </a:xfrm>
        </p:spPr>
        <p:txBody>
          <a:bodyPr>
            <a:normAutofit/>
          </a:bodyPr>
          <a:lstStyle/>
          <a:p>
            <a:r>
              <a:rPr lang="sk-SK" sz="2800" dirty="0"/>
              <a:t>Domov</a:t>
            </a:r>
            <a:r>
              <a:rPr lang="en-US" sz="2800" dirty="0"/>
              <a:t> – </a:t>
            </a:r>
            <a:r>
              <a:rPr lang="sk-SK" sz="2800" dirty="0"/>
              <a:t>Úpravy</a:t>
            </a:r>
            <a:r>
              <a:rPr lang="en-US" sz="2800" dirty="0"/>
              <a:t> – </a:t>
            </a:r>
            <a:r>
              <a:rPr lang="sk-SK" sz="2800" dirty="0"/>
              <a:t>Ísť na špeciálne</a:t>
            </a:r>
            <a:endParaRPr lang="en-US" sz="28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CD07EE2-4B0C-2618-2148-8DFFF6102A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7055" y="2132856"/>
          <a:ext cx="173990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739880" imgH="3371760" progId="PBrush">
                  <p:embed/>
                </p:oleObj>
              </mc:Choice>
              <mc:Fallback>
                <p:oleObj name="Bitmap Image" r:id="rId2" imgW="1739880" imgH="3371760" progId="PBrush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CD07EE2-4B0C-2618-2148-8DFFF6102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07055" y="2132856"/>
                        <a:ext cx="173990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263C495-36E0-A814-2DF1-06612E27DC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1960" y="2204864"/>
          <a:ext cx="3306514" cy="395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2825640" imgH="3378240" progId="PBrush">
                  <p:embed/>
                </p:oleObj>
              </mc:Choice>
              <mc:Fallback>
                <p:oleObj name="Bitmap Image" r:id="rId4" imgW="2825640" imgH="3378240" progId="PBrush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263C495-36E0-A814-2DF1-06612E27DC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11960" y="2204864"/>
                        <a:ext cx="3306514" cy="3952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492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99F9-1D24-4882-2B9D-2CF18146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688799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Tvorba vzorcov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0B94A-1B2C-8EDC-FF43-F6318CCD0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708920"/>
            <a:ext cx="6777317" cy="3123709"/>
          </a:xfrm>
        </p:spPr>
        <p:txBody>
          <a:bodyPr>
            <a:normAutofit/>
          </a:bodyPr>
          <a:lstStyle/>
          <a:p>
            <a:r>
              <a:rPr lang="sk-SK" sz="2800" b="1" dirty="0"/>
              <a:t>vzorec začína znamienkom =, časti vzorca: </a:t>
            </a:r>
          </a:p>
          <a:p>
            <a:pPr marL="822960" lvl="1" indent="-457200">
              <a:buFont typeface="+mj-lt"/>
              <a:buAutoNum type="arabicPeriod"/>
            </a:pPr>
            <a:r>
              <a:rPr lang="sk-SK" sz="2400" b="1" dirty="0"/>
              <a:t>funkcie</a:t>
            </a:r>
          </a:p>
          <a:p>
            <a:pPr marL="822960" lvl="1" indent="-457200">
              <a:buFont typeface="+mj-lt"/>
              <a:buAutoNum type="arabicPeriod"/>
            </a:pPr>
            <a:r>
              <a:rPr lang="sk-SK" sz="2400" b="1" dirty="0"/>
              <a:t>odkazy</a:t>
            </a:r>
          </a:p>
          <a:p>
            <a:pPr marL="822960" lvl="1" indent="-457200">
              <a:buFont typeface="+mj-lt"/>
              <a:buAutoNum type="arabicPeriod"/>
            </a:pPr>
            <a:r>
              <a:rPr lang="sk-SK" sz="2400" b="1" dirty="0"/>
              <a:t>konštanty</a:t>
            </a:r>
          </a:p>
          <a:p>
            <a:pPr marL="822960" lvl="1" indent="-457200">
              <a:buFont typeface="+mj-lt"/>
              <a:buAutoNum type="arabicPeriod"/>
            </a:pPr>
            <a:r>
              <a:rPr lang="sk-SK" sz="2400" b="1" dirty="0"/>
              <a:t>matematické operátory</a:t>
            </a:r>
          </a:p>
          <a:p>
            <a:pPr marL="822960" lvl="1" indent="-457200">
              <a:buFont typeface="+mj-lt"/>
              <a:buAutoNum type="arabicPeriod"/>
            </a:pPr>
            <a:endParaRPr lang="en-GB" sz="2400" b="1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BA37B14F-2E60-3208-8822-2FA38B143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831903"/>
              </p:ext>
            </p:extLst>
          </p:nvPr>
        </p:nvGraphicFramePr>
        <p:xfrm>
          <a:off x="4553958" y="1003191"/>
          <a:ext cx="3168352" cy="142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847880" imgH="831960" progId="PBrush">
                  <p:embed/>
                </p:oleObj>
              </mc:Choice>
              <mc:Fallback>
                <p:oleObj name="Bitmap Image" r:id="rId2" imgW="1847880" imgH="83196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53958" y="1003191"/>
                        <a:ext cx="3168352" cy="142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65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3" y="883649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Odkazovanie sa vo vzorcoch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3" y="2060848"/>
            <a:ext cx="4032564" cy="3600399"/>
          </a:xfrm>
        </p:spPr>
        <p:txBody>
          <a:bodyPr>
            <a:normAutofit fontScale="92500" lnSpcReduction="20000"/>
          </a:bodyPr>
          <a:lstStyle/>
          <a:p>
            <a:r>
              <a:rPr lang="sk-SK" sz="3200" dirty="0"/>
              <a:t>Relatívne odkazovanie</a:t>
            </a:r>
          </a:p>
          <a:p>
            <a:pPr marL="68580" indent="0">
              <a:buNone/>
            </a:pPr>
            <a:endParaRPr lang="sk-SK" sz="3200" dirty="0"/>
          </a:p>
          <a:p>
            <a:r>
              <a:rPr lang="sk-SK" sz="3200" dirty="0"/>
              <a:t>Absolútne odkazovanie</a:t>
            </a:r>
          </a:p>
          <a:p>
            <a:pPr marL="68580" indent="0">
              <a:buNone/>
            </a:pPr>
            <a:endParaRPr lang="sk-SK" sz="3200" dirty="0"/>
          </a:p>
          <a:p>
            <a:r>
              <a:rPr lang="sk-SK" sz="3200" dirty="0"/>
              <a:t>Zmiešané odkazovanie</a:t>
            </a:r>
          </a:p>
          <a:p>
            <a:endParaRPr lang="sk-SK" sz="3200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1982E16B-6492-6D9D-FEDD-A51389AB85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282320"/>
              </p:ext>
            </p:extLst>
          </p:nvPr>
        </p:nvGraphicFramePr>
        <p:xfrm>
          <a:off x="4932040" y="1844824"/>
          <a:ext cx="1656184" cy="105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1047600" imgH="666720" progId="PBrush">
                  <p:embed/>
                </p:oleObj>
              </mc:Choice>
              <mc:Fallback>
                <p:oleObj name="Bitmap Image" r:id="rId2" imgW="1047600" imgH="6667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32040" y="1844824"/>
                        <a:ext cx="1656184" cy="105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2FBE1A6-A182-27B3-CB4B-797305D4A5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921962"/>
              </p:ext>
            </p:extLst>
          </p:nvPr>
        </p:nvGraphicFramePr>
        <p:xfrm>
          <a:off x="4939419" y="3332967"/>
          <a:ext cx="1663563" cy="105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022400" imgH="647640" progId="PBrush">
                  <p:embed/>
                </p:oleObj>
              </mc:Choice>
              <mc:Fallback>
                <p:oleObj name="Bitmap Image" r:id="rId4" imgW="1022400" imgH="6476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39419" y="3332967"/>
                        <a:ext cx="1663563" cy="105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56694CB-2929-74ED-ECBA-A5B364FBB0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669791"/>
              </p:ext>
            </p:extLst>
          </p:nvPr>
        </p:nvGraphicFramePr>
        <p:xfrm>
          <a:off x="4932040" y="4602925"/>
          <a:ext cx="2310550" cy="105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1447920" imgH="660240" progId="PBrush">
                  <p:embed/>
                </p:oleObj>
              </mc:Choice>
              <mc:Fallback>
                <p:oleObj name="Bitmap Image" r:id="rId6" imgW="1447920" imgH="6602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32040" y="4602925"/>
                        <a:ext cx="2310550" cy="105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119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3" y="883649"/>
            <a:ext cx="7024744" cy="745152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3 – D odkazovanie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2"/>
            <a:ext cx="6768867" cy="4032446"/>
          </a:xfrm>
        </p:spPr>
        <p:txBody>
          <a:bodyPr>
            <a:normAutofit lnSpcReduction="10000"/>
          </a:bodyPr>
          <a:lstStyle/>
          <a:p>
            <a:r>
              <a:rPr lang="sk-SK" sz="3200" dirty="0"/>
              <a:t>Odkazovanie sa vo vzorcoch na jeden alebo viacero hárkov</a:t>
            </a:r>
          </a:p>
          <a:p>
            <a:pPr marL="68580" indent="0">
              <a:buNone/>
            </a:pPr>
            <a:r>
              <a:rPr lang="en-US" sz="3200" dirty="0"/>
              <a:t>=</a:t>
            </a:r>
            <a:r>
              <a:rPr lang="sk-SK" sz="3200" dirty="0"/>
              <a:t>Sever</a:t>
            </a:r>
            <a:r>
              <a:rPr lang="en-US" sz="3200" dirty="0"/>
              <a:t>!B2+</a:t>
            </a:r>
            <a:r>
              <a:rPr lang="sk-SK" sz="3200" dirty="0"/>
              <a:t>Stred</a:t>
            </a:r>
            <a:r>
              <a:rPr lang="en-US" sz="3200" dirty="0"/>
              <a:t>!B2+</a:t>
            </a:r>
            <a:r>
              <a:rPr lang="sk-SK" sz="3200" dirty="0"/>
              <a:t>Juh</a:t>
            </a:r>
            <a:r>
              <a:rPr lang="en-US" sz="3200" dirty="0"/>
              <a:t>!B2</a:t>
            </a:r>
            <a:endParaRPr lang="sk-SK" sz="3200" dirty="0"/>
          </a:p>
          <a:p>
            <a:pPr marL="68580" indent="0">
              <a:buNone/>
            </a:pPr>
            <a:r>
              <a:rPr lang="sk-SK" sz="3200" dirty="0"/>
              <a:t>=SUM(Sever:Juh!B2)</a:t>
            </a:r>
          </a:p>
          <a:p>
            <a:pPr marL="68580" indent="0">
              <a:buNone/>
            </a:pPr>
            <a:r>
              <a:rPr lang="sk-SK" sz="3200" dirty="0"/>
              <a:t>Použiteľné funkcie: SUM, AVERAGE, AVERAGEA, COUNT, COUNTA, MAX, MAXA, MIN, MINA, PRODUCT, STDEV, VAR</a:t>
            </a:r>
          </a:p>
          <a:p>
            <a:pPr marL="68580" indent="0">
              <a:buNone/>
            </a:pPr>
            <a:endParaRPr lang="sk-SK" sz="3200" dirty="0"/>
          </a:p>
          <a:p>
            <a:pPr marL="68580" indent="0">
              <a:buNone/>
            </a:pP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58671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1033184"/>
          </a:xfrm>
        </p:spPr>
        <p:txBody>
          <a:bodyPr>
            <a:noAutofit/>
          </a:bodyPr>
          <a:lstStyle/>
          <a:p>
            <a:r>
              <a:rPr lang="sk-SK" sz="3200" b="1" dirty="0">
                <a:solidFill>
                  <a:schemeClr val="tx1"/>
                </a:solidFill>
              </a:rPr>
              <a:t>Poradie matematických operácií vo vzorcoch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916832"/>
            <a:ext cx="6768867" cy="3744416"/>
          </a:xfrm>
        </p:spPr>
        <p:txBody>
          <a:bodyPr>
            <a:normAutofit/>
          </a:bodyPr>
          <a:lstStyle/>
          <a:p>
            <a:pPr marL="811530" indent="-742950">
              <a:buFont typeface="+mj-lt"/>
              <a:buAutoNum type="arabicPeriod"/>
            </a:pPr>
            <a:r>
              <a:rPr lang="sk-SK" sz="3600" dirty="0"/>
              <a:t>Zátvorky ()</a:t>
            </a:r>
          </a:p>
          <a:p>
            <a:pPr marL="811530" indent="-742950">
              <a:buFont typeface="+mj-lt"/>
              <a:buAutoNum type="arabicPeriod"/>
            </a:pPr>
            <a:r>
              <a:rPr lang="sk-SK" sz="3600" dirty="0"/>
              <a:t>%</a:t>
            </a:r>
          </a:p>
          <a:p>
            <a:pPr marL="811530" indent="-742950">
              <a:buFont typeface="+mj-lt"/>
              <a:buAutoNum type="arabicPeriod"/>
            </a:pPr>
            <a:r>
              <a:rPr lang="sk-SK" sz="3600" dirty="0"/>
              <a:t>^</a:t>
            </a:r>
          </a:p>
          <a:p>
            <a:pPr marL="811530" indent="-742950">
              <a:buFont typeface="+mj-lt"/>
              <a:buAutoNum type="arabicPeriod"/>
            </a:pPr>
            <a:r>
              <a:rPr lang="sk-SK" sz="3600" dirty="0"/>
              <a:t>* a /</a:t>
            </a:r>
          </a:p>
          <a:p>
            <a:pPr marL="811530" indent="-742950">
              <a:buFont typeface="+mj-lt"/>
              <a:buAutoNum type="arabicPeriod"/>
            </a:pPr>
            <a:r>
              <a:rPr lang="sk-SK" sz="3600" dirty="0"/>
              <a:t>+ a -</a:t>
            </a:r>
          </a:p>
          <a:p>
            <a:pPr marL="811530" indent="-742950">
              <a:buFont typeface="+mj-lt"/>
              <a:buAutoNum type="arabicPeriod"/>
            </a:pPr>
            <a:endParaRPr lang="sk-SK" sz="3600" dirty="0"/>
          </a:p>
          <a:p>
            <a:pPr marL="811530" indent="-742950">
              <a:buFont typeface="+mj-lt"/>
              <a:buAutoNum type="arabicPeriod"/>
            </a:pP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612541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720080"/>
          </a:xfrm>
        </p:spPr>
        <p:txBody>
          <a:bodyPr>
            <a:noAutofit/>
          </a:bodyPr>
          <a:lstStyle/>
          <a:p>
            <a:r>
              <a:rPr lang="sk-SK" sz="3200" b="1" dirty="0">
                <a:solidFill>
                  <a:schemeClr val="tx1"/>
                </a:solidFill>
              </a:rPr>
              <a:t>Používanie názvov vo vzorcoch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6768867" cy="4032448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k-SK" sz="3600" dirty="0"/>
              <a:t>Názvy oblastí vo vzorcoch umožňujú zmysluplnejšie a jednoduchšie odkazovanie.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3600" dirty="0"/>
              <a:t>Menšia chybovosť vo vzorcoch.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3600" dirty="0"/>
              <a:t>Rýchlejší pohyb po bunkách a hárkoch.</a:t>
            </a:r>
          </a:p>
          <a:p>
            <a:pPr marL="811530" indent="-742950">
              <a:buFont typeface="+mj-lt"/>
              <a:buAutoNum type="arabicPeriod"/>
            </a:pP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20469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720080"/>
          </a:xfrm>
        </p:spPr>
        <p:txBody>
          <a:bodyPr>
            <a:noAutofit/>
          </a:bodyPr>
          <a:lstStyle/>
          <a:p>
            <a:r>
              <a:rPr lang="sk-SK" sz="3200" b="1" dirty="0">
                <a:solidFill>
                  <a:schemeClr val="tx1"/>
                </a:solidFill>
              </a:rPr>
              <a:t>Pravidlá pri tvorbe názvov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EC04E9-5BDD-B920-9033-DE380169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628800"/>
            <a:ext cx="7128908" cy="4320480"/>
          </a:xfrm>
        </p:spPr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k-SK" sz="2800" dirty="0"/>
              <a:t>Môže byť použitá akákoľvek kombinácia písmen, čísel a symbolov - _ /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800" dirty="0"/>
              <a:t>Názov nesmie začínať číslom alebo adresou bunky.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800" dirty="0"/>
              <a:t>Názov nesmie obsahovať medzery.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800" dirty="0"/>
              <a:t>Názov nemôže mať viac ako 255 znakov.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800" dirty="0"/>
              <a:t>Dve oblasti nemôžu mať rovnaký názov.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2800" dirty="0"/>
              <a:t>Názvy sa dajú použiť iba v aktuálne otvorenom súbore, nie v inom súbore.</a:t>
            </a:r>
          </a:p>
          <a:p>
            <a:pPr>
              <a:buFont typeface="Courier New" panose="02070309020205020404" pitchFamily="49" charset="0"/>
              <a:buChar char="o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207048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55851-D9DA-7A69-FB15-33C609CA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3" y="883649"/>
            <a:ext cx="7024744" cy="745152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Tvorba názvov pre oblasti</a:t>
            </a:r>
          </a:p>
        </p:txBody>
      </p:sp>
      <p:sp>
        <p:nvSpPr>
          <p:cNvPr id="8" name="Zástupný objekt pre obsah 7">
            <a:extLst>
              <a:ext uri="{FF2B5EF4-FFF2-40B4-BE49-F238E27FC236}">
                <a16:creationId xmlns:a16="http://schemas.microsoft.com/office/drawing/2014/main" id="{F3374FB7-3C66-E207-7A16-6179C3875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3" y="1772816"/>
            <a:ext cx="3528508" cy="4059813"/>
          </a:xfrm>
        </p:spPr>
        <p:txBody>
          <a:bodyPr>
            <a:normAutofit lnSpcReduction="10000"/>
          </a:bodyPr>
          <a:lstStyle/>
          <a:p>
            <a:r>
              <a:rPr lang="sk-SK" sz="3200" dirty="0"/>
              <a:t>Označenie rozsahu.</a:t>
            </a:r>
          </a:p>
          <a:p>
            <a:r>
              <a:rPr lang="sk-SK" sz="3200" dirty="0"/>
              <a:t>Kliknutie do časti Pole názvov.</a:t>
            </a:r>
          </a:p>
          <a:p>
            <a:r>
              <a:rPr lang="sk-SK" sz="3200" dirty="0"/>
              <a:t>Napísať názov a potvrdiť </a:t>
            </a:r>
            <a:r>
              <a:rPr lang="sk-SK" sz="3200" dirty="0" err="1"/>
              <a:t>Enterom</a:t>
            </a:r>
            <a:r>
              <a:rPr lang="sk-SK" sz="3200" dirty="0"/>
              <a:t>. </a:t>
            </a:r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2BE9A18-B8A7-25BF-F36D-57B978182D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177204"/>
              </p:ext>
            </p:extLst>
          </p:nvPr>
        </p:nvGraphicFramePr>
        <p:xfrm>
          <a:off x="3779912" y="1978245"/>
          <a:ext cx="4571221" cy="745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025720" imgH="330120" progId="PBrush">
                  <p:embed/>
                </p:oleObj>
              </mc:Choice>
              <mc:Fallback>
                <p:oleObj name="Bitmap Image" r:id="rId2" imgW="2025720" imgH="3301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79912" y="1978245"/>
                        <a:ext cx="4571221" cy="745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7D9F0AF1-3E28-31D5-EE46-135581AACB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749981"/>
              </p:ext>
            </p:extLst>
          </p:nvPr>
        </p:nvGraphicFramePr>
        <p:xfrm>
          <a:off x="4539729" y="3246595"/>
          <a:ext cx="3811404" cy="191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1905120" imgH="958680" progId="PBrush">
                  <p:embed/>
                </p:oleObj>
              </mc:Choice>
              <mc:Fallback>
                <p:oleObj name="Bitmap Image" r:id="rId4" imgW="1905120" imgH="95868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39729" y="3246595"/>
                        <a:ext cx="3811404" cy="1918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8609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C24C-3D21-038B-3FC8-40C679F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Základné funkcie v Exceli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E5F52B-95AF-2414-ADE4-21E9C151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3" y="1988840"/>
            <a:ext cx="3024452" cy="3843789"/>
          </a:xfrm>
        </p:spPr>
        <p:txBody>
          <a:bodyPr>
            <a:normAutofit/>
          </a:bodyPr>
          <a:lstStyle/>
          <a:p>
            <a:r>
              <a:rPr lang="sk-SK" sz="4000" dirty="0"/>
              <a:t>SUM</a:t>
            </a:r>
          </a:p>
          <a:p>
            <a:r>
              <a:rPr lang="sk-SK" sz="4000" dirty="0"/>
              <a:t>AVERAGE</a:t>
            </a:r>
          </a:p>
          <a:p>
            <a:r>
              <a:rPr lang="sk-SK" sz="4000" dirty="0"/>
              <a:t>COUNT</a:t>
            </a:r>
          </a:p>
          <a:p>
            <a:r>
              <a:rPr lang="sk-SK" sz="4000" dirty="0"/>
              <a:t>MIN</a:t>
            </a:r>
          </a:p>
          <a:p>
            <a:r>
              <a:rPr lang="sk-SK" sz="4000" dirty="0"/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230739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Obsah predmetu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 fontScale="92500"/>
          </a:bodyPr>
          <a:lstStyle/>
          <a:p>
            <a:r>
              <a:rPr lang="sk-SK" dirty="0"/>
              <a:t>Návrh a tvorba rozsiahlych modelov pomocou vzorcov.</a:t>
            </a:r>
          </a:p>
          <a:p>
            <a:r>
              <a:rPr lang="sk-SK" dirty="0"/>
              <a:t>Používanie, vnáranie a kombinovanie funkcií.</a:t>
            </a:r>
          </a:p>
          <a:p>
            <a:r>
              <a:rPr lang="sk-SK" dirty="0"/>
              <a:t>Použitie nástroja Hľadanie riešenia.</a:t>
            </a:r>
          </a:p>
          <a:p>
            <a:r>
              <a:rPr lang="sk-SK" dirty="0" err="1"/>
              <a:t>Kontingenčné</a:t>
            </a:r>
            <a:r>
              <a:rPr lang="sk-SK" dirty="0"/>
              <a:t> tabuľky a grafy.</a:t>
            </a:r>
          </a:p>
          <a:p>
            <a:r>
              <a:rPr lang="sk-SK" dirty="0"/>
              <a:t>Import a export dát, dynamické prepojenia.</a:t>
            </a:r>
          </a:p>
          <a:p>
            <a:r>
              <a:rPr lang="sk-SK" dirty="0"/>
              <a:t>Tvorba interaktívnych </a:t>
            </a:r>
            <a:r>
              <a:rPr lang="sk-SK" dirty="0" err="1"/>
              <a:t>dashboardov</a:t>
            </a:r>
            <a:r>
              <a:rPr lang="sk-SK" dirty="0"/>
              <a:t>.</a:t>
            </a:r>
          </a:p>
          <a:p>
            <a:r>
              <a:rPr lang="sk-SK" dirty="0"/>
              <a:t>Úvod do práce s </a:t>
            </a:r>
            <a:r>
              <a:rPr lang="sk-SK" dirty="0" err="1"/>
              <a:t>makrami</a:t>
            </a:r>
            <a:r>
              <a:rPr lang="sk-SK" dirty="0"/>
              <a:t>. Tvorba, spúšťanie a úpravy </a:t>
            </a:r>
            <a:r>
              <a:rPr lang="sk-SK" dirty="0" err="1"/>
              <a:t>makier</a:t>
            </a:r>
            <a:r>
              <a:rPr lang="sk-SK" dirty="0"/>
              <a:t>. Tvorba vlastných funkcií.</a:t>
            </a:r>
          </a:p>
          <a:p>
            <a:r>
              <a:rPr lang="sk-SK" dirty="0"/>
              <a:t>Úvod do jazyka VBA.</a:t>
            </a:r>
          </a:p>
          <a:p>
            <a:r>
              <a:rPr lang="sk-SK" dirty="0"/>
              <a:t>Riešenie rôznych príkladov z praxe.</a:t>
            </a:r>
          </a:p>
        </p:txBody>
      </p:sp>
    </p:spTree>
    <p:extLst>
      <p:ext uri="{BB962C8B-B14F-4D97-AF65-F5344CB8AC3E}">
        <p14:creationId xmlns:p14="http://schemas.microsoft.com/office/powerpoint/2010/main" val="2965582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C24C-3D21-038B-3FC8-40C679F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Podmienečné funkcie v Exceli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E5F52B-95AF-2414-ADE4-21E9C151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988840"/>
            <a:ext cx="3312483" cy="3843789"/>
          </a:xfrm>
        </p:spPr>
        <p:txBody>
          <a:bodyPr>
            <a:normAutofit fontScale="92500"/>
          </a:bodyPr>
          <a:lstStyle/>
          <a:p>
            <a:r>
              <a:rPr lang="sk-SK" sz="4000" dirty="0"/>
              <a:t>SUMIF</a:t>
            </a:r>
          </a:p>
          <a:p>
            <a:r>
              <a:rPr lang="sk-SK" sz="4000" dirty="0"/>
              <a:t>AVERAGEIF</a:t>
            </a:r>
          </a:p>
          <a:p>
            <a:r>
              <a:rPr lang="sk-SK" sz="4000" dirty="0"/>
              <a:t>COUNTIF</a:t>
            </a:r>
          </a:p>
          <a:p>
            <a:r>
              <a:rPr lang="sk-SK" sz="4000" dirty="0"/>
              <a:t>MINIF</a:t>
            </a:r>
          </a:p>
          <a:p>
            <a:r>
              <a:rPr lang="sk-SK" sz="4000" dirty="0"/>
              <a:t>MAXIF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4B04554F-7CB1-5C00-8482-DD55237D35B0}"/>
              </a:ext>
            </a:extLst>
          </p:cNvPr>
          <p:cNvSpPr txBox="1">
            <a:spLocks/>
          </p:cNvSpPr>
          <p:nvPr/>
        </p:nvSpPr>
        <p:spPr>
          <a:xfrm>
            <a:off x="4371961" y="1969378"/>
            <a:ext cx="3512407" cy="3843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000" dirty="0"/>
              <a:t>SUMIFS</a:t>
            </a:r>
          </a:p>
          <a:p>
            <a:r>
              <a:rPr lang="sk-SK" sz="4000" dirty="0"/>
              <a:t>AVERAGEIFS</a:t>
            </a:r>
          </a:p>
          <a:p>
            <a:r>
              <a:rPr lang="sk-SK" sz="4000" dirty="0"/>
              <a:t>COUNTIFS</a:t>
            </a:r>
          </a:p>
          <a:p>
            <a:r>
              <a:rPr lang="sk-SK" sz="4000" dirty="0"/>
              <a:t>MINIFS</a:t>
            </a:r>
          </a:p>
          <a:p>
            <a:r>
              <a:rPr lang="sk-SK" sz="4000" dirty="0"/>
              <a:t>MAXIFS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0D091FEB-6007-094C-85D8-72EDDA203D09}"/>
              </a:ext>
            </a:extLst>
          </p:cNvPr>
          <p:cNvSpPr txBox="1"/>
          <p:nvPr/>
        </p:nvSpPr>
        <p:spPr>
          <a:xfrm>
            <a:off x="3985927" y="5445615"/>
            <a:ext cx="1604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541932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C24C-3D21-038B-3FC8-40C679F9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Podmienky vo funkciách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E5F52B-95AF-2414-ADE4-21E9C1515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7864" y="1986547"/>
            <a:ext cx="3312483" cy="3843789"/>
          </a:xfrm>
        </p:spPr>
        <p:txBody>
          <a:bodyPr>
            <a:normAutofit fontScale="92500" lnSpcReduction="10000"/>
          </a:bodyPr>
          <a:lstStyle/>
          <a:p>
            <a:r>
              <a:rPr lang="sk-SK" sz="4000" b="1" dirty="0"/>
              <a:t>&gt;</a:t>
            </a:r>
          </a:p>
          <a:p>
            <a:r>
              <a:rPr lang="sk-SK" sz="4000" b="1" dirty="0"/>
              <a:t>&lt;</a:t>
            </a:r>
          </a:p>
          <a:p>
            <a:r>
              <a:rPr lang="sk-SK" sz="4000" b="1" dirty="0"/>
              <a:t>=</a:t>
            </a:r>
          </a:p>
          <a:p>
            <a:r>
              <a:rPr lang="sk-SK" sz="4000" b="1" dirty="0"/>
              <a:t>&gt;=</a:t>
            </a:r>
          </a:p>
          <a:p>
            <a:r>
              <a:rPr lang="sk-SK" sz="4000" b="1" dirty="0"/>
              <a:t>&lt;=</a:t>
            </a:r>
          </a:p>
          <a:p>
            <a:r>
              <a:rPr lang="sk-SK" sz="4000" b="1" dirty="0"/>
              <a:t>&lt;&gt;</a:t>
            </a:r>
          </a:p>
        </p:txBody>
      </p:sp>
    </p:spTree>
    <p:extLst>
      <p:ext uri="{BB962C8B-B14F-4D97-AF65-F5344CB8AC3E}">
        <p14:creationId xmlns:p14="http://schemas.microsoft.com/office/powerpoint/2010/main" val="234255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Podmienky absolvovania predmetu</a:t>
            </a:r>
            <a:endParaRPr lang="en-GB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6448" y="2348880"/>
            <a:ext cx="7197960" cy="3267725"/>
          </a:xfrm>
        </p:spPr>
        <p:txBody>
          <a:bodyPr>
            <a:normAutofit/>
          </a:bodyPr>
          <a:lstStyle/>
          <a:p>
            <a:r>
              <a:rPr lang="sk-SK" sz="2800" b="1" dirty="0"/>
              <a:t>Absolvovanie priebežného praktického testu – 60 bodov</a:t>
            </a:r>
          </a:p>
          <a:p>
            <a:r>
              <a:rPr lang="sk-SK" sz="2800" b="1" dirty="0"/>
              <a:t>Vypracovanie vlastného </a:t>
            </a:r>
            <a:r>
              <a:rPr lang="sk-SK" sz="2800" b="1" dirty="0" err="1"/>
              <a:t>dashboardu</a:t>
            </a:r>
            <a:r>
              <a:rPr lang="sk-SK" sz="2800" b="1" dirty="0"/>
              <a:t> a jeho predstavenie na skúške – 20 bodov.</a:t>
            </a:r>
          </a:p>
          <a:p>
            <a:r>
              <a:rPr lang="sk-SK" sz="2800" b="1" dirty="0"/>
              <a:t>Vyriešenie praktického príkladu na skúške – 20 bodov.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94011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7ABFF-24CD-43BC-8148-D651E8A9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836712"/>
            <a:ext cx="7024744" cy="817160"/>
          </a:xfrm>
        </p:spPr>
        <p:txBody>
          <a:bodyPr/>
          <a:lstStyle/>
          <a:p>
            <a:r>
              <a:rPr lang="sk-SK" b="1" dirty="0"/>
              <a:t>Čo je </a:t>
            </a:r>
            <a:r>
              <a:rPr lang="sk-SK" b="1" dirty="0" err="1"/>
              <a:t>dashboard</a:t>
            </a:r>
            <a:r>
              <a:rPr lang="sk-SK" b="1" dirty="0"/>
              <a:t>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44544B-69F2-413C-93AE-086E225D5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lnSpcReduction="10000"/>
          </a:bodyPr>
          <a:lstStyle/>
          <a:p>
            <a:r>
              <a:rPr lang="sk-SK" sz="2800" dirty="0"/>
              <a:t>Interaktívna nástenka, tabuľa.</a:t>
            </a:r>
          </a:p>
          <a:p>
            <a:r>
              <a:rPr lang="sk-SK" sz="2800" dirty="0"/>
              <a:t>Cieľom je integrovať viacero súvisiacich informácií do jednotného zobrazenia.</a:t>
            </a:r>
          </a:p>
          <a:p>
            <a:r>
              <a:rPr lang="sk-SK" sz="2800" dirty="0" err="1"/>
              <a:t>Dashboards</a:t>
            </a:r>
            <a:r>
              <a:rPr lang="sk-SK" sz="2800" dirty="0"/>
              <a:t> sa líšia dizajnom aj zložitosťou, väčšinou sú však vysoko interaktívne a umožňujú skúmať údaje v jednotlivých zostavách a prehľadoch ukazovateľov výkonu.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41011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844825"/>
            <a:ext cx="6777317" cy="3240360"/>
          </a:xfrm>
        </p:spPr>
        <p:txBody>
          <a:bodyPr>
            <a:normAutofit/>
          </a:bodyPr>
          <a:lstStyle/>
          <a:p>
            <a:r>
              <a:rPr lang="sk-SK" sz="2800" dirty="0"/>
              <a:t>Kontakt: </a:t>
            </a:r>
            <a:r>
              <a:rPr lang="sk-SK" sz="2800" b="1" dirty="0" err="1">
                <a:hlinkClick r:id="rId2"/>
              </a:rPr>
              <a:t>marcela.hallova@uniag.sk</a:t>
            </a:r>
            <a:endParaRPr lang="sk-SK" sz="2800" b="1" dirty="0"/>
          </a:p>
          <a:p>
            <a:pPr marL="68580" indent="0">
              <a:buNone/>
            </a:pPr>
            <a:endParaRPr lang="sk-SK" sz="2800" b="1" dirty="0"/>
          </a:p>
          <a:p>
            <a:r>
              <a:rPr lang="sk-SK" sz="2800" dirty="0"/>
              <a:t>Ústav účtovníctva a informatiky, 2.posch. </a:t>
            </a:r>
            <a:r>
              <a:rPr lang="sk-SK" sz="2800" dirty="0" err="1"/>
              <a:t>č.d</a:t>
            </a:r>
            <a:r>
              <a:rPr lang="sk-SK" sz="2800" dirty="0"/>
              <a:t>. 211</a:t>
            </a:r>
          </a:p>
          <a:p>
            <a:endParaRPr lang="sk-SK" sz="2800" dirty="0"/>
          </a:p>
          <a:p>
            <a:r>
              <a:rPr lang="sk-SK" sz="2800" dirty="0"/>
              <a:t>Študijné materiály – LMS </a:t>
            </a:r>
            <a:r>
              <a:rPr lang="sk-SK" sz="2800" dirty="0" err="1"/>
              <a:t>Moodle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1207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897C-621E-4439-60DC-471C77B7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745152"/>
          </a:xfrm>
        </p:spPr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Prečo používame Excel?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E85CC-AE21-83AD-08BB-CF6DBDC83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104456"/>
          </a:xfrm>
        </p:spPr>
        <p:txBody>
          <a:bodyPr>
            <a:normAutofit fontScale="92500" lnSpcReduction="10000"/>
          </a:bodyPr>
          <a:lstStyle/>
          <a:p>
            <a:r>
              <a:rPr lang="sk-SK" sz="2800" dirty="0"/>
              <a:t>Práca s rozsiahlymi údajmi.</a:t>
            </a:r>
          </a:p>
          <a:p>
            <a:r>
              <a:rPr lang="sk-SK" sz="2800" dirty="0"/>
              <a:t>Tvorba grafov.</a:t>
            </a:r>
          </a:p>
          <a:p>
            <a:r>
              <a:rPr lang="sk-SK" sz="2800" dirty="0"/>
              <a:t>Prehľadné organizovanie údajov.</a:t>
            </a:r>
          </a:p>
          <a:p>
            <a:r>
              <a:rPr lang="sk-SK" sz="2800" dirty="0"/>
              <a:t>Import údajov z rôznych druhov aplikácií a ich spracovanie.</a:t>
            </a:r>
          </a:p>
          <a:p>
            <a:r>
              <a:rPr lang="sk-SK" sz="2800" dirty="0"/>
              <a:t>Vytváranie interaktívnych násteniek – </a:t>
            </a:r>
            <a:r>
              <a:rPr lang="sk-SK" sz="2800" dirty="0" err="1"/>
              <a:t>dashboardov</a:t>
            </a:r>
            <a:r>
              <a:rPr lang="sk-SK" sz="2800" dirty="0"/>
              <a:t>.</a:t>
            </a:r>
          </a:p>
          <a:p>
            <a:r>
              <a:rPr lang="sk-SK" sz="2800" dirty="0"/>
              <a:t>Automatizácia úloh.</a:t>
            </a:r>
          </a:p>
          <a:p>
            <a:r>
              <a:rPr lang="sk-SK" sz="2800" dirty="0"/>
              <a:t>Programovanie úloh.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7227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897C-621E-4439-60DC-471C77B7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745152"/>
          </a:xfrm>
        </p:spPr>
        <p:txBody>
          <a:bodyPr/>
          <a:lstStyle/>
          <a:p>
            <a:r>
              <a:rPr lang="sk-SK" b="1" dirty="0">
                <a:solidFill>
                  <a:schemeClr val="tx1"/>
                </a:solidFill>
              </a:rPr>
              <a:t>Čo je nové v Exceli 2019?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E85CC-AE21-83AD-08BB-CF6DBDC83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104456"/>
          </a:xfrm>
        </p:spPr>
        <p:txBody>
          <a:bodyPr>
            <a:normAutofit fontScale="85000" lnSpcReduction="10000"/>
          </a:bodyPr>
          <a:lstStyle/>
          <a:p>
            <a:r>
              <a:rPr lang="sk-SK" sz="2800" dirty="0"/>
              <a:t>Nové grafy – lievikový graf a mapa.</a:t>
            </a:r>
          </a:p>
          <a:p>
            <a:r>
              <a:rPr lang="sk-SK" sz="2800" dirty="0"/>
              <a:t>Vylepšené automatické dokončovanie.</a:t>
            </a:r>
          </a:p>
          <a:p>
            <a:r>
              <a:rPr lang="sk-SK" sz="2800" dirty="0" err="1"/>
              <a:t>Power</a:t>
            </a:r>
            <a:r>
              <a:rPr lang="sk-SK" sz="2800" dirty="0"/>
              <a:t> </a:t>
            </a:r>
            <a:r>
              <a:rPr lang="sk-SK" sz="2800" dirty="0" err="1"/>
              <a:t>Query</a:t>
            </a:r>
            <a:r>
              <a:rPr lang="sk-SK" sz="2800" dirty="0"/>
              <a:t> a </a:t>
            </a:r>
            <a:r>
              <a:rPr lang="sk-SK" sz="2800" dirty="0" err="1"/>
              <a:t>Power</a:t>
            </a:r>
            <a:r>
              <a:rPr lang="sk-SK" sz="2800" dirty="0"/>
              <a:t> Pivot.</a:t>
            </a:r>
          </a:p>
          <a:p>
            <a:r>
              <a:rPr lang="sk-SK" sz="2800" dirty="0"/>
              <a:t>Žiadne varovania o nefunkčnosti údajov pred exportom do CSV.</a:t>
            </a:r>
          </a:p>
          <a:p>
            <a:r>
              <a:rPr lang="sk-SK" sz="2800" dirty="0"/>
              <a:t>Ikony.</a:t>
            </a:r>
          </a:p>
          <a:p>
            <a:r>
              <a:rPr lang="sk-SK" sz="2800" dirty="0"/>
              <a:t>SVG obrázky a ich konverzia na tvary.</a:t>
            </a:r>
          </a:p>
          <a:p>
            <a:r>
              <a:rPr lang="sk-SK" sz="2800" dirty="0"/>
              <a:t>Zrušenie výberu buniek nesúvislej oblasti – pomocou CTRL a klik.</a:t>
            </a:r>
          </a:p>
          <a:p>
            <a:r>
              <a:rPr lang="sk-SK" sz="2800" dirty="0"/>
              <a:t>Uloženie rozloženia kontingenčnej tabuľky.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3368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CF83-90A8-3431-A2BA-762701B00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2" y="836712"/>
            <a:ext cx="7488948" cy="576064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chemeClr val="tx1"/>
                </a:solidFill>
              </a:rPr>
              <a:t>Porozumenie štruktúre súborov a hárkov</a:t>
            </a:r>
            <a:endParaRPr lang="en-GB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E20B35B-13D7-C7E1-62A4-6B063DDC57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3701112"/>
              </p:ext>
            </p:extLst>
          </p:nvPr>
        </p:nvGraphicFramePr>
        <p:xfrm>
          <a:off x="152400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02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A9021D-789D-9D2B-D23D-F25853DCE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764704"/>
            <a:ext cx="712879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3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386</TotalTime>
  <Words>614</Words>
  <Application>Microsoft Office PowerPoint</Application>
  <PresentationFormat>Prezentácia na obrazovke (4:3)</PresentationFormat>
  <Paragraphs>116</Paragraphs>
  <Slides>21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6" baseType="lpstr">
      <vt:lpstr>Century Gothic</vt:lpstr>
      <vt:lpstr>Courier New</vt:lpstr>
      <vt:lpstr>Wingdings 2</vt:lpstr>
      <vt:lpstr>Austin</vt:lpstr>
      <vt:lpstr>Bitmap Image</vt:lpstr>
      <vt:lpstr>Úvod do predmetu Excel pre ekonómov</vt:lpstr>
      <vt:lpstr>Obsah predmetu</vt:lpstr>
      <vt:lpstr>Podmienky absolvovania predmetu</vt:lpstr>
      <vt:lpstr>Čo je dashboard?</vt:lpstr>
      <vt:lpstr>Prezentácia programu PowerPoint</vt:lpstr>
      <vt:lpstr>Prečo používame Excel?</vt:lpstr>
      <vt:lpstr>Čo je nové v Exceli 2019?</vt:lpstr>
      <vt:lpstr>Porozumenie štruktúre súborov a hárkov</vt:lpstr>
      <vt:lpstr>Prezentácia programu PowerPoint</vt:lpstr>
      <vt:lpstr>Samoštúdium pred prvými cvičeniami</vt:lpstr>
      <vt:lpstr>Výber špeciálnych typov buniek</vt:lpstr>
      <vt:lpstr>Tvorba vzorcov</vt:lpstr>
      <vt:lpstr>Odkazovanie sa vo vzorcoch</vt:lpstr>
      <vt:lpstr>3 – D odkazovanie</vt:lpstr>
      <vt:lpstr>Poradie matematických operácií vo vzorcoch</vt:lpstr>
      <vt:lpstr>Používanie názvov vo vzorcoch</vt:lpstr>
      <vt:lpstr>Pravidlá pri tvorbe názvov</vt:lpstr>
      <vt:lpstr>Tvorba názvov pre oblasti</vt:lpstr>
      <vt:lpstr>Základné funkcie v Exceli</vt:lpstr>
      <vt:lpstr>Podmienečné funkcie v Exceli</vt:lpstr>
      <vt:lpstr>Podmienky vo funkciách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predmetu Excel pre ekonómov</dc:title>
  <dc:creator>Administrator</dc:creator>
  <cp:lastModifiedBy>SPU</cp:lastModifiedBy>
  <cp:revision>30</cp:revision>
  <dcterms:created xsi:type="dcterms:W3CDTF">2016-09-06T10:06:51Z</dcterms:created>
  <dcterms:modified xsi:type="dcterms:W3CDTF">2024-11-13T09:20:04Z</dcterms:modified>
</cp:coreProperties>
</file>