
<file path=[Content_Types].xml><?xml version="1.0" encoding="utf-8"?>
<Types xmlns="http://schemas.openxmlformats.org/package/2006/content-types">
  <Default Extension="png" ContentType="image/pn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 id="2147483728" r:id="rId2"/>
  </p:sldMasterIdLst>
  <p:notesMasterIdLst>
    <p:notesMasterId r:id="rId30"/>
  </p:notesMasterIdLst>
  <p:sldIdLst>
    <p:sldId id="256" r:id="rId3"/>
    <p:sldId id="257" r:id="rId4"/>
    <p:sldId id="260" r:id="rId5"/>
    <p:sldId id="258"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83" r:id="rId24"/>
    <p:sldId id="284" r:id="rId25"/>
    <p:sldId id="287" r:id="rId26"/>
    <p:sldId id="289" r:id="rId27"/>
    <p:sldId id="288" r:id="rId28"/>
    <p:sldId id="290" r:id="rId29"/>
  </p:sldIdLst>
  <p:sldSz cx="9144000" cy="6858000" type="screen4x3"/>
  <p:notesSz cx="6858000" cy="9144000"/>
  <p:defaultTextStyle>
    <a:defPPr>
      <a:defRPr lang="sk-SK"/>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p:cViewPr varScale="1">
        <p:scale>
          <a:sx n="76" d="100"/>
          <a:sy n="76" d="100"/>
        </p:scale>
        <p:origin x="123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sk-SK"/>
          </a:p>
        </p:txBody>
      </p:sp>
      <p:sp>
        <p:nvSpPr>
          <p:cNvPr id="675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7B2EFEB2-989C-4854-A14C-B3EF02A2995F}" type="datetimeFigureOut">
              <a:rPr lang="sk-SK"/>
              <a:pPr/>
              <a:t>8.12.2013</a:t>
            </a:fld>
            <a:endParaRPr lang="sk-SK"/>
          </a:p>
        </p:txBody>
      </p:sp>
      <p:sp>
        <p:nvSpPr>
          <p:cNvPr id="675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75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p>
        </p:txBody>
      </p:sp>
      <p:sp>
        <p:nvSpPr>
          <p:cNvPr id="675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sk-SK"/>
          </a:p>
        </p:txBody>
      </p:sp>
      <p:sp>
        <p:nvSpPr>
          <p:cNvPr id="675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7EA2D420-42F2-4661-B44E-4E103C2FEFDA}" type="slidenum">
              <a:rPr lang="sk-SK"/>
              <a:pPr/>
              <a:t>‹#›</a:t>
            </a:fld>
            <a:endParaRPr lang="sk-SK"/>
          </a:p>
        </p:txBody>
      </p:sp>
    </p:spTree>
    <p:extLst>
      <p:ext uri="{BB962C8B-B14F-4D97-AF65-F5344CB8AC3E}">
        <p14:creationId xmlns:p14="http://schemas.microsoft.com/office/powerpoint/2010/main" val="6983893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a:t>Kliknite sem a upravte štýl predlohy nadpisov.</a:t>
            </a:r>
            <a:endParaRPr lang="en-US"/>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k-SK"/>
              <a:t>Kliknite sem a upravte štýl predlohy podnadpisov.</a:t>
            </a:r>
            <a:endParaRPr lang="en-US"/>
          </a:p>
        </p:txBody>
      </p:sp>
      <p:sp>
        <p:nvSpPr>
          <p:cNvPr id="4" name="Zástupný symbol dátumu 3"/>
          <p:cNvSpPr>
            <a:spLocks noGrp="1"/>
          </p:cNvSpPr>
          <p:nvPr>
            <p:ph type="dt" sz="half" idx="10"/>
          </p:nvPr>
        </p:nvSpPr>
        <p:spPr/>
        <p:txBody>
          <a:bodyPr/>
          <a:lstStyle>
            <a:lvl1pPr>
              <a:defRPr/>
            </a:lvl1pPr>
          </a:lstStyle>
          <a:p>
            <a:fld id="{BAFF54C9-8866-45B9-A426-31D7700B65DC}" type="datetime1">
              <a:rPr lang="sk-SK"/>
              <a:pPr/>
              <a:t>8.12.2013</a:t>
            </a:fld>
            <a:endParaRPr lang="sk-SK"/>
          </a:p>
        </p:txBody>
      </p:sp>
      <p:sp>
        <p:nvSpPr>
          <p:cNvPr id="5" name="Zástupný symbol päty 4"/>
          <p:cNvSpPr>
            <a:spLocks noGrp="1"/>
          </p:cNvSpPr>
          <p:nvPr>
            <p:ph type="ftr" sz="quarter" idx="11"/>
          </p:nvPr>
        </p:nvSpPr>
        <p:spPr/>
        <p:txBody>
          <a:bodyPr/>
          <a:lstStyle>
            <a:lvl1pPr>
              <a:defRPr/>
            </a:lvl1pPr>
          </a:lstStyle>
          <a:p>
            <a:endParaRPr lang="sk-SK"/>
          </a:p>
        </p:txBody>
      </p:sp>
      <p:sp>
        <p:nvSpPr>
          <p:cNvPr id="6" name="Zástupný symbol čísla snímky 5"/>
          <p:cNvSpPr>
            <a:spLocks noGrp="1"/>
          </p:cNvSpPr>
          <p:nvPr>
            <p:ph type="sldNum" sz="quarter" idx="12"/>
          </p:nvPr>
        </p:nvSpPr>
        <p:spPr/>
        <p:txBody>
          <a:bodyPr/>
          <a:lstStyle>
            <a:lvl1pPr>
              <a:defRPr/>
            </a:lvl1pPr>
          </a:lstStyle>
          <a:p>
            <a:fld id="{AA959267-D51A-4036-969E-4FF7F317094B}" type="slidenum">
              <a:rPr lang="sk-SK"/>
              <a:pPr/>
              <a:t>‹#›</a:t>
            </a:fld>
            <a:r>
              <a:rPr lang="en-GB"/>
              <a:t>/25</a:t>
            </a:r>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Kliknite sem a upravte štýl predlohy nadpisov.</a:t>
            </a:r>
            <a:endParaRPr lang="en-US"/>
          </a:p>
        </p:txBody>
      </p:sp>
      <p:sp>
        <p:nvSpPr>
          <p:cNvPr id="3" name="Zástupný symbol zvislého textu 2"/>
          <p:cNvSpPr>
            <a:spLocks noGrp="1"/>
          </p:cNvSpPr>
          <p:nvPr>
            <p:ph type="body" orient="vert" idx="1"/>
          </p:nvPr>
        </p:nvSpPr>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Zástupný symbol dátumu 3"/>
          <p:cNvSpPr>
            <a:spLocks noGrp="1"/>
          </p:cNvSpPr>
          <p:nvPr>
            <p:ph type="dt" sz="half" idx="10"/>
          </p:nvPr>
        </p:nvSpPr>
        <p:spPr/>
        <p:txBody>
          <a:bodyPr/>
          <a:lstStyle>
            <a:lvl1pPr>
              <a:defRPr/>
            </a:lvl1pPr>
          </a:lstStyle>
          <a:p>
            <a:fld id="{13BD92C0-C7AC-49FD-B74B-122516605CDB}" type="datetime1">
              <a:rPr lang="sk-SK"/>
              <a:pPr/>
              <a:t>8.12.2013</a:t>
            </a:fld>
            <a:endParaRPr lang="sk-SK"/>
          </a:p>
        </p:txBody>
      </p:sp>
      <p:sp>
        <p:nvSpPr>
          <p:cNvPr id="5" name="Zástupný symbol päty 4"/>
          <p:cNvSpPr>
            <a:spLocks noGrp="1"/>
          </p:cNvSpPr>
          <p:nvPr>
            <p:ph type="ftr" sz="quarter" idx="11"/>
          </p:nvPr>
        </p:nvSpPr>
        <p:spPr/>
        <p:txBody>
          <a:bodyPr/>
          <a:lstStyle>
            <a:lvl1pPr>
              <a:defRPr/>
            </a:lvl1pPr>
          </a:lstStyle>
          <a:p>
            <a:endParaRPr lang="sk-SK"/>
          </a:p>
        </p:txBody>
      </p:sp>
      <p:sp>
        <p:nvSpPr>
          <p:cNvPr id="6" name="Zástupný symbol čísla snímky 5"/>
          <p:cNvSpPr>
            <a:spLocks noGrp="1"/>
          </p:cNvSpPr>
          <p:nvPr>
            <p:ph type="sldNum" sz="quarter" idx="12"/>
          </p:nvPr>
        </p:nvSpPr>
        <p:spPr/>
        <p:txBody>
          <a:bodyPr/>
          <a:lstStyle>
            <a:lvl1pPr>
              <a:defRPr/>
            </a:lvl1pPr>
          </a:lstStyle>
          <a:p>
            <a:fld id="{596AA5D9-B64A-47D2-BCEF-6815962F79BD}" type="slidenum">
              <a:rPr lang="sk-SK"/>
              <a:pPr/>
              <a:t>‹#›</a:t>
            </a:fld>
            <a:r>
              <a:rPr lang="en-GB"/>
              <a:t>/25</a:t>
            </a:r>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a:t>Kliknite sem a upravte štýl predlohy nadpisov.</a:t>
            </a:r>
            <a:endParaRPr lang="en-US"/>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Zástupný symbol dátumu 3"/>
          <p:cNvSpPr>
            <a:spLocks noGrp="1"/>
          </p:cNvSpPr>
          <p:nvPr>
            <p:ph type="dt" sz="half" idx="10"/>
          </p:nvPr>
        </p:nvSpPr>
        <p:spPr/>
        <p:txBody>
          <a:bodyPr/>
          <a:lstStyle>
            <a:lvl1pPr>
              <a:defRPr/>
            </a:lvl1pPr>
          </a:lstStyle>
          <a:p>
            <a:fld id="{F91A3C0D-6BDD-4D8A-906C-2F66FD264ABF}" type="datetime1">
              <a:rPr lang="sk-SK"/>
              <a:pPr/>
              <a:t>8.12.2013</a:t>
            </a:fld>
            <a:endParaRPr lang="sk-SK"/>
          </a:p>
        </p:txBody>
      </p:sp>
      <p:sp>
        <p:nvSpPr>
          <p:cNvPr id="5" name="Zástupný symbol päty 4"/>
          <p:cNvSpPr>
            <a:spLocks noGrp="1"/>
          </p:cNvSpPr>
          <p:nvPr>
            <p:ph type="ftr" sz="quarter" idx="11"/>
          </p:nvPr>
        </p:nvSpPr>
        <p:spPr/>
        <p:txBody>
          <a:bodyPr/>
          <a:lstStyle>
            <a:lvl1pPr>
              <a:defRPr/>
            </a:lvl1pPr>
          </a:lstStyle>
          <a:p>
            <a:endParaRPr lang="sk-SK"/>
          </a:p>
        </p:txBody>
      </p:sp>
      <p:sp>
        <p:nvSpPr>
          <p:cNvPr id="6" name="Zástupný symbol čísla snímky 5"/>
          <p:cNvSpPr>
            <a:spLocks noGrp="1"/>
          </p:cNvSpPr>
          <p:nvPr>
            <p:ph type="sldNum" sz="quarter" idx="12"/>
          </p:nvPr>
        </p:nvSpPr>
        <p:spPr/>
        <p:txBody>
          <a:bodyPr/>
          <a:lstStyle>
            <a:lvl1pPr>
              <a:defRPr/>
            </a:lvl1pPr>
          </a:lstStyle>
          <a:p>
            <a:fld id="{D88FE402-05D8-41B7-A947-D6C2671A6A53}" type="slidenum">
              <a:rPr lang="sk-SK"/>
              <a:pPr/>
              <a:t>‹#›</a:t>
            </a:fld>
            <a:r>
              <a:rPr lang="en-GB"/>
              <a:t>/25</a:t>
            </a:r>
            <a:endParaRPr lang="sk-SK"/>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5" name="Group 16"/>
          <p:cNvGrpSpPr>
            <a:grpSpLocks/>
          </p:cNvGrpSpPr>
          <p:nvPr/>
        </p:nvGrpSpPr>
        <p:grpSpPr bwMode="auto">
          <a:xfrm>
            <a:off x="-7938" y="-7938"/>
            <a:ext cx="9170988" cy="6873876"/>
            <a:chOff x="-8467" y="-8468"/>
            <a:chExt cx="9171317" cy="6874935"/>
          </a:xfrm>
        </p:grpSpPr>
        <p:sp>
          <p:nvSpPr>
            <p:cNvPr id="6" name="Freeform 6"/>
            <p:cNvSpPr/>
            <p:nvPr/>
          </p:nvSpPr>
          <p:spPr>
            <a:xfrm>
              <a:off x="-8467" y="4013290"/>
              <a:ext cx="457217"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7" name="Straight Connector 7"/>
            <p:cNvCxnSpPr/>
            <p:nvPr/>
          </p:nvCxnSpPr>
          <p:spPr>
            <a:xfrm flipV="1">
              <a:off x="5130455" y="4175239"/>
              <a:ext cx="4022869"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8"/>
            <p:cNvCxnSpPr/>
            <p:nvPr/>
          </p:nvCxnSpPr>
          <p:spPr>
            <a:xfrm>
              <a:off x="7043462" y="-529"/>
              <a:ext cx="1217656"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9"/>
            <p:cNvSpPr/>
            <p:nvPr/>
          </p:nvSpPr>
          <p:spPr>
            <a:xfrm>
              <a:off x="6892644" y="-529"/>
              <a:ext cx="226861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10"/>
            <p:cNvSpPr/>
            <p:nvPr/>
          </p:nvSpPr>
          <p:spPr>
            <a:xfrm>
              <a:off x="7205393" y="-8468"/>
              <a:ext cx="1947932"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1"/>
            <p:cNvSpPr/>
            <p:nvPr/>
          </p:nvSpPr>
          <p:spPr>
            <a:xfrm>
              <a:off x="6638634" y="3919613"/>
              <a:ext cx="25131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2"/>
            <p:cNvSpPr/>
            <p:nvPr/>
          </p:nvSpPr>
          <p:spPr>
            <a:xfrm>
              <a:off x="7010123" y="-8468"/>
              <a:ext cx="2143202"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3"/>
            <p:cNvSpPr/>
            <p:nvPr/>
          </p:nvSpPr>
          <p:spPr>
            <a:xfrm>
              <a:off x="8296044" y="-8468"/>
              <a:ext cx="857281"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4"/>
            <p:cNvSpPr/>
            <p:nvPr/>
          </p:nvSpPr>
          <p:spPr>
            <a:xfrm>
              <a:off x="8094425" y="-8468"/>
              <a:ext cx="1066838"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5"/>
            <p:cNvSpPr/>
            <p:nvPr/>
          </p:nvSpPr>
          <p:spPr>
            <a:xfrm>
              <a:off x="8069024" y="4894488"/>
              <a:ext cx="1093826"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6" name="TextBox 23"/>
          <p:cNvSpPr txBox="1"/>
          <p:nvPr/>
        </p:nvSpPr>
        <p:spPr>
          <a:xfrm>
            <a:off x="482600" y="790575"/>
            <a:ext cx="457200" cy="584200"/>
          </a:xfrm>
          <a:prstGeom prst="rect">
            <a:avLst/>
          </a:prstGeom>
        </p:spPr>
        <p:txBody>
          <a:bodyPr anchor="ctr"/>
          <a:lstStyle/>
          <a:p>
            <a:pPr eaLnBrk="0" hangingPunct="0">
              <a:defRPr/>
            </a:pPr>
            <a:r>
              <a:rPr lang="en-US" sz="8000" dirty="0">
                <a:ln w="3175" cmpd="sng">
                  <a:noFill/>
                </a:ln>
                <a:solidFill>
                  <a:schemeClr val="accent1">
                    <a:lumMod val="60000"/>
                    <a:lumOff val="40000"/>
                  </a:schemeClr>
                </a:solidFill>
                <a:latin typeface="Arial"/>
                <a:cs typeface="Arial" panose="020B0604020202020204" pitchFamily="34" charset="0"/>
              </a:rPr>
              <a:t>“</a:t>
            </a:r>
          </a:p>
        </p:txBody>
      </p:sp>
      <p:sp>
        <p:nvSpPr>
          <p:cNvPr id="17" name="TextBox 24"/>
          <p:cNvSpPr txBox="1"/>
          <p:nvPr/>
        </p:nvSpPr>
        <p:spPr>
          <a:xfrm>
            <a:off x="6748463" y="2886075"/>
            <a:ext cx="457200" cy="585788"/>
          </a:xfrm>
          <a:prstGeom prst="rect">
            <a:avLst/>
          </a:prstGeom>
        </p:spPr>
        <p:txBody>
          <a:bodyPr anchor="ctr"/>
          <a:lstStyle/>
          <a:p>
            <a:pPr eaLnBrk="0" hangingPunct="0">
              <a:defRPr/>
            </a:pPr>
            <a:r>
              <a:rPr lang="en-US" sz="8000" dirty="0">
                <a:ln w="3175" cmpd="sng">
                  <a:noFill/>
                </a:ln>
                <a:solidFill>
                  <a:schemeClr val="accent1">
                    <a:lumMod val="60000"/>
                    <a:lumOff val="40000"/>
                  </a:schemeClr>
                </a:solidFill>
                <a:latin typeface="Arial"/>
                <a:cs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8" name="Date Placeholder 3"/>
          <p:cNvSpPr>
            <a:spLocks noGrp="1"/>
          </p:cNvSpPr>
          <p:nvPr>
            <p:ph type="dt" sz="half" idx="14"/>
          </p:nvPr>
        </p:nvSpPr>
        <p:spPr/>
        <p:txBody>
          <a:bodyPr/>
          <a:lstStyle>
            <a:lvl1pPr>
              <a:defRPr/>
            </a:lvl1pPr>
          </a:lstStyle>
          <a:p>
            <a:pPr>
              <a:defRPr/>
            </a:pPr>
            <a:fld id="{C008C84F-5391-4D76-B1A0-C28C8E8C4B03}" type="datetime1">
              <a:rPr lang="sk-SK"/>
              <a:pPr>
                <a:defRPr/>
              </a:pPr>
              <a:t>8.12.2013</a:t>
            </a:fld>
            <a:endParaRPr lang="sk-SK"/>
          </a:p>
        </p:txBody>
      </p:sp>
      <p:sp>
        <p:nvSpPr>
          <p:cNvPr id="19" name="Footer Placeholder 4"/>
          <p:cNvSpPr>
            <a:spLocks noGrp="1"/>
          </p:cNvSpPr>
          <p:nvPr>
            <p:ph type="ftr" sz="quarter" idx="15"/>
          </p:nvPr>
        </p:nvSpPr>
        <p:spPr/>
        <p:txBody>
          <a:bodyPr/>
          <a:lstStyle>
            <a:lvl1pPr>
              <a:defRPr/>
            </a:lvl1pPr>
          </a:lstStyle>
          <a:p>
            <a:endParaRPr lang="sk-SK"/>
          </a:p>
        </p:txBody>
      </p:sp>
      <p:sp>
        <p:nvSpPr>
          <p:cNvPr id="20" name="Slide Number Placeholder 5"/>
          <p:cNvSpPr>
            <a:spLocks noGrp="1"/>
          </p:cNvSpPr>
          <p:nvPr>
            <p:ph type="sldNum" sz="quarter" idx="16"/>
          </p:nvPr>
        </p:nvSpPr>
        <p:spPr/>
        <p:txBody>
          <a:bodyPr/>
          <a:lstStyle>
            <a:lvl1pPr>
              <a:defRPr/>
            </a:lvl1pPr>
          </a:lstStyle>
          <a:p>
            <a:pPr>
              <a:defRPr/>
            </a:pPr>
            <a:fld id="{578FA5CC-6B36-47BC-9FBE-8906D8D761AD}" type="slidenum">
              <a:rPr lang="sk-SK"/>
              <a:pPr>
                <a:defRPr/>
              </a:pPr>
              <a:t>‹#›</a:t>
            </a:fld>
            <a:endParaRPr lang="sk-SK"/>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grpSp>
        <p:nvGrpSpPr>
          <p:cNvPr id="5" name="Group 16"/>
          <p:cNvGrpSpPr>
            <a:grpSpLocks/>
          </p:cNvGrpSpPr>
          <p:nvPr/>
        </p:nvGrpSpPr>
        <p:grpSpPr bwMode="auto">
          <a:xfrm>
            <a:off x="-7938" y="-7938"/>
            <a:ext cx="9170988" cy="6873876"/>
            <a:chOff x="-8467" y="-8468"/>
            <a:chExt cx="9171317" cy="6874935"/>
          </a:xfrm>
        </p:grpSpPr>
        <p:sp>
          <p:nvSpPr>
            <p:cNvPr id="6" name="Freeform 6"/>
            <p:cNvSpPr/>
            <p:nvPr/>
          </p:nvSpPr>
          <p:spPr>
            <a:xfrm>
              <a:off x="-8467" y="4013290"/>
              <a:ext cx="457217"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7" name="Straight Connector 7"/>
            <p:cNvCxnSpPr/>
            <p:nvPr/>
          </p:nvCxnSpPr>
          <p:spPr>
            <a:xfrm flipV="1">
              <a:off x="5130455" y="4175239"/>
              <a:ext cx="4022869"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8"/>
            <p:cNvCxnSpPr/>
            <p:nvPr/>
          </p:nvCxnSpPr>
          <p:spPr>
            <a:xfrm>
              <a:off x="7043462" y="-529"/>
              <a:ext cx="1217656"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9"/>
            <p:cNvSpPr/>
            <p:nvPr/>
          </p:nvSpPr>
          <p:spPr>
            <a:xfrm>
              <a:off x="6892644" y="-529"/>
              <a:ext cx="226861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10"/>
            <p:cNvSpPr/>
            <p:nvPr/>
          </p:nvSpPr>
          <p:spPr>
            <a:xfrm>
              <a:off x="7205393" y="-8468"/>
              <a:ext cx="1947932"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1"/>
            <p:cNvSpPr/>
            <p:nvPr/>
          </p:nvSpPr>
          <p:spPr>
            <a:xfrm>
              <a:off x="6638634" y="3919613"/>
              <a:ext cx="25131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2"/>
            <p:cNvSpPr/>
            <p:nvPr/>
          </p:nvSpPr>
          <p:spPr>
            <a:xfrm>
              <a:off x="7010123" y="-8468"/>
              <a:ext cx="2143202"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3"/>
            <p:cNvSpPr/>
            <p:nvPr/>
          </p:nvSpPr>
          <p:spPr>
            <a:xfrm>
              <a:off x="8296044" y="-8468"/>
              <a:ext cx="857281"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4"/>
            <p:cNvSpPr/>
            <p:nvPr/>
          </p:nvSpPr>
          <p:spPr>
            <a:xfrm>
              <a:off x="8094425" y="-8468"/>
              <a:ext cx="1066838"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5"/>
            <p:cNvSpPr/>
            <p:nvPr/>
          </p:nvSpPr>
          <p:spPr>
            <a:xfrm>
              <a:off x="8069024" y="4894488"/>
              <a:ext cx="1093826"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6" name="TextBox 23"/>
          <p:cNvSpPr txBox="1"/>
          <p:nvPr/>
        </p:nvSpPr>
        <p:spPr>
          <a:xfrm>
            <a:off x="482600" y="790575"/>
            <a:ext cx="457200" cy="584200"/>
          </a:xfrm>
          <a:prstGeom prst="rect">
            <a:avLst/>
          </a:prstGeom>
        </p:spPr>
        <p:txBody>
          <a:bodyPr anchor="ctr"/>
          <a:lstStyle/>
          <a:p>
            <a:pPr eaLnBrk="0" hangingPunct="0">
              <a:defRPr/>
            </a:pPr>
            <a:r>
              <a:rPr lang="en-US" sz="8000" dirty="0">
                <a:ln w="3175" cmpd="sng">
                  <a:noFill/>
                </a:ln>
                <a:solidFill>
                  <a:schemeClr val="accent1">
                    <a:lumMod val="60000"/>
                    <a:lumOff val="40000"/>
                  </a:schemeClr>
                </a:solidFill>
                <a:latin typeface="Arial"/>
                <a:cs typeface="Arial" panose="020B0604020202020204" pitchFamily="34" charset="0"/>
              </a:rPr>
              <a:t>“</a:t>
            </a:r>
          </a:p>
        </p:txBody>
      </p:sp>
      <p:sp>
        <p:nvSpPr>
          <p:cNvPr id="17" name="TextBox 24"/>
          <p:cNvSpPr txBox="1"/>
          <p:nvPr/>
        </p:nvSpPr>
        <p:spPr>
          <a:xfrm>
            <a:off x="6748463" y="2886075"/>
            <a:ext cx="457200" cy="585788"/>
          </a:xfrm>
          <a:prstGeom prst="rect">
            <a:avLst/>
          </a:prstGeom>
        </p:spPr>
        <p:txBody>
          <a:bodyPr anchor="ctr"/>
          <a:lstStyle/>
          <a:p>
            <a:pPr eaLnBrk="0" hangingPunct="0">
              <a:defRPr/>
            </a:pPr>
            <a:r>
              <a:rPr lang="en-US" sz="8000" dirty="0">
                <a:ln w="3175" cmpd="sng">
                  <a:noFill/>
                </a:ln>
                <a:solidFill>
                  <a:schemeClr val="accent1">
                    <a:lumMod val="60000"/>
                    <a:lumOff val="40000"/>
                  </a:schemeClr>
                </a:solidFill>
                <a:latin typeface="Arial"/>
                <a:cs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8" name="Date Placeholder 3"/>
          <p:cNvSpPr>
            <a:spLocks noGrp="1"/>
          </p:cNvSpPr>
          <p:nvPr>
            <p:ph type="dt" sz="half" idx="14"/>
          </p:nvPr>
        </p:nvSpPr>
        <p:spPr/>
        <p:txBody>
          <a:bodyPr/>
          <a:lstStyle>
            <a:lvl1pPr>
              <a:defRPr/>
            </a:lvl1pPr>
          </a:lstStyle>
          <a:p>
            <a:pPr>
              <a:defRPr/>
            </a:pPr>
            <a:fld id="{FD211F38-55C3-4464-A0BB-79FCF0305D58}" type="datetime1">
              <a:rPr lang="sk-SK"/>
              <a:pPr>
                <a:defRPr/>
              </a:pPr>
              <a:t>8.12.2013</a:t>
            </a:fld>
            <a:endParaRPr lang="sk-SK"/>
          </a:p>
        </p:txBody>
      </p:sp>
      <p:sp>
        <p:nvSpPr>
          <p:cNvPr id="19" name="Footer Placeholder 4"/>
          <p:cNvSpPr>
            <a:spLocks noGrp="1"/>
          </p:cNvSpPr>
          <p:nvPr>
            <p:ph type="ftr" sz="quarter" idx="15"/>
          </p:nvPr>
        </p:nvSpPr>
        <p:spPr/>
        <p:txBody>
          <a:bodyPr/>
          <a:lstStyle>
            <a:lvl1pPr>
              <a:defRPr/>
            </a:lvl1pPr>
          </a:lstStyle>
          <a:p>
            <a:endParaRPr lang="sk-SK"/>
          </a:p>
        </p:txBody>
      </p:sp>
      <p:sp>
        <p:nvSpPr>
          <p:cNvPr id="20" name="Slide Number Placeholder 5"/>
          <p:cNvSpPr>
            <a:spLocks noGrp="1"/>
          </p:cNvSpPr>
          <p:nvPr>
            <p:ph type="sldNum" sz="quarter" idx="16"/>
          </p:nvPr>
        </p:nvSpPr>
        <p:spPr/>
        <p:txBody>
          <a:bodyPr/>
          <a:lstStyle>
            <a:lvl1pPr>
              <a:defRPr/>
            </a:lvl1pPr>
          </a:lstStyle>
          <a:p>
            <a:pPr>
              <a:defRPr/>
            </a:pPr>
            <a:fld id="{BE2CB785-814B-47E1-BA4C-9EF965D783AD}" type="slidenum">
              <a:rPr lang="sk-SK"/>
              <a:pPr>
                <a:defRPr/>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Kliknite sem a upravte štýl predlohy nadpisov.</a:t>
            </a:r>
            <a:endParaRPr lang="en-US"/>
          </a:p>
        </p:txBody>
      </p:sp>
      <p:sp>
        <p:nvSpPr>
          <p:cNvPr id="3" name="Zástupný symbol obsahu 2"/>
          <p:cNvSpPr>
            <a:spLocks noGrp="1"/>
          </p:cNvSpPr>
          <p:nvPr>
            <p:ph idx="1"/>
          </p:nvPr>
        </p:nvSpPr>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Zástupný symbol dátumu 3"/>
          <p:cNvSpPr>
            <a:spLocks noGrp="1"/>
          </p:cNvSpPr>
          <p:nvPr>
            <p:ph type="dt" sz="half" idx="10"/>
          </p:nvPr>
        </p:nvSpPr>
        <p:spPr/>
        <p:txBody>
          <a:bodyPr/>
          <a:lstStyle>
            <a:lvl1pPr>
              <a:defRPr/>
            </a:lvl1pPr>
          </a:lstStyle>
          <a:p>
            <a:fld id="{C14DE5F0-4758-4ADD-A3E0-EAC80E539260}" type="datetime1">
              <a:rPr lang="sk-SK"/>
              <a:pPr/>
              <a:t>8.12.2013</a:t>
            </a:fld>
            <a:endParaRPr lang="sk-SK"/>
          </a:p>
        </p:txBody>
      </p:sp>
      <p:sp>
        <p:nvSpPr>
          <p:cNvPr id="5" name="Zástupný symbol päty 4"/>
          <p:cNvSpPr>
            <a:spLocks noGrp="1"/>
          </p:cNvSpPr>
          <p:nvPr>
            <p:ph type="ftr" sz="quarter" idx="11"/>
          </p:nvPr>
        </p:nvSpPr>
        <p:spPr/>
        <p:txBody>
          <a:bodyPr/>
          <a:lstStyle>
            <a:lvl1pPr>
              <a:defRPr/>
            </a:lvl1pPr>
          </a:lstStyle>
          <a:p>
            <a:endParaRPr lang="sk-SK"/>
          </a:p>
        </p:txBody>
      </p:sp>
      <p:sp>
        <p:nvSpPr>
          <p:cNvPr id="6" name="Zástupný symbol čísla snímky 5"/>
          <p:cNvSpPr>
            <a:spLocks noGrp="1"/>
          </p:cNvSpPr>
          <p:nvPr>
            <p:ph type="sldNum" sz="quarter" idx="12"/>
          </p:nvPr>
        </p:nvSpPr>
        <p:spPr/>
        <p:txBody>
          <a:bodyPr/>
          <a:lstStyle>
            <a:lvl1pPr>
              <a:defRPr/>
            </a:lvl1pPr>
          </a:lstStyle>
          <a:p>
            <a:fld id="{B0473B98-279E-4481-89BA-EA4999E4FB8C}" type="slidenum">
              <a:rPr lang="sk-SK"/>
              <a:pPr/>
              <a:t>‹#›</a:t>
            </a:fld>
            <a:r>
              <a:rPr lang="en-GB"/>
              <a:t>/25</a:t>
            </a:r>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a:t>Kliknite sem a upravte štýl predlohy nadpisov.</a:t>
            </a:r>
            <a:endParaRPr lang="en-US"/>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k-SK"/>
              <a:t>Kliknite sem a upravte štýly predlohy textu.</a:t>
            </a:r>
          </a:p>
        </p:txBody>
      </p:sp>
      <p:sp>
        <p:nvSpPr>
          <p:cNvPr id="4" name="Zástupný symbol dátumu 3"/>
          <p:cNvSpPr>
            <a:spLocks noGrp="1"/>
          </p:cNvSpPr>
          <p:nvPr>
            <p:ph type="dt" sz="half" idx="10"/>
          </p:nvPr>
        </p:nvSpPr>
        <p:spPr/>
        <p:txBody>
          <a:bodyPr/>
          <a:lstStyle>
            <a:lvl1pPr>
              <a:defRPr/>
            </a:lvl1pPr>
          </a:lstStyle>
          <a:p>
            <a:fld id="{70C82CC3-29E8-48D8-AF0F-B14F1E14EE0D}" type="datetime1">
              <a:rPr lang="sk-SK"/>
              <a:pPr/>
              <a:t>8.12.2013</a:t>
            </a:fld>
            <a:endParaRPr lang="sk-SK"/>
          </a:p>
        </p:txBody>
      </p:sp>
      <p:sp>
        <p:nvSpPr>
          <p:cNvPr id="5" name="Zástupný symbol päty 4"/>
          <p:cNvSpPr>
            <a:spLocks noGrp="1"/>
          </p:cNvSpPr>
          <p:nvPr>
            <p:ph type="ftr" sz="quarter" idx="11"/>
          </p:nvPr>
        </p:nvSpPr>
        <p:spPr/>
        <p:txBody>
          <a:bodyPr/>
          <a:lstStyle>
            <a:lvl1pPr>
              <a:defRPr/>
            </a:lvl1pPr>
          </a:lstStyle>
          <a:p>
            <a:endParaRPr lang="sk-SK"/>
          </a:p>
        </p:txBody>
      </p:sp>
      <p:sp>
        <p:nvSpPr>
          <p:cNvPr id="6" name="Zástupný symbol čísla snímky 5"/>
          <p:cNvSpPr>
            <a:spLocks noGrp="1"/>
          </p:cNvSpPr>
          <p:nvPr>
            <p:ph type="sldNum" sz="quarter" idx="12"/>
          </p:nvPr>
        </p:nvSpPr>
        <p:spPr/>
        <p:txBody>
          <a:bodyPr/>
          <a:lstStyle>
            <a:lvl1pPr>
              <a:defRPr/>
            </a:lvl1pPr>
          </a:lstStyle>
          <a:p>
            <a:fld id="{7147178A-42D8-4559-B1FA-E70F6F9A7613}" type="slidenum">
              <a:rPr lang="sk-SK"/>
              <a:pPr/>
              <a:t>‹#›</a:t>
            </a:fld>
            <a:r>
              <a:rPr lang="en-GB"/>
              <a:t>/25</a:t>
            </a:r>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Kliknite sem a upravte štýl predlohy nadpisov.</a:t>
            </a:r>
            <a:endParaRPr lang="en-US"/>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5" name="Zástupný symbol dátumu 4"/>
          <p:cNvSpPr>
            <a:spLocks noGrp="1"/>
          </p:cNvSpPr>
          <p:nvPr>
            <p:ph type="dt" sz="half" idx="10"/>
          </p:nvPr>
        </p:nvSpPr>
        <p:spPr/>
        <p:txBody>
          <a:bodyPr/>
          <a:lstStyle>
            <a:lvl1pPr>
              <a:defRPr/>
            </a:lvl1pPr>
          </a:lstStyle>
          <a:p>
            <a:fld id="{AB34B324-C0E3-4640-A051-5D312BF491AF}" type="datetime1">
              <a:rPr lang="sk-SK"/>
              <a:pPr/>
              <a:t>8.12.2013</a:t>
            </a:fld>
            <a:endParaRPr lang="sk-SK"/>
          </a:p>
        </p:txBody>
      </p:sp>
      <p:sp>
        <p:nvSpPr>
          <p:cNvPr id="6" name="Zástupný symbol päty 5"/>
          <p:cNvSpPr>
            <a:spLocks noGrp="1"/>
          </p:cNvSpPr>
          <p:nvPr>
            <p:ph type="ftr" sz="quarter" idx="11"/>
          </p:nvPr>
        </p:nvSpPr>
        <p:spPr/>
        <p:txBody>
          <a:bodyPr/>
          <a:lstStyle>
            <a:lvl1pPr>
              <a:defRPr/>
            </a:lvl1pPr>
          </a:lstStyle>
          <a:p>
            <a:endParaRPr lang="sk-SK"/>
          </a:p>
        </p:txBody>
      </p:sp>
      <p:sp>
        <p:nvSpPr>
          <p:cNvPr id="7" name="Zástupný symbol čísla snímky 6"/>
          <p:cNvSpPr>
            <a:spLocks noGrp="1"/>
          </p:cNvSpPr>
          <p:nvPr>
            <p:ph type="sldNum" sz="quarter" idx="12"/>
          </p:nvPr>
        </p:nvSpPr>
        <p:spPr/>
        <p:txBody>
          <a:bodyPr/>
          <a:lstStyle>
            <a:lvl1pPr>
              <a:defRPr/>
            </a:lvl1pPr>
          </a:lstStyle>
          <a:p>
            <a:fld id="{68511811-B88A-48DF-86B1-1D2332D1D896}" type="slidenum">
              <a:rPr lang="sk-SK"/>
              <a:pPr/>
              <a:t>‹#›</a:t>
            </a:fld>
            <a:r>
              <a:rPr lang="en-GB"/>
              <a:t>/25</a:t>
            </a:r>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a:t>Kliknite sem a upravte štýl predlohy nadpisov.</a:t>
            </a:r>
            <a:endParaRPr lang="en-US"/>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7" name="Zástupný symbol dátumu 6"/>
          <p:cNvSpPr>
            <a:spLocks noGrp="1"/>
          </p:cNvSpPr>
          <p:nvPr>
            <p:ph type="dt" sz="half" idx="10"/>
          </p:nvPr>
        </p:nvSpPr>
        <p:spPr/>
        <p:txBody>
          <a:bodyPr/>
          <a:lstStyle>
            <a:lvl1pPr>
              <a:defRPr/>
            </a:lvl1pPr>
          </a:lstStyle>
          <a:p>
            <a:fld id="{AD4E048C-54C4-482F-9AB7-F0433574E587}" type="datetime1">
              <a:rPr lang="sk-SK"/>
              <a:pPr/>
              <a:t>8.12.2013</a:t>
            </a:fld>
            <a:endParaRPr lang="sk-SK"/>
          </a:p>
        </p:txBody>
      </p:sp>
      <p:sp>
        <p:nvSpPr>
          <p:cNvPr id="8" name="Zástupný symbol päty 7"/>
          <p:cNvSpPr>
            <a:spLocks noGrp="1"/>
          </p:cNvSpPr>
          <p:nvPr>
            <p:ph type="ftr" sz="quarter" idx="11"/>
          </p:nvPr>
        </p:nvSpPr>
        <p:spPr/>
        <p:txBody>
          <a:bodyPr/>
          <a:lstStyle>
            <a:lvl1pPr>
              <a:defRPr/>
            </a:lvl1pPr>
          </a:lstStyle>
          <a:p>
            <a:endParaRPr lang="sk-SK"/>
          </a:p>
        </p:txBody>
      </p:sp>
      <p:sp>
        <p:nvSpPr>
          <p:cNvPr id="9" name="Zástupný symbol čísla snímky 8"/>
          <p:cNvSpPr>
            <a:spLocks noGrp="1"/>
          </p:cNvSpPr>
          <p:nvPr>
            <p:ph type="sldNum" sz="quarter" idx="12"/>
          </p:nvPr>
        </p:nvSpPr>
        <p:spPr/>
        <p:txBody>
          <a:bodyPr/>
          <a:lstStyle>
            <a:lvl1pPr>
              <a:defRPr/>
            </a:lvl1pPr>
          </a:lstStyle>
          <a:p>
            <a:fld id="{05FF5E2D-960A-457F-A640-DE49E08002CD}" type="slidenum">
              <a:rPr lang="sk-SK"/>
              <a:pPr/>
              <a:t>‹#›</a:t>
            </a:fld>
            <a:r>
              <a:rPr lang="en-GB"/>
              <a:t>/25</a:t>
            </a:r>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Kliknite sem a upravte štýl predlohy nadpisov.</a:t>
            </a:r>
            <a:endParaRPr lang="en-US"/>
          </a:p>
        </p:txBody>
      </p:sp>
      <p:sp>
        <p:nvSpPr>
          <p:cNvPr id="3" name="Zástupný symbol dátumu 2"/>
          <p:cNvSpPr>
            <a:spLocks noGrp="1"/>
          </p:cNvSpPr>
          <p:nvPr>
            <p:ph type="dt" sz="half" idx="10"/>
          </p:nvPr>
        </p:nvSpPr>
        <p:spPr/>
        <p:txBody>
          <a:bodyPr/>
          <a:lstStyle>
            <a:lvl1pPr>
              <a:defRPr/>
            </a:lvl1pPr>
          </a:lstStyle>
          <a:p>
            <a:fld id="{92CD3520-DE7D-4655-B342-240422DD6679}" type="datetime1">
              <a:rPr lang="sk-SK"/>
              <a:pPr/>
              <a:t>8.12.2013</a:t>
            </a:fld>
            <a:endParaRPr lang="sk-SK"/>
          </a:p>
        </p:txBody>
      </p:sp>
      <p:sp>
        <p:nvSpPr>
          <p:cNvPr id="4" name="Zástupný symbol päty 3"/>
          <p:cNvSpPr>
            <a:spLocks noGrp="1"/>
          </p:cNvSpPr>
          <p:nvPr>
            <p:ph type="ftr" sz="quarter" idx="11"/>
          </p:nvPr>
        </p:nvSpPr>
        <p:spPr/>
        <p:txBody>
          <a:bodyPr/>
          <a:lstStyle>
            <a:lvl1pPr>
              <a:defRPr/>
            </a:lvl1pPr>
          </a:lstStyle>
          <a:p>
            <a:endParaRPr lang="sk-SK"/>
          </a:p>
        </p:txBody>
      </p:sp>
      <p:sp>
        <p:nvSpPr>
          <p:cNvPr id="5" name="Zástupný symbol čísla snímky 4"/>
          <p:cNvSpPr>
            <a:spLocks noGrp="1"/>
          </p:cNvSpPr>
          <p:nvPr>
            <p:ph type="sldNum" sz="quarter" idx="12"/>
          </p:nvPr>
        </p:nvSpPr>
        <p:spPr/>
        <p:txBody>
          <a:bodyPr/>
          <a:lstStyle>
            <a:lvl1pPr>
              <a:defRPr/>
            </a:lvl1pPr>
          </a:lstStyle>
          <a:p>
            <a:fld id="{8186CD0A-B5A2-4F8A-9C4D-3A111F4B8549}" type="slidenum">
              <a:rPr lang="sk-SK"/>
              <a:pPr/>
              <a:t>‹#›</a:t>
            </a:fld>
            <a:r>
              <a:rPr lang="en-GB"/>
              <a:t>/25</a:t>
            </a:r>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lvl1pPr>
              <a:defRPr/>
            </a:lvl1pPr>
          </a:lstStyle>
          <a:p>
            <a:fld id="{81449EF1-462A-47DD-AED3-551EF6008532}" type="datetime1">
              <a:rPr lang="sk-SK"/>
              <a:pPr/>
              <a:t>8.12.2013</a:t>
            </a:fld>
            <a:endParaRPr lang="sk-SK"/>
          </a:p>
        </p:txBody>
      </p:sp>
      <p:sp>
        <p:nvSpPr>
          <p:cNvPr id="3" name="Zástupný symbol päty 2"/>
          <p:cNvSpPr>
            <a:spLocks noGrp="1"/>
          </p:cNvSpPr>
          <p:nvPr>
            <p:ph type="ftr" sz="quarter" idx="11"/>
          </p:nvPr>
        </p:nvSpPr>
        <p:spPr/>
        <p:txBody>
          <a:bodyPr/>
          <a:lstStyle>
            <a:lvl1pPr>
              <a:defRPr/>
            </a:lvl1pPr>
          </a:lstStyle>
          <a:p>
            <a:endParaRPr lang="sk-SK"/>
          </a:p>
        </p:txBody>
      </p:sp>
      <p:sp>
        <p:nvSpPr>
          <p:cNvPr id="4" name="Zástupný symbol čísla snímky 3"/>
          <p:cNvSpPr>
            <a:spLocks noGrp="1"/>
          </p:cNvSpPr>
          <p:nvPr>
            <p:ph type="sldNum" sz="quarter" idx="12"/>
          </p:nvPr>
        </p:nvSpPr>
        <p:spPr/>
        <p:txBody>
          <a:bodyPr/>
          <a:lstStyle>
            <a:lvl1pPr>
              <a:defRPr/>
            </a:lvl1pPr>
          </a:lstStyle>
          <a:p>
            <a:fld id="{166495E9-B6DF-4601-B1BE-3862DBE34440}" type="slidenum">
              <a:rPr lang="sk-SK"/>
              <a:pPr/>
              <a:t>‹#›</a:t>
            </a:fld>
            <a:r>
              <a:rPr lang="en-GB"/>
              <a:t>/25</a:t>
            </a:r>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a:t>Kliknite sem a upravte štýl predlohy nadpisov.</a:t>
            </a:r>
            <a:endParaRPr lang="en-US"/>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5" name="Zástupný symbol dátumu 4"/>
          <p:cNvSpPr>
            <a:spLocks noGrp="1"/>
          </p:cNvSpPr>
          <p:nvPr>
            <p:ph type="dt" sz="half" idx="10"/>
          </p:nvPr>
        </p:nvSpPr>
        <p:spPr/>
        <p:txBody>
          <a:bodyPr/>
          <a:lstStyle>
            <a:lvl1pPr>
              <a:defRPr/>
            </a:lvl1pPr>
          </a:lstStyle>
          <a:p>
            <a:fld id="{6308411B-217B-4AD7-9903-1DCD34D2A960}" type="datetime1">
              <a:rPr lang="sk-SK"/>
              <a:pPr/>
              <a:t>8.12.2013</a:t>
            </a:fld>
            <a:endParaRPr lang="sk-SK"/>
          </a:p>
        </p:txBody>
      </p:sp>
      <p:sp>
        <p:nvSpPr>
          <p:cNvPr id="6" name="Zástupný symbol päty 5"/>
          <p:cNvSpPr>
            <a:spLocks noGrp="1"/>
          </p:cNvSpPr>
          <p:nvPr>
            <p:ph type="ftr" sz="quarter" idx="11"/>
          </p:nvPr>
        </p:nvSpPr>
        <p:spPr/>
        <p:txBody>
          <a:bodyPr/>
          <a:lstStyle>
            <a:lvl1pPr>
              <a:defRPr/>
            </a:lvl1pPr>
          </a:lstStyle>
          <a:p>
            <a:endParaRPr lang="sk-SK"/>
          </a:p>
        </p:txBody>
      </p:sp>
      <p:sp>
        <p:nvSpPr>
          <p:cNvPr id="7" name="Zástupný symbol čísla snímky 6"/>
          <p:cNvSpPr>
            <a:spLocks noGrp="1"/>
          </p:cNvSpPr>
          <p:nvPr>
            <p:ph type="sldNum" sz="quarter" idx="12"/>
          </p:nvPr>
        </p:nvSpPr>
        <p:spPr/>
        <p:txBody>
          <a:bodyPr/>
          <a:lstStyle>
            <a:lvl1pPr>
              <a:defRPr/>
            </a:lvl1pPr>
          </a:lstStyle>
          <a:p>
            <a:fld id="{5B2AC441-3B2F-4B72-9BE5-22E71EEB9D4A}" type="slidenum">
              <a:rPr lang="sk-SK"/>
              <a:pPr/>
              <a:t>‹#›</a:t>
            </a:fld>
            <a:r>
              <a:rPr lang="en-GB"/>
              <a:t>/25</a:t>
            </a:r>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a:t>Kliknite sem a upravte štýl predlohy nadpisov.</a:t>
            </a:r>
            <a:endParaRPr lang="en-US"/>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5" name="Zástupný symbol dátumu 4"/>
          <p:cNvSpPr>
            <a:spLocks noGrp="1"/>
          </p:cNvSpPr>
          <p:nvPr>
            <p:ph type="dt" sz="half" idx="10"/>
          </p:nvPr>
        </p:nvSpPr>
        <p:spPr/>
        <p:txBody>
          <a:bodyPr/>
          <a:lstStyle>
            <a:lvl1pPr>
              <a:defRPr/>
            </a:lvl1pPr>
          </a:lstStyle>
          <a:p>
            <a:fld id="{2DA933F2-3E6C-415B-AFD0-1AF27B9F2328}" type="datetime1">
              <a:rPr lang="sk-SK"/>
              <a:pPr/>
              <a:t>8.12.2013</a:t>
            </a:fld>
            <a:endParaRPr lang="sk-SK"/>
          </a:p>
        </p:txBody>
      </p:sp>
      <p:sp>
        <p:nvSpPr>
          <p:cNvPr id="6" name="Zástupný symbol päty 5"/>
          <p:cNvSpPr>
            <a:spLocks noGrp="1"/>
          </p:cNvSpPr>
          <p:nvPr>
            <p:ph type="ftr" sz="quarter" idx="11"/>
          </p:nvPr>
        </p:nvSpPr>
        <p:spPr/>
        <p:txBody>
          <a:bodyPr/>
          <a:lstStyle>
            <a:lvl1pPr>
              <a:defRPr/>
            </a:lvl1pPr>
          </a:lstStyle>
          <a:p>
            <a:endParaRPr lang="sk-SK"/>
          </a:p>
        </p:txBody>
      </p:sp>
      <p:sp>
        <p:nvSpPr>
          <p:cNvPr id="7" name="Zástupný symbol čísla snímky 6"/>
          <p:cNvSpPr>
            <a:spLocks noGrp="1"/>
          </p:cNvSpPr>
          <p:nvPr>
            <p:ph type="sldNum" sz="quarter" idx="12"/>
          </p:nvPr>
        </p:nvSpPr>
        <p:spPr/>
        <p:txBody>
          <a:bodyPr/>
          <a:lstStyle>
            <a:lvl1pPr>
              <a:defRPr/>
            </a:lvl1pPr>
          </a:lstStyle>
          <a:p>
            <a:fld id="{F3B2F3FB-2851-4663-9687-F7C3699B1844}" type="slidenum">
              <a:rPr lang="sk-SK"/>
              <a:pPr/>
              <a:t>‹#›</a:t>
            </a:fld>
            <a:r>
              <a:rPr lang="en-GB"/>
              <a:t>/25</a:t>
            </a:r>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sk-SK" smtClean="0"/>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k-SK" smtClean="0"/>
              <a:t>Click to edit Master text styles</a:t>
            </a:r>
          </a:p>
          <a:p>
            <a:pPr lvl="1"/>
            <a:r>
              <a:rPr lang="sk-SK" smtClean="0"/>
              <a:t>Second level</a:t>
            </a:r>
          </a:p>
          <a:p>
            <a:pPr lvl="2"/>
            <a:r>
              <a:rPr lang="sk-SK" smtClean="0"/>
              <a:t>Third level</a:t>
            </a:r>
          </a:p>
          <a:p>
            <a:pPr lvl="3"/>
            <a:r>
              <a:rPr lang="sk-SK" smtClean="0"/>
              <a:t>Fourth level</a:t>
            </a:r>
          </a:p>
          <a:p>
            <a:pPr lvl="4"/>
            <a:r>
              <a:rPr lang="sk-SK" smtClean="0"/>
              <a:t>Fifth level</a:t>
            </a:r>
          </a:p>
        </p:txBody>
      </p:sp>
      <p:sp>
        <p:nvSpPr>
          <p:cNvPr id="645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660236A3-2FC6-4590-9E04-431EB462EEFC}" type="datetime1">
              <a:rPr lang="sk-SK"/>
              <a:pPr/>
              <a:t>8.12.2013</a:t>
            </a:fld>
            <a:endParaRPr lang="sk-SK"/>
          </a:p>
        </p:txBody>
      </p:sp>
      <p:sp>
        <p:nvSpPr>
          <p:cNvPr id="645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sk-SK"/>
          </a:p>
        </p:txBody>
      </p:sp>
      <p:sp>
        <p:nvSpPr>
          <p:cNvPr id="645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A057ED2A-D63F-455D-A1EB-3B3E8F217E0D}" type="slidenum">
              <a:rPr lang="sk-SK"/>
              <a:pPr/>
              <a:t>‹#›</a:t>
            </a:fld>
            <a:r>
              <a:rPr lang="en-GB"/>
              <a:t>/25</a:t>
            </a:r>
            <a:endParaRPr lang="sk-SK"/>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2229" name="Title Placeholder 1"/>
          <p:cNvSpPr>
            <a:spLocks noGrp="1"/>
          </p:cNvSpPr>
          <p:nvPr>
            <p:ph type="title"/>
          </p:nvPr>
        </p:nvSpPr>
        <p:spPr bwMode="auto">
          <a:xfrm>
            <a:off x="609600" y="609600"/>
            <a:ext cx="6348413"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52230" name="Text Placeholder 2"/>
          <p:cNvSpPr>
            <a:spLocks noGrp="1"/>
          </p:cNvSpPr>
          <p:nvPr>
            <p:ph type="body" idx="1"/>
          </p:nvPr>
        </p:nvSpPr>
        <p:spPr bwMode="auto">
          <a:xfrm>
            <a:off x="609600" y="2160588"/>
            <a:ext cx="6348413"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 name="Date Placeholder 3"/>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eaLnBrk="0" hangingPunct="0">
              <a:defRPr sz="900">
                <a:solidFill>
                  <a:schemeClr val="tx1">
                    <a:tint val="75000"/>
                  </a:schemeClr>
                </a:solidFill>
                <a:latin typeface="Arial" panose="020B0604020202020204" pitchFamily="34" charset="0"/>
                <a:cs typeface="Arial" panose="020B0604020202020204" pitchFamily="34" charset="0"/>
              </a:defRPr>
            </a:lvl1pPr>
          </a:lstStyle>
          <a:p>
            <a:pPr>
              <a:defRPr/>
            </a:pPr>
            <a:fld id="{0D88EECB-CE65-48B9-BD27-75FF0A29EAA9}" type="datetime1">
              <a:rPr lang="sk-SK"/>
              <a:pPr>
                <a:defRPr/>
              </a:pPr>
              <a:t>8.12.2013</a:t>
            </a:fld>
            <a:endParaRPr lang="sk-SK"/>
          </a:p>
        </p:txBody>
      </p:sp>
      <p:sp>
        <p:nvSpPr>
          <p:cNvPr id="21" name="Footer Placeholder 4"/>
          <p:cNvSpPr>
            <a:spLocks noGrp="1"/>
          </p:cNvSpPr>
          <p:nvPr>
            <p:ph type="ftr" sz="quarter" idx="3"/>
          </p:nvPr>
        </p:nvSpPr>
        <p:spPr>
          <a:xfrm>
            <a:off x="609600" y="6042025"/>
            <a:ext cx="4622800" cy="365125"/>
          </a:xfrm>
          <a:prstGeom prst="rect">
            <a:avLst/>
          </a:prstGeom>
        </p:spPr>
        <p:txBody>
          <a:bodyPr vert="horz" wrap="square" lIns="91440" tIns="45720" rIns="91440" bIns="45720" numCol="1" anchor="ctr" anchorCtr="0" compatLnSpc="1">
            <a:prstTxWarp prst="textNoShape">
              <a:avLst/>
            </a:prstTxWarp>
          </a:bodyPr>
          <a:lstStyle>
            <a:lvl1pPr eaLnBrk="0" hangingPunct="0">
              <a:defRPr sz="900">
                <a:solidFill>
                  <a:srgbClr val="898989"/>
                </a:solidFill>
              </a:defRPr>
            </a:lvl1pPr>
          </a:lstStyle>
          <a:p>
            <a:endParaRPr lang="sk-SK"/>
          </a:p>
        </p:txBody>
      </p:sp>
      <p:sp>
        <p:nvSpPr>
          <p:cNvPr id="22" name="Slide Number Placeholder 5"/>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eaLnBrk="0" hangingPunct="0">
              <a:defRPr sz="900">
                <a:solidFill>
                  <a:schemeClr val="accent1"/>
                </a:solidFill>
                <a:latin typeface="Arial" panose="020B0604020202020204" pitchFamily="34" charset="0"/>
                <a:cs typeface="Arial" panose="020B0604020202020204" pitchFamily="34" charset="0"/>
              </a:defRPr>
            </a:lvl1pPr>
          </a:lstStyle>
          <a:p>
            <a:pPr>
              <a:defRPr/>
            </a:pPr>
            <a:fld id="{AC4927DB-F786-417E-8BAE-8687FEE6BEA5}" type="slidenum">
              <a:rPr lang="sk-SK"/>
              <a:pPr>
                <a:defRPr/>
              </a:pPr>
              <a:t>‹#›</a:t>
            </a:fld>
            <a:endParaRPr lang="sk-SK"/>
          </a:p>
        </p:txBody>
      </p:sp>
    </p:spTree>
  </p:cSld>
  <p:clrMap bg1="lt1" tx1="dk1" bg2="lt2" tx2="dk2" accent1="accent1" accent2="accent2" accent3="accent3" accent4="accent4" accent5="accent5" accent6="accent6" hlink="hlink" folHlink="folHlink"/>
  <p:sldLayoutIdLst>
    <p:sldLayoutId id="2147483729" r:id="rId1"/>
    <p:sldLayoutId id="2147483730" r:id="rId2"/>
  </p:sldLayoutIdLst>
  <p:hf hdr="0" ftr="0" dt="0"/>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itchFamily="34" charset="0"/>
        </a:defRPr>
      </a:lvl2pPr>
      <a:lvl3pPr algn="l" defTabSz="457200" rtl="0" fontAlgn="base">
        <a:spcBef>
          <a:spcPct val="0"/>
        </a:spcBef>
        <a:spcAft>
          <a:spcPct val="0"/>
        </a:spcAft>
        <a:defRPr sz="3600">
          <a:solidFill>
            <a:schemeClr val="accent1"/>
          </a:solidFill>
          <a:latin typeface="Trebuchet MS" pitchFamily="34" charset="0"/>
        </a:defRPr>
      </a:lvl3pPr>
      <a:lvl4pPr algn="l" defTabSz="457200" rtl="0" fontAlgn="base">
        <a:spcBef>
          <a:spcPct val="0"/>
        </a:spcBef>
        <a:spcAft>
          <a:spcPct val="0"/>
        </a:spcAft>
        <a:defRPr sz="3600">
          <a:solidFill>
            <a:schemeClr val="accent1"/>
          </a:solidFill>
          <a:latin typeface="Trebuchet MS" pitchFamily="34" charset="0"/>
        </a:defRPr>
      </a:lvl4pPr>
      <a:lvl5pPr algn="l" defTabSz="457200" rtl="0" fontAlgn="base">
        <a:spcBef>
          <a:spcPct val="0"/>
        </a:spcBef>
        <a:spcAft>
          <a:spcPct val="0"/>
        </a:spcAft>
        <a:defRPr sz="3600">
          <a:solidFill>
            <a:schemeClr val="accent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čísla snímky 3"/>
          <p:cNvSpPr>
            <a:spLocks noGrp="1"/>
          </p:cNvSpPr>
          <p:nvPr>
            <p:ph type="sldNum" sz="quarter" idx="12"/>
          </p:nvPr>
        </p:nvSpPr>
        <p:spPr/>
        <p:txBody>
          <a:bodyPr/>
          <a:lstStyle/>
          <a:p>
            <a:fld id="{44B036A7-AC2C-4589-8122-E4588122D964}" type="slidenum">
              <a:rPr lang="sk-SK"/>
              <a:pPr/>
              <a:t>1</a:t>
            </a:fld>
            <a:r>
              <a:rPr lang="en-GB"/>
              <a:t>/25</a:t>
            </a:r>
            <a:endParaRPr lang="sk-SK"/>
          </a:p>
        </p:txBody>
      </p:sp>
      <p:sp>
        <p:nvSpPr>
          <p:cNvPr id="18433" name="Title 1"/>
          <p:cNvSpPr>
            <a:spLocks noGrp="1"/>
          </p:cNvSpPr>
          <p:nvPr>
            <p:ph type="ctrTitle" idx="4294967295"/>
          </p:nvPr>
        </p:nvSpPr>
        <p:spPr>
          <a:xfrm>
            <a:off x="1130300" y="2405063"/>
            <a:ext cx="5827713" cy="1646237"/>
          </a:xfrm>
        </p:spPr>
        <p:txBody>
          <a:bodyPr anchor="b"/>
          <a:lstStyle/>
          <a:p>
            <a:pPr algn="r"/>
            <a:r>
              <a:rPr lang="en-GB" sz="5400"/>
              <a:t>Introduction to Econometrics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Zástupný symbol čísla snímky 3"/>
          <p:cNvSpPr>
            <a:spLocks noGrp="1"/>
          </p:cNvSpPr>
          <p:nvPr>
            <p:ph type="sldNum" sz="quarter" idx="12"/>
          </p:nvPr>
        </p:nvSpPr>
        <p:spPr/>
        <p:txBody>
          <a:bodyPr/>
          <a:lstStyle/>
          <a:p>
            <a:fld id="{B6BB0CD5-0E46-459B-9B5B-1927D0060CCF}" type="slidenum">
              <a:rPr lang="sk-SK"/>
              <a:pPr/>
              <a:t>10</a:t>
            </a:fld>
            <a:r>
              <a:rPr lang="en-GB"/>
              <a:t>/25</a:t>
            </a:r>
            <a:endParaRPr lang="sk-SK"/>
          </a:p>
        </p:txBody>
      </p:sp>
      <p:sp>
        <p:nvSpPr>
          <p:cNvPr id="27649" name="Title 1"/>
          <p:cNvSpPr>
            <a:spLocks noGrp="1"/>
          </p:cNvSpPr>
          <p:nvPr>
            <p:ph type="title" idx="4294967295"/>
          </p:nvPr>
        </p:nvSpPr>
        <p:spPr/>
        <p:txBody>
          <a:bodyPr anchor="t"/>
          <a:lstStyle/>
          <a:p>
            <a:r>
              <a:rPr lang="en-US" sz="2800"/>
              <a:t>Econometric model of the Keynesian consumption function</a:t>
            </a:r>
            <a:endParaRPr lang="sk-SK" sz="2800"/>
          </a:p>
        </p:txBody>
      </p:sp>
      <p:cxnSp>
        <p:nvCxnSpPr>
          <p:cNvPr id="4" name="Straight Arrow Connector 3"/>
          <p:cNvCxnSpPr/>
          <p:nvPr/>
        </p:nvCxnSpPr>
        <p:spPr>
          <a:xfrm flipH="1" flipV="1">
            <a:off x="1042988" y="1600200"/>
            <a:ext cx="73025" cy="42052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Straight Arrow Connector 4"/>
          <p:cNvCxnSpPr/>
          <p:nvPr/>
        </p:nvCxnSpPr>
        <p:spPr>
          <a:xfrm>
            <a:off x="1116013" y="5805488"/>
            <a:ext cx="72009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7652" name="TextBox 5"/>
          <p:cNvSpPr txBox="1">
            <a:spLocks noChangeArrowheads="1"/>
          </p:cNvSpPr>
          <p:nvPr/>
        </p:nvSpPr>
        <p:spPr bwMode="auto">
          <a:xfrm>
            <a:off x="8316913" y="5805488"/>
            <a:ext cx="338137" cy="369887"/>
          </a:xfrm>
          <a:prstGeom prst="rect">
            <a:avLst/>
          </a:prstGeom>
          <a:noFill/>
          <a:ln w="9525">
            <a:noFill/>
            <a:miter lim="800000"/>
            <a:headEnd/>
            <a:tailEnd/>
          </a:ln>
        </p:spPr>
        <p:txBody>
          <a:bodyPr wrap="none">
            <a:spAutoFit/>
          </a:bodyPr>
          <a:lstStyle/>
          <a:p>
            <a:r>
              <a:rPr lang="sk-SK"/>
              <a:t>X</a:t>
            </a:r>
          </a:p>
        </p:txBody>
      </p:sp>
      <p:sp>
        <p:nvSpPr>
          <p:cNvPr id="27653" name="TextBox 6"/>
          <p:cNvSpPr txBox="1">
            <a:spLocks noChangeArrowheads="1"/>
          </p:cNvSpPr>
          <p:nvPr/>
        </p:nvSpPr>
        <p:spPr bwMode="auto">
          <a:xfrm>
            <a:off x="457200" y="1600200"/>
            <a:ext cx="338138" cy="369888"/>
          </a:xfrm>
          <a:prstGeom prst="rect">
            <a:avLst/>
          </a:prstGeom>
          <a:noFill/>
          <a:ln w="9525">
            <a:noFill/>
            <a:miter lim="800000"/>
            <a:headEnd/>
            <a:tailEnd/>
          </a:ln>
        </p:spPr>
        <p:txBody>
          <a:bodyPr wrap="none">
            <a:spAutoFit/>
          </a:bodyPr>
          <a:lstStyle/>
          <a:p>
            <a:r>
              <a:rPr lang="sk-SK"/>
              <a:t>Y</a:t>
            </a:r>
          </a:p>
        </p:txBody>
      </p:sp>
      <p:sp>
        <p:nvSpPr>
          <p:cNvPr id="27654" name="TextBox 7"/>
          <p:cNvSpPr txBox="1">
            <a:spLocks noChangeArrowheads="1"/>
          </p:cNvSpPr>
          <p:nvPr/>
        </p:nvSpPr>
        <p:spPr bwMode="auto">
          <a:xfrm>
            <a:off x="3595688" y="5830888"/>
            <a:ext cx="1023937" cy="400050"/>
          </a:xfrm>
          <a:prstGeom prst="rect">
            <a:avLst/>
          </a:prstGeom>
          <a:noFill/>
          <a:ln w="9525">
            <a:noFill/>
            <a:miter lim="800000"/>
            <a:headEnd/>
            <a:tailEnd/>
          </a:ln>
        </p:spPr>
        <p:txBody>
          <a:bodyPr wrap="none">
            <a:spAutoFit/>
          </a:bodyPr>
          <a:lstStyle/>
          <a:p>
            <a:r>
              <a:rPr lang="sk-SK" sz="2000"/>
              <a:t>Income</a:t>
            </a:r>
            <a:endParaRPr lang="sk-SK"/>
          </a:p>
        </p:txBody>
      </p:sp>
      <p:sp>
        <p:nvSpPr>
          <p:cNvPr id="27655" name="TextBox 8"/>
          <p:cNvSpPr txBox="1">
            <a:spLocks noChangeArrowheads="1"/>
          </p:cNvSpPr>
          <p:nvPr/>
        </p:nvSpPr>
        <p:spPr bwMode="auto">
          <a:xfrm rot="-5400000">
            <a:off x="-758031" y="3502819"/>
            <a:ext cx="3106738" cy="400050"/>
          </a:xfrm>
          <a:prstGeom prst="rect">
            <a:avLst/>
          </a:prstGeom>
          <a:noFill/>
          <a:ln w="9525">
            <a:noFill/>
            <a:miter lim="800000"/>
            <a:headEnd/>
            <a:tailEnd/>
          </a:ln>
        </p:spPr>
        <p:txBody>
          <a:bodyPr wrap="none">
            <a:spAutoFit/>
          </a:bodyPr>
          <a:lstStyle/>
          <a:p>
            <a:r>
              <a:rPr lang="sk-SK" sz="2000"/>
              <a:t>Consumption expenditure</a:t>
            </a:r>
          </a:p>
        </p:txBody>
      </p:sp>
      <p:cxnSp>
        <p:nvCxnSpPr>
          <p:cNvPr id="10" name="Straight Connector 9"/>
          <p:cNvCxnSpPr/>
          <p:nvPr/>
        </p:nvCxnSpPr>
        <p:spPr>
          <a:xfrm flipV="1">
            <a:off x="1079500" y="1600200"/>
            <a:ext cx="5653088" cy="2333625"/>
          </a:xfrm>
          <a:prstGeom prst="line">
            <a:avLst/>
          </a:prstGeom>
        </p:spPr>
        <p:style>
          <a:lnRef idx="1">
            <a:schemeClr val="dk1"/>
          </a:lnRef>
          <a:fillRef idx="0">
            <a:schemeClr val="dk1"/>
          </a:fillRef>
          <a:effectRef idx="0">
            <a:schemeClr val="dk1"/>
          </a:effectRef>
          <a:fontRef idx="minor">
            <a:schemeClr val="tx1"/>
          </a:fontRef>
        </p:style>
      </p:cxnSp>
      <p:sp>
        <p:nvSpPr>
          <p:cNvPr id="11" name="Oval 10"/>
          <p:cNvSpPr/>
          <p:nvPr/>
        </p:nvSpPr>
        <p:spPr>
          <a:xfrm>
            <a:off x="2070100" y="2898775"/>
            <a:ext cx="71438" cy="71438"/>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12" name="Oval 11"/>
          <p:cNvSpPr/>
          <p:nvPr/>
        </p:nvSpPr>
        <p:spPr>
          <a:xfrm>
            <a:off x="2481263" y="3008313"/>
            <a:ext cx="71437"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13" name="Oval 12"/>
          <p:cNvSpPr/>
          <p:nvPr/>
        </p:nvSpPr>
        <p:spPr>
          <a:xfrm>
            <a:off x="2986088" y="2597150"/>
            <a:ext cx="73025" cy="7302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14" name="Oval 13"/>
          <p:cNvSpPr/>
          <p:nvPr/>
        </p:nvSpPr>
        <p:spPr>
          <a:xfrm>
            <a:off x="3590925" y="2630488"/>
            <a:ext cx="73025"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15" name="Oval 14"/>
          <p:cNvSpPr/>
          <p:nvPr/>
        </p:nvSpPr>
        <p:spPr>
          <a:xfrm>
            <a:off x="3168650" y="3217863"/>
            <a:ext cx="71438"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16" name="Oval 15"/>
          <p:cNvSpPr/>
          <p:nvPr/>
        </p:nvSpPr>
        <p:spPr>
          <a:xfrm>
            <a:off x="2317750" y="3559175"/>
            <a:ext cx="71438" cy="71438"/>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17" name="Oval 16"/>
          <p:cNvSpPr/>
          <p:nvPr/>
        </p:nvSpPr>
        <p:spPr>
          <a:xfrm>
            <a:off x="4071938" y="2862263"/>
            <a:ext cx="71437"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18" name="Oval 17"/>
          <p:cNvSpPr/>
          <p:nvPr/>
        </p:nvSpPr>
        <p:spPr>
          <a:xfrm>
            <a:off x="2849563" y="3630613"/>
            <a:ext cx="73025"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19" name="Oval 18"/>
          <p:cNvSpPr/>
          <p:nvPr/>
        </p:nvSpPr>
        <p:spPr>
          <a:xfrm>
            <a:off x="3768725" y="3332163"/>
            <a:ext cx="73025"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20" name="Oval 19"/>
          <p:cNvSpPr/>
          <p:nvPr/>
        </p:nvSpPr>
        <p:spPr>
          <a:xfrm>
            <a:off x="4257675" y="2317750"/>
            <a:ext cx="71438" cy="71438"/>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21" name="Oval 20"/>
          <p:cNvSpPr/>
          <p:nvPr/>
        </p:nvSpPr>
        <p:spPr>
          <a:xfrm>
            <a:off x="4732338" y="1881188"/>
            <a:ext cx="71437"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22" name="Oval 21"/>
          <p:cNvSpPr/>
          <p:nvPr/>
        </p:nvSpPr>
        <p:spPr>
          <a:xfrm>
            <a:off x="4810125" y="2630488"/>
            <a:ext cx="73025" cy="714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23" name="Oval 22"/>
          <p:cNvSpPr/>
          <p:nvPr/>
        </p:nvSpPr>
        <p:spPr>
          <a:xfrm>
            <a:off x="5435600" y="2524125"/>
            <a:ext cx="73025" cy="7302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sk-SK"/>
          </a:p>
        </p:txBody>
      </p:sp>
      <p:sp>
        <p:nvSpPr>
          <p:cNvPr id="25" name="Left Brace 24"/>
          <p:cNvSpPr/>
          <p:nvPr/>
        </p:nvSpPr>
        <p:spPr>
          <a:xfrm>
            <a:off x="1857375" y="2933700"/>
            <a:ext cx="284163" cy="625475"/>
          </a:xfrm>
          <a:prstGeom prst="leftBrace">
            <a:avLst/>
          </a:prstGeom>
        </p:spPr>
        <p:style>
          <a:lnRef idx="1">
            <a:schemeClr val="dk1"/>
          </a:lnRef>
          <a:fillRef idx="0">
            <a:schemeClr val="dk1"/>
          </a:fillRef>
          <a:effectRef idx="0">
            <a:schemeClr val="dk1"/>
          </a:effectRef>
          <a:fontRef idx="minor">
            <a:schemeClr val="tx1"/>
          </a:fontRef>
        </p:style>
        <p:txBody>
          <a:bodyPr anchor="ctr"/>
          <a:lstStyle/>
          <a:p>
            <a:pPr algn="ctr">
              <a:defRPr/>
            </a:pPr>
            <a:endParaRPr lang="sk-SK"/>
          </a:p>
        </p:txBody>
      </p:sp>
      <p:sp>
        <p:nvSpPr>
          <p:cNvPr id="27671" name="TextBox 25"/>
          <p:cNvSpPr txBox="1">
            <a:spLocks noChangeArrowheads="1"/>
          </p:cNvSpPr>
          <p:nvPr/>
        </p:nvSpPr>
        <p:spPr bwMode="auto">
          <a:xfrm>
            <a:off x="1571625" y="3027363"/>
            <a:ext cx="312738" cy="368300"/>
          </a:xfrm>
          <a:prstGeom prst="rect">
            <a:avLst/>
          </a:prstGeom>
          <a:noFill/>
          <a:ln w="9525">
            <a:noFill/>
            <a:miter lim="800000"/>
            <a:headEnd/>
            <a:tailEnd/>
          </a:ln>
        </p:spPr>
        <p:txBody>
          <a:bodyPr wrap="none">
            <a:spAutoFit/>
          </a:bodyPr>
          <a:lstStyle/>
          <a:p>
            <a:r>
              <a:rPr lang="sk-SK" i="1"/>
              <a:t>u</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A714167A-09D2-435D-87E5-9BDB589D6C59}" type="slidenum">
              <a:rPr lang="sk-SK"/>
              <a:pPr/>
              <a:t>11</a:t>
            </a:fld>
            <a:r>
              <a:rPr lang="en-GB"/>
              <a:t>/25</a:t>
            </a:r>
            <a:endParaRPr lang="sk-SK"/>
          </a:p>
        </p:txBody>
      </p:sp>
      <p:sp>
        <p:nvSpPr>
          <p:cNvPr id="28673" name="Title 1"/>
          <p:cNvSpPr>
            <a:spLocks noGrp="1"/>
          </p:cNvSpPr>
          <p:nvPr>
            <p:ph type="title" idx="4294967295"/>
          </p:nvPr>
        </p:nvSpPr>
        <p:spPr/>
        <p:txBody>
          <a:bodyPr anchor="t"/>
          <a:lstStyle/>
          <a:p>
            <a:r>
              <a:rPr lang="en-GB" sz="2800" b="1"/>
              <a:t>4. Obtaining Data</a:t>
            </a:r>
          </a:p>
        </p:txBody>
      </p:sp>
      <p:sp>
        <p:nvSpPr>
          <p:cNvPr id="12291" name="Content Placeholder 2"/>
          <p:cNvSpPr>
            <a:spLocks noGrp="1"/>
          </p:cNvSpPr>
          <p:nvPr>
            <p:ph idx="4294967295"/>
          </p:nvPr>
        </p:nvSpPr>
        <p:spPr/>
        <p:txBody>
          <a:bodyPr>
            <a:normAutofit/>
          </a:bodyPr>
          <a:lstStyle/>
          <a:p>
            <a:pPr>
              <a:lnSpc>
                <a:spcPct val="90000"/>
              </a:lnSpc>
            </a:pPr>
            <a:r>
              <a:rPr lang="en-GB" sz="2800"/>
              <a:t>To estimate the econometric model, that is, to obtain the numerical values of β</a:t>
            </a:r>
            <a:r>
              <a:rPr lang="en-GB" sz="2800" baseline="-25000"/>
              <a:t>1</a:t>
            </a:r>
            <a:r>
              <a:rPr lang="en-GB" sz="2800"/>
              <a:t> and β</a:t>
            </a:r>
            <a:r>
              <a:rPr lang="en-GB" sz="2800" baseline="-25000"/>
              <a:t>2</a:t>
            </a:r>
            <a:r>
              <a:rPr lang="en-GB" sz="2800"/>
              <a:t>, we need data</a:t>
            </a:r>
          </a:p>
          <a:p>
            <a:pPr>
              <a:lnSpc>
                <a:spcPct val="90000"/>
              </a:lnSpc>
            </a:pPr>
            <a:r>
              <a:rPr lang="en-GB" sz="2800"/>
              <a:t>Three types of data may be available for empirical analysis: time series (data collected over a period of time), cross-sectional data (data collected at one point in time) and pooled (combination of time series and cross-section)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čísla snímky 3"/>
          <p:cNvSpPr>
            <a:spLocks noGrp="1"/>
          </p:cNvSpPr>
          <p:nvPr>
            <p:ph type="sldNum" sz="quarter" idx="12"/>
          </p:nvPr>
        </p:nvSpPr>
        <p:spPr/>
        <p:txBody>
          <a:bodyPr/>
          <a:lstStyle/>
          <a:p>
            <a:fld id="{0CCEE72F-F41B-4399-B82F-758DC800DEE7}" type="slidenum">
              <a:rPr lang="sk-SK"/>
              <a:pPr/>
              <a:t>12</a:t>
            </a:fld>
            <a:r>
              <a:rPr lang="en-GB"/>
              <a:t>/25</a:t>
            </a:r>
            <a:endParaRPr lang="sk-SK"/>
          </a:p>
        </p:txBody>
      </p:sp>
      <p:pic>
        <p:nvPicPr>
          <p:cNvPr id="29697" name="Picture 3"/>
          <p:cNvPicPr>
            <a:picLocks noChangeAspect="1"/>
          </p:cNvPicPr>
          <p:nvPr/>
        </p:nvPicPr>
        <p:blipFill>
          <a:blip r:embed="rId2"/>
          <a:srcRect/>
          <a:stretch>
            <a:fillRect/>
          </a:stretch>
        </p:blipFill>
        <p:spPr bwMode="auto">
          <a:xfrm>
            <a:off x="684213" y="404813"/>
            <a:ext cx="5905500" cy="5868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čísla snímky 3"/>
          <p:cNvSpPr>
            <a:spLocks noGrp="1"/>
          </p:cNvSpPr>
          <p:nvPr>
            <p:ph type="sldNum" sz="quarter" idx="12"/>
          </p:nvPr>
        </p:nvSpPr>
        <p:spPr/>
        <p:txBody>
          <a:bodyPr/>
          <a:lstStyle/>
          <a:p>
            <a:fld id="{63F2B22E-60E9-4794-B316-751CBCE3C151}" type="slidenum">
              <a:rPr lang="sk-SK"/>
              <a:pPr/>
              <a:t>13</a:t>
            </a:fld>
            <a:r>
              <a:rPr lang="en-GB"/>
              <a:t>/25</a:t>
            </a:r>
            <a:endParaRPr lang="sk-SK"/>
          </a:p>
        </p:txBody>
      </p:sp>
      <p:sp>
        <p:nvSpPr>
          <p:cNvPr id="30721" name="Title 1"/>
          <p:cNvSpPr>
            <a:spLocks noGrp="1"/>
          </p:cNvSpPr>
          <p:nvPr>
            <p:ph type="title" idx="4294967295"/>
          </p:nvPr>
        </p:nvSpPr>
        <p:spPr>
          <a:xfrm>
            <a:off x="609600" y="260350"/>
            <a:ext cx="6770688" cy="647700"/>
          </a:xfrm>
        </p:spPr>
        <p:txBody>
          <a:bodyPr anchor="t"/>
          <a:lstStyle/>
          <a:p>
            <a:r>
              <a:rPr lang="en-GB" sz="2800"/>
              <a:t>5. Estimation of the Econometric Model</a:t>
            </a:r>
          </a:p>
        </p:txBody>
      </p:sp>
      <p:sp>
        <p:nvSpPr>
          <p:cNvPr id="3" name="Content Placeholder 2"/>
          <p:cNvSpPr>
            <a:spLocks noGrp="1" noRot="1" noChangeAspect="1" noMove="1" noResize="1" noEditPoints="1" noAdjustHandles="1" noChangeArrowheads="1" noChangeShapeType="1" noTextEdit="1"/>
          </p:cNvSpPr>
          <p:nvPr>
            <p:ph idx="4294967295"/>
          </p:nvPr>
        </p:nvSpPr>
        <p:spPr>
          <a:xfrm>
            <a:off x="609599" y="2160590"/>
            <a:ext cx="6347714" cy="3880773"/>
          </a:xfrm>
          <a:blipFill rotWithShape="0">
            <a:blip r:embed="rId2"/>
            <a:stretch>
              <a:fillRect l="-667" t="-809" r="-1111" b="-6739"/>
            </a:stretch>
          </a:blipFill>
          <a:ln/>
          <a:extLst/>
        </p:spPr>
        <p:txBody>
          <a:bodyPr rtlCol="0">
            <a:normAutofit/>
          </a:bodyPr>
          <a:lstStyle/>
          <a:p>
            <a:pPr defTabSz="457200" fontAlgn="auto">
              <a:spcBef>
                <a:spcPts val="1000"/>
              </a:spcBef>
              <a:spcAft>
                <a:spcPts val="0"/>
              </a:spcAft>
              <a:buClr>
                <a:schemeClr val="accent1"/>
              </a:buClr>
              <a:buSzPct val="80000"/>
              <a:buFont typeface="Wingdings 3" charset="2"/>
              <a:buChar char=""/>
              <a:defRPr/>
            </a:pPr>
            <a:r>
              <a:rPr lang="sk-SK" sz="1800" kern="1200">
                <a:noFill/>
                <a:latin typeface="+mn-lt"/>
                <a:ea typeface="+mn-ea"/>
                <a:cs typeface="+mn-cs"/>
              </a:rPr>
              <a:t> </a:t>
            </a:r>
          </a:p>
        </p:txBody>
      </p:sp>
      <p:sp>
        <p:nvSpPr>
          <p:cNvPr id="30726" name="Text Box 6"/>
          <p:cNvSpPr txBox="1">
            <a:spLocks noChangeArrowheads="1"/>
          </p:cNvSpPr>
          <p:nvPr/>
        </p:nvSpPr>
        <p:spPr bwMode="auto">
          <a:xfrm>
            <a:off x="900113" y="5949950"/>
            <a:ext cx="1196975" cy="376238"/>
          </a:xfrm>
          <a:prstGeom prst="rect">
            <a:avLst/>
          </a:prstGeom>
          <a:solidFill>
            <a:schemeClr val="bg1"/>
          </a:solidFill>
          <a:ln w="9525">
            <a:solidFill>
              <a:schemeClr val="bg1"/>
            </a:solidFill>
            <a:miter lim="800000"/>
            <a:headEnd/>
            <a:tailEnd/>
          </a:ln>
          <a:effectLst/>
        </p:spPr>
        <p:txBody>
          <a:bodyPr wrap="none">
            <a:spAutoFit/>
          </a:bodyPr>
          <a:lstStyle/>
          <a:p>
            <a:r>
              <a:rPr lang="en-GB"/>
              <a:t>equal to 0</a:t>
            </a:r>
            <a:endParaRPr lang="sk-SK"/>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80702471-4023-4023-A316-382F6B9B0426}" type="slidenum">
              <a:rPr lang="sk-SK"/>
              <a:pPr/>
              <a:t>14</a:t>
            </a:fld>
            <a:r>
              <a:rPr lang="en-GB"/>
              <a:t>/25</a:t>
            </a:r>
            <a:endParaRPr lang="sk-SK"/>
          </a:p>
        </p:txBody>
      </p:sp>
      <p:sp>
        <p:nvSpPr>
          <p:cNvPr id="15362" name="Title 1"/>
          <p:cNvSpPr>
            <a:spLocks noGrp="1"/>
          </p:cNvSpPr>
          <p:nvPr>
            <p:ph type="title" idx="4294967295"/>
          </p:nvPr>
        </p:nvSpPr>
        <p:spPr/>
        <p:txBody>
          <a:bodyPr anchor="t">
            <a:normAutofit/>
          </a:bodyPr>
          <a:lstStyle/>
          <a:p>
            <a:r>
              <a:rPr lang="en-GB" sz="2800"/>
              <a:t>6. Verification of the model and hypothesis testing</a:t>
            </a:r>
          </a:p>
        </p:txBody>
      </p:sp>
      <p:sp>
        <p:nvSpPr>
          <p:cNvPr id="15363" name="Content Placeholder 2"/>
          <p:cNvSpPr>
            <a:spLocks noGrp="1"/>
          </p:cNvSpPr>
          <p:nvPr>
            <p:ph idx="4294967295"/>
          </p:nvPr>
        </p:nvSpPr>
        <p:spPr>
          <a:xfrm>
            <a:off x="0" y="908050"/>
            <a:ext cx="8893175" cy="3282950"/>
          </a:xfrm>
        </p:spPr>
        <p:txBody>
          <a:bodyPr>
            <a:normAutofit fontScale="92500"/>
          </a:bodyPr>
          <a:lstStyle/>
          <a:p>
            <a:r>
              <a:rPr lang="en-GB" sz="2800" b="1"/>
              <a:t>Economic verification </a:t>
            </a:r>
            <a:r>
              <a:rPr lang="en-GB" sz="2800"/>
              <a:t>– we have to find out if the estimates obtained are in accord with the expectations of the theory that is being tested</a:t>
            </a:r>
          </a:p>
          <a:p>
            <a:r>
              <a:rPr lang="en-GB" sz="2800" b="1"/>
              <a:t>Statistical verification </a:t>
            </a:r>
            <a:r>
              <a:rPr lang="en-GB" sz="2800"/>
              <a:t>– significance of the model and significance of the coefficients</a:t>
            </a:r>
          </a:p>
          <a:p>
            <a:r>
              <a:rPr lang="en-GB" sz="2800" b="1"/>
              <a:t>Econometric</a:t>
            </a:r>
            <a:r>
              <a:rPr lang="en-GB" sz="2800"/>
              <a:t> verification – if the estimated model meet the assumptions of the classical linear regression model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90FD23EE-8050-482A-A14B-C85C6FFC3651}" type="slidenum">
              <a:rPr lang="sk-SK"/>
              <a:pPr/>
              <a:t>15</a:t>
            </a:fld>
            <a:r>
              <a:rPr lang="en-GB"/>
              <a:t>/25</a:t>
            </a:r>
            <a:endParaRPr lang="sk-SK"/>
          </a:p>
        </p:txBody>
      </p:sp>
      <p:sp>
        <p:nvSpPr>
          <p:cNvPr id="32769" name="Title 1"/>
          <p:cNvSpPr>
            <a:spLocks noGrp="1"/>
          </p:cNvSpPr>
          <p:nvPr>
            <p:ph type="title" idx="4294967295"/>
          </p:nvPr>
        </p:nvSpPr>
        <p:spPr/>
        <p:txBody>
          <a:bodyPr anchor="t"/>
          <a:lstStyle/>
          <a:p>
            <a:r>
              <a:rPr lang="en-GB" sz="2800" b="1"/>
              <a:t>Economic verification</a:t>
            </a:r>
          </a:p>
        </p:txBody>
      </p:sp>
      <p:sp>
        <p:nvSpPr>
          <p:cNvPr id="16387" name="Content Placeholder 2"/>
          <p:cNvSpPr>
            <a:spLocks noGrp="1"/>
          </p:cNvSpPr>
          <p:nvPr>
            <p:ph idx="4294967295"/>
          </p:nvPr>
        </p:nvSpPr>
        <p:spPr/>
        <p:txBody>
          <a:bodyPr>
            <a:normAutofit lnSpcReduction="10000"/>
          </a:bodyPr>
          <a:lstStyle/>
          <a:p>
            <a:pPr>
              <a:lnSpc>
                <a:spcPct val="90000"/>
              </a:lnSpc>
            </a:pPr>
            <a:r>
              <a:rPr lang="en-GB" sz="2800"/>
              <a:t>As noted earlier, Keynes expected the MPC to be positive  but less than 1.</a:t>
            </a:r>
          </a:p>
          <a:p>
            <a:pPr>
              <a:lnSpc>
                <a:spcPct val="90000"/>
              </a:lnSpc>
            </a:pPr>
            <a:r>
              <a:rPr lang="en-GB" sz="2800"/>
              <a:t>In our example we found the MPC to be about 0,7</a:t>
            </a:r>
          </a:p>
          <a:p>
            <a:pPr>
              <a:lnSpc>
                <a:spcPct val="90000"/>
              </a:lnSpc>
            </a:pPr>
            <a:r>
              <a:rPr lang="en-GB" sz="2800"/>
              <a:t>But before we accept this finding as confirmation of Keynesian consumption theory, we must enquire whether this estimate is sufficiently below unity to convince us that this is not a chance occurrence or peculiarity of the particular data we have used -&gt; is 0,7 statistically less than 1?</a:t>
            </a:r>
          </a:p>
          <a:p>
            <a:pPr>
              <a:lnSpc>
                <a:spcPct val="90000"/>
              </a:lnSpc>
            </a:pPr>
            <a:r>
              <a:rPr lang="en-GB" sz="2800"/>
              <a:t> =&gt;Statistical inference</a:t>
            </a:r>
          </a:p>
          <a:p>
            <a:pPr>
              <a:lnSpc>
                <a:spcPct val="90000"/>
              </a:lnSpc>
            </a:pPr>
            <a:endParaRPr lang="en-GB" sz="28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623CD431-C813-44FC-96D6-10EF74A75FA3}" type="slidenum">
              <a:rPr lang="sk-SK"/>
              <a:pPr/>
              <a:t>16</a:t>
            </a:fld>
            <a:r>
              <a:rPr lang="en-GB"/>
              <a:t>/25</a:t>
            </a:r>
            <a:endParaRPr lang="sk-SK"/>
          </a:p>
        </p:txBody>
      </p:sp>
      <p:sp>
        <p:nvSpPr>
          <p:cNvPr id="33793" name="Title 1"/>
          <p:cNvSpPr>
            <a:spLocks noGrp="1"/>
          </p:cNvSpPr>
          <p:nvPr>
            <p:ph type="title" idx="4294967295"/>
          </p:nvPr>
        </p:nvSpPr>
        <p:spPr>
          <a:xfrm>
            <a:off x="822325" y="287338"/>
            <a:ext cx="6989763" cy="666750"/>
          </a:xfrm>
        </p:spPr>
        <p:txBody>
          <a:bodyPr anchor="t"/>
          <a:lstStyle/>
          <a:p>
            <a:r>
              <a:rPr lang="en-GB" sz="2800" b="1"/>
              <a:t>Statistical verification</a:t>
            </a:r>
          </a:p>
        </p:txBody>
      </p:sp>
      <p:sp>
        <p:nvSpPr>
          <p:cNvPr id="3" name="Content Placeholder 2"/>
          <p:cNvSpPr>
            <a:spLocks noGrp="1" noRot="1" noChangeAspect="1" noMove="1" noResize="1" noEditPoints="1" noAdjustHandles="1" noChangeArrowheads="1" noChangeShapeType="1" noTextEdit="1"/>
          </p:cNvSpPr>
          <p:nvPr>
            <p:ph idx="4294967295"/>
          </p:nvPr>
        </p:nvSpPr>
        <p:spPr>
          <a:xfrm>
            <a:off x="489316" y="953344"/>
            <a:ext cx="8229600" cy="5904656"/>
          </a:xfrm>
          <a:blipFill rotWithShape="0">
            <a:blip r:embed="rId2"/>
            <a:stretch>
              <a:fillRect l="-593" t="-516" r="-1481"/>
            </a:stretch>
          </a:blipFill>
          <a:ln/>
          <a:extLst/>
        </p:spPr>
        <p:txBody>
          <a:bodyPr rtlCol="0">
            <a:normAutofit/>
          </a:bodyPr>
          <a:lstStyle/>
          <a:p>
            <a:pPr defTabSz="457200" fontAlgn="auto">
              <a:spcBef>
                <a:spcPts val="1000"/>
              </a:spcBef>
              <a:spcAft>
                <a:spcPts val="0"/>
              </a:spcAft>
              <a:buClr>
                <a:schemeClr val="accent1"/>
              </a:buClr>
              <a:buSzPct val="80000"/>
              <a:buFont typeface="Wingdings 3" charset="2"/>
              <a:buChar char=""/>
              <a:defRPr/>
            </a:pPr>
            <a:r>
              <a:rPr lang="sk-SK" sz="1800" kern="1200">
                <a:noFill/>
                <a:latin typeface="+mn-lt"/>
                <a:ea typeface="+mn-ea"/>
                <a:cs typeface="+mn-cs"/>
              </a:rPr>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7A3331B1-4BC2-4D8F-9A70-9CE7F9C3A26E}" type="slidenum">
              <a:rPr lang="sk-SK"/>
              <a:pPr/>
              <a:t>17</a:t>
            </a:fld>
            <a:r>
              <a:rPr lang="en-GB"/>
              <a:t>/25</a:t>
            </a:r>
            <a:endParaRPr lang="sk-SK"/>
          </a:p>
        </p:txBody>
      </p:sp>
      <p:sp>
        <p:nvSpPr>
          <p:cNvPr id="34817" name="Title 1"/>
          <p:cNvSpPr>
            <a:spLocks noGrp="1"/>
          </p:cNvSpPr>
          <p:nvPr>
            <p:ph type="title" idx="4294967295"/>
          </p:nvPr>
        </p:nvSpPr>
        <p:spPr>
          <a:xfrm>
            <a:off x="827088" y="188913"/>
            <a:ext cx="6845300" cy="693737"/>
          </a:xfrm>
        </p:spPr>
        <p:txBody>
          <a:bodyPr anchor="t"/>
          <a:lstStyle/>
          <a:p>
            <a:r>
              <a:rPr lang="en-GB" sz="2800" b="1"/>
              <a:t>Statistical verification</a:t>
            </a:r>
          </a:p>
        </p:txBody>
      </p:sp>
      <p:sp>
        <p:nvSpPr>
          <p:cNvPr id="3" name="Content Placeholder 2"/>
          <p:cNvSpPr>
            <a:spLocks noGrp="1" noRot="1" noChangeAspect="1" noMove="1" noResize="1" noEditPoints="1" noAdjustHandles="1" noChangeArrowheads="1" noChangeShapeType="1" noTextEdit="1"/>
          </p:cNvSpPr>
          <p:nvPr>
            <p:ph idx="4294967295"/>
          </p:nvPr>
        </p:nvSpPr>
        <p:spPr>
          <a:xfrm>
            <a:off x="477822" y="1196752"/>
            <a:ext cx="8229600" cy="4525963"/>
          </a:xfrm>
          <a:blipFill rotWithShape="0">
            <a:blip r:embed="rId2"/>
            <a:stretch>
              <a:fillRect l="-593" t="-673" r="-222" b="-24630"/>
            </a:stretch>
          </a:blipFill>
          <a:ln/>
          <a:extLst/>
        </p:spPr>
        <p:txBody>
          <a:bodyPr rtlCol="0">
            <a:normAutofit/>
          </a:bodyPr>
          <a:lstStyle/>
          <a:p>
            <a:pPr defTabSz="457200" fontAlgn="auto">
              <a:spcBef>
                <a:spcPts val="1000"/>
              </a:spcBef>
              <a:spcAft>
                <a:spcPts val="0"/>
              </a:spcAft>
              <a:buClr>
                <a:schemeClr val="accent1"/>
              </a:buClr>
              <a:buSzPct val="80000"/>
              <a:buFont typeface="Wingdings 3" charset="2"/>
              <a:buChar char=""/>
              <a:defRPr/>
            </a:pPr>
            <a:r>
              <a:rPr lang="sk-SK" sz="1800" kern="1200">
                <a:noFill/>
                <a:latin typeface="+mn-lt"/>
                <a:ea typeface="+mn-ea"/>
                <a:cs typeface="+mn-cs"/>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E6411DB3-09DA-4F34-A4A1-903E14726C28}" type="slidenum">
              <a:rPr lang="sk-SK"/>
              <a:pPr/>
              <a:t>18</a:t>
            </a:fld>
            <a:r>
              <a:rPr lang="en-GB"/>
              <a:t>/25</a:t>
            </a:r>
            <a:endParaRPr lang="sk-SK"/>
          </a:p>
        </p:txBody>
      </p:sp>
      <p:sp>
        <p:nvSpPr>
          <p:cNvPr id="19458" name="Title 1"/>
          <p:cNvSpPr>
            <a:spLocks noGrp="1"/>
          </p:cNvSpPr>
          <p:nvPr>
            <p:ph type="title" idx="4294967295"/>
          </p:nvPr>
        </p:nvSpPr>
        <p:spPr/>
        <p:txBody>
          <a:bodyPr anchor="t">
            <a:normAutofit/>
          </a:bodyPr>
          <a:lstStyle/>
          <a:p>
            <a:r>
              <a:rPr lang="en-GB" sz="2800" b="1"/>
              <a:t>R</a:t>
            </a:r>
            <a:r>
              <a:rPr lang="en-GB" sz="2800" b="1" baseline="30000"/>
              <a:t>2</a:t>
            </a:r>
            <a:r>
              <a:rPr lang="en-GB" sz="2800" b="1"/>
              <a:t>: A measure of goodness of fit of the estimated regression</a:t>
            </a:r>
          </a:p>
        </p:txBody>
      </p:sp>
      <p:sp>
        <p:nvSpPr>
          <p:cNvPr id="3" name="Content Placeholder 2"/>
          <p:cNvSpPr>
            <a:spLocks noGrp="1" noRot="1" noChangeAspect="1" noMove="1" noResize="1" noEditPoints="1" noAdjustHandles="1" noChangeArrowheads="1" noChangeShapeType="1" noTextEdit="1"/>
          </p:cNvSpPr>
          <p:nvPr>
            <p:ph idx="4294967295"/>
          </p:nvPr>
        </p:nvSpPr>
        <p:spPr>
          <a:xfrm>
            <a:off x="609599" y="2160590"/>
            <a:ext cx="6347714" cy="3880773"/>
          </a:xfrm>
          <a:blipFill rotWithShape="0">
            <a:blip r:embed="rId2"/>
            <a:stretch>
              <a:fillRect l="-741" t="-809" r="-296" b="-1482"/>
            </a:stretch>
          </a:blipFill>
          <a:ln/>
          <a:extLst/>
        </p:spPr>
        <p:txBody>
          <a:bodyPr rtlCol="0">
            <a:normAutofit/>
          </a:bodyPr>
          <a:lstStyle/>
          <a:p>
            <a:pPr defTabSz="457200" fontAlgn="auto">
              <a:spcBef>
                <a:spcPts val="1000"/>
              </a:spcBef>
              <a:spcAft>
                <a:spcPts val="0"/>
              </a:spcAft>
              <a:buClr>
                <a:schemeClr val="accent1"/>
              </a:buClr>
              <a:buSzPct val="80000"/>
              <a:buFont typeface="Wingdings 3" charset="2"/>
              <a:buChar char=""/>
              <a:defRPr/>
            </a:pPr>
            <a:r>
              <a:rPr lang="sk-SK" sz="1800" kern="1200">
                <a:noFill/>
                <a:latin typeface="+mn-lt"/>
                <a:ea typeface="+mn-ea"/>
                <a:cs typeface="+mn-cs"/>
              </a:rPr>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9E27CE36-160B-4F16-9695-3A0E29976C16}" type="slidenum">
              <a:rPr lang="sk-SK"/>
              <a:pPr/>
              <a:t>19</a:t>
            </a:fld>
            <a:r>
              <a:rPr lang="en-GB"/>
              <a:t>/25</a:t>
            </a:r>
            <a:endParaRPr lang="sk-SK"/>
          </a:p>
        </p:txBody>
      </p:sp>
      <p:sp>
        <p:nvSpPr>
          <p:cNvPr id="36865" name="Title 1"/>
          <p:cNvSpPr>
            <a:spLocks noGrp="1"/>
          </p:cNvSpPr>
          <p:nvPr>
            <p:ph type="title" idx="4294967295"/>
          </p:nvPr>
        </p:nvSpPr>
        <p:spPr>
          <a:xfrm>
            <a:off x="468313" y="0"/>
            <a:ext cx="8229600" cy="549275"/>
          </a:xfrm>
        </p:spPr>
        <p:txBody>
          <a:bodyPr anchor="t"/>
          <a:lstStyle/>
          <a:p>
            <a:r>
              <a:rPr lang="en-GB" sz="2800" b="1"/>
              <a:t>Econometric verification</a:t>
            </a:r>
          </a:p>
        </p:txBody>
      </p:sp>
      <p:sp>
        <p:nvSpPr>
          <p:cNvPr id="36866" name="Content Placeholder 2"/>
          <p:cNvSpPr>
            <a:spLocks noGrp="1"/>
          </p:cNvSpPr>
          <p:nvPr>
            <p:ph idx="4294967295"/>
          </p:nvPr>
        </p:nvSpPr>
        <p:spPr>
          <a:xfrm>
            <a:off x="0" y="765175"/>
            <a:ext cx="9144000" cy="4097338"/>
          </a:xfrm>
        </p:spPr>
        <p:txBody>
          <a:bodyPr/>
          <a:lstStyle/>
          <a:p>
            <a:r>
              <a:rPr lang="en-GB" sz="2400"/>
              <a:t>Assumptions of classical linear regression model (CLRM)</a:t>
            </a:r>
          </a:p>
          <a:p>
            <a:r>
              <a:rPr lang="en-GB" sz="2400"/>
              <a:t>The regression model is linear in parameters. It may or may not be linear in the variables Y and the Xs.</a:t>
            </a:r>
          </a:p>
          <a:p>
            <a:r>
              <a:rPr lang="en-GB" sz="2400"/>
              <a:t>X values are fixed in repeated sampling. Values taken by the regressor X are considered fixed in repeated samples. More technically, X is assumed to be non-stochastic.</a:t>
            </a:r>
          </a:p>
          <a:p>
            <a:r>
              <a:rPr lang="en-GB" sz="2400"/>
              <a:t>Zero mean value of disturbance u</a:t>
            </a:r>
            <a:r>
              <a:rPr lang="en-GB" sz="2400" baseline="-25000"/>
              <a:t>i</a:t>
            </a:r>
            <a:r>
              <a:rPr lang="en-GB" sz="2400"/>
              <a:t>. Given the value of X, the mean, or expected , value of the random disturbance term u</a:t>
            </a:r>
            <a:r>
              <a:rPr lang="en-GB" sz="2400" baseline="-25000"/>
              <a:t>i</a:t>
            </a:r>
            <a:r>
              <a:rPr lang="en-GB" sz="2400"/>
              <a:t> is zero. Technically, the conditional mean value of u</a:t>
            </a:r>
            <a:r>
              <a:rPr lang="en-GB" sz="2400" baseline="-25000"/>
              <a:t>i</a:t>
            </a:r>
            <a:r>
              <a:rPr lang="en-GB" sz="2400"/>
              <a:t> is zero.</a:t>
            </a:r>
          </a:p>
          <a:p>
            <a:r>
              <a:rPr lang="en-GB" sz="2400"/>
              <a:t>The variance of each ui, given the values of X, is constant, or homoscedastic.</a:t>
            </a:r>
          </a:p>
          <a:p>
            <a:r>
              <a:rPr lang="en-GB" sz="2400"/>
              <a:t>There is no correlation between two error terms. That is, there is no  autocorrelation.</a:t>
            </a:r>
          </a:p>
          <a:p>
            <a:r>
              <a:rPr lang="en-GB" sz="2400"/>
              <a:t>Zero covariance between u</a:t>
            </a:r>
            <a:r>
              <a:rPr lang="en-GB" sz="2400" baseline="-25000"/>
              <a:t>i</a:t>
            </a:r>
            <a:r>
              <a:rPr lang="en-GB" sz="2400"/>
              <a:t> and X</a:t>
            </a:r>
            <a:r>
              <a:rPr lang="en-GB" sz="2400" baseline="-25000"/>
              <a:t>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6040CFF4-68EE-4EC7-AB87-52DDE9DD9D87}" type="slidenum">
              <a:rPr lang="sk-SK"/>
              <a:pPr/>
              <a:t>2</a:t>
            </a:fld>
            <a:r>
              <a:rPr lang="en-GB"/>
              <a:t>/25</a:t>
            </a:r>
            <a:endParaRPr lang="sk-SK"/>
          </a:p>
        </p:txBody>
      </p:sp>
      <p:sp>
        <p:nvSpPr>
          <p:cNvPr id="19457" name="Title 1"/>
          <p:cNvSpPr>
            <a:spLocks noGrp="1"/>
          </p:cNvSpPr>
          <p:nvPr>
            <p:ph type="title" idx="4294967295"/>
          </p:nvPr>
        </p:nvSpPr>
        <p:spPr/>
        <p:txBody>
          <a:bodyPr anchor="t"/>
          <a:lstStyle/>
          <a:p>
            <a:r>
              <a:rPr lang="en-GB"/>
              <a:t>Econometrics</a:t>
            </a:r>
          </a:p>
        </p:txBody>
      </p:sp>
      <p:sp>
        <p:nvSpPr>
          <p:cNvPr id="19458" name="Content Placeholder 2"/>
          <p:cNvSpPr>
            <a:spLocks noGrp="1"/>
          </p:cNvSpPr>
          <p:nvPr>
            <p:ph idx="4294967295"/>
          </p:nvPr>
        </p:nvSpPr>
        <p:spPr>
          <a:xfrm>
            <a:off x="539750" y="1052513"/>
            <a:ext cx="8229600" cy="4525962"/>
          </a:xfrm>
        </p:spPr>
        <p:txBody>
          <a:bodyPr/>
          <a:lstStyle/>
          <a:p>
            <a:r>
              <a:rPr lang="en-GB" sz="2800"/>
              <a:t>Econometrics – „economic measurement“</a:t>
            </a:r>
          </a:p>
          <a:p>
            <a:r>
              <a:rPr lang="en-GB" sz="2800"/>
              <a:t>„May be defined  as the quantitative analysis of actual economic phenomena based on the concurrent development of theory and observation, related by appropriate methods of inference.“ (2P. A. Samuelson, T. C. Koopmans, and J. R. N. Stone, “Report of the Evaluative Committee for </a:t>
            </a:r>
            <a:r>
              <a:rPr lang="en-GB" sz="2800" i="1"/>
              <a:t>Econometrica,” Econometrica, vol. 22, no. 2, April 1954, pp. 141–146.)</a:t>
            </a:r>
          </a:p>
          <a:p>
            <a:r>
              <a:rPr lang="en-GB" sz="2800"/>
              <a:t>Is an amalgam of economic theory, mathematical economics, economic statistics, and mathematical statistics.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ECB92D15-37A1-4AC4-9862-3AB5FEE6FDE0}" type="slidenum">
              <a:rPr lang="sk-SK"/>
              <a:pPr/>
              <a:t>20</a:t>
            </a:fld>
            <a:r>
              <a:rPr lang="en-GB"/>
              <a:t>/25</a:t>
            </a:r>
            <a:endParaRPr lang="sk-SK"/>
          </a:p>
        </p:txBody>
      </p:sp>
      <p:sp>
        <p:nvSpPr>
          <p:cNvPr id="21506" name="Content Placeholder 2"/>
          <p:cNvSpPr>
            <a:spLocks noGrp="1"/>
          </p:cNvSpPr>
          <p:nvPr>
            <p:ph idx="4294967295"/>
          </p:nvPr>
        </p:nvSpPr>
        <p:spPr/>
        <p:txBody>
          <a:bodyPr>
            <a:normAutofit lnSpcReduction="10000"/>
          </a:bodyPr>
          <a:lstStyle/>
          <a:p>
            <a:pPr>
              <a:lnSpc>
                <a:spcPct val="80000"/>
              </a:lnSpc>
            </a:pPr>
            <a:r>
              <a:rPr lang="en-GB" sz="2800"/>
              <a:t>The number of observations n must be greater than the number of parameters to be estimated</a:t>
            </a:r>
          </a:p>
          <a:p>
            <a:pPr>
              <a:lnSpc>
                <a:spcPct val="80000"/>
              </a:lnSpc>
            </a:pPr>
            <a:r>
              <a:rPr lang="en-GB" sz="2800"/>
              <a:t>The X  values in a given sample must not all be the same. Technically, var(X) must be a finite positive number.</a:t>
            </a:r>
          </a:p>
          <a:p>
            <a:pPr>
              <a:lnSpc>
                <a:spcPct val="80000"/>
              </a:lnSpc>
            </a:pPr>
            <a:r>
              <a:rPr lang="en-GB" sz="2800"/>
              <a:t>The regression model is correctly specified. Alternatively, there is no specification bias or error in the model used in empirical analysis</a:t>
            </a:r>
          </a:p>
          <a:p>
            <a:pPr>
              <a:lnSpc>
                <a:spcPct val="80000"/>
              </a:lnSpc>
            </a:pPr>
            <a:r>
              <a:rPr lang="en-GB" sz="2800"/>
              <a:t>There is no perfect multicollinearity, that is there are no perfect linear relationships among the explanatory variables.</a:t>
            </a:r>
          </a:p>
          <a:p>
            <a:pPr>
              <a:lnSpc>
                <a:spcPct val="80000"/>
              </a:lnSpc>
            </a:pPr>
            <a:r>
              <a:rPr lang="en-GB" sz="2800"/>
              <a:t>Error term follows the normal distribution with zero mean and constant variance</a:t>
            </a:r>
          </a:p>
          <a:p>
            <a:pPr>
              <a:lnSpc>
                <a:spcPct val="80000"/>
              </a:lnSpc>
            </a:pPr>
            <a:endParaRPr lang="en-GB" sz="2800"/>
          </a:p>
        </p:txBody>
      </p:sp>
      <p:sp>
        <p:nvSpPr>
          <p:cNvPr id="37890" name="Title 1"/>
          <p:cNvSpPr>
            <a:spLocks noGrp="1"/>
          </p:cNvSpPr>
          <p:nvPr>
            <p:ph type="title" idx="4294967295"/>
          </p:nvPr>
        </p:nvSpPr>
        <p:spPr>
          <a:xfrm>
            <a:off x="457200" y="274638"/>
            <a:ext cx="8229600" cy="561975"/>
          </a:xfrm>
        </p:spPr>
        <p:txBody>
          <a:bodyPr anchor="t"/>
          <a:lstStyle/>
          <a:p>
            <a:r>
              <a:rPr lang="en-GB" sz="2800" b="1"/>
              <a:t>Econometric verification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čísla snímky 3"/>
          <p:cNvSpPr>
            <a:spLocks noGrp="1"/>
          </p:cNvSpPr>
          <p:nvPr>
            <p:ph type="sldNum" sz="quarter" idx="12"/>
          </p:nvPr>
        </p:nvSpPr>
        <p:spPr/>
        <p:txBody>
          <a:bodyPr/>
          <a:lstStyle/>
          <a:p>
            <a:fld id="{AF02FB2A-C7B2-4501-BF84-DFE4D8DA2F95}" type="slidenum">
              <a:rPr lang="sk-SK"/>
              <a:pPr/>
              <a:t>21</a:t>
            </a:fld>
            <a:r>
              <a:rPr lang="en-GB"/>
              <a:t>/25</a:t>
            </a:r>
            <a:endParaRPr lang="sk-SK"/>
          </a:p>
        </p:txBody>
      </p:sp>
      <p:sp>
        <p:nvSpPr>
          <p:cNvPr id="38913" name="Title 1"/>
          <p:cNvSpPr>
            <a:spLocks noGrp="1"/>
          </p:cNvSpPr>
          <p:nvPr>
            <p:ph type="title" idx="4294967295"/>
          </p:nvPr>
        </p:nvSpPr>
        <p:spPr>
          <a:xfrm>
            <a:off x="488950" y="82550"/>
            <a:ext cx="8229600" cy="609600"/>
          </a:xfrm>
        </p:spPr>
        <p:txBody>
          <a:bodyPr anchor="t"/>
          <a:lstStyle/>
          <a:p>
            <a:r>
              <a:rPr lang="en-GB" sz="2800" b="1"/>
              <a:t>7. Forecasting or prediction</a:t>
            </a:r>
          </a:p>
        </p:txBody>
      </p:sp>
      <p:sp>
        <p:nvSpPr>
          <p:cNvPr id="4" name="TextBox 3"/>
          <p:cNvSpPr txBox="1">
            <a:spLocks noRot="1" noChangeAspect="1" noMove="1" noResize="1" noEditPoints="1" noAdjustHandles="1" noChangeArrowheads="1" noChangeShapeType="1" noTextEdit="1"/>
          </p:cNvSpPr>
          <p:nvPr/>
        </p:nvSpPr>
        <p:spPr>
          <a:xfrm>
            <a:off x="611560" y="1224878"/>
            <a:ext cx="7128792" cy="5632311"/>
          </a:xfrm>
          <a:prstGeom prst="rect">
            <a:avLst/>
          </a:prstGeom>
          <a:blipFill rotWithShape="0">
            <a:blip r:embed="rId2"/>
            <a:stretch>
              <a:fillRect l="-513" t="-649" r="-1197"/>
            </a:stretch>
          </a:blipFill>
        </p:spPr>
        <p:txBody>
          <a:bodyPr/>
          <a:lstStyle/>
          <a:p>
            <a:pPr eaLnBrk="0" hangingPunct="0">
              <a:defRPr/>
            </a:pPr>
            <a:r>
              <a:rPr lang="sk-SK">
                <a:noFill/>
                <a:latin typeface="Arial" panose="020B0604020202020204" pitchFamily="34" charset="0"/>
                <a:cs typeface="Arial" panose="020B0604020202020204" pitchFamily="34" charset="0"/>
              </a:rPr>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čísla snímky 3"/>
          <p:cNvSpPr>
            <a:spLocks noGrp="1"/>
          </p:cNvSpPr>
          <p:nvPr>
            <p:ph type="sldNum" sz="quarter" idx="12"/>
          </p:nvPr>
        </p:nvSpPr>
        <p:spPr/>
        <p:txBody>
          <a:bodyPr/>
          <a:lstStyle/>
          <a:p>
            <a:fld id="{244564BA-65B0-4F80-B5CE-AEA8397457F6}" type="slidenum">
              <a:rPr lang="sk-SK"/>
              <a:pPr/>
              <a:t>22</a:t>
            </a:fld>
            <a:r>
              <a:rPr lang="en-GB"/>
              <a:t>/25</a:t>
            </a:r>
            <a:endParaRPr lang="sk-SK"/>
          </a:p>
        </p:txBody>
      </p:sp>
      <p:sp>
        <p:nvSpPr>
          <p:cNvPr id="46081" name="Title 1"/>
          <p:cNvSpPr>
            <a:spLocks noGrp="1"/>
          </p:cNvSpPr>
          <p:nvPr>
            <p:ph type="title" idx="4294967295"/>
          </p:nvPr>
        </p:nvSpPr>
        <p:spPr>
          <a:xfrm>
            <a:off x="611188" y="2420938"/>
            <a:ext cx="8229600" cy="1143000"/>
          </a:xfrm>
        </p:spPr>
        <p:txBody>
          <a:bodyPr anchor="t"/>
          <a:lstStyle/>
          <a:p>
            <a:pPr algn="l"/>
            <a:r>
              <a:rPr lang="en-GB" sz="2800" b="1"/>
              <a:t>2: </a:t>
            </a:r>
            <a:r>
              <a:rPr lang="en-GB" sz="3200" b="1"/>
              <a:t>Dummy variables</a:t>
            </a:r>
            <a:r>
              <a:rPr lang="en-GB" sz="2800" b="1"/>
              <a:t/>
            </a:r>
            <a:br>
              <a:rPr lang="en-GB" sz="2800" b="1"/>
            </a:br>
            <a:r>
              <a:rPr lang="en-GB" sz="2800" b="1"/>
              <a:t>(variables with only two values, zero and one)</a:t>
            </a:r>
            <a:r>
              <a:rPr lang="sk-SK" sz="4000"/>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F70AA489-D4CE-4CD5-912B-4ED054303210}" type="slidenum">
              <a:rPr lang="sk-SK"/>
              <a:pPr/>
              <a:t>23</a:t>
            </a:fld>
            <a:r>
              <a:rPr lang="en-GB"/>
              <a:t>/25</a:t>
            </a:r>
            <a:endParaRPr lang="sk-SK"/>
          </a:p>
        </p:txBody>
      </p:sp>
      <p:sp>
        <p:nvSpPr>
          <p:cNvPr id="47105" name="Title 1"/>
          <p:cNvSpPr>
            <a:spLocks noGrp="1"/>
          </p:cNvSpPr>
          <p:nvPr>
            <p:ph type="title" idx="4294967295"/>
          </p:nvPr>
        </p:nvSpPr>
        <p:spPr/>
        <p:txBody>
          <a:bodyPr anchor="t"/>
          <a:lstStyle/>
          <a:p>
            <a:r>
              <a:rPr lang="en-GB" sz="2800" b="1"/>
              <a:t>Dummy variables</a:t>
            </a:r>
          </a:p>
        </p:txBody>
      </p:sp>
      <p:sp>
        <p:nvSpPr>
          <p:cNvPr id="3" name="Content Placeholder 2"/>
          <p:cNvSpPr>
            <a:spLocks noGrp="1"/>
          </p:cNvSpPr>
          <p:nvPr>
            <p:ph idx="4294967295"/>
          </p:nvPr>
        </p:nvSpPr>
        <p:spPr>
          <a:xfrm>
            <a:off x="250825" y="765175"/>
            <a:ext cx="8713788" cy="5399088"/>
          </a:xfrm>
        </p:spPr>
        <p:txBody>
          <a:bodyPr>
            <a:normAutofit/>
          </a:bodyPr>
          <a:lstStyle/>
          <a:p>
            <a:pPr>
              <a:lnSpc>
                <a:spcPct val="80000"/>
              </a:lnSpc>
            </a:pPr>
            <a:r>
              <a:rPr lang="en-GB" sz="2400"/>
              <a:t>Such variables are a device to classify data into mutually exclusive categories such as male or female</a:t>
            </a:r>
          </a:p>
          <a:p>
            <a:pPr>
              <a:lnSpc>
                <a:spcPct val="80000"/>
              </a:lnSpc>
            </a:pPr>
            <a:r>
              <a:rPr lang="en-GB" sz="2400"/>
              <a:t>If a qualitative variable has </a:t>
            </a:r>
            <a:r>
              <a:rPr lang="en-GB" sz="2400" b="1"/>
              <a:t>m</a:t>
            </a:r>
            <a:r>
              <a:rPr lang="en-GB" sz="2400"/>
              <a:t> categories, introduce only </a:t>
            </a:r>
            <a:r>
              <a:rPr lang="en-GB" sz="2400" b="1"/>
              <a:t>(m-1) </a:t>
            </a:r>
            <a:r>
              <a:rPr lang="en-GB" sz="2400"/>
              <a:t>dummy variable, thus, for each qualitative regressor the number of dummy variables introduced must be one less than the categories of the variable</a:t>
            </a:r>
          </a:p>
          <a:p>
            <a:pPr>
              <a:lnSpc>
                <a:spcPct val="80000"/>
              </a:lnSpc>
            </a:pPr>
            <a:r>
              <a:rPr lang="en-GB" sz="2400"/>
              <a:t>If you do not follow this rule, you will fall into what is called the dummy variable trap – situation of perfect collinearity</a:t>
            </a:r>
          </a:p>
          <a:p>
            <a:pPr>
              <a:lnSpc>
                <a:spcPct val="80000"/>
              </a:lnSpc>
            </a:pPr>
            <a:r>
              <a:rPr lang="en-GB" sz="2400"/>
              <a:t>The category for which no dummy variable is assigned is known as the base, benchmark, reference, or omitted category, and all comparisons are made in relation to the benchmark category</a:t>
            </a:r>
          </a:p>
          <a:p>
            <a:pPr>
              <a:lnSpc>
                <a:spcPct val="80000"/>
              </a:lnSpc>
            </a:pPr>
            <a:r>
              <a:rPr lang="en-GB" sz="2400"/>
              <a:t>The coefficients attached to the dummy variables are known as the differrential intercept coefficients because they tell by how much the value of the intercept that receives the value of 1 differs from the intercept coefficient of the benchmark category.</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 y="0"/>
            <a:ext cx="8229600" cy="1143000"/>
          </a:xfrm>
        </p:spPr>
        <p:txBody>
          <a:bodyPr/>
          <a:lstStyle/>
          <a:p>
            <a:r>
              <a:rPr lang="sk-SK" sz="2400" dirty="0" smtClean="0"/>
              <a:t>Example: </a:t>
            </a:r>
            <a:r>
              <a:rPr lang="en-US" sz="2400" dirty="0"/>
              <a:t>PUBLIC SCHOOL TEACHERS’ SALARIES BY GEOGRAPHICAL REGION</a:t>
            </a:r>
            <a:endParaRPr lang="sk-SK" sz="24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67544" y="1340768"/>
                <a:ext cx="7704856" cy="3589859"/>
              </a:xfrm>
            </p:spPr>
            <p:txBody>
              <a:bodyPr>
                <a:noAutofit/>
              </a:bodyPr>
              <a:lstStyle/>
              <a:p>
                <a:r>
                  <a:rPr lang="sk-SK" sz="2000" dirty="0" smtClean="0"/>
                  <a:t>Investigate average salary of public school teachers in 51 areas of USA clasified into three geographical regions: (1) Northeast and North Central, (2) South and (3) West. </a:t>
                </a:r>
              </a:p>
              <a:p>
                <a:r>
                  <a:rPr lang="sk-SK" sz="2000" dirty="0" smtClean="0"/>
                  <a:t>We want to find out if the average annual salary of public school teachers differs among the  three geographical regions of the country</a:t>
                </a:r>
              </a:p>
              <a:p>
                <a:r>
                  <a:rPr lang="sk-SK" sz="2000" dirty="0" smtClean="0"/>
                  <a:t>Consider the following model:</a:t>
                </a:r>
              </a:p>
              <a:p>
                <a:pPr marL="0" indent="0">
                  <a:buNone/>
                </a:pPr>
                <a14:m>
                  <m:oMathPara xmlns:m="http://schemas.openxmlformats.org/officeDocument/2006/math">
                    <m:oMathParaPr>
                      <m:jc m:val="centerGroup"/>
                    </m:oMathParaPr>
                    <m:oMath xmlns:m="http://schemas.openxmlformats.org/officeDocument/2006/math">
                      <m:sSub>
                        <m:sSubPr>
                          <m:ctrlPr>
                            <a:rPr lang="sk-SK" sz="2000" i="1" smtClean="0">
                              <a:latin typeface="Cambria Math" panose="02040503050406030204" pitchFamily="18" charset="0"/>
                            </a:rPr>
                          </m:ctrlPr>
                        </m:sSubPr>
                        <m:e>
                          <m:r>
                            <a:rPr lang="sk-SK" sz="2000" b="0" i="1" smtClean="0">
                              <a:latin typeface="Cambria Math" panose="02040503050406030204" pitchFamily="18" charset="0"/>
                            </a:rPr>
                            <m:t>𝑌</m:t>
                          </m:r>
                        </m:e>
                        <m:sub>
                          <m:r>
                            <a:rPr lang="sk-SK" sz="2000" b="0" i="1" smtClean="0">
                              <a:latin typeface="Cambria Math" panose="02040503050406030204" pitchFamily="18" charset="0"/>
                            </a:rPr>
                            <m:t>𝑖</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𝐵</m:t>
                          </m:r>
                        </m:e>
                        <m:sub>
                          <m:r>
                            <a:rPr lang="sk-SK" sz="2000" b="0" i="1" smtClean="0">
                              <a:latin typeface="Cambria Math" panose="02040503050406030204" pitchFamily="18" charset="0"/>
                            </a:rPr>
                            <m:t>1</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𝐵</m:t>
                          </m:r>
                        </m:e>
                        <m:sub>
                          <m:r>
                            <a:rPr lang="sk-SK" sz="2000" b="0" i="1" smtClean="0">
                              <a:latin typeface="Cambria Math" panose="02040503050406030204" pitchFamily="18" charset="0"/>
                            </a:rPr>
                            <m:t>2</m:t>
                          </m:r>
                        </m:sub>
                      </m:sSub>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𝐷</m:t>
                          </m:r>
                        </m:e>
                        <m:sub>
                          <m:r>
                            <a:rPr lang="sk-SK" sz="2000" b="0" i="1" smtClean="0">
                              <a:latin typeface="Cambria Math" panose="02040503050406030204" pitchFamily="18" charset="0"/>
                            </a:rPr>
                            <m:t>2</m:t>
                          </m:r>
                          <m:r>
                            <a:rPr lang="sk-SK" sz="2000" b="0" i="1" smtClean="0">
                              <a:latin typeface="Cambria Math" panose="02040503050406030204" pitchFamily="18" charset="0"/>
                            </a:rPr>
                            <m:t>𝑖</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𝐵</m:t>
                          </m:r>
                        </m:e>
                        <m:sub>
                          <m:r>
                            <a:rPr lang="sk-SK" sz="2000" b="0" i="1" smtClean="0">
                              <a:latin typeface="Cambria Math" panose="02040503050406030204" pitchFamily="18" charset="0"/>
                            </a:rPr>
                            <m:t>3</m:t>
                          </m:r>
                        </m:sub>
                      </m:sSub>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𝐷</m:t>
                          </m:r>
                        </m:e>
                        <m:sub>
                          <m:r>
                            <a:rPr lang="sk-SK" sz="2000" b="0" i="1" smtClean="0">
                              <a:latin typeface="Cambria Math" panose="02040503050406030204" pitchFamily="18" charset="0"/>
                            </a:rPr>
                            <m:t>3</m:t>
                          </m:r>
                          <m:r>
                            <a:rPr lang="sk-SK" sz="2000" b="0" i="1" smtClean="0">
                              <a:latin typeface="Cambria Math" panose="02040503050406030204" pitchFamily="18" charset="0"/>
                            </a:rPr>
                            <m:t>𝑖</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𝑢</m:t>
                          </m:r>
                        </m:e>
                        <m:sub>
                          <m:r>
                            <a:rPr lang="sk-SK" sz="2000" b="0" i="1" smtClean="0">
                              <a:latin typeface="Cambria Math" panose="02040503050406030204" pitchFamily="18" charset="0"/>
                            </a:rPr>
                            <m:t>𝑖</m:t>
                          </m:r>
                        </m:sub>
                      </m:sSub>
                    </m:oMath>
                  </m:oMathPara>
                </a14:m>
                <a:endParaRPr lang="sk-SK" sz="2000" dirty="0" smtClean="0"/>
              </a:p>
              <a:p>
                <a:pPr marL="0" indent="0">
                  <a:buNone/>
                </a:pPr>
                <a:r>
                  <a:rPr lang="sk-SK" sz="2000" dirty="0" smtClean="0"/>
                  <a:t>Where Y = average salary of public school teacher in the state i</a:t>
                </a:r>
              </a:p>
              <a:p>
                <a:pPr marL="0" indent="0">
                  <a:buNone/>
                </a:pPr>
                <a:r>
                  <a:rPr lang="sk-SK" sz="2000" dirty="0" smtClean="0"/>
                  <a:t>D</a:t>
                </a:r>
                <a:r>
                  <a:rPr lang="sk-SK" sz="2000" baseline="-25000" dirty="0" smtClean="0"/>
                  <a:t>2</a:t>
                </a:r>
                <a:r>
                  <a:rPr lang="sk-SK" sz="2000" dirty="0" smtClean="0"/>
                  <a:t>= 1 if the state is in the Northeast or North Central otherwise 0</a:t>
                </a:r>
              </a:p>
              <a:p>
                <a:pPr marL="0" indent="0">
                  <a:buNone/>
                </a:pPr>
                <a:r>
                  <a:rPr lang="sk-SK" sz="2000" dirty="0" smtClean="0"/>
                  <a:t>D</a:t>
                </a:r>
                <a:r>
                  <a:rPr lang="sk-SK" sz="2000" baseline="-25000" dirty="0" smtClean="0"/>
                  <a:t>3</a:t>
                </a:r>
                <a:r>
                  <a:rPr lang="sk-SK" sz="2000" dirty="0" smtClean="0"/>
                  <a:t> = 1 if the state is in the South, otherwise 0</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67544" y="1340768"/>
                <a:ext cx="7704856" cy="3589859"/>
              </a:xfrm>
              <a:blipFill rotWithShape="0">
                <a:blip r:embed="rId2"/>
                <a:stretch>
                  <a:fillRect l="-870" t="-849" r="-1661" b="-7640"/>
                </a:stretch>
              </a:blipFill>
            </p:spPr>
            <p:txBody>
              <a:bodyPr/>
              <a:lstStyle/>
              <a:p>
                <a:r>
                  <a:rPr lang="sk-SK">
                    <a:noFill/>
                  </a:rPr>
                  <a:t> </a:t>
                </a:r>
              </a:p>
            </p:txBody>
          </p:sp>
        </mc:Fallback>
      </mc:AlternateContent>
    </p:spTree>
    <p:extLst>
      <p:ext uri="{BB962C8B-B14F-4D97-AF65-F5344CB8AC3E}">
        <p14:creationId xmlns:p14="http://schemas.microsoft.com/office/powerpoint/2010/main" val="34099401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k-SK"/>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sk-SK" sz="2400" dirty="0"/>
                  <a:t>We estimate following model:</a:t>
                </a:r>
              </a:p>
              <a:p>
                <a:pPr marL="0" indent="0">
                  <a:buNone/>
                </a:pPr>
                <a14:m>
                  <m:oMathPara xmlns:m="http://schemas.openxmlformats.org/officeDocument/2006/math">
                    <m:oMathParaPr>
                      <m:jc m:val="centerGroup"/>
                    </m:oMathParaPr>
                    <m:oMath xmlns:m="http://schemas.openxmlformats.org/officeDocument/2006/math">
                      <m:sSub>
                        <m:sSubPr>
                          <m:ctrlPr>
                            <a:rPr lang="sk-SK" sz="2400" i="1">
                              <a:latin typeface="Cambria Math" panose="02040503050406030204" pitchFamily="18" charset="0"/>
                            </a:rPr>
                          </m:ctrlPr>
                        </m:sSubPr>
                        <m:e>
                          <m:acc>
                            <m:accPr>
                              <m:chr m:val="̂"/>
                              <m:ctrlPr>
                                <a:rPr lang="sk-SK" sz="2400" i="1">
                                  <a:latin typeface="Cambria Math" panose="02040503050406030204" pitchFamily="18" charset="0"/>
                                </a:rPr>
                              </m:ctrlPr>
                            </m:accPr>
                            <m:e>
                              <m:r>
                                <a:rPr lang="sk-SK" sz="2400" i="1">
                                  <a:latin typeface="Cambria Math" panose="02040503050406030204" pitchFamily="18" charset="0"/>
                                </a:rPr>
                                <m:t>𝑌</m:t>
                              </m:r>
                            </m:e>
                          </m:acc>
                        </m:e>
                        <m:sub>
                          <m:r>
                            <a:rPr lang="sk-SK" sz="2400" i="1">
                              <a:latin typeface="Cambria Math" panose="02040503050406030204" pitchFamily="18" charset="0"/>
                            </a:rPr>
                            <m:t>𝑖</m:t>
                          </m:r>
                        </m:sub>
                      </m:sSub>
                      <m:r>
                        <a:rPr lang="sk-SK" sz="2400" i="1">
                          <a:latin typeface="Cambria Math" panose="02040503050406030204" pitchFamily="18" charset="0"/>
                        </a:rPr>
                        <m:t>=266158,62−1734,47</m:t>
                      </m:r>
                      <m:sSub>
                        <m:sSubPr>
                          <m:ctrlPr>
                            <a:rPr lang="sk-SK" sz="2400" i="1">
                              <a:latin typeface="Cambria Math" panose="02040503050406030204" pitchFamily="18" charset="0"/>
                            </a:rPr>
                          </m:ctrlPr>
                        </m:sSubPr>
                        <m:e>
                          <m:r>
                            <a:rPr lang="sk-SK" sz="2400" i="1">
                              <a:latin typeface="Cambria Math" panose="02040503050406030204" pitchFamily="18" charset="0"/>
                            </a:rPr>
                            <m:t>𝐷</m:t>
                          </m:r>
                        </m:e>
                        <m:sub>
                          <m:r>
                            <a:rPr lang="sk-SK" sz="2400" i="1">
                              <a:latin typeface="Cambria Math" panose="02040503050406030204" pitchFamily="18" charset="0"/>
                            </a:rPr>
                            <m:t>2</m:t>
                          </m:r>
                          <m:r>
                            <a:rPr lang="sk-SK" sz="2400" i="1">
                              <a:latin typeface="Cambria Math" panose="02040503050406030204" pitchFamily="18" charset="0"/>
                            </a:rPr>
                            <m:t>𝑖</m:t>
                          </m:r>
                        </m:sub>
                      </m:sSub>
                      <m:r>
                        <a:rPr lang="sk-SK" sz="2400" i="1">
                          <a:latin typeface="Cambria Math" panose="02040503050406030204" pitchFamily="18" charset="0"/>
                        </a:rPr>
                        <m:t>−3264,62</m:t>
                      </m:r>
                      <m:sSub>
                        <m:sSubPr>
                          <m:ctrlPr>
                            <a:rPr lang="sk-SK" sz="2400" i="1">
                              <a:latin typeface="Cambria Math" panose="02040503050406030204" pitchFamily="18" charset="0"/>
                            </a:rPr>
                          </m:ctrlPr>
                        </m:sSubPr>
                        <m:e>
                          <m:r>
                            <a:rPr lang="sk-SK" sz="2400" i="1">
                              <a:latin typeface="Cambria Math" panose="02040503050406030204" pitchFamily="18" charset="0"/>
                            </a:rPr>
                            <m:t>𝐷</m:t>
                          </m:r>
                        </m:e>
                        <m:sub>
                          <m:r>
                            <a:rPr lang="sk-SK" sz="2400" i="1">
                              <a:latin typeface="Cambria Math" panose="02040503050406030204" pitchFamily="18" charset="0"/>
                            </a:rPr>
                            <m:t>3</m:t>
                          </m:r>
                          <m:r>
                            <a:rPr lang="sk-SK" sz="2400" i="1">
                              <a:latin typeface="Cambria Math" panose="02040503050406030204" pitchFamily="18" charset="0"/>
                            </a:rPr>
                            <m:t>𝑖</m:t>
                          </m:r>
                        </m:sub>
                      </m:sSub>
                    </m:oMath>
                  </m:oMathPara>
                </a14:m>
                <a:endParaRPr lang="sk-SK" sz="2400" dirty="0"/>
              </a:p>
              <a:p>
                <a:r>
                  <a:rPr lang="sk-SK" sz="2400" dirty="0"/>
                  <a:t>Average salary of the teachers in the East is about 26158$, teachers in the Northeast and North Central is lower by about 1734$ and that of teachers in the South is lower by about 3265$ (compared to Northeast and North Central)</a:t>
                </a:r>
              </a:p>
              <a:p>
                <a:r>
                  <a:rPr lang="sk-SK" sz="2400" dirty="0"/>
                  <a:t>Differences are significant if regression coefficients are statistically significant (pvalues&lt;0,05)</a:t>
                </a:r>
              </a:p>
              <a:p>
                <a:endParaRPr lang="sk-SK"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111" t="-943"/>
                </a:stretch>
              </a:blipFill>
            </p:spPr>
            <p:txBody>
              <a:bodyPr/>
              <a:lstStyle/>
              <a:p>
                <a:r>
                  <a:rPr lang="sk-SK">
                    <a:noFill/>
                  </a:rPr>
                  <a:t> </a:t>
                </a:r>
              </a:p>
            </p:txBody>
          </p:sp>
        </mc:Fallback>
      </mc:AlternateContent>
      <p:sp>
        <p:nvSpPr>
          <p:cNvPr id="4" name="Slide Number Placeholder 3"/>
          <p:cNvSpPr>
            <a:spLocks noGrp="1"/>
          </p:cNvSpPr>
          <p:nvPr>
            <p:ph type="sldNum" sz="quarter" idx="12"/>
          </p:nvPr>
        </p:nvSpPr>
        <p:spPr/>
        <p:txBody>
          <a:bodyPr/>
          <a:lstStyle/>
          <a:p>
            <a:fld id="{B0473B98-279E-4481-89BA-EA4999E4FB8C}" type="slidenum">
              <a:rPr lang="sk-SK" smtClean="0"/>
              <a:pPr/>
              <a:t>25</a:t>
            </a:fld>
            <a:r>
              <a:rPr lang="en-GB" smtClean="0"/>
              <a:t>/25</a:t>
            </a:r>
            <a:endParaRPr lang="sk-SK"/>
          </a:p>
        </p:txBody>
      </p:sp>
    </p:spTree>
    <p:extLst>
      <p:ext uri="{BB962C8B-B14F-4D97-AF65-F5344CB8AC3E}">
        <p14:creationId xmlns:p14="http://schemas.microsoft.com/office/powerpoint/2010/main" val="13328694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352928" cy="1320800"/>
          </a:xfrm>
        </p:spPr>
        <p:txBody>
          <a:bodyPr/>
          <a:lstStyle/>
          <a:p>
            <a:r>
              <a:rPr lang="sk-SK" sz="2400" dirty="0" smtClean="0"/>
              <a:t>Example: </a:t>
            </a:r>
            <a:r>
              <a:rPr lang="en-US" sz="2400" dirty="0"/>
              <a:t>TEACHER’S SALARY IN RELATION TO REGION AND</a:t>
            </a:r>
            <a:br>
              <a:rPr lang="en-US" sz="2400" dirty="0"/>
            </a:br>
            <a:r>
              <a:rPr lang="en-US" sz="2400" dirty="0"/>
              <a:t>SPENDING ON PUBLIC SCHOOL PER PUPIL</a:t>
            </a:r>
            <a:endParaRPr lang="sk-SK" sz="24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11560" y="2348880"/>
                <a:ext cx="7992888" cy="3024336"/>
              </a:xfrm>
            </p:spPr>
            <p:txBody>
              <a:bodyPr>
                <a:noAutofit/>
              </a:bodyPr>
              <a:lstStyle/>
              <a:p>
                <a:pPr marL="0" indent="0">
                  <a:buNone/>
                </a:pPr>
                <a:r>
                  <a:rPr lang="sk-SK" sz="2000" dirty="0" smtClean="0"/>
                  <a:t>We develop the following model:</a:t>
                </a:r>
              </a:p>
              <a:p>
                <a:pPr marL="0" indent="0">
                  <a:buNone/>
                </a:pPr>
                <a14:m>
                  <m:oMathPara xmlns:m="http://schemas.openxmlformats.org/officeDocument/2006/math">
                    <m:oMathParaPr>
                      <m:jc m:val="centerGroup"/>
                    </m:oMathParaPr>
                    <m:oMath xmlns:m="http://schemas.openxmlformats.org/officeDocument/2006/math">
                      <m:sSub>
                        <m:sSubPr>
                          <m:ctrlPr>
                            <a:rPr lang="sk-SK" sz="2000" i="1" smtClean="0">
                              <a:latin typeface="Cambria Math" panose="02040503050406030204" pitchFamily="18" charset="0"/>
                            </a:rPr>
                          </m:ctrlPr>
                        </m:sSubPr>
                        <m:e>
                          <m:r>
                            <a:rPr lang="sk-SK" sz="2000" b="0" i="1" smtClean="0">
                              <a:latin typeface="Cambria Math" panose="02040503050406030204" pitchFamily="18" charset="0"/>
                            </a:rPr>
                            <m:t>𝑌</m:t>
                          </m:r>
                        </m:e>
                        <m:sub>
                          <m:r>
                            <a:rPr lang="sk-SK" sz="2000" b="0" i="1" smtClean="0">
                              <a:latin typeface="Cambria Math" panose="02040503050406030204" pitchFamily="18" charset="0"/>
                            </a:rPr>
                            <m:t>𝑖</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𝐵</m:t>
                          </m:r>
                        </m:e>
                        <m:sub>
                          <m:r>
                            <a:rPr lang="sk-SK" sz="2000" b="0" i="1" smtClean="0">
                              <a:latin typeface="Cambria Math" panose="02040503050406030204" pitchFamily="18" charset="0"/>
                            </a:rPr>
                            <m:t>1</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𝐵</m:t>
                          </m:r>
                        </m:e>
                        <m:sub>
                          <m:r>
                            <a:rPr lang="sk-SK" sz="2000" b="0" i="1" smtClean="0">
                              <a:latin typeface="Cambria Math" panose="02040503050406030204" pitchFamily="18" charset="0"/>
                            </a:rPr>
                            <m:t>2</m:t>
                          </m:r>
                        </m:sub>
                      </m:sSub>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𝐷</m:t>
                          </m:r>
                        </m:e>
                        <m:sub>
                          <m:r>
                            <a:rPr lang="sk-SK" sz="2000" b="0" i="1" smtClean="0">
                              <a:latin typeface="Cambria Math" panose="02040503050406030204" pitchFamily="18" charset="0"/>
                            </a:rPr>
                            <m:t>2</m:t>
                          </m:r>
                          <m:r>
                            <a:rPr lang="sk-SK" sz="2000" b="0" i="1" smtClean="0">
                              <a:latin typeface="Cambria Math" panose="02040503050406030204" pitchFamily="18" charset="0"/>
                            </a:rPr>
                            <m:t>𝑖</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𝐵</m:t>
                          </m:r>
                        </m:e>
                        <m:sub>
                          <m:r>
                            <a:rPr lang="sk-SK" sz="2000" b="0" i="1" smtClean="0">
                              <a:latin typeface="Cambria Math" panose="02040503050406030204" pitchFamily="18" charset="0"/>
                            </a:rPr>
                            <m:t>3</m:t>
                          </m:r>
                        </m:sub>
                      </m:sSub>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𝐷</m:t>
                          </m:r>
                        </m:e>
                        <m:sub>
                          <m:r>
                            <a:rPr lang="sk-SK" sz="2000" b="0" i="1" smtClean="0">
                              <a:latin typeface="Cambria Math" panose="02040503050406030204" pitchFamily="18" charset="0"/>
                            </a:rPr>
                            <m:t>3</m:t>
                          </m:r>
                          <m:r>
                            <a:rPr lang="sk-SK" sz="2000" b="0" i="1" smtClean="0">
                              <a:latin typeface="Cambria Math" panose="02040503050406030204" pitchFamily="18" charset="0"/>
                            </a:rPr>
                            <m:t>𝑖</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𝐵</m:t>
                          </m:r>
                        </m:e>
                        <m:sub>
                          <m:r>
                            <a:rPr lang="sk-SK" sz="2000" b="0" i="1" smtClean="0">
                              <a:latin typeface="Cambria Math" panose="02040503050406030204" pitchFamily="18" charset="0"/>
                            </a:rPr>
                            <m:t>4</m:t>
                          </m:r>
                        </m:sub>
                      </m:sSub>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𝑋</m:t>
                          </m:r>
                        </m:e>
                        <m:sub>
                          <m:r>
                            <a:rPr lang="sk-SK" sz="2000" b="0" i="1" smtClean="0">
                              <a:latin typeface="Cambria Math" panose="02040503050406030204" pitchFamily="18" charset="0"/>
                            </a:rPr>
                            <m:t>𝑖</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𝑢</m:t>
                          </m:r>
                        </m:e>
                        <m:sub>
                          <m:r>
                            <a:rPr lang="sk-SK" sz="2000" b="0" i="1" smtClean="0">
                              <a:latin typeface="Cambria Math" panose="02040503050406030204" pitchFamily="18" charset="0"/>
                            </a:rPr>
                            <m:t>𝑖</m:t>
                          </m:r>
                        </m:sub>
                      </m:sSub>
                    </m:oMath>
                  </m:oMathPara>
                </a14:m>
                <a:endParaRPr lang="sk-SK" sz="2000" dirty="0" smtClean="0"/>
              </a:p>
              <a:p>
                <a:pPr marL="0" indent="0">
                  <a:buNone/>
                </a:pPr>
                <a:r>
                  <a:rPr lang="sk-SK" sz="2000" dirty="0" smtClean="0"/>
                  <a:t>Where Y – average annual salary of public school teachers in state</a:t>
                </a:r>
              </a:p>
              <a:p>
                <a:pPr marL="0" indent="0">
                  <a:buNone/>
                </a:pPr>
                <a:r>
                  <a:rPr lang="sk-SK" sz="2000" dirty="0" smtClean="0"/>
                  <a:t>X – spending on public school per pupil</a:t>
                </a:r>
              </a:p>
              <a:p>
                <a:pPr marL="0" indent="0">
                  <a:buNone/>
                </a:pPr>
                <a:r>
                  <a:rPr lang="sk-SK" sz="2000" dirty="0" smtClean="0"/>
                  <a:t>D</a:t>
                </a:r>
                <a:r>
                  <a:rPr lang="sk-SK" sz="2000" baseline="-25000" dirty="0" smtClean="0"/>
                  <a:t>2</a:t>
                </a:r>
                <a:r>
                  <a:rPr lang="sk-SK" sz="2000" dirty="0" smtClean="0"/>
                  <a:t> = 1 if the state is in the Northeast or North Central, otherwise 0</a:t>
                </a:r>
              </a:p>
              <a:p>
                <a:pPr marL="0" indent="0">
                  <a:buNone/>
                </a:pPr>
                <a:r>
                  <a:rPr lang="sk-SK" sz="2000" dirty="0" smtClean="0"/>
                  <a:t>D</a:t>
                </a:r>
                <a:r>
                  <a:rPr lang="sk-SK" sz="2000" baseline="-25000" dirty="0" smtClean="0"/>
                  <a:t>3</a:t>
                </a:r>
                <a:r>
                  <a:rPr lang="sk-SK" sz="2000" dirty="0" smtClean="0"/>
                  <a:t>=1 if the state is in the South, otherwise 0</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11560" y="2348880"/>
                <a:ext cx="7992888" cy="3024336"/>
              </a:xfrm>
              <a:blipFill rotWithShape="0">
                <a:blip r:embed="rId2"/>
                <a:stretch>
                  <a:fillRect l="-763" t="-806"/>
                </a:stretch>
              </a:blipFill>
            </p:spPr>
            <p:txBody>
              <a:bodyPr/>
              <a:lstStyle/>
              <a:p>
                <a:r>
                  <a:rPr lang="sk-SK">
                    <a:noFill/>
                  </a:rPr>
                  <a:t> </a:t>
                </a:r>
              </a:p>
            </p:txBody>
          </p:sp>
        </mc:Fallback>
      </mc:AlternateContent>
    </p:spTree>
    <p:extLst>
      <p:ext uri="{BB962C8B-B14F-4D97-AF65-F5344CB8AC3E}">
        <p14:creationId xmlns:p14="http://schemas.microsoft.com/office/powerpoint/2010/main" val="35157740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k-SK" dirty="0"/>
          </a:p>
        </p:txBody>
      </p:sp>
      <p:sp>
        <p:nvSpPr>
          <p:cNvPr id="4" name="Slide Number Placeholder 3"/>
          <p:cNvSpPr>
            <a:spLocks noGrp="1"/>
          </p:cNvSpPr>
          <p:nvPr>
            <p:ph type="sldNum" sz="quarter" idx="12"/>
          </p:nvPr>
        </p:nvSpPr>
        <p:spPr/>
        <p:txBody>
          <a:bodyPr/>
          <a:lstStyle/>
          <a:p>
            <a:fld id="{B0473B98-279E-4481-89BA-EA4999E4FB8C}" type="slidenum">
              <a:rPr lang="sk-SK" smtClean="0"/>
              <a:pPr/>
              <a:t>27</a:t>
            </a:fld>
            <a:r>
              <a:rPr lang="en-GB" smtClean="0"/>
              <a:t>/25</a:t>
            </a:r>
            <a:endParaRPr lang="sk-SK"/>
          </a:p>
        </p:txBody>
      </p:sp>
      <mc:AlternateContent xmlns:mc="http://schemas.openxmlformats.org/markup-compatibility/2006" xmlns:a14="http://schemas.microsoft.com/office/drawing/2010/main">
        <mc:Choice Requires="a14">
          <p:sp>
            <p:nvSpPr>
              <p:cNvPr id="5" name="Rectangle 4"/>
              <p:cNvSpPr/>
              <p:nvPr/>
            </p:nvSpPr>
            <p:spPr>
              <a:xfrm>
                <a:off x="470922" y="2132856"/>
                <a:ext cx="8147248" cy="3178434"/>
              </a:xfrm>
              <a:prstGeom prst="rect">
                <a:avLst/>
              </a:prstGeom>
            </p:spPr>
            <p:txBody>
              <a:bodyPr wrap="square">
                <a:spAutoFit/>
              </a:bodyPr>
              <a:lstStyle/>
              <a:p>
                <a:pPr marL="0" indent="0">
                  <a:buNone/>
                </a:pPr>
                <a:r>
                  <a:rPr lang="sk-SK" sz="2000" dirty="0"/>
                  <a:t>The result of the model are as follows:</a:t>
                </a:r>
              </a:p>
              <a:p>
                <a:pPr marL="0" indent="0">
                  <a:buNone/>
                </a:pPr>
                <a14:m>
                  <m:oMathPara xmlns:m="http://schemas.openxmlformats.org/officeDocument/2006/math">
                    <m:oMathParaPr>
                      <m:jc m:val="centerGroup"/>
                    </m:oMathParaPr>
                    <m:oMath xmlns:m="http://schemas.openxmlformats.org/officeDocument/2006/math">
                      <m:sSub>
                        <m:sSubPr>
                          <m:ctrlPr>
                            <a:rPr lang="sk-SK" sz="2000" i="1">
                              <a:latin typeface="Cambria Math" panose="02040503050406030204" pitchFamily="18" charset="0"/>
                            </a:rPr>
                          </m:ctrlPr>
                        </m:sSubPr>
                        <m:e>
                          <m:acc>
                            <m:accPr>
                              <m:chr m:val="̂"/>
                              <m:ctrlPr>
                                <a:rPr lang="sk-SK" sz="2000" i="1">
                                  <a:latin typeface="Cambria Math" panose="02040503050406030204" pitchFamily="18" charset="0"/>
                                </a:rPr>
                              </m:ctrlPr>
                            </m:accPr>
                            <m:e>
                              <m:r>
                                <a:rPr lang="sk-SK" sz="2000" i="1">
                                  <a:latin typeface="Cambria Math" panose="02040503050406030204" pitchFamily="18" charset="0"/>
                                </a:rPr>
                                <m:t>𝑌</m:t>
                              </m:r>
                            </m:e>
                          </m:acc>
                        </m:e>
                        <m:sub>
                          <m:r>
                            <a:rPr lang="sk-SK" sz="2000" i="1">
                              <a:latin typeface="Cambria Math" panose="02040503050406030204" pitchFamily="18" charset="0"/>
                            </a:rPr>
                            <m:t>𝑖</m:t>
                          </m:r>
                        </m:sub>
                      </m:sSub>
                      <m:r>
                        <a:rPr lang="sk-SK" sz="2000">
                          <a:latin typeface="Cambria Math" panose="02040503050406030204" pitchFamily="18" charset="0"/>
                        </a:rPr>
                        <m:t>=13269,11−1673,514</m:t>
                      </m:r>
                      <m:sSub>
                        <m:sSubPr>
                          <m:ctrlPr>
                            <a:rPr lang="sk-SK" sz="2000" i="1">
                              <a:latin typeface="Cambria Math" panose="02040503050406030204" pitchFamily="18" charset="0"/>
                            </a:rPr>
                          </m:ctrlPr>
                        </m:sSubPr>
                        <m:e>
                          <m:r>
                            <a:rPr lang="sk-SK" sz="2000" i="1">
                              <a:latin typeface="Cambria Math" panose="02040503050406030204" pitchFamily="18" charset="0"/>
                            </a:rPr>
                            <m:t>𝐷</m:t>
                          </m:r>
                        </m:e>
                        <m:sub>
                          <m:r>
                            <a:rPr lang="sk-SK" sz="2000" i="1">
                              <a:latin typeface="Cambria Math" panose="02040503050406030204" pitchFamily="18" charset="0"/>
                            </a:rPr>
                            <m:t>2</m:t>
                          </m:r>
                          <m:r>
                            <a:rPr lang="sk-SK" sz="2000" i="1">
                              <a:latin typeface="Cambria Math" panose="02040503050406030204" pitchFamily="18" charset="0"/>
                            </a:rPr>
                            <m:t>𝑖</m:t>
                          </m:r>
                        </m:sub>
                      </m:sSub>
                      <m:r>
                        <a:rPr lang="sk-SK" sz="2000" i="1">
                          <a:latin typeface="Cambria Math" panose="02040503050406030204" pitchFamily="18" charset="0"/>
                        </a:rPr>
                        <m:t>−1144,157</m:t>
                      </m:r>
                      <m:sSub>
                        <m:sSubPr>
                          <m:ctrlPr>
                            <a:rPr lang="sk-SK" sz="2000" i="1">
                              <a:latin typeface="Cambria Math" panose="02040503050406030204" pitchFamily="18" charset="0"/>
                            </a:rPr>
                          </m:ctrlPr>
                        </m:sSubPr>
                        <m:e>
                          <m:r>
                            <a:rPr lang="sk-SK" sz="2000" i="1">
                              <a:latin typeface="Cambria Math" panose="02040503050406030204" pitchFamily="18" charset="0"/>
                            </a:rPr>
                            <m:t>𝐷</m:t>
                          </m:r>
                        </m:e>
                        <m:sub>
                          <m:r>
                            <a:rPr lang="sk-SK" sz="2000" i="1">
                              <a:latin typeface="Cambria Math" panose="02040503050406030204" pitchFamily="18" charset="0"/>
                            </a:rPr>
                            <m:t>3</m:t>
                          </m:r>
                          <m:r>
                            <a:rPr lang="sk-SK" sz="2000" i="1">
                              <a:latin typeface="Cambria Math" panose="02040503050406030204" pitchFamily="18" charset="0"/>
                            </a:rPr>
                            <m:t>𝑖</m:t>
                          </m:r>
                        </m:sub>
                      </m:sSub>
                      <m:r>
                        <a:rPr lang="sk-SK" sz="2000" i="1">
                          <a:latin typeface="Cambria Math" panose="02040503050406030204" pitchFamily="18" charset="0"/>
                        </a:rPr>
                        <m:t>+3,29</m:t>
                      </m:r>
                      <m:sSub>
                        <m:sSubPr>
                          <m:ctrlPr>
                            <a:rPr lang="sk-SK" sz="2000" i="1">
                              <a:latin typeface="Cambria Math" panose="02040503050406030204" pitchFamily="18" charset="0"/>
                            </a:rPr>
                          </m:ctrlPr>
                        </m:sSubPr>
                        <m:e>
                          <m:r>
                            <a:rPr lang="sk-SK" sz="2000" i="1">
                              <a:latin typeface="Cambria Math" panose="02040503050406030204" pitchFamily="18" charset="0"/>
                            </a:rPr>
                            <m:t>𝑋</m:t>
                          </m:r>
                        </m:e>
                        <m:sub>
                          <m:r>
                            <a:rPr lang="sk-SK" sz="2000" i="1">
                              <a:latin typeface="Cambria Math" panose="02040503050406030204" pitchFamily="18" charset="0"/>
                            </a:rPr>
                            <m:t>𝑖</m:t>
                          </m:r>
                        </m:sub>
                      </m:sSub>
                    </m:oMath>
                  </m:oMathPara>
                </a14:m>
                <a:endParaRPr lang="sk-SK" sz="2000" dirty="0"/>
              </a:p>
              <a:p>
                <a:pPr>
                  <a:buFont typeface="Symbol" panose="05050102010706020507" pitchFamily="18" charset="2"/>
                  <a:buChar char="Þ"/>
                </a:pPr>
                <a:r>
                  <a:rPr lang="sk-SK" sz="2000" dirty="0"/>
                  <a:t>As the public expenditure goes up by a dollar, on average, a public school teacher´s salary goes up by about 3,29$.</a:t>
                </a:r>
              </a:p>
              <a:p>
                <a:pPr>
                  <a:buFont typeface="Symbol" panose="05050102010706020507" pitchFamily="18" charset="2"/>
                  <a:buChar char="Þ"/>
                </a:pPr>
                <a:r>
                  <a:rPr lang="sk-SK" sz="2000" dirty="0"/>
                  <a:t>Difference between teacher´s salary in the west and Northeast is 1673,5$</a:t>
                </a:r>
              </a:p>
              <a:p>
                <a:pPr>
                  <a:buFont typeface="Symbol" panose="05050102010706020507" pitchFamily="18" charset="2"/>
                  <a:buChar char="Þ"/>
                </a:pPr>
                <a:r>
                  <a:rPr lang="sk-SK" sz="2000" dirty="0"/>
                  <a:t>Salaries of teachers in the South are lower by 1144,157$ compared with teachers in the west.</a:t>
                </a:r>
              </a:p>
              <a:p>
                <a:pPr>
                  <a:buFont typeface="Symbol" panose="05050102010706020507" pitchFamily="18" charset="2"/>
                  <a:buChar char="Þ"/>
                </a:pPr>
                <a:r>
                  <a:rPr lang="sk-SK" sz="2000" dirty="0"/>
                  <a:t>In this model were used qualitative explanatory </a:t>
                </a:r>
                <a:r>
                  <a:rPr lang="sk-SK" sz="2000" dirty="0" smtClean="0"/>
                  <a:t>variables</a:t>
                </a:r>
                <a:r>
                  <a:rPr lang="sk-SK" sz="2000" dirty="0"/>
                  <a:t>, as well as quantitative explanatory variable</a:t>
                </a:r>
              </a:p>
            </p:txBody>
          </p:sp>
        </mc:Choice>
        <mc:Fallback xmlns="">
          <p:sp>
            <p:nvSpPr>
              <p:cNvPr id="5" name="Rectangle 4"/>
              <p:cNvSpPr>
                <a:spLocks noRot="1" noChangeAspect="1" noMove="1" noResize="1" noEditPoints="1" noAdjustHandles="1" noChangeArrowheads="1" noChangeShapeType="1" noTextEdit="1"/>
              </p:cNvSpPr>
              <p:nvPr/>
            </p:nvSpPr>
            <p:spPr>
              <a:xfrm>
                <a:off x="470922" y="2132856"/>
                <a:ext cx="8147248" cy="3178434"/>
              </a:xfrm>
              <a:prstGeom prst="rect">
                <a:avLst/>
              </a:prstGeom>
              <a:blipFill rotWithShape="0">
                <a:blip r:embed="rId2"/>
                <a:stretch>
                  <a:fillRect l="-823" t="-960" r="-449" b="-2687"/>
                </a:stretch>
              </a:blipFill>
            </p:spPr>
            <p:txBody>
              <a:bodyPr/>
              <a:lstStyle/>
              <a:p>
                <a:r>
                  <a:rPr lang="sk-SK">
                    <a:noFill/>
                  </a:rPr>
                  <a:t> </a:t>
                </a:r>
              </a:p>
            </p:txBody>
          </p:sp>
        </mc:Fallback>
      </mc:AlternateContent>
    </p:spTree>
    <p:extLst>
      <p:ext uri="{BB962C8B-B14F-4D97-AF65-F5344CB8AC3E}">
        <p14:creationId xmlns:p14="http://schemas.microsoft.com/office/powerpoint/2010/main" val="3175024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ástupný symbol čísla snímky 3"/>
          <p:cNvSpPr>
            <a:spLocks noGrp="1"/>
          </p:cNvSpPr>
          <p:nvPr>
            <p:ph type="sldNum" sz="quarter" idx="12"/>
          </p:nvPr>
        </p:nvSpPr>
        <p:spPr/>
        <p:txBody>
          <a:bodyPr/>
          <a:lstStyle/>
          <a:p>
            <a:fld id="{42049149-B7DD-4932-9D66-836723299CA3}" type="slidenum">
              <a:rPr lang="sk-SK"/>
              <a:pPr/>
              <a:t>3</a:t>
            </a:fld>
            <a:r>
              <a:rPr lang="en-GB"/>
              <a:t>/25</a:t>
            </a:r>
            <a:endParaRPr lang="sk-SK"/>
          </a:p>
        </p:txBody>
      </p:sp>
      <p:sp>
        <p:nvSpPr>
          <p:cNvPr id="20481" name="Title 1"/>
          <p:cNvSpPr>
            <a:spLocks noGrp="1"/>
          </p:cNvSpPr>
          <p:nvPr>
            <p:ph type="title" idx="4294967295"/>
          </p:nvPr>
        </p:nvSpPr>
        <p:spPr>
          <a:xfrm>
            <a:off x="468313" y="333375"/>
            <a:ext cx="8229600" cy="1143000"/>
          </a:xfrm>
        </p:spPr>
        <p:txBody>
          <a:bodyPr anchor="t"/>
          <a:lstStyle/>
          <a:p>
            <a:r>
              <a:rPr lang="sk-SK"/>
              <a:t>Econometrics</a:t>
            </a:r>
          </a:p>
        </p:txBody>
      </p:sp>
      <p:grpSp>
        <p:nvGrpSpPr>
          <p:cNvPr id="20483" name="Group 2"/>
          <p:cNvGrpSpPr>
            <a:grpSpLocks/>
          </p:cNvGrpSpPr>
          <p:nvPr/>
        </p:nvGrpSpPr>
        <p:grpSpPr bwMode="auto">
          <a:xfrm>
            <a:off x="1403350" y="2205038"/>
            <a:ext cx="6842125" cy="3384550"/>
            <a:chOff x="4573" y="5859"/>
            <a:chExt cx="5614" cy="2916"/>
          </a:xfrm>
        </p:grpSpPr>
        <p:cxnSp>
          <p:nvCxnSpPr>
            <p:cNvPr id="20484" name="AutoShape 3"/>
            <p:cNvCxnSpPr>
              <a:cxnSpLocks noChangeShapeType="1"/>
            </p:cNvCxnSpPr>
            <p:nvPr/>
          </p:nvCxnSpPr>
          <p:spPr bwMode="auto">
            <a:xfrm flipH="1">
              <a:off x="6290" y="6416"/>
              <a:ext cx="2187" cy="653"/>
            </a:xfrm>
            <a:prstGeom prst="straightConnector1">
              <a:avLst/>
            </a:prstGeom>
            <a:noFill/>
            <a:ln w="9525">
              <a:solidFill>
                <a:srgbClr val="000000"/>
              </a:solidFill>
              <a:round/>
              <a:headEnd/>
              <a:tailEnd type="triangle" w="med" len="med"/>
            </a:ln>
          </p:spPr>
        </p:cxnSp>
        <p:sp>
          <p:nvSpPr>
            <p:cNvPr id="20485" name="Oval 4"/>
            <p:cNvSpPr>
              <a:spLocks noChangeArrowheads="1"/>
            </p:cNvSpPr>
            <p:nvPr/>
          </p:nvSpPr>
          <p:spPr bwMode="auto">
            <a:xfrm>
              <a:off x="5244" y="6927"/>
              <a:ext cx="2038" cy="1848"/>
            </a:xfrm>
            <a:prstGeom prst="ellipse">
              <a:avLst/>
            </a:prstGeom>
            <a:noFill/>
            <a:ln w="9525">
              <a:solidFill>
                <a:srgbClr val="000000"/>
              </a:solidFill>
              <a:round/>
              <a:headEnd/>
              <a:tailEnd/>
            </a:ln>
          </p:spPr>
          <p:txBody>
            <a:bodyPr/>
            <a:lstStyle/>
            <a:p>
              <a:endParaRPr lang="en-US">
                <a:latin typeface="Calibri" pitchFamily="34" charset="0"/>
              </a:endParaRPr>
            </a:p>
          </p:txBody>
        </p:sp>
        <p:sp>
          <p:nvSpPr>
            <p:cNvPr id="7" name="Text Box 5"/>
            <p:cNvSpPr txBox="1">
              <a:spLocks noChangeArrowheads="1"/>
            </p:cNvSpPr>
            <p:nvPr/>
          </p:nvSpPr>
          <p:spPr bwMode="auto">
            <a:xfrm>
              <a:off x="6611" y="6226"/>
              <a:ext cx="1214" cy="844"/>
            </a:xfrm>
            <a:prstGeom prst="rect">
              <a:avLst/>
            </a:prstGeom>
            <a:noFill/>
            <a:ln w="9525">
              <a:noFill/>
              <a:miter lim="800000"/>
              <a:headEnd/>
              <a:tailEnd/>
            </a:ln>
          </p:spPr>
          <p:txBody>
            <a:bodyPr/>
            <a:lstStyle/>
            <a:p>
              <a:pPr>
                <a:spcAft>
                  <a:spcPts val="1000"/>
                </a:spcAft>
                <a:defRPr/>
              </a:pPr>
              <a:r>
                <a:rPr lang="sk-SK" sz="2000" dirty="0" err="1">
                  <a:effectLst>
                    <a:outerShdw blurRad="38100" dist="38100" dir="2700000" algn="tl">
                      <a:srgbClr val="000000">
                        <a:alpha val="43137"/>
                      </a:srgbClr>
                    </a:outerShdw>
                  </a:effectLst>
                  <a:latin typeface="Calibri" pitchFamily="34" charset="0"/>
                  <a:cs typeface="+mn-cs"/>
                </a:rPr>
                <a:t>Statistics</a:t>
              </a:r>
              <a:endParaRPr lang="sk-SK" sz="2000" dirty="0">
                <a:effectLst>
                  <a:outerShdw blurRad="38100" dist="38100" dir="2700000" algn="tl">
                    <a:srgbClr val="000000">
                      <a:alpha val="43137"/>
                    </a:srgbClr>
                  </a:outerShdw>
                </a:effectLst>
                <a:latin typeface="Arial" panose="020B0604020202020204" pitchFamily="34" charset="0"/>
                <a:cs typeface="+mn-cs"/>
              </a:endParaRPr>
            </a:p>
          </p:txBody>
        </p:sp>
        <p:sp>
          <p:nvSpPr>
            <p:cNvPr id="20487" name="Oval 6"/>
            <p:cNvSpPr>
              <a:spLocks noChangeArrowheads="1"/>
            </p:cNvSpPr>
            <p:nvPr/>
          </p:nvSpPr>
          <p:spPr bwMode="auto">
            <a:xfrm>
              <a:off x="4573" y="5859"/>
              <a:ext cx="2038" cy="1848"/>
            </a:xfrm>
            <a:prstGeom prst="ellipse">
              <a:avLst/>
            </a:prstGeom>
            <a:noFill/>
            <a:ln w="9525">
              <a:solidFill>
                <a:srgbClr val="000000"/>
              </a:solidFill>
              <a:round/>
              <a:headEnd/>
              <a:tailEnd/>
            </a:ln>
          </p:spPr>
          <p:txBody>
            <a:bodyPr/>
            <a:lstStyle/>
            <a:p>
              <a:endParaRPr lang="en-US">
                <a:latin typeface="Calibri" pitchFamily="34" charset="0"/>
              </a:endParaRPr>
            </a:p>
          </p:txBody>
        </p:sp>
        <p:sp>
          <p:nvSpPr>
            <p:cNvPr id="9" name="Text Box 7"/>
            <p:cNvSpPr txBox="1">
              <a:spLocks noChangeArrowheads="1"/>
            </p:cNvSpPr>
            <p:nvPr/>
          </p:nvSpPr>
          <p:spPr bwMode="auto">
            <a:xfrm>
              <a:off x="4692" y="6417"/>
              <a:ext cx="1300" cy="733"/>
            </a:xfrm>
            <a:prstGeom prst="rect">
              <a:avLst/>
            </a:prstGeom>
            <a:noFill/>
            <a:ln w="9525">
              <a:noFill/>
              <a:miter lim="800000"/>
              <a:headEnd/>
              <a:tailEnd/>
            </a:ln>
          </p:spPr>
          <p:txBody>
            <a:bodyPr/>
            <a:lstStyle/>
            <a:p>
              <a:pPr>
                <a:spcAft>
                  <a:spcPts val="1000"/>
                </a:spcAft>
                <a:defRPr/>
              </a:pPr>
              <a:r>
                <a:rPr lang="sk-SK" sz="2000" dirty="0" err="1">
                  <a:effectLst>
                    <a:outerShdw blurRad="38100" dist="38100" dir="2700000" algn="tl">
                      <a:srgbClr val="000000">
                        <a:alpha val="43137"/>
                      </a:srgbClr>
                    </a:outerShdw>
                  </a:effectLst>
                  <a:latin typeface="Calibri" pitchFamily="34" charset="0"/>
                  <a:cs typeface="+mn-cs"/>
                </a:rPr>
                <a:t>Mathematics</a:t>
              </a:r>
              <a:endParaRPr lang="sk-SK" sz="2000" dirty="0">
                <a:effectLst>
                  <a:outerShdw blurRad="38100" dist="38100" dir="2700000" algn="tl">
                    <a:srgbClr val="000000">
                      <a:alpha val="43137"/>
                    </a:srgbClr>
                  </a:outerShdw>
                </a:effectLst>
                <a:latin typeface="Arial" panose="020B0604020202020204" pitchFamily="34" charset="0"/>
                <a:cs typeface="+mn-cs"/>
              </a:endParaRPr>
            </a:p>
          </p:txBody>
        </p:sp>
        <p:sp>
          <p:nvSpPr>
            <p:cNvPr id="20489" name="Oval 8"/>
            <p:cNvSpPr>
              <a:spLocks noChangeArrowheads="1"/>
            </p:cNvSpPr>
            <p:nvPr/>
          </p:nvSpPr>
          <p:spPr bwMode="auto">
            <a:xfrm>
              <a:off x="5954" y="5859"/>
              <a:ext cx="2038" cy="1848"/>
            </a:xfrm>
            <a:prstGeom prst="ellipse">
              <a:avLst/>
            </a:prstGeom>
            <a:noFill/>
            <a:ln w="9525">
              <a:solidFill>
                <a:srgbClr val="000000"/>
              </a:solidFill>
              <a:round/>
              <a:headEnd/>
              <a:tailEnd/>
            </a:ln>
          </p:spPr>
          <p:txBody>
            <a:bodyPr/>
            <a:lstStyle/>
            <a:p>
              <a:endParaRPr lang="en-US">
                <a:latin typeface="Calibri" pitchFamily="34" charset="0"/>
              </a:endParaRPr>
            </a:p>
          </p:txBody>
        </p:sp>
        <p:sp>
          <p:nvSpPr>
            <p:cNvPr id="11" name="Text Box 9"/>
            <p:cNvSpPr txBox="1">
              <a:spLocks noChangeArrowheads="1"/>
            </p:cNvSpPr>
            <p:nvPr/>
          </p:nvSpPr>
          <p:spPr bwMode="auto">
            <a:xfrm>
              <a:off x="5637" y="7844"/>
              <a:ext cx="1214" cy="706"/>
            </a:xfrm>
            <a:prstGeom prst="rect">
              <a:avLst/>
            </a:prstGeom>
            <a:noFill/>
            <a:ln w="9525">
              <a:noFill/>
              <a:miter lim="800000"/>
              <a:headEnd/>
              <a:tailEnd/>
            </a:ln>
          </p:spPr>
          <p:txBody>
            <a:bodyPr/>
            <a:lstStyle/>
            <a:p>
              <a:pPr>
                <a:spcAft>
                  <a:spcPts val="1000"/>
                </a:spcAft>
                <a:defRPr/>
              </a:pPr>
              <a:r>
                <a:rPr lang="sk-SK" sz="2000" dirty="0" err="1">
                  <a:effectLst>
                    <a:outerShdw blurRad="38100" dist="38100" dir="2700000" algn="tl">
                      <a:srgbClr val="000000">
                        <a:alpha val="43137"/>
                      </a:srgbClr>
                    </a:outerShdw>
                  </a:effectLst>
                  <a:latin typeface="Calibri" pitchFamily="34" charset="0"/>
                  <a:cs typeface="+mn-cs"/>
                </a:rPr>
                <a:t>Economics</a:t>
              </a:r>
              <a:endParaRPr lang="sk-SK" sz="2000" dirty="0">
                <a:effectLst>
                  <a:outerShdw blurRad="38100" dist="38100" dir="2700000" algn="tl">
                    <a:srgbClr val="000000">
                      <a:alpha val="43137"/>
                    </a:srgbClr>
                  </a:outerShdw>
                </a:effectLst>
                <a:latin typeface="Arial" panose="020B0604020202020204" pitchFamily="34" charset="0"/>
                <a:cs typeface="+mn-cs"/>
              </a:endParaRPr>
            </a:p>
          </p:txBody>
        </p:sp>
        <p:sp>
          <p:nvSpPr>
            <p:cNvPr id="12" name="Text Box 10"/>
            <p:cNvSpPr txBox="1">
              <a:spLocks noChangeArrowheads="1"/>
            </p:cNvSpPr>
            <p:nvPr/>
          </p:nvSpPr>
          <p:spPr bwMode="auto">
            <a:xfrm>
              <a:off x="8559" y="6085"/>
              <a:ext cx="1628" cy="844"/>
            </a:xfrm>
            <a:prstGeom prst="rect">
              <a:avLst/>
            </a:prstGeom>
            <a:noFill/>
            <a:ln w="9525">
              <a:noFill/>
              <a:miter lim="800000"/>
              <a:headEnd/>
              <a:tailEnd/>
            </a:ln>
          </p:spPr>
          <p:txBody>
            <a:bodyPr/>
            <a:lstStyle/>
            <a:p>
              <a:pPr>
                <a:spcAft>
                  <a:spcPts val="1000"/>
                </a:spcAft>
                <a:defRPr/>
              </a:pPr>
              <a:r>
                <a:rPr lang="sk-SK" sz="2400" dirty="0" err="1">
                  <a:effectLst>
                    <a:outerShdw blurRad="38100" dist="38100" dir="2700000" algn="tl">
                      <a:srgbClr val="000000">
                        <a:alpha val="43137"/>
                      </a:srgbClr>
                    </a:outerShdw>
                  </a:effectLst>
                  <a:latin typeface="Calibri" pitchFamily="34" charset="0"/>
                  <a:cs typeface="+mn-cs"/>
                </a:rPr>
                <a:t>Econometrics</a:t>
              </a:r>
              <a:endParaRPr lang="sk-SK" sz="2400" dirty="0">
                <a:effectLst>
                  <a:outerShdw blurRad="38100" dist="38100" dir="2700000" algn="tl">
                    <a:srgbClr val="000000">
                      <a:alpha val="43137"/>
                    </a:srgbClr>
                  </a:outerShdw>
                </a:effectLst>
                <a:latin typeface="Arial" panose="020B0604020202020204" pitchFamily="34" charset="0"/>
                <a:cs typeface="+mn-cs"/>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7BE2F2E2-C54A-4CE0-8D5F-A5B910A20CDA}" type="slidenum">
              <a:rPr lang="sk-SK"/>
              <a:pPr/>
              <a:t>4</a:t>
            </a:fld>
            <a:r>
              <a:rPr lang="en-GB"/>
              <a:t>/25</a:t>
            </a:r>
            <a:endParaRPr lang="sk-SK"/>
          </a:p>
        </p:txBody>
      </p:sp>
      <p:sp>
        <p:nvSpPr>
          <p:cNvPr id="21505" name="Title 1"/>
          <p:cNvSpPr>
            <a:spLocks noGrp="1"/>
          </p:cNvSpPr>
          <p:nvPr>
            <p:ph type="title" idx="4294967295"/>
          </p:nvPr>
        </p:nvSpPr>
        <p:spPr/>
        <p:txBody>
          <a:bodyPr anchor="t"/>
          <a:lstStyle/>
          <a:p>
            <a:r>
              <a:rPr lang="en-GB"/>
              <a:t>Methodology of Econometrics</a:t>
            </a:r>
          </a:p>
        </p:txBody>
      </p:sp>
      <p:sp>
        <p:nvSpPr>
          <p:cNvPr id="3" name="Content Placeholder 2"/>
          <p:cNvSpPr>
            <a:spLocks noGrp="1"/>
          </p:cNvSpPr>
          <p:nvPr>
            <p:ph idx="4294967295"/>
          </p:nvPr>
        </p:nvSpPr>
        <p:spPr>
          <a:xfrm>
            <a:off x="179388" y="981075"/>
            <a:ext cx="8964612" cy="4522788"/>
          </a:xfrm>
        </p:spPr>
        <p:txBody>
          <a:bodyPr>
            <a:spAutoFit/>
          </a:bodyPr>
          <a:lstStyle/>
          <a:p>
            <a:pPr>
              <a:buFont typeface="Arial" charset="0"/>
              <a:buNone/>
            </a:pPr>
            <a:r>
              <a:rPr lang="sk-SK"/>
              <a:t>    </a:t>
            </a:r>
            <a:r>
              <a:rPr lang="en-GB" sz="2400"/>
              <a:t>Traditional econometric methodology proceeds along</a:t>
            </a:r>
          </a:p>
          <a:p>
            <a:pPr>
              <a:buFont typeface="Arial" charset="0"/>
              <a:buNone/>
            </a:pPr>
            <a:r>
              <a:rPr lang="en-GB" sz="2400"/>
              <a:t> the following lines:</a:t>
            </a:r>
          </a:p>
          <a:p>
            <a:pPr>
              <a:buFont typeface="Arial" charset="0"/>
              <a:buAutoNum type="arabicPeriod"/>
            </a:pPr>
            <a:r>
              <a:rPr lang="en-GB" sz="2400"/>
              <a:t>Statement of theory or hypothesis</a:t>
            </a:r>
          </a:p>
          <a:p>
            <a:pPr>
              <a:buFont typeface="Arial" charset="0"/>
              <a:buAutoNum type="arabicPeriod"/>
            </a:pPr>
            <a:r>
              <a:rPr lang="en-GB" sz="2400"/>
              <a:t>Specification of the mathematical model  of the theory</a:t>
            </a:r>
          </a:p>
          <a:p>
            <a:pPr>
              <a:buFont typeface="Arial" charset="0"/>
              <a:buAutoNum type="arabicPeriod"/>
            </a:pPr>
            <a:r>
              <a:rPr lang="en-GB" sz="2400"/>
              <a:t>Specification of the statistical, or econometric model</a:t>
            </a:r>
          </a:p>
          <a:p>
            <a:pPr>
              <a:buFont typeface="Arial" charset="0"/>
              <a:buAutoNum type="arabicPeriod"/>
            </a:pPr>
            <a:r>
              <a:rPr lang="en-GB" sz="2400"/>
              <a:t>Obtaining the data</a:t>
            </a:r>
          </a:p>
          <a:p>
            <a:pPr>
              <a:buFont typeface="Arial" charset="0"/>
              <a:buAutoNum type="arabicPeriod"/>
            </a:pPr>
            <a:r>
              <a:rPr lang="en-GB" sz="2400"/>
              <a:t>Estimation of the parameters of the econometric model</a:t>
            </a:r>
          </a:p>
          <a:p>
            <a:pPr>
              <a:buFont typeface="Arial" charset="0"/>
              <a:buAutoNum type="arabicPeriod"/>
            </a:pPr>
            <a:r>
              <a:rPr lang="en-GB" sz="2400"/>
              <a:t>Hypothesis testing</a:t>
            </a:r>
          </a:p>
          <a:p>
            <a:pPr>
              <a:buFont typeface="Arial" charset="0"/>
              <a:buAutoNum type="arabicPeriod"/>
            </a:pPr>
            <a:r>
              <a:rPr lang="en-GB" sz="2400"/>
              <a:t>Forecasting or prediction</a:t>
            </a:r>
          </a:p>
          <a:p>
            <a:pPr>
              <a:buFont typeface="Arial" charset="0"/>
              <a:buAutoNum type="arabicPeriod"/>
            </a:pPr>
            <a:r>
              <a:rPr lang="en-GB" sz="2400"/>
              <a:t>Using the model for control or policy purposes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BCC2AB7C-06C2-4F26-9271-6BA37B2BDD94}" type="slidenum">
              <a:rPr lang="sk-SK"/>
              <a:pPr/>
              <a:t>5</a:t>
            </a:fld>
            <a:r>
              <a:rPr lang="en-GB"/>
              <a:t>/25</a:t>
            </a:r>
            <a:endParaRPr lang="sk-SK"/>
          </a:p>
        </p:txBody>
      </p:sp>
      <p:sp>
        <p:nvSpPr>
          <p:cNvPr id="6146" name="Title 1"/>
          <p:cNvSpPr>
            <a:spLocks noGrp="1"/>
          </p:cNvSpPr>
          <p:nvPr>
            <p:ph type="title" idx="4294967295"/>
          </p:nvPr>
        </p:nvSpPr>
        <p:spPr>
          <a:xfrm>
            <a:off x="1835150" y="0"/>
            <a:ext cx="5818188" cy="549275"/>
          </a:xfrm>
        </p:spPr>
        <p:txBody>
          <a:bodyPr anchor="t">
            <a:normAutofit fontScale="90000"/>
          </a:bodyPr>
          <a:lstStyle/>
          <a:p>
            <a:r>
              <a:rPr lang="sk-SK" sz="4000"/>
              <a:t>Example: </a:t>
            </a:r>
          </a:p>
        </p:txBody>
      </p:sp>
      <p:sp>
        <p:nvSpPr>
          <p:cNvPr id="6147" name="Content Placeholder 2"/>
          <p:cNvSpPr>
            <a:spLocks noGrp="1"/>
          </p:cNvSpPr>
          <p:nvPr>
            <p:ph idx="4294967295"/>
          </p:nvPr>
        </p:nvSpPr>
        <p:spPr>
          <a:xfrm>
            <a:off x="468313" y="836613"/>
            <a:ext cx="8424862" cy="4176712"/>
          </a:xfrm>
        </p:spPr>
        <p:txBody>
          <a:bodyPr>
            <a:normAutofit fontScale="92500" lnSpcReduction="10000"/>
          </a:bodyPr>
          <a:lstStyle/>
          <a:p>
            <a:pPr>
              <a:buFontTx/>
              <a:buNone/>
            </a:pPr>
            <a:r>
              <a:rPr lang="en-GB" sz="2400" b="1"/>
              <a:t>1. Statement of Theory or Hypothesis:</a:t>
            </a:r>
          </a:p>
          <a:p>
            <a:pPr>
              <a:buFont typeface="Arial" charset="0"/>
              <a:buNone/>
            </a:pPr>
            <a:r>
              <a:rPr lang="en-GB" sz="2400"/>
              <a:t> Keynes stated: „The fundamental psychological law... Is that men (women) are disposed, as a rule and on average to increase their consumption as their income increases but not as much as the increase in their income.“</a:t>
            </a:r>
          </a:p>
          <a:p>
            <a:pPr>
              <a:buFont typeface="Arial" charset="0"/>
              <a:buNone/>
            </a:pPr>
            <a:r>
              <a:rPr lang="en-GB" sz="2400"/>
              <a:t>(John Maynard Keynes, </a:t>
            </a:r>
            <a:r>
              <a:rPr lang="en-GB" sz="2400" i="1"/>
              <a:t>The General Theory of Employment, Interest and Money, </a:t>
            </a:r>
            <a:r>
              <a:rPr lang="en-GB" sz="2400"/>
              <a:t>Harcourt Brace Jovanovich, New York, 1936, p. 96.)</a:t>
            </a:r>
          </a:p>
          <a:p>
            <a:r>
              <a:rPr lang="en-GB" sz="2400"/>
              <a:t>In short, Keynes postulated that the </a:t>
            </a:r>
            <a:r>
              <a:rPr lang="en-GB" sz="2400" b="1"/>
              <a:t>marginal propensity to consume (MPC), </a:t>
            </a:r>
            <a:r>
              <a:rPr lang="en-GB" sz="2400"/>
              <a:t>the rate of change of consumption for a unit (say, a dollar) change in income, is greater than zero but less than 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DBD42B2F-B41B-4002-AF72-9CDA91AA1749}" type="slidenum">
              <a:rPr lang="sk-SK"/>
              <a:pPr/>
              <a:t>6</a:t>
            </a:fld>
            <a:r>
              <a:rPr lang="en-GB"/>
              <a:t>/25</a:t>
            </a:r>
            <a:endParaRPr lang="sk-SK"/>
          </a:p>
        </p:txBody>
      </p:sp>
      <p:sp>
        <p:nvSpPr>
          <p:cNvPr id="23553" name="Title 1"/>
          <p:cNvSpPr>
            <a:spLocks noGrp="1"/>
          </p:cNvSpPr>
          <p:nvPr>
            <p:ph type="title" idx="4294967295"/>
          </p:nvPr>
        </p:nvSpPr>
        <p:spPr>
          <a:xfrm>
            <a:off x="179388" y="549275"/>
            <a:ext cx="7850187" cy="1320800"/>
          </a:xfrm>
        </p:spPr>
        <p:txBody>
          <a:bodyPr anchor="t"/>
          <a:lstStyle/>
          <a:p>
            <a:r>
              <a:rPr lang="en-US" sz="2800" b="1"/>
              <a:t>2. Specification of the Mathematical Model of Consumption</a:t>
            </a:r>
            <a:endParaRPr lang="sk-SK" sz="2800"/>
          </a:p>
        </p:txBody>
      </p:sp>
      <p:sp>
        <p:nvSpPr>
          <p:cNvPr id="3" name="Content Placeholder 2"/>
          <p:cNvSpPr>
            <a:spLocks noGrp="1" noRot="1" noChangeAspect="1" noMove="1" noResize="1" noEditPoints="1" noAdjustHandles="1" noChangeArrowheads="1" noChangeShapeType="1" noTextEdit="1"/>
          </p:cNvSpPr>
          <p:nvPr>
            <p:ph idx="4294967295"/>
          </p:nvPr>
        </p:nvSpPr>
        <p:spPr>
          <a:xfrm>
            <a:off x="609599" y="2160590"/>
            <a:ext cx="6347714" cy="3880773"/>
          </a:xfrm>
          <a:blipFill rotWithShape="0">
            <a:blip r:embed="rId2"/>
            <a:stretch>
              <a:fillRect l="-1111" t="-1078"/>
            </a:stretch>
          </a:blipFill>
          <a:ln/>
          <a:extLst/>
        </p:spPr>
        <p:txBody>
          <a:bodyPr rtlCol="0">
            <a:normAutofit/>
          </a:bodyPr>
          <a:lstStyle/>
          <a:p>
            <a:pPr defTabSz="457200" fontAlgn="auto">
              <a:spcBef>
                <a:spcPts val="1000"/>
              </a:spcBef>
              <a:spcAft>
                <a:spcPts val="0"/>
              </a:spcAft>
              <a:buClr>
                <a:schemeClr val="accent1"/>
              </a:buClr>
              <a:buSzPct val="80000"/>
              <a:buFont typeface="Wingdings 3" charset="2"/>
              <a:buChar char=""/>
              <a:defRPr/>
            </a:pPr>
            <a:r>
              <a:rPr lang="sk-SK" sz="1800" kern="1200">
                <a:noFill/>
                <a:latin typeface="+mn-lt"/>
                <a:ea typeface="+mn-ea"/>
                <a:cs typeface="+mn-cs"/>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čísla snímky 3"/>
          <p:cNvSpPr>
            <a:spLocks noGrp="1"/>
          </p:cNvSpPr>
          <p:nvPr>
            <p:ph type="sldNum" sz="quarter" idx="12"/>
          </p:nvPr>
        </p:nvSpPr>
        <p:spPr/>
        <p:txBody>
          <a:bodyPr/>
          <a:lstStyle/>
          <a:p>
            <a:fld id="{8DAFDA84-93F8-4E1A-A9E3-0E27678EA4B0}" type="slidenum">
              <a:rPr lang="sk-SK"/>
              <a:pPr/>
              <a:t>7</a:t>
            </a:fld>
            <a:r>
              <a:rPr lang="en-GB"/>
              <a:t>/25</a:t>
            </a:r>
            <a:endParaRPr lang="sk-SK"/>
          </a:p>
        </p:txBody>
      </p:sp>
      <p:sp>
        <p:nvSpPr>
          <p:cNvPr id="24577" name="Title 1"/>
          <p:cNvSpPr>
            <a:spLocks noGrp="1"/>
          </p:cNvSpPr>
          <p:nvPr>
            <p:ph type="title" idx="4294967295"/>
          </p:nvPr>
        </p:nvSpPr>
        <p:spPr>
          <a:xfrm>
            <a:off x="334963" y="169863"/>
            <a:ext cx="6540500" cy="882650"/>
          </a:xfrm>
        </p:spPr>
        <p:txBody>
          <a:bodyPr anchor="t"/>
          <a:lstStyle/>
          <a:p>
            <a:r>
              <a:rPr lang="en-GB" sz="2800"/>
              <a:t>Keynesian consumption function</a:t>
            </a:r>
          </a:p>
        </p:txBody>
      </p:sp>
      <p:cxnSp>
        <p:nvCxnSpPr>
          <p:cNvPr id="5" name="Straight Arrow Connector 4"/>
          <p:cNvCxnSpPr/>
          <p:nvPr/>
        </p:nvCxnSpPr>
        <p:spPr>
          <a:xfrm flipH="1" flipV="1">
            <a:off x="1042988" y="1600200"/>
            <a:ext cx="73025" cy="42052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1116013" y="5805488"/>
            <a:ext cx="72009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580" name="TextBox 7"/>
          <p:cNvSpPr txBox="1">
            <a:spLocks noChangeArrowheads="1"/>
          </p:cNvSpPr>
          <p:nvPr/>
        </p:nvSpPr>
        <p:spPr bwMode="auto">
          <a:xfrm>
            <a:off x="8316913" y="5805488"/>
            <a:ext cx="338137" cy="369887"/>
          </a:xfrm>
          <a:prstGeom prst="rect">
            <a:avLst/>
          </a:prstGeom>
          <a:noFill/>
          <a:ln w="9525">
            <a:noFill/>
            <a:miter lim="800000"/>
            <a:headEnd/>
            <a:tailEnd/>
          </a:ln>
        </p:spPr>
        <p:txBody>
          <a:bodyPr wrap="none">
            <a:spAutoFit/>
          </a:bodyPr>
          <a:lstStyle/>
          <a:p>
            <a:r>
              <a:rPr lang="sk-SK"/>
              <a:t>X</a:t>
            </a:r>
          </a:p>
        </p:txBody>
      </p:sp>
      <p:sp>
        <p:nvSpPr>
          <p:cNvPr id="24581" name="TextBox 8"/>
          <p:cNvSpPr txBox="1">
            <a:spLocks noChangeArrowheads="1"/>
          </p:cNvSpPr>
          <p:nvPr/>
        </p:nvSpPr>
        <p:spPr bwMode="auto">
          <a:xfrm>
            <a:off x="457200" y="1600200"/>
            <a:ext cx="338138" cy="369888"/>
          </a:xfrm>
          <a:prstGeom prst="rect">
            <a:avLst/>
          </a:prstGeom>
          <a:noFill/>
          <a:ln w="9525">
            <a:noFill/>
            <a:miter lim="800000"/>
            <a:headEnd/>
            <a:tailEnd/>
          </a:ln>
        </p:spPr>
        <p:txBody>
          <a:bodyPr wrap="none">
            <a:spAutoFit/>
          </a:bodyPr>
          <a:lstStyle/>
          <a:p>
            <a:r>
              <a:rPr lang="sk-SK"/>
              <a:t>Y</a:t>
            </a:r>
          </a:p>
        </p:txBody>
      </p:sp>
      <p:sp>
        <p:nvSpPr>
          <p:cNvPr id="24582" name="TextBox 9"/>
          <p:cNvSpPr txBox="1">
            <a:spLocks noChangeArrowheads="1"/>
          </p:cNvSpPr>
          <p:nvPr/>
        </p:nvSpPr>
        <p:spPr bwMode="auto">
          <a:xfrm>
            <a:off x="3595688" y="5830888"/>
            <a:ext cx="1023937" cy="400050"/>
          </a:xfrm>
          <a:prstGeom prst="rect">
            <a:avLst/>
          </a:prstGeom>
          <a:noFill/>
          <a:ln w="9525">
            <a:noFill/>
            <a:miter lim="800000"/>
            <a:headEnd/>
            <a:tailEnd/>
          </a:ln>
        </p:spPr>
        <p:txBody>
          <a:bodyPr wrap="none">
            <a:spAutoFit/>
          </a:bodyPr>
          <a:lstStyle/>
          <a:p>
            <a:r>
              <a:rPr lang="sk-SK" sz="2000"/>
              <a:t>Income</a:t>
            </a:r>
            <a:endParaRPr lang="sk-SK"/>
          </a:p>
        </p:txBody>
      </p:sp>
      <p:sp>
        <p:nvSpPr>
          <p:cNvPr id="24583" name="TextBox 10"/>
          <p:cNvSpPr txBox="1">
            <a:spLocks noChangeArrowheads="1"/>
          </p:cNvSpPr>
          <p:nvPr/>
        </p:nvSpPr>
        <p:spPr bwMode="auto">
          <a:xfrm rot="-5400000">
            <a:off x="-758031" y="3502819"/>
            <a:ext cx="3106738" cy="400050"/>
          </a:xfrm>
          <a:prstGeom prst="rect">
            <a:avLst/>
          </a:prstGeom>
          <a:noFill/>
          <a:ln w="9525">
            <a:noFill/>
            <a:miter lim="800000"/>
            <a:headEnd/>
            <a:tailEnd/>
          </a:ln>
        </p:spPr>
        <p:txBody>
          <a:bodyPr wrap="none">
            <a:spAutoFit/>
          </a:bodyPr>
          <a:lstStyle/>
          <a:p>
            <a:r>
              <a:rPr lang="sk-SK" sz="2000"/>
              <a:t>Consumption expenditure</a:t>
            </a:r>
          </a:p>
        </p:txBody>
      </p:sp>
      <p:cxnSp>
        <p:nvCxnSpPr>
          <p:cNvPr id="13" name="Straight Connector 12"/>
          <p:cNvCxnSpPr/>
          <p:nvPr/>
        </p:nvCxnSpPr>
        <p:spPr>
          <a:xfrm flipV="1">
            <a:off x="1079500" y="1600200"/>
            <a:ext cx="5653088" cy="2333625"/>
          </a:xfrm>
          <a:prstGeom prst="line">
            <a:avLst/>
          </a:prstGeom>
        </p:spPr>
        <p:style>
          <a:lnRef idx="1">
            <a:schemeClr val="dk1"/>
          </a:lnRef>
          <a:fillRef idx="0">
            <a:schemeClr val="dk1"/>
          </a:fillRef>
          <a:effectRef idx="0">
            <a:schemeClr val="dk1"/>
          </a:effectRef>
          <a:fontRef idx="minor">
            <a:schemeClr val="tx1"/>
          </a:fontRef>
        </p:style>
      </p:cxnSp>
      <p:sp>
        <p:nvSpPr>
          <p:cNvPr id="15" name="Right Brace 14"/>
          <p:cNvSpPr/>
          <p:nvPr/>
        </p:nvSpPr>
        <p:spPr>
          <a:xfrm>
            <a:off x="1116013" y="3933825"/>
            <a:ext cx="247650" cy="1871663"/>
          </a:xfrm>
          <a:prstGeom prst="rightBrace">
            <a:avLst/>
          </a:prstGeom>
        </p:spPr>
        <p:style>
          <a:lnRef idx="1">
            <a:schemeClr val="dk1"/>
          </a:lnRef>
          <a:fillRef idx="0">
            <a:schemeClr val="dk1"/>
          </a:fillRef>
          <a:effectRef idx="0">
            <a:schemeClr val="dk1"/>
          </a:effectRef>
          <a:fontRef idx="minor">
            <a:schemeClr val="tx1"/>
          </a:fontRef>
        </p:style>
        <p:txBody>
          <a:bodyPr anchor="ctr"/>
          <a:lstStyle/>
          <a:p>
            <a:pPr algn="ctr">
              <a:defRPr/>
            </a:pPr>
            <a:endParaRPr lang="sk-SK" dirty="0"/>
          </a:p>
        </p:txBody>
      </p:sp>
      <p:sp>
        <p:nvSpPr>
          <p:cNvPr id="24586" name="TextBox 15"/>
          <p:cNvSpPr txBox="1">
            <a:spLocks noChangeArrowheads="1"/>
          </p:cNvSpPr>
          <p:nvPr/>
        </p:nvSpPr>
        <p:spPr bwMode="auto">
          <a:xfrm>
            <a:off x="1435100" y="4684713"/>
            <a:ext cx="403225" cy="369887"/>
          </a:xfrm>
          <a:prstGeom prst="rect">
            <a:avLst/>
          </a:prstGeom>
          <a:noFill/>
          <a:ln w="9525">
            <a:noFill/>
            <a:miter lim="800000"/>
            <a:headEnd/>
            <a:tailEnd/>
          </a:ln>
        </p:spPr>
        <p:txBody>
          <a:bodyPr wrap="none">
            <a:spAutoFit/>
          </a:bodyPr>
          <a:lstStyle/>
          <a:p>
            <a:r>
              <a:rPr lang="el-GR"/>
              <a:t>β</a:t>
            </a:r>
            <a:r>
              <a:rPr lang="sk-SK" baseline="-25000"/>
              <a:t>1</a:t>
            </a:r>
          </a:p>
        </p:txBody>
      </p:sp>
      <p:cxnSp>
        <p:nvCxnSpPr>
          <p:cNvPr id="18" name="Straight Connector 17"/>
          <p:cNvCxnSpPr/>
          <p:nvPr/>
        </p:nvCxnSpPr>
        <p:spPr>
          <a:xfrm flipV="1">
            <a:off x="2700338" y="3213100"/>
            <a:ext cx="1204912" cy="7143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flipV="1">
            <a:off x="3905250" y="2689225"/>
            <a:ext cx="0" cy="523875"/>
          </a:xfrm>
          <a:prstGeom prst="line">
            <a:avLst/>
          </a:prstGeom>
        </p:spPr>
        <p:style>
          <a:lnRef idx="1">
            <a:schemeClr val="dk1"/>
          </a:lnRef>
          <a:fillRef idx="0">
            <a:schemeClr val="dk1"/>
          </a:fillRef>
          <a:effectRef idx="0">
            <a:schemeClr val="dk1"/>
          </a:effectRef>
          <a:fontRef idx="minor">
            <a:schemeClr val="tx1"/>
          </a:fontRef>
        </p:style>
      </p:cxnSp>
      <p:sp>
        <p:nvSpPr>
          <p:cNvPr id="24589" name="TextBox 24"/>
          <p:cNvSpPr txBox="1">
            <a:spLocks noChangeArrowheads="1"/>
          </p:cNvSpPr>
          <p:nvPr/>
        </p:nvSpPr>
        <p:spPr bwMode="auto">
          <a:xfrm>
            <a:off x="3146425" y="3333750"/>
            <a:ext cx="312738" cy="368300"/>
          </a:xfrm>
          <a:prstGeom prst="rect">
            <a:avLst/>
          </a:prstGeom>
          <a:noFill/>
          <a:ln w="9525">
            <a:noFill/>
            <a:miter lim="800000"/>
            <a:headEnd/>
            <a:tailEnd/>
          </a:ln>
        </p:spPr>
        <p:txBody>
          <a:bodyPr wrap="none">
            <a:spAutoFit/>
          </a:bodyPr>
          <a:lstStyle/>
          <a:p>
            <a:r>
              <a:rPr lang="sk-SK"/>
              <a:t>1</a:t>
            </a:r>
          </a:p>
        </p:txBody>
      </p:sp>
      <p:sp>
        <p:nvSpPr>
          <p:cNvPr id="24590" name="TextBox 25"/>
          <p:cNvSpPr txBox="1">
            <a:spLocks noChangeArrowheads="1"/>
          </p:cNvSpPr>
          <p:nvPr/>
        </p:nvSpPr>
        <p:spPr bwMode="auto">
          <a:xfrm>
            <a:off x="3968750" y="2843213"/>
            <a:ext cx="1114425" cy="369887"/>
          </a:xfrm>
          <a:prstGeom prst="rect">
            <a:avLst/>
          </a:prstGeom>
          <a:noFill/>
          <a:ln w="9525">
            <a:noFill/>
            <a:miter lim="800000"/>
            <a:headEnd/>
            <a:tailEnd/>
          </a:ln>
        </p:spPr>
        <p:txBody>
          <a:bodyPr wrap="none">
            <a:spAutoFit/>
          </a:bodyPr>
          <a:lstStyle/>
          <a:p>
            <a:r>
              <a:rPr lang="el-GR"/>
              <a:t>β</a:t>
            </a:r>
            <a:r>
              <a:rPr lang="sk-SK" baseline="-25000"/>
              <a:t>2</a:t>
            </a:r>
            <a:r>
              <a:rPr lang="sk-SK"/>
              <a:t> =MPC</a:t>
            </a:r>
            <a:endParaRPr lang="sk-SK" baseline="-250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čísla snímky 3"/>
          <p:cNvSpPr>
            <a:spLocks noGrp="1"/>
          </p:cNvSpPr>
          <p:nvPr>
            <p:ph type="sldNum" sz="quarter" idx="12"/>
          </p:nvPr>
        </p:nvSpPr>
        <p:spPr/>
        <p:txBody>
          <a:bodyPr/>
          <a:lstStyle/>
          <a:p>
            <a:fld id="{D5AB0AFA-4EDB-4EF5-97C4-23B50EA38263}" type="slidenum">
              <a:rPr lang="sk-SK"/>
              <a:pPr/>
              <a:t>8</a:t>
            </a:fld>
            <a:r>
              <a:rPr lang="en-GB"/>
              <a:t>/25</a:t>
            </a:r>
            <a:endParaRPr lang="sk-SK"/>
          </a:p>
        </p:txBody>
      </p:sp>
      <p:sp>
        <p:nvSpPr>
          <p:cNvPr id="9219" name="Content Placeholder 2"/>
          <p:cNvSpPr>
            <a:spLocks noGrp="1"/>
          </p:cNvSpPr>
          <p:nvPr>
            <p:ph idx="4294967295"/>
          </p:nvPr>
        </p:nvSpPr>
        <p:spPr/>
        <p:txBody>
          <a:bodyPr>
            <a:normAutofit/>
          </a:bodyPr>
          <a:lstStyle/>
          <a:p>
            <a:pPr>
              <a:lnSpc>
                <a:spcPct val="90000"/>
              </a:lnSpc>
            </a:pPr>
            <a:r>
              <a:rPr lang="en-GB" sz="2800"/>
              <a:t>If the model has more than one equation, it is known as a multiple-equation model</a:t>
            </a:r>
          </a:p>
          <a:p>
            <a:pPr>
              <a:lnSpc>
                <a:spcPct val="90000"/>
              </a:lnSpc>
            </a:pPr>
            <a:r>
              <a:rPr lang="en-GB" sz="2800"/>
              <a:t>If the model has only one equation, as in the preceding example, it is called a single-equation model</a:t>
            </a:r>
          </a:p>
          <a:p>
            <a:pPr>
              <a:lnSpc>
                <a:spcPct val="90000"/>
              </a:lnSpc>
            </a:pPr>
            <a:r>
              <a:rPr lang="en-GB" sz="2800"/>
              <a:t>Variable appearing on the left side of the equality sign is called the </a:t>
            </a:r>
            <a:r>
              <a:rPr lang="en-GB" sz="2800" b="1"/>
              <a:t>dependent variable</a:t>
            </a:r>
            <a:r>
              <a:rPr lang="en-GB" sz="2800"/>
              <a:t>, and the variable(s) on the right side are called the independent or </a:t>
            </a:r>
            <a:r>
              <a:rPr lang="en-GB" sz="2800" b="1"/>
              <a:t>explanatory variable(s)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čísla snímky 3"/>
          <p:cNvSpPr>
            <a:spLocks noGrp="1"/>
          </p:cNvSpPr>
          <p:nvPr>
            <p:ph type="sldNum" sz="quarter" idx="12"/>
          </p:nvPr>
        </p:nvSpPr>
        <p:spPr/>
        <p:txBody>
          <a:bodyPr/>
          <a:lstStyle/>
          <a:p>
            <a:fld id="{968BCCB0-B28D-461B-880D-2F7C699CB657}" type="slidenum">
              <a:rPr lang="sk-SK"/>
              <a:pPr/>
              <a:t>9</a:t>
            </a:fld>
            <a:r>
              <a:rPr lang="en-GB"/>
              <a:t>/25</a:t>
            </a:r>
            <a:endParaRPr lang="sk-SK"/>
          </a:p>
        </p:txBody>
      </p:sp>
      <p:sp>
        <p:nvSpPr>
          <p:cNvPr id="10242" name="Title 1"/>
          <p:cNvSpPr>
            <a:spLocks noGrp="1"/>
          </p:cNvSpPr>
          <p:nvPr>
            <p:ph type="title" idx="4294967295"/>
          </p:nvPr>
        </p:nvSpPr>
        <p:spPr>
          <a:xfrm>
            <a:off x="800100" y="0"/>
            <a:ext cx="7543800" cy="1450975"/>
          </a:xfrm>
        </p:spPr>
        <p:txBody>
          <a:bodyPr anchor="t">
            <a:normAutofit/>
          </a:bodyPr>
          <a:lstStyle/>
          <a:p>
            <a:r>
              <a:rPr lang="en-US" sz="2800" b="1"/>
              <a:t>3. Specification of the Econometric Model of Consumption</a:t>
            </a:r>
            <a:endParaRPr lang="sk-SK" sz="2800"/>
          </a:p>
        </p:txBody>
      </p:sp>
      <p:sp>
        <p:nvSpPr>
          <p:cNvPr id="3" name="Content Placeholder 2"/>
          <p:cNvSpPr>
            <a:spLocks noGrp="1" noRot="1" noChangeAspect="1" noMove="1" noResize="1" noEditPoints="1" noAdjustHandles="1" noChangeArrowheads="1" noChangeShapeType="1" noTextEdit="1"/>
          </p:cNvSpPr>
          <p:nvPr>
            <p:ph idx="4294967295"/>
          </p:nvPr>
        </p:nvSpPr>
        <p:spPr>
          <a:xfrm>
            <a:off x="457200" y="1417638"/>
            <a:ext cx="8229600" cy="4525963"/>
          </a:xfrm>
          <a:blipFill rotWithShape="0">
            <a:blip r:embed="rId2"/>
            <a:stretch>
              <a:fillRect l="-667" t="-809" r="-741" b="-24394"/>
            </a:stretch>
          </a:blipFill>
          <a:ln/>
          <a:extLst/>
        </p:spPr>
        <p:txBody>
          <a:bodyPr rtlCol="0">
            <a:normAutofit/>
          </a:bodyPr>
          <a:lstStyle/>
          <a:p>
            <a:pPr defTabSz="457200" fontAlgn="auto">
              <a:spcBef>
                <a:spcPts val="1000"/>
              </a:spcBef>
              <a:spcAft>
                <a:spcPts val="0"/>
              </a:spcAft>
              <a:buClr>
                <a:schemeClr val="accent1"/>
              </a:buClr>
              <a:buSzPct val="80000"/>
              <a:buFont typeface="Wingdings 3" charset="2"/>
              <a:buChar char=""/>
              <a:defRPr/>
            </a:pPr>
            <a:r>
              <a:rPr lang="sk-SK" sz="1800" kern="1200">
                <a:noFill/>
                <a:latin typeface="+mn-lt"/>
                <a:ea typeface="+mn-ea"/>
                <a:cs typeface="+mn-cs"/>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
        <a:ea typeface=""/>
        <a:cs typeface=""/>
      </a:majorFont>
      <a:minorFont>
        <a:latin typeface=""/>
        <a:ea typeface=""/>
        <a:cs typeface=""/>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935</TotalTime>
  <Words>1206</Words>
  <Application>Microsoft Office PowerPoint</Application>
  <PresentationFormat>On-screen Show (4:3)</PresentationFormat>
  <Paragraphs>141</Paragraphs>
  <Slides>27</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27</vt:i4>
      </vt:variant>
    </vt:vector>
  </HeadingPairs>
  <TitlesOfParts>
    <vt:vector size="35" baseType="lpstr">
      <vt:lpstr>Arial</vt:lpstr>
      <vt:lpstr>Calibri</vt:lpstr>
      <vt:lpstr>Cambria Math</vt:lpstr>
      <vt:lpstr>Symbol</vt:lpstr>
      <vt:lpstr>Trebuchet MS</vt:lpstr>
      <vt:lpstr>Wingdings 3</vt:lpstr>
      <vt:lpstr>Default Design</vt:lpstr>
      <vt:lpstr>Facet</vt:lpstr>
      <vt:lpstr>Introduction to Econometrics</vt:lpstr>
      <vt:lpstr>Econometrics</vt:lpstr>
      <vt:lpstr>Econometrics</vt:lpstr>
      <vt:lpstr>Methodology of Econometrics</vt:lpstr>
      <vt:lpstr>Example: </vt:lpstr>
      <vt:lpstr>2. Specification of the Mathematical Model of Consumption</vt:lpstr>
      <vt:lpstr>Keynesian consumption function</vt:lpstr>
      <vt:lpstr>PowerPoint Presentation</vt:lpstr>
      <vt:lpstr>3. Specification of the Econometric Model of Consumption</vt:lpstr>
      <vt:lpstr>Econometric model of the Keynesian consumption function</vt:lpstr>
      <vt:lpstr>4. Obtaining Data</vt:lpstr>
      <vt:lpstr>PowerPoint Presentation</vt:lpstr>
      <vt:lpstr>5. Estimation of the Econometric Model</vt:lpstr>
      <vt:lpstr>6. Verification of the model and hypothesis testing</vt:lpstr>
      <vt:lpstr>Economic verification</vt:lpstr>
      <vt:lpstr>Statistical verification</vt:lpstr>
      <vt:lpstr>Statistical verification</vt:lpstr>
      <vt:lpstr>R2: A measure of goodness of fit of the estimated regression</vt:lpstr>
      <vt:lpstr>Econometric verification</vt:lpstr>
      <vt:lpstr>Econometric verification</vt:lpstr>
      <vt:lpstr>7. Forecasting or prediction</vt:lpstr>
      <vt:lpstr>2: Dummy variables (variables with only two values, zero and one) </vt:lpstr>
      <vt:lpstr>Dummy variables</vt:lpstr>
      <vt:lpstr>Example: PUBLIC SCHOOL TEACHERS’ SALARIES BY GEOGRAPHICAL REGION</vt:lpstr>
      <vt:lpstr>PowerPoint Presentation</vt:lpstr>
      <vt:lpstr>Example: TEACHER’S SALARY IN RELATION TO REGION AND SPENDING ON PUBLIC SCHOOL PER PUPIL</vt:lpstr>
      <vt:lpstr>PowerPoint Presentation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Econometrics</dc:title>
  <dc:creator>Jojo</dc:creator>
  <cp:lastModifiedBy>Jozef Palkovič</cp:lastModifiedBy>
  <cp:revision>56</cp:revision>
  <dcterms:created xsi:type="dcterms:W3CDTF">2013-10-18T07:42:38Z</dcterms:created>
  <dcterms:modified xsi:type="dcterms:W3CDTF">2013-12-08T12:29:23Z</dcterms:modified>
</cp:coreProperties>
</file>