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29"/>
  </p:notesMasterIdLst>
  <p:sldIdLst>
    <p:sldId id="256" r:id="rId2"/>
    <p:sldId id="257" r:id="rId3"/>
    <p:sldId id="262" r:id="rId4"/>
    <p:sldId id="263" r:id="rId5"/>
    <p:sldId id="258"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C414AF-8322-453D-B6EE-748411A4AF07}" type="datetimeFigureOut">
              <a:rPr lang="sk-SK" smtClean="0"/>
              <a:t>25. 9. 2022</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5136DD-B874-4472-8D04-8B78BE73F334}" type="slidenum">
              <a:rPr lang="sk-SK" smtClean="0"/>
              <a:t>‹#›</a:t>
            </a:fld>
            <a:endParaRPr lang="sk-SK"/>
          </a:p>
        </p:txBody>
      </p:sp>
    </p:spTree>
    <p:extLst>
      <p:ext uri="{BB962C8B-B14F-4D97-AF65-F5344CB8AC3E}">
        <p14:creationId xmlns:p14="http://schemas.microsoft.com/office/powerpoint/2010/main" val="1681674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5</a:t>
            </a:fld>
            <a:endParaRPr lang="sk-SK"/>
          </a:p>
        </p:txBody>
      </p:sp>
    </p:spTree>
    <p:extLst>
      <p:ext uri="{BB962C8B-B14F-4D97-AF65-F5344CB8AC3E}">
        <p14:creationId xmlns:p14="http://schemas.microsoft.com/office/powerpoint/2010/main" val="192546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20</a:t>
            </a:fld>
            <a:endParaRPr lang="sk-SK"/>
          </a:p>
        </p:txBody>
      </p:sp>
    </p:spTree>
    <p:extLst>
      <p:ext uri="{BB962C8B-B14F-4D97-AF65-F5344CB8AC3E}">
        <p14:creationId xmlns:p14="http://schemas.microsoft.com/office/powerpoint/2010/main" val="1112237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21</a:t>
            </a:fld>
            <a:endParaRPr lang="sk-SK"/>
          </a:p>
        </p:txBody>
      </p:sp>
    </p:spTree>
    <p:extLst>
      <p:ext uri="{BB962C8B-B14F-4D97-AF65-F5344CB8AC3E}">
        <p14:creationId xmlns:p14="http://schemas.microsoft.com/office/powerpoint/2010/main" val="2221975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22</a:t>
            </a:fld>
            <a:endParaRPr lang="sk-SK"/>
          </a:p>
        </p:txBody>
      </p:sp>
    </p:spTree>
    <p:extLst>
      <p:ext uri="{BB962C8B-B14F-4D97-AF65-F5344CB8AC3E}">
        <p14:creationId xmlns:p14="http://schemas.microsoft.com/office/powerpoint/2010/main" val="1608539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25</a:t>
            </a:fld>
            <a:endParaRPr lang="sk-SK"/>
          </a:p>
        </p:txBody>
      </p:sp>
    </p:spTree>
    <p:extLst>
      <p:ext uri="{BB962C8B-B14F-4D97-AF65-F5344CB8AC3E}">
        <p14:creationId xmlns:p14="http://schemas.microsoft.com/office/powerpoint/2010/main" val="317613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6</a:t>
            </a:fld>
            <a:endParaRPr lang="sk-SK"/>
          </a:p>
        </p:txBody>
      </p:sp>
    </p:spTree>
    <p:extLst>
      <p:ext uri="{BB962C8B-B14F-4D97-AF65-F5344CB8AC3E}">
        <p14:creationId xmlns:p14="http://schemas.microsoft.com/office/powerpoint/2010/main" val="2072213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8</a:t>
            </a:fld>
            <a:endParaRPr lang="sk-SK"/>
          </a:p>
        </p:txBody>
      </p:sp>
    </p:spTree>
    <p:extLst>
      <p:ext uri="{BB962C8B-B14F-4D97-AF65-F5344CB8AC3E}">
        <p14:creationId xmlns:p14="http://schemas.microsoft.com/office/powerpoint/2010/main" val="1022427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9</a:t>
            </a:fld>
            <a:endParaRPr lang="sk-SK"/>
          </a:p>
        </p:txBody>
      </p:sp>
    </p:spTree>
    <p:extLst>
      <p:ext uri="{BB962C8B-B14F-4D97-AF65-F5344CB8AC3E}">
        <p14:creationId xmlns:p14="http://schemas.microsoft.com/office/powerpoint/2010/main" val="3603681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12</a:t>
            </a:fld>
            <a:endParaRPr lang="sk-SK"/>
          </a:p>
        </p:txBody>
      </p:sp>
    </p:spTree>
    <p:extLst>
      <p:ext uri="{BB962C8B-B14F-4D97-AF65-F5344CB8AC3E}">
        <p14:creationId xmlns:p14="http://schemas.microsoft.com/office/powerpoint/2010/main" val="13761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14</a:t>
            </a:fld>
            <a:endParaRPr lang="sk-SK"/>
          </a:p>
        </p:txBody>
      </p:sp>
    </p:spTree>
    <p:extLst>
      <p:ext uri="{BB962C8B-B14F-4D97-AF65-F5344CB8AC3E}">
        <p14:creationId xmlns:p14="http://schemas.microsoft.com/office/powerpoint/2010/main" val="1985360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15</a:t>
            </a:fld>
            <a:endParaRPr lang="sk-SK"/>
          </a:p>
        </p:txBody>
      </p:sp>
    </p:spTree>
    <p:extLst>
      <p:ext uri="{BB962C8B-B14F-4D97-AF65-F5344CB8AC3E}">
        <p14:creationId xmlns:p14="http://schemas.microsoft.com/office/powerpoint/2010/main" val="1234203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17</a:t>
            </a:fld>
            <a:endParaRPr lang="sk-SK"/>
          </a:p>
        </p:txBody>
      </p:sp>
    </p:spTree>
    <p:extLst>
      <p:ext uri="{BB962C8B-B14F-4D97-AF65-F5344CB8AC3E}">
        <p14:creationId xmlns:p14="http://schemas.microsoft.com/office/powerpoint/2010/main" val="1734246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8E5136DD-B874-4472-8D04-8B78BE73F334}" type="slidenum">
              <a:rPr lang="sk-SK" smtClean="0"/>
              <a:t>19</a:t>
            </a:fld>
            <a:endParaRPr lang="sk-SK"/>
          </a:p>
        </p:txBody>
      </p:sp>
    </p:spTree>
    <p:extLst>
      <p:ext uri="{BB962C8B-B14F-4D97-AF65-F5344CB8AC3E}">
        <p14:creationId xmlns:p14="http://schemas.microsoft.com/office/powerpoint/2010/main" val="486203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Kliknutím upravte štýl predlohy nadpisu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4048077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Kliknutím upravte štýl predlohy nadpisu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85973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Kliknutím upravte štýl predlohy nadpisu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FD7ED-5F4A-4AFD-A58A-00CE27DD7119}" type="slidenum">
              <a:rPr lang="sk-SK" smtClean="0"/>
              <a:t>‹#›</a:t>
            </a:fld>
            <a:endParaRPr lang="sk-S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5012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Kliknutím upravte štýl predlohy nadpisu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1198596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Kliknutím upravte štýl predlohy nadpisu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FD7ED-5F4A-4AFD-A58A-00CE27DD7119}" type="slidenum">
              <a:rPr lang="sk-SK" smtClean="0"/>
              <a:t>‹#›</a:t>
            </a:fld>
            <a:endParaRPr lang="sk-S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7424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Kliknutím upravte štýl predlohy nadpisu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2252847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p:txBody>
          <a:bodyPr vert="eaVert" ancho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408871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275120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Kliknutím upravte štýl predlohy nadpisu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3844626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Kliknutím upravte štýl predlohy nadpisu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97253ADF-8ED7-4758-A4B4-B2C1F3DA7293}" type="datetimeFigureOut">
              <a:rPr lang="sk-SK" smtClean="0"/>
              <a:t>25. 9. 2022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1641779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224896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Kliknutím upravte štýl predlohy nadpisu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97253ADF-8ED7-4758-A4B4-B2C1F3DA7293}" type="datetimeFigureOut">
              <a:rPr lang="sk-SK" smtClean="0"/>
              <a:t>25. 9. 2022</a:t>
            </a:fld>
            <a:endParaRPr lang="sk-SK"/>
          </a:p>
        </p:txBody>
      </p:sp>
      <p:sp>
        <p:nvSpPr>
          <p:cNvPr id="8" name="Footer Placeholder 7"/>
          <p:cNvSpPr>
            <a:spLocks noGrp="1"/>
          </p:cNvSpPr>
          <p:nvPr>
            <p:ph type="ftr" sz="quarter" idx="11"/>
          </p:nvPr>
        </p:nvSpPr>
        <p:spPr/>
        <p:txBody>
          <a:bodyPr/>
          <a:lstStyle/>
          <a:p>
            <a:endParaRPr lang="sk-SK"/>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319797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97253ADF-8ED7-4758-A4B4-B2C1F3DA7293}" type="datetimeFigureOut">
              <a:rPr lang="sk-SK" smtClean="0"/>
              <a:t>25. 9. 2022</a:t>
            </a:fld>
            <a:endParaRPr lang="sk-SK"/>
          </a:p>
        </p:txBody>
      </p:sp>
      <p:sp>
        <p:nvSpPr>
          <p:cNvPr id="4" name="Footer Placeholder 3"/>
          <p:cNvSpPr>
            <a:spLocks noGrp="1"/>
          </p:cNvSpPr>
          <p:nvPr>
            <p:ph type="ftr" sz="quarter" idx="11"/>
          </p:nvPr>
        </p:nvSpPr>
        <p:spPr/>
        <p:txBody>
          <a:bodyPr/>
          <a:lstStyle/>
          <a:p>
            <a:endParaRPr lang="sk-SK"/>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1851321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53ADF-8ED7-4758-A4B4-B2C1F3DA7293}" type="datetimeFigureOut">
              <a:rPr lang="sk-SK" smtClean="0"/>
              <a:t>25. 9. 2022</a:t>
            </a:fld>
            <a:endParaRPr lang="sk-SK"/>
          </a:p>
        </p:txBody>
      </p:sp>
      <p:sp>
        <p:nvSpPr>
          <p:cNvPr id="3" name="Footer Placeholder 2"/>
          <p:cNvSpPr>
            <a:spLocks noGrp="1"/>
          </p:cNvSpPr>
          <p:nvPr>
            <p:ph type="ftr" sz="quarter" idx="11"/>
          </p:nvPr>
        </p:nvSpPr>
        <p:spPr/>
        <p:txBody>
          <a:bodyPr/>
          <a:lstStyle/>
          <a:p>
            <a:endParaRPr lang="sk-SK"/>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824087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Kliknutím upravte štýl predlohy nadpisu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295067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Kliknutím upravte štýl predlohy nadpisu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Kliknutím na ikonu pridáte obrázok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97253ADF-8ED7-4758-A4B4-B2C1F3DA7293}" type="datetimeFigureOut">
              <a:rPr lang="sk-SK" smtClean="0"/>
              <a:t>25. 9. 2022</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6FD7ED-5F4A-4AFD-A58A-00CE27DD7119}" type="slidenum">
              <a:rPr lang="sk-SK" smtClean="0"/>
              <a:t>‹#›</a:t>
            </a:fld>
            <a:endParaRPr lang="sk-SK"/>
          </a:p>
        </p:txBody>
      </p:sp>
    </p:spTree>
    <p:extLst>
      <p:ext uri="{BB962C8B-B14F-4D97-AF65-F5344CB8AC3E}">
        <p14:creationId xmlns:p14="http://schemas.microsoft.com/office/powerpoint/2010/main" val="3964566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Kliknutím upravte štýl predlohy nadpisu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7253ADF-8ED7-4758-A4B4-B2C1F3DA7293}" type="datetimeFigureOut">
              <a:rPr lang="sk-SK" smtClean="0"/>
              <a:t>25. 9. 2022</a:t>
            </a:fld>
            <a:endParaRPr lang="sk-S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k-SK"/>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B6FD7ED-5F4A-4AFD-A58A-00CE27DD7119}" type="slidenum">
              <a:rPr lang="sk-SK" smtClean="0"/>
              <a:t>‹#›</a:t>
            </a:fld>
            <a:endParaRPr lang="sk-SK"/>
          </a:p>
        </p:txBody>
      </p:sp>
    </p:spTree>
    <p:extLst>
      <p:ext uri="{BB962C8B-B14F-4D97-AF65-F5344CB8AC3E}">
        <p14:creationId xmlns:p14="http://schemas.microsoft.com/office/powerpoint/2010/main" val="67856424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8" name="Rectangle 7">
            <a:extLst>
              <a:ext uri="{FF2B5EF4-FFF2-40B4-BE49-F238E27FC236}">
                <a16:creationId xmlns:a16="http://schemas.microsoft.com/office/drawing/2014/main" id="{F2EA518E-6C90-4FB8-9D88-C59B74989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3375FB36-3B49-0984-A60D-0EAAC8CE13E9}"/>
              </a:ext>
            </a:extLst>
          </p:cNvPr>
          <p:cNvSpPr>
            <a:spLocks noGrp="1"/>
          </p:cNvSpPr>
          <p:nvPr>
            <p:ph type="ctrTitle"/>
          </p:nvPr>
        </p:nvSpPr>
        <p:spPr>
          <a:xfrm>
            <a:off x="1742873" y="782782"/>
            <a:ext cx="9008254" cy="3410475"/>
          </a:xfrm>
        </p:spPr>
        <p:txBody>
          <a:bodyPr anchor="ctr">
            <a:normAutofit/>
          </a:bodyPr>
          <a:lstStyle/>
          <a:p>
            <a:r>
              <a:rPr lang="en-GB" sz="6000" b="1"/>
              <a:t>Functions in Excel</a:t>
            </a:r>
          </a:p>
        </p:txBody>
      </p:sp>
      <p:sp>
        <p:nvSpPr>
          <p:cNvPr id="29" name="Rectangle 9">
            <a:extLst>
              <a:ext uri="{FF2B5EF4-FFF2-40B4-BE49-F238E27FC236}">
                <a16:creationId xmlns:a16="http://schemas.microsoft.com/office/drawing/2014/main" id="{51AFC3C9-5F6F-4B0C-B9BC-4538C1E6F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0424"/>
            <a:ext cx="12192000" cy="2307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odnadpis 2">
            <a:extLst>
              <a:ext uri="{FF2B5EF4-FFF2-40B4-BE49-F238E27FC236}">
                <a16:creationId xmlns:a16="http://schemas.microsoft.com/office/drawing/2014/main" id="{9FA37284-7ABD-B680-3B7C-90FD86A81302}"/>
              </a:ext>
            </a:extLst>
          </p:cNvPr>
          <p:cNvSpPr>
            <a:spLocks noGrp="1"/>
          </p:cNvSpPr>
          <p:nvPr>
            <p:ph type="subTitle" idx="1"/>
          </p:nvPr>
        </p:nvSpPr>
        <p:spPr>
          <a:xfrm>
            <a:off x="1794165" y="4709627"/>
            <a:ext cx="8956962" cy="1126283"/>
          </a:xfrm>
        </p:spPr>
        <p:txBody>
          <a:bodyPr anchor="ctr">
            <a:normAutofit/>
          </a:bodyPr>
          <a:lstStyle/>
          <a:p>
            <a:r>
              <a:rPr lang="sk-SK" b="1" dirty="0">
                <a:solidFill>
                  <a:schemeClr val="bg1"/>
                </a:solidFill>
              </a:rPr>
              <a:t>doc. Ing. Marcela Hallová, PhD.</a:t>
            </a:r>
          </a:p>
        </p:txBody>
      </p:sp>
      <p:sp>
        <p:nvSpPr>
          <p:cNvPr id="30" name="Freeform 11">
            <a:extLst>
              <a:ext uri="{FF2B5EF4-FFF2-40B4-BE49-F238E27FC236}">
                <a16:creationId xmlns:a16="http://schemas.microsoft.com/office/drawing/2014/main" id="{BA844245-4805-4DD5-AF47-842A0B27F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5019122"/>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Tree>
    <p:extLst>
      <p:ext uri="{BB962C8B-B14F-4D97-AF65-F5344CB8AC3E}">
        <p14:creationId xmlns:p14="http://schemas.microsoft.com/office/powerpoint/2010/main" val="1586376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E88A8758-4720-0CA1-571C-AABD55A7C797}"/>
              </a:ext>
            </a:extLst>
          </p:cNvPr>
          <p:cNvGraphicFramePr>
            <a:graphicFrameLocks noChangeAspect="1"/>
          </p:cNvGraphicFramePr>
          <p:nvPr>
            <p:extLst>
              <p:ext uri="{D42A27DB-BD31-4B8C-83A1-F6EECF244321}">
                <p14:modId xmlns:p14="http://schemas.microsoft.com/office/powerpoint/2010/main" val="120499062"/>
              </p:ext>
            </p:extLst>
          </p:nvPr>
        </p:nvGraphicFramePr>
        <p:xfrm>
          <a:off x="1919604" y="278448"/>
          <a:ext cx="9487535" cy="6132826"/>
        </p:xfrm>
        <a:graphic>
          <a:graphicData uri="http://schemas.openxmlformats.org/presentationml/2006/ole">
            <mc:AlternateContent xmlns:mc="http://schemas.openxmlformats.org/markup-compatibility/2006">
              <mc:Choice xmlns:v="urn:schemas-microsoft-com:vml" Requires="v">
                <p:oleObj name="Bitmap Image" r:id="rId2" imgW="5746680" imgH="3714840" progId="PBrush">
                  <p:embed/>
                </p:oleObj>
              </mc:Choice>
              <mc:Fallback>
                <p:oleObj name="Bitmap Image" r:id="rId2" imgW="5746680" imgH="3714840" progId="PBrush">
                  <p:embed/>
                  <p:pic>
                    <p:nvPicPr>
                      <p:cNvPr id="0" name=""/>
                      <p:cNvPicPr/>
                      <p:nvPr/>
                    </p:nvPicPr>
                    <p:blipFill>
                      <a:blip r:embed="rId3"/>
                      <a:stretch>
                        <a:fillRect/>
                      </a:stretch>
                    </p:blipFill>
                    <p:spPr>
                      <a:xfrm>
                        <a:off x="1919604" y="278448"/>
                        <a:ext cx="9487535" cy="6132826"/>
                      </a:xfrm>
                      <a:prstGeom prst="rect">
                        <a:avLst/>
                      </a:prstGeom>
                    </p:spPr>
                  </p:pic>
                </p:oleObj>
              </mc:Fallback>
            </mc:AlternateContent>
          </a:graphicData>
        </a:graphic>
      </p:graphicFrame>
    </p:spTree>
    <p:extLst>
      <p:ext uri="{BB962C8B-B14F-4D97-AF65-F5344CB8AC3E}">
        <p14:creationId xmlns:p14="http://schemas.microsoft.com/office/powerpoint/2010/main" val="784701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DE46BAD5-CABA-AEC6-9682-BE8B5C79DCE3}"/>
              </a:ext>
            </a:extLst>
          </p:cNvPr>
          <p:cNvGraphicFramePr>
            <a:graphicFrameLocks noChangeAspect="1"/>
          </p:cNvGraphicFramePr>
          <p:nvPr>
            <p:extLst>
              <p:ext uri="{D42A27DB-BD31-4B8C-83A1-F6EECF244321}">
                <p14:modId xmlns:p14="http://schemas.microsoft.com/office/powerpoint/2010/main" val="1779470850"/>
              </p:ext>
            </p:extLst>
          </p:nvPr>
        </p:nvGraphicFramePr>
        <p:xfrm>
          <a:off x="1969134" y="303848"/>
          <a:ext cx="9300845" cy="6074646"/>
        </p:xfrm>
        <a:graphic>
          <a:graphicData uri="http://schemas.openxmlformats.org/presentationml/2006/ole">
            <mc:AlternateContent xmlns:mc="http://schemas.openxmlformats.org/markup-compatibility/2006">
              <mc:Choice xmlns:v="urn:schemas-microsoft-com:vml" Requires="v">
                <p:oleObj name="Bitmap Image" r:id="rId2" imgW="5784840" imgH="3778200" progId="PBrush">
                  <p:embed/>
                </p:oleObj>
              </mc:Choice>
              <mc:Fallback>
                <p:oleObj name="Bitmap Image" r:id="rId2" imgW="5784840" imgH="3778200" progId="PBrush">
                  <p:embed/>
                  <p:pic>
                    <p:nvPicPr>
                      <p:cNvPr id="0" name=""/>
                      <p:cNvPicPr/>
                      <p:nvPr/>
                    </p:nvPicPr>
                    <p:blipFill>
                      <a:blip r:embed="rId3"/>
                      <a:stretch>
                        <a:fillRect/>
                      </a:stretch>
                    </p:blipFill>
                    <p:spPr>
                      <a:xfrm>
                        <a:off x="1969134" y="303848"/>
                        <a:ext cx="9300845" cy="6074646"/>
                      </a:xfrm>
                      <a:prstGeom prst="rect">
                        <a:avLst/>
                      </a:prstGeom>
                    </p:spPr>
                  </p:pic>
                </p:oleObj>
              </mc:Fallback>
            </mc:AlternateContent>
          </a:graphicData>
        </a:graphic>
      </p:graphicFrame>
    </p:spTree>
    <p:extLst>
      <p:ext uri="{BB962C8B-B14F-4D97-AF65-F5344CB8AC3E}">
        <p14:creationId xmlns:p14="http://schemas.microsoft.com/office/powerpoint/2010/main" val="2557996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a:t>
            </a:r>
            <a:r>
              <a:rPr lang="sk-SK" b="1" dirty="0"/>
              <a:t> – UNIQUE - 365</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760220" y="1588770"/>
            <a:ext cx="9978390" cy="3371850"/>
          </a:xfrm>
        </p:spPr>
        <p:txBody>
          <a:bodyPr>
            <a:normAutofit/>
          </a:bodyPr>
          <a:lstStyle/>
          <a:p>
            <a:r>
              <a:rPr lang="en-US" sz="3200" b="0" i="0" dirty="0">
                <a:solidFill>
                  <a:srgbClr val="1E1E1E"/>
                </a:solidFill>
                <a:effectLst/>
                <a:latin typeface="Segoe UI" panose="020B0502040204020203" pitchFamily="34" charset="0"/>
              </a:rPr>
              <a:t>The UNIQUE function returns a list of unique values in a list or range. </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pl-PL" sz="3200" b="1" dirty="0">
                <a:solidFill>
                  <a:srgbClr val="1E1E1E"/>
                </a:solidFill>
                <a:latin typeface="Segoe UI" panose="020B0502040204020203" pitchFamily="34" charset="0"/>
              </a:rPr>
              <a:t>=</a:t>
            </a:r>
            <a:r>
              <a:rPr lang="en-US" sz="3200" b="1" dirty="0">
                <a:solidFill>
                  <a:srgbClr val="1E1E1E"/>
                </a:solidFill>
                <a:latin typeface="Segoe UI" panose="020B0502040204020203" pitchFamily="34" charset="0"/>
              </a:rPr>
              <a:t>UNIQUE(array,[</a:t>
            </a:r>
            <a:r>
              <a:rPr lang="en-US" sz="3200" b="1" dirty="0" err="1">
                <a:solidFill>
                  <a:srgbClr val="1E1E1E"/>
                </a:solidFill>
                <a:latin typeface="Segoe UI" panose="020B0502040204020203" pitchFamily="34" charset="0"/>
              </a:rPr>
              <a:t>by_col</a:t>
            </a:r>
            <a:r>
              <a:rPr lang="en-US" sz="3200" b="1" dirty="0">
                <a:solidFill>
                  <a:srgbClr val="1E1E1E"/>
                </a:solidFill>
                <a:latin typeface="Segoe UI" panose="020B0502040204020203" pitchFamily="34" charset="0"/>
              </a:rPr>
              <a:t>],[</a:t>
            </a:r>
            <a:r>
              <a:rPr lang="en-US" sz="3200" b="1" dirty="0" err="1">
                <a:solidFill>
                  <a:srgbClr val="1E1E1E"/>
                </a:solidFill>
                <a:latin typeface="Segoe UI" panose="020B0502040204020203" pitchFamily="34" charset="0"/>
              </a:rPr>
              <a:t>exactly_once</a:t>
            </a:r>
            <a:r>
              <a:rPr lang="en-US" sz="3200" b="1" dirty="0">
                <a:solidFill>
                  <a:srgbClr val="1E1E1E"/>
                </a:solidFill>
                <a:latin typeface="Segoe UI" panose="020B0502040204020203" pitchFamily="34" charset="0"/>
              </a:rPr>
              <a:t>])</a:t>
            </a:r>
            <a:endParaRPr lang="pl-PL" sz="3200" b="1" dirty="0">
              <a:solidFill>
                <a:srgbClr val="1E1E1E"/>
              </a:solidFill>
              <a:latin typeface="Segoe UI" panose="020B0502040204020203" pitchFamily="34" charset="0"/>
            </a:endParaRPr>
          </a:p>
        </p:txBody>
      </p:sp>
    </p:spTree>
    <p:extLst>
      <p:ext uri="{BB962C8B-B14F-4D97-AF65-F5344CB8AC3E}">
        <p14:creationId xmlns:p14="http://schemas.microsoft.com/office/powerpoint/2010/main" val="1583124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114E3A10-8309-4CCA-621A-6CB9F1B19DFF}"/>
              </a:ext>
            </a:extLst>
          </p:cNvPr>
          <p:cNvGraphicFramePr>
            <a:graphicFrameLocks noChangeAspect="1"/>
          </p:cNvGraphicFramePr>
          <p:nvPr>
            <p:extLst>
              <p:ext uri="{D42A27DB-BD31-4B8C-83A1-F6EECF244321}">
                <p14:modId xmlns:p14="http://schemas.microsoft.com/office/powerpoint/2010/main" val="1682778437"/>
              </p:ext>
            </p:extLst>
          </p:nvPr>
        </p:nvGraphicFramePr>
        <p:xfrm>
          <a:off x="1938654" y="259938"/>
          <a:ext cx="9548495" cy="6338123"/>
        </p:xfrm>
        <a:graphic>
          <a:graphicData uri="http://schemas.openxmlformats.org/presentationml/2006/ole">
            <mc:AlternateContent xmlns:mc="http://schemas.openxmlformats.org/markup-compatibility/2006">
              <mc:Choice xmlns:v="urn:schemas-microsoft-com:vml" Requires="v">
                <p:oleObj name="Bitmap Image" r:id="rId2" imgW="5137200" imgH="3409920" progId="PBrush">
                  <p:embed/>
                </p:oleObj>
              </mc:Choice>
              <mc:Fallback>
                <p:oleObj name="Bitmap Image" r:id="rId2" imgW="5137200" imgH="3409920" progId="PBrush">
                  <p:embed/>
                  <p:pic>
                    <p:nvPicPr>
                      <p:cNvPr id="0" name=""/>
                      <p:cNvPicPr/>
                      <p:nvPr/>
                    </p:nvPicPr>
                    <p:blipFill>
                      <a:blip r:embed="rId3"/>
                      <a:stretch>
                        <a:fillRect/>
                      </a:stretch>
                    </p:blipFill>
                    <p:spPr>
                      <a:xfrm>
                        <a:off x="1938654" y="259938"/>
                        <a:ext cx="9548495" cy="6338123"/>
                      </a:xfrm>
                      <a:prstGeom prst="rect">
                        <a:avLst/>
                      </a:prstGeom>
                    </p:spPr>
                  </p:pic>
                </p:oleObj>
              </mc:Fallback>
            </mc:AlternateContent>
          </a:graphicData>
        </a:graphic>
      </p:graphicFrame>
    </p:spTree>
    <p:extLst>
      <p:ext uri="{BB962C8B-B14F-4D97-AF65-F5344CB8AC3E}">
        <p14:creationId xmlns:p14="http://schemas.microsoft.com/office/powerpoint/2010/main" val="3399477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Date functions - DATE</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074420"/>
            <a:ext cx="9978390" cy="5612130"/>
          </a:xfrm>
        </p:spPr>
        <p:txBody>
          <a:bodyPr>
            <a:normAutofit/>
          </a:bodyPr>
          <a:lstStyle/>
          <a:p>
            <a:r>
              <a:rPr lang="en-US" sz="2800" b="0" i="0" dirty="0">
                <a:solidFill>
                  <a:srgbClr val="1E1E1E"/>
                </a:solidFill>
                <a:effectLst/>
                <a:latin typeface="Segoe UI" panose="020B0502040204020203" pitchFamily="34" charset="0"/>
              </a:rPr>
              <a:t>Use Excel's DATE function when you need to take three separate values and combine them to form a date.</a:t>
            </a:r>
            <a:endParaRPr lang="sk-SK" sz="2800" b="0" i="0" dirty="0">
              <a:solidFill>
                <a:srgbClr val="1E1E1E"/>
              </a:solidFill>
              <a:effectLst/>
              <a:latin typeface="Segoe UI" panose="020B0502040204020203" pitchFamily="34" charset="0"/>
            </a:endParaRPr>
          </a:p>
          <a:p>
            <a:r>
              <a:rPr lang="sk-SK" sz="28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DATE(</a:t>
            </a:r>
            <a:r>
              <a:rPr lang="sk-SK" sz="2800" b="1" i="0" dirty="0" err="1">
                <a:solidFill>
                  <a:srgbClr val="1E1E1E"/>
                </a:solidFill>
                <a:effectLst/>
                <a:latin typeface="Segoe UI" panose="020B0502040204020203" pitchFamily="34" charset="0"/>
              </a:rPr>
              <a:t>year,month,day</a:t>
            </a:r>
            <a:r>
              <a:rPr lang="sk-SK" sz="2800" b="1" i="0" dirty="0">
                <a:solidFill>
                  <a:srgbClr val="1E1E1E"/>
                </a:solidFill>
                <a:effectLst/>
                <a:latin typeface="Segoe UI" panose="020B0502040204020203" pitchFamily="34" charset="0"/>
              </a:rPr>
              <a:t>)</a:t>
            </a:r>
          </a:p>
          <a:p>
            <a:pPr lvl="1"/>
            <a:r>
              <a:rPr lang="en-US" sz="2400" b="1" i="0" dirty="0">
                <a:solidFill>
                  <a:srgbClr val="1E1E1E"/>
                </a:solidFill>
                <a:effectLst/>
                <a:latin typeface="Segoe UI" panose="020B0502040204020203" pitchFamily="34" charset="0"/>
              </a:rPr>
              <a:t>Year    </a:t>
            </a:r>
            <a:r>
              <a:rPr lang="en-US" sz="2400" i="0" dirty="0">
                <a:solidFill>
                  <a:srgbClr val="1E1E1E"/>
                </a:solidFill>
                <a:effectLst/>
                <a:latin typeface="Segoe UI" panose="020B0502040204020203" pitchFamily="34" charset="0"/>
              </a:rPr>
              <a:t>Required. The value of the year argument can include one to four digits. Excel interprets the year argument according to the date system your computer is using. By default, Microsoft Excel for Windows uses the 1900 date system, which means the first date is January 1, 1900.</a:t>
            </a:r>
            <a:endParaRPr lang="sk-SK" sz="2400" i="0" dirty="0">
              <a:solidFill>
                <a:srgbClr val="1E1E1E"/>
              </a:solidFill>
              <a:effectLst/>
              <a:latin typeface="Segoe UI" panose="020B0502040204020203" pitchFamily="34" charset="0"/>
            </a:endParaRPr>
          </a:p>
          <a:p>
            <a:pPr lvl="1"/>
            <a:r>
              <a:rPr lang="en-US" sz="2400" b="1" i="0" dirty="0">
                <a:solidFill>
                  <a:srgbClr val="1E1E1E"/>
                </a:solidFill>
                <a:effectLst/>
                <a:latin typeface="Segoe UI" panose="020B0502040204020203" pitchFamily="34" charset="0"/>
              </a:rPr>
              <a:t>Month    </a:t>
            </a:r>
            <a:r>
              <a:rPr lang="en-US" sz="2400" i="0" dirty="0">
                <a:solidFill>
                  <a:srgbClr val="1E1E1E"/>
                </a:solidFill>
                <a:effectLst/>
                <a:latin typeface="Segoe UI" panose="020B0502040204020203" pitchFamily="34" charset="0"/>
              </a:rPr>
              <a:t>Required. A positive or negative integer representing the month of the year from 1 to 12 (January to December).</a:t>
            </a:r>
            <a:endParaRPr lang="sk-SK" sz="2400" i="0" dirty="0">
              <a:solidFill>
                <a:srgbClr val="1E1E1E"/>
              </a:solidFill>
              <a:effectLst/>
              <a:latin typeface="Segoe UI" panose="020B0502040204020203" pitchFamily="34" charset="0"/>
            </a:endParaRPr>
          </a:p>
          <a:p>
            <a:pPr lvl="1"/>
            <a:r>
              <a:rPr lang="en-US" sz="2400" b="1" dirty="0"/>
              <a:t>Day    </a:t>
            </a:r>
            <a:r>
              <a:rPr lang="en-US" sz="2400" dirty="0"/>
              <a:t>Required. A positive or negative integer representing the day of the month from 1 to 31.</a:t>
            </a:r>
            <a:endParaRPr lang="sk-SK" sz="2400" dirty="0"/>
          </a:p>
        </p:txBody>
      </p:sp>
    </p:spTree>
    <p:extLst>
      <p:ext uri="{BB962C8B-B14F-4D97-AF65-F5344CB8AC3E}">
        <p14:creationId xmlns:p14="http://schemas.microsoft.com/office/powerpoint/2010/main" val="2673960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Date functions </a:t>
            </a:r>
            <a:r>
              <a:rPr lang="sk-SK" b="1" dirty="0"/>
              <a:t>- DATEDIF</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lnSpcReduction="10000"/>
          </a:bodyPr>
          <a:lstStyle/>
          <a:p>
            <a:r>
              <a:rPr lang="en-US" sz="3600" b="0" i="0" dirty="0">
                <a:solidFill>
                  <a:srgbClr val="1E1E1E"/>
                </a:solidFill>
                <a:effectLst/>
                <a:latin typeface="Segoe UI" panose="020B0502040204020203" pitchFamily="34" charset="0"/>
              </a:rPr>
              <a:t>Calculates the number of days, months, or years between two dates.</a:t>
            </a:r>
            <a:endParaRPr lang="sk-SK" sz="3600" b="0" i="0" dirty="0">
              <a:solidFill>
                <a:srgbClr val="1E1E1E"/>
              </a:solidFill>
              <a:effectLst/>
              <a:latin typeface="Segoe UI" panose="020B0502040204020203" pitchFamily="34" charset="0"/>
            </a:endParaRPr>
          </a:p>
          <a:p>
            <a:r>
              <a:rPr lang="sk-SK" sz="3600" dirty="0">
                <a:solidFill>
                  <a:srgbClr val="1E1E1E"/>
                </a:solidFill>
                <a:latin typeface="Segoe UI" panose="020B0502040204020203" pitchFamily="34" charset="0"/>
              </a:rPr>
              <a:t>Syntax: </a:t>
            </a:r>
            <a:r>
              <a:rPr lang="en-US" sz="3200" b="1" i="0" dirty="0">
                <a:solidFill>
                  <a:srgbClr val="1E1E1E"/>
                </a:solidFill>
                <a:effectLst/>
                <a:latin typeface="Segoe UI" panose="020B0502040204020203" pitchFamily="34" charset="0"/>
              </a:rPr>
              <a:t>DATEDIF(</a:t>
            </a:r>
            <a:r>
              <a:rPr lang="en-US" sz="3200" b="1" i="0" dirty="0" err="1">
                <a:solidFill>
                  <a:srgbClr val="1E1E1E"/>
                </a:solidFill>
                <a:effectLst/>
                <a:latin typeface="Segoe UI" panose="020B0502040204020203" pitchFamily="34" charset="0"/>
              </a:rPr>
              <a:t>start_date,end_date,unit</a:t>
            </a:r>
            <a:r>
              <a:rPr lang="en-US" sz="3200" b="1" i="0" dirty="0">
                <a:solidFill>
                  <a:srgbClr val="1E1E1E"/>
                </a:solidFill>
                <a:effectLst/>
                <a:latin typeface="Segoe UI" panose="020B0502040204020203" pitchFamily="34" charset="0"/>
              </a:rPr>
              <a:t>)</a:t>
            </a:r>
            <a:endParaRPr lang="sk-SK" sz="3600" b="1" i="0" dirty="0">
              <a:solidFill>
                <a:srgbClr val="1E1E1E"/>
              </a:solidFill>
              <a:effectLst/>
              <a:latin typeface="Segoe UI" panose="020B0502040204020203" pitchFamily="34" charset="0"/>
            </a:endParaRPr>
          </a:p>
          <a:p>
            <a:pPr lvl="1"/>
            <a:r>
              <a:rPr lang="sk-SK" sz="2800" b="1" i="0" dirty="0" err="1">
                <a:solidFill>
                  <a:srgbClr val="1E1E1E"/>
                </a:solidFill>
                <a:effectLst/>
                <a:latin typeface="Segoe UI" panose="020B0502040204020203" pitchFamily="34" charset="0"/>
              </a:rPr>
              <a:t>start_date</a:t>
            </a:r>
            <a:r>
              <a:rPr lang="sk-SK"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A date that represents the first, or starting date of a given period. Dates may be entered as text strings within quotation marks (for example, "2001/1/30"), as serial numbers (for example, 36921, which represents January 30, 2001, if you're using the 1900 date system), or as the results of other formulas or functions (for example, DATEVALUE("2001/1/30")).</a:t>
            </a:r>
            <a:endParaRPr lang="sk-SK" sz="2800" i="0" dirty="0">
              <a:solidFill>
                <a:srgbClr val="1E1E1E"/>
              </a:solidFill>
              <a:effectLst/>
              <a:latin typeface="Segoe UI" panose="020B0502040204020203" pitchFamily="34" charset="0"/>
            </a:endParaRPr>
          </a:p>
          <a:p>
            <a:pPr lvl="1"/>
            <a:r>
              <a:rPr lang="sk-SK" sz="2800" b="1" i="0" dirty="0" err="1">
                <a:solidFill>
                  <a:srgbClr val="1E1E1E"/>
                </a:solidFill>
                <a:effectLst/>
                <a:latin typeface="Segoe UI" panose="020B0502040204020203" pitchFamily="34" charset="0"/>
              </a:rPr>
              <a:t>end_date</a:t>
            </a:r>
            <a:r>
              <a:rPr lang="sk-SK"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A date that represents the last, or ending, date of the period.</a:t>
            </a:r>
            <a:endParaRPr lang="sk-SK" sz="28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4180156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BB673B15-62D9-EBB6-E978-D55C8B52CCAE}"/>
              </a:ext>
            </a:extLst>
          </p:cNvPr>
          <p:cNvGraphicFramePr>
            <a:graphicFrameLocks noChangeAspect="1"/>
          </p:cNvGraphicFramePr>
          <p:nvPr>
            <p:extLst>
              <p:ext uri="{D42A27DB-BD31-4B8C-83A1-F6EECF244321}">
                <p14:modId xmlns:p14="http://schemas.microsoft.com/office/powerpoint/2010/main" val="2657015343"/>
              </p:ext>
            </p:extLst>
          </p:nvPr>
        </p:nvGraphicFramePr>
        <p:xfrm>
          <a:off x="2600324" y="183197"/>
          <a:ext cx="8555356" cy="6249793"/>
        </p:xfrm>
        <a:graphic>
          <a:graphicData uri="http://schemas.openxmlformats.org/presentationml/2006/ole">
            <mc:AlternateContent xmlns:mc="http://schemas.openxmlformats.org/markup-compatibility/2006">
              <mc:Choice xmlns:v="urn:schemas-microsoft-com:vml" Requires="v">
                <p:oleObj name="Bitmap Image" r:id="rId2" imgW="4819680" imgH="4133880" progId="PBrush">
                  <p:embed/>
                </p:oleObj>
              </mc:Choice>
              <mc:Fallback>
                <p:oleObj name="Bitmap Image" r:id="rId2" imgW="4819680" imgH="4133880" progId="PBrush">
                  <p:embed/>
                  <p:pic>
                    <p:nvPicPr>
                      <p:cNvPr id="0" name=""/>
                      <p:cNvPicPr/>
                      <p:nvPr/>
                    </p:nvPicPr>
                    <p:blipFill>
                      <a:blip r:embed="rId3"/>
                      <a:stretch>
                        <a:fillRect/>
                      </a:stretch>
                    </p:blipFill>
                    <p:spPr>
                      <a:xfrm>
                        <a:off x="2600324" y="183197"/>
                        <a:ext cx="8555356" cy="6249793"/>
                      </a:xfrm>
                      <a:prstGeom prst="rect">
                        <a:avLst/>
                      </a:prstGeom>
                    </p:spPr>
                  </p:pic>
                </p:oleObj>
              </mc:Fallback>
            </mc:AlternateContent>
          </a:graphicData>
        </a:graphic>
      </p:graphicFrame>
    </p:spTree>
    <p:extLst>
      <p:ext uri="{BB962C8B-B14F-4D97-AF65-F5344CB8AC3E}">
        <p14:creationId xmlns:p14="http://schemas.microsoft.com/office/powerpoint/2010/main" val="201695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Date functions </a:t>
            </a:r>
            <a:r>
              <a:rPr lang="sk-SK" b="1" dirty="0"/>
              <a:t>- NETWORKDAYS</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a:bodyPr>
          <a:lstStyle/>
          <a:p>
            <a:r>
              <a:rPr lang="en-US" sz="3200" b="0" i="0" dirty="0">
                <a:solidFill>
                  <a:srgbClr val="1E1E1E"/>
                </a:solidFill>
                <a:effectLst/>
                <a:latin typeface="Segoe UI" panose="020B0502040204020203" pitchFamily="34" charset="0"/>
              </a:rPr>
              <a:t>Returns the number of whole working days between </a:t>
            </a:r>
            <a:r>
              <a:rPr lang="en-US" sz="3200" b="0" i="0" dirty="0" err="1">
                <a:solidFill>
                  <a:srgbClr val="1E1E1E"/>
                </a:solidFill>
                <a:effectLst/>
                <a:latin typeface="Segoe UI" panose="020B0502040204020203" pitchFamily="34" charset="0"/>
              </a:rPr>
              <a:t>start_date</a:t>
            </a:r>
            <a:r>
              <a:rPr lang="en-US" sz="3200" b="0" i="0" dirty="0">
                <a:solidFill>
                  <a:srgbClr val="1E1E1E"/>
                </a:solidFill>
                <a:effectLst/>
                <a:latin typeface="Segoe UI" panose="020B0502040204020203" pitchFamily="34" charset="0"/>
              </a:rPr>
              <a:t> and </a:t>
            </a:r>
            <a:r>
              <a:rPr lang="en-US" sz="3200" b="0" i="0" dirty="0" err="1">
                <a:solidFill>
                  <a:srgbClr val="1E1E1E"/>
                </a:solidFill>
                <a:effectLst/>
                <a:latin typeface="Segoe UI" panose="020B0502040204020203" pitchFamily="34" charset="0"/>
              </a:rPr>
              <a:t>end_date</a:t>
            </a:r>
            <a:r>
              <a:rPr lang="en-US" sz="3200" b="0" i="0" dirty="0">
                <a:solidFill>
                  <a:srgbClr val="1E1E1E"/>
                </a:solidFill>
                <a:effectLst/>
                <a:latin typeface="Segoe UI" panose="020B0502040204020203" pitchFamily="34" charset="0"/>
              </a:rPr>
              <a:t>. Working days exclude weekends and any dates identified in holidays. </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en-US" sz="2800" b="1" i="0" dirty="0">
                <a:solidFill>
                  <a:srgbClr val="1E1E1E"/>
                </a:solidFill>
                <a:effectLst/>
                <a:latin typeface="Segoe UI" panose="020B0502040204020203" pitchFamily="34" charset="0"/>
              </a:rPr>
              <a:t>NETWORKDAYS(</a:t>
            </a:r>
            <a:r>
              <a:rPr lang="en-US" sz="2800" b="1" i="0" dirty="0" err="1">
                <a:solidFill>
                  <a:srgbClr val="1E1E1E"/>
                </a:solidFill>
                <a:effectLst/>
                <a:latin typeface="Segoe UI" panose="020B0502040204020203" pitchFamily="34" charset="0"/>
              </a:rPr>
              <a:t>start_date</a:t>
            </a:r>
            <a:r>
              <a:rPr lang="en-US" sz="2800" b="1" i="0" dirty="0">
                <a:solidFill>
                  <a:srgbClr val="1E1E1E"/>
                </a:solidFill>
                <a:effectLst/>
                <a:latin typeface="Segoe UI" panose="020B0502040204020203" pitchFamily="34" charset="0"/>
              </a:rPr>
              <a:t>, </a:t>
            </a:r>
            <a:r>
              <a:rPr lang="en-US" sz="2800" b="1" i="0" dirty="0" err="1">
                <a:solidFill>
                  <a:srgbClr val="1E1E1E"/>
                </a:solidFill>
                <a:effectLst/>
                <a:latin typeface="Segoe UI" panose="020B0502040204020203" pitchFamily="34" charset="0"/>
              </a:rPr>
              <a:t>end_date</a:t>
            </a:r>
            <a:r>
              <a:rPr lang="en-US" sz="2800" b="1" i="0" dirty="0">
                <a:solidFill>
                  <a:srgbClr val="1E1E1E"/>
                </a:solidFill>
                <a:effectLst/>
                <a:latin typeface="Segoe UI" panose="020B0502040204020203" pitchFamily="34" charset="0"/>
              </a:rPr>
              <a:t>, [holidays])</a:t>
            </a:r>
            <a:endParaRPr lang="sk-SK" sz="2800" b="1" i="0" dirty="0">
              <a:solidFill>
                <a:srgbClr val="1E1E1E"/>
              </a:solidFill>
              <a:effectLst/>
              <a:latin typeface="Segoe UI" panose="020B0502040204020203" pitchFamily="34" charset="0"/>
            </a:endParaRPr>
          </a:p>
          <a:p>
            <a:pPr lvl="1"/>
            <a:r>
              <a:rPr lang="en-US" sz="2800" b="1" i="0" dirty="0" err="1">
                <a:solidFill>
                  <a:srgbClr val="1E1E1E"/>
                </a:solidFill>
                <a:effectLst/>
                <a:latin typeface="Segoe UI" panose="020B0502040204020203" pitchFamily="34" charset="0"/>
              </a:rPr>
              <a:t>Start_date</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Required. A date that represents the start date.</a:t>
            </a:r>
            <a:endParaRPr lang="sk-SK" sz="2800" i="0" dirty="0">
              <a:solidFill>
                <a:srgbClr val="1E1E1E"/>
              </a:solidFill>
              <a:effectLst/>
              <a:latin typeface="Segoe UI" panose="020B0502040204020203" pitchFamily="34" charset="0"/>
            </a:endParaRPr>
          </a:p>
          <a:p>
            <a:pPr lvl="1"/>
            <a:r>
              <a:rPr lang="en-US" sz="2800" b="1" i="0" dirty="0" err="1">
                <a:solidFill>
                  <a:srgbClr val="1E1E1E"/>
                </a:solidFill>
                <a:effectLst/>
                <a:latin typeface="Segoe UI" panose="020B0502040204020203" pitchFamily="34" charset="0"/>
              </a:rPr>
              <a:t>End_date</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Required. A date that represents the end date.</a:t>
            </a:r>
            <a:endParaRPr lang="sk-SK" sz="2800" i="0" dirty="0">
              <a:solidFill>
                <a:srgbClr val="1E1E1E"/>
              </a:solidFill>
              <a:effectLst/>
              <a:latin typeface="Segoe UI" panose="020B0502040204020203" pitchFamily="34" charset="0"/>
            </a:endParaRPr>
          </a:p>
          <a:p>
            <a:pPr lvl="1"/>
            <a:r>
              <a:rPr lang="en-US" sz="2800" b="1" i="0" dirty="0">
                <a:solidFill>
                  <a:srgbClr val="1E1E1E"/>
                </a:solidFill>
                <a:effectLst/>
                <a:latin typeface="Segoe UI" panose="020B0502040204020203" pitchFamily="34" charset="0"/>
              </a:rPr>
              <a:t>Holidays    </a:t>
            </a:r>
            <a:r>
              <a:rPr lang="en-US" sz="2800" i="0" dirty="0">
                <a:solidFill>
                  <a:srgbClr val="1E1E1E"/>
                </a:solidFill>
                <a:effectLst/>
                <a:latin typeface="Segoe UI" panose="020B0502040204020203" pitchFamily="34" charset="0"/>
              </a:rPr>
              <a:t>Optional. An optional range of one or more dates to exclude from the working calendar, such as state and federal holidays and floating holidays. The list can be either a range of cells that contains the dates or an array constant of the serial numbers that represent the dates.</a:t>
            </a:r>
            <a:endParaRPr lang="sk-SK" sz="28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3054559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2BCCA7-539A-AE43-436A-137B1028BB6D}"/>
              </a:ext>
            </a:extLst>
          </p:cNvPr>
          <p:cNvSpPr>
            <a:spLocks noGrp="1"/>
          </p:cNvSpPr>
          <p:nvPr>
            <p:ph type="title"/>
          </p:nvPr>
        </p:nvSpPr>
        <p:spPr>
          <a:xfrm>
            <a:off x="2592925" y="624110"/>
            <a:ext cx="8911687" cy="747490"/>
          </a:xfrm>
        </p:spPr>
        <p:txBody>
          <a:bodyPr/>
          <a:lstStyle/>
          <a:p>
            <a:r>
              <a:rPr lang="en-US" b="1" dirty="0"/>
              <a:t>Additional date and time functions</a:t>
            </a:r>
            <a:endParaRPr lang="sk-SK" b="1" dirty="0"/>
          </a:p>
        </p:txBody>
      </p:sp>
      <p:sp>
        <p:nvSpPr>
          <p:cNvPr id="3" name="Zástupný objekt pre obsah 2">
            <a:extLst>
              <a:ext uri="{FF2B5EF4-FFF2-40B4-BE49-F238E27FC236}">
                <a16:creationId xmlns:a16="http://schemas.microsoft.com/office/drawing/2014/main" id="{5E476998-5186-D2B3-8F75-60B98FF1ECEF}"/>
              </a:ext>
            </a:extLst>
          </p:cNvPr>
          <p:cNvSpPr>
            <a:spLocks noGrp="1"/>
          </p:cNvSpPr>
          <p:nvPr>
            <p:ph idx="1"/>
          </p:nvPr>
        </p:nvSpPr>
        <p:spPr>
          <a:xfrm>
            <a:off x="2589212" y="1623060"/>
            <a:ext cx="8915400" cy="4288162"/>
          </a:xfrm>
        </p:spPr>
        <p:txBody>
          <a:bodyPr>
            <a:normAutofit/>
          </a:bodyPr>
          <a:lstStyle/>
          <a:p>
            <a:r>
              <a:rPr lang="sk-SK" sz="4400" dirty="0"/>
              <a:t>DAY, MONTH, YEAR</a:t>
            </a:r>
          </a:p>
          <a:p>
            <a:r>
              <a:rPr lang="sk-SK" sz="4400" dirty="0"/>
              <a:t>TODAY, NOW</a:t>
            </a:r>
          </a:p>
          <a:p>
            <a:r>
              <a:rPr lang="sk-SK" sz="4400" dirty="0"/>
              <a:t>WEEKDAY, WEEKNUM</a:t>
            </a:r>
          </a:p>
          <a:p>
            <a:r>
              <a:rPr lang="sk-SK" sz="4400" dirty="0"/>
              <a:t>HOUR, MINUTE, SECOND</a:t>
            </a:r>
          </a:p>
        </p:txBody>
      </p:sp>
    </p:spTree>
    <p:extLst>
      <p:ext uri="{BB962C8B-B14F-4D97-AF65-F5344CB8AC3E}">
        <p14:creationId xmlns:p14="http://schemas.microsoft.com/office/powerpoint/2010/main" val="1782918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Text functions - CONCAT</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a:bodyPr>
          <a:lstStyle/>
          <a:p>
            <a:r>
              <a:rPr lang="en-US" sz="3200" b="0" i="0" dirty="0">
                <a:solidFill>
                  <a:srgbClr val="1E1E1E"/>
                </a:solidFill>
                <a:effectLst/>
                <a:latin typeface="Segoe UI" panose="020B0502040204020203" pitchFamily="34" charset="0"/>
              </a:rPr>
              <a:t>The CONCAT function combines the text from multiple ranges and/or strings, but it doesn't provide delimiter or </a:t>
            </a:r>
            <a:r>
              <a:rPr lang="en-US" sz="3200" b="0" i="0" dirty="0" err="1">
                <a:solidFill>
                  <a:srgbClr val="1E1E1E"/>
                </a:solidFill>
                <a:effectLst/>
                <a:latin typeface="Segoe UI" panose="020B0502040204020203" pitchFamily="34" charset="0"/>
              </a:rPr>
              <a:t>IgnoreEmpty</a:t>
            </a:r>
            <a:r>
              <a:rPr lang="en-US" sz="3200" b="0" i="0" dirty="0">
                <a:solidFill>
                  <a:srgbClr val="1E1E1E"/>
                </a:solidFill>
                <a:effectLst/>
                <a:latin typeface="Segoe UI" panose="020B0502040204020203" pitchFamily="34" charset="0"/>
              </a:rPr>
              <a:t> arguments.</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CONCAT(text1, [text2],…)</a:t>
            </a:r>
          </a:p>
          <a:p>
            <a:pPr lvl="1"/>
            <a:r>
              <a:rPr lang="sk-SK" sz="2800" b="1" i="0" dirty="0">
                <a:solidFill>
                  <a:srgbClr val="1E1E1E"/>
                </a:solidFill>
                <a:effectLst/>
                <a:latin typeface="Segoe UI" panose="020B0502040204020203" pitchFamily="34" charset="0"/>
              </a:rPr>
              <a:t>Text1	</a:t>
            </a:r>
            <a:r>
              <a:rPr lang="en-US" sz="2800" b="0" i="0" dirty="0">
                <a:solidFill>
                  <a:srgbClr val="1E1E1E"/>
                </a:solidFill>
                <a:effectLst/>
                <a:latin typeface="Segoe UI" panose="020B0502040204020203" pitchFamily="34" charset="0"/>
              </a:rPr>
              <a:t>Text item to be joined. A string, or array of strings, such as a range of cells. </a:t>
            </a:r>
            <a:endParaRPr lang="sk-SK" sz="2800" b="0" i="0" dirty="0">
              <a:solidFill>
                <a:srgbClr val="1E1E1E"/>
              </a:solidFill>
              <a:effectLst/>
              <a:latin typeface="Segoe UI" panose="020B0502040204020203" pitchFamily="34" charset="0"/>
            </a:endParaRPr>
          </a:p>
          <a:p>
            <a:pPr lvl="1"/>
            <a:r>
              <a:rPr lang="sk-SK" sz="2800" b="1" i="0" dirty="0">
                <a:solidFill>
                  <a:srgbClr val="1E1E1E"/>
                </a:solidFill>
                <a:effectLst/>
                <a:latin typeface="Segoe UI" panose="020B0502040204020203" pitchFamily="34" charset="0"/>
              </a:rPr>
              <a:t>[text2; ...]	</a:t>
            </a:r>
            <a:r>
              <a:rPr lang="en-US" sz="2800" i="0" dirty="0">
                <a:solidFill>
                  <a:srgbClr val="1E1E1E"/>
                </a:solidFill>
                <a:effectLst/>
                <a:latin typeface="Segoe UI" panose="020B0502040204020203" pitchFamily="34" charset="0"/>
              </a:rPr>
              <a:t>Additional text items to be joined. There can be a maximum of 253 text arguments for the text items. Each can be a string, or array of strings, such as a range of cells.</a:t>
            </a:r>
            <a:endParaRPr lang="sk-SK" sz="28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370858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 - CHOOSE</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268730"/>
            <a:ext cx="9978390" cy="4965160"/>
          </a:xfrm>
        </p:spPr>
        <p:txBody>
          <a:bodyPr>
            <a:normAutofit fontScale="92500" lnSpcReduction="10000"/>
          </a:bodyPr>
          <a:lstStyle/>
          <a:p>
            <a:r>
              <a:rPr lang="en-GB" sz="2800" b="0" i="0">
                <a:solidFill>
                  <a:srgbClr val="1E1E1E"/>
                </a:solidFill>
                <a:effectLst/>
                <a:latin typeface="Segoe UI" panose="020B0502040204020203" pitchFamily="34" charset="0"/>
              </a:rPr>
              <a:t>Use CHOOSE to select one of up to 254 values based on the index number.  </a:t>
            </a:r>
          </a:p>
          <a:p>
            <a:r>
              <a:rPr lang="en-GB" sz="2800">
                <a:solidFill>
                  <a:srgbClr val="1E1E1E"/>
                </a:solidFill>
                <a:latin typeface="Segoe UI" panose="020B0502040204020203" pitchFamily="34" charset="0"/>
              </a:rPr>
              <a:t>Syntax: </a:t>
            </a:r>
            <a:r>
              <a:rPr lang="en-GB" sz="2800" b="1">
                <a:solidFill>
                  <a:srgbClr val="1E1E1E"/>
                </a:solidFill>
                <a:latin typeface="Segoe UI" panose="020B0502040204020203" pitchFamily="34" charset="0"/>
              </a:rPr>
              <a:t>CHOOSE(index_num, value1, [value2], ...)</a:t>
            </a:r>
          </a:p>
          <a:p>
            <a:pPr lvl="1"/>
            <a:r>
              <a:rPr lang="en-GB" sz="2400" b="1"/>
              <a:t>Index_num    </a:t>
            </a:r>
            <a:r>
              <a:rPr lang="en-GB" sz="2400"/>
              <a:t>Required. Specifies which value argument is selected. Index_num must be a number between 1 and 254, or a formula or reference to a cell containing a number between 1 and 254.</a:t>
            </a:r>
          </a:p>
          <a:p>
            <a:pPr lvl="2"/>
            <a:r>
              <a:rPr lang="en-GB" sz="1800" b="0" i="0">
                <a:solidFill>
                  <a:srgbClr val="1E1E1E"/>
                </a:solidFill>
                <a:effectLst/>
                <a:latin typeface="Segoe UI" panose="020B0502040204020203" pitchFamily="34" charset="0"/>
              </a:rPr>
              <a:t>If index_num is 1, CHOOSE returns value1; if it is 2, CHOOSE returns value2; and so on.</a:t>
            </a:r>
          </a:p>
          <a:p>
            <a:pPr lvl="1"/>
            <a:r>
              <a:rPr lang="en-GB" sz="2600" b="1" i="0">
                <a:solidFill>
                  <a:srgbClr val="1E1E1E"/>
                </a:solidFill>
                <a:effectLst/>
                <a:latin typeface="Segoe UI" panose="020B0502040204020203" pitchFamily="34" charset="0"/>
              </a:rPr>
              <a:t>Value1, value2, ...     </a:t>
            </a:r>
            <a:r>
              <a:rPr lang="en-GB" sz="2600" i="0">
                <a:solidFill>
                  <a:srgbClr val="1E1E1E"/>
                </a:solidFill>
                <a:effectLst/>
                <a:latin typeface="Segoe UI" panose="020B0502040204020203" pitchFamily="34" charset="0"/>
              </a:rPr>
              <a:t>Value 1 is required, subsequent values are optional. 1 to 254 value arguments from which CHOOSE selects a value or an action to perform based on index_num. The arguments can be numbers, cell references, defined names, formulas, functions, or text.</a:t>
            </a:r>
            <a:endParaRPr lang="en-GB" sz="2400"/>
          </a:p>
        </p:txBody>
      </p:sp>
    </p:spTree>
    <p:extLst>
      <p:ext uri="{BB962C8B-B14F-4D97-AF65-F5344CB8AC3E}">
        <p14:creationId xmlns:p14="http://schemas.microsoft.com/office/powerpoint/2010/main" val="1320811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Text functions</a:t>
            </a:r>
            <a:r>
              <a:rPr lang="sk-SK" b="1" dirty="0"/>
              <a:t> – LEFT, RIGHT</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a:bodyPr>
          <a:lstStyle/>
          <a:p>
            <a:r>
              <a:rPr lang="en-US" sz="3200" b="0" i="0" dirty="0">
                <a:solidFill>
                  <a:srgbClr val="1E1E1E"/>
                </a:solidFill>
                <a:effectLst/>
                <a:latin typeface="Segoe UI" panose="020B0502040204020203" pitchFamily="34" charset="0"/>
              </a:rPr>
              <a:t>LEFT returns the first character or characters in a text string, based on the number of characters you specify.</a:t>
            </a:r>
            <a:endParaRPr lang="sk-SK" sz="3200" b="0" i="0" dirty="0">
              <a:solidFill>
                <a:srgbClr val="1E1E1E"/>
              </a:solidFill>
              <a:effectLst/>
              <a:latin typeface="Segoe UI" panose="020B0502040204020203" pitchFamily="34" charset="0"/>
            </a:endParaRPr>
          </a:p>
          <a:p>
            <a:r>
              <a:rPr lang="en-US" sz="3200" b="0" i="0" dirty="0">
                <a:solidFill>
                  <a:srgbClr val="1E1E1E"/>
                </a:solidFill>
                <a:effectLst/>
                <a:latin typeface="Segoe UI" panose="020B0502040204020203" pitchFamily="34" charset="0"/>
              </a:rPr>
              <a:t>RIGHT returns the last character or characters in a text string, based on the number of characters you specify.</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LEFT(text, [</a:t>
            </a:r>
            <a:r>
              <a:rPr lang="sk-SK" sz="2800" b="1" i="0" dirty="0" err="1">
                <a:solidFill>
                  <a:srgbClr val="1E1E1E"/>
                </a:solidFill>
                <a:effectLst/>
                <a:latin typeface="Segoe UI" panose="020B0502040204020203" pitchFamily="34" charset="0"/>
              </a:rPr>
              <a:t>num_chars</a:t>
            </a:r>
            <a:r>
              <a:rPr lang="sk-SK" sz="2800" b="1" i="0" dirty="0">
                <a:solidFill>
                  <a:srgbClr val="1E1E1E"/>
                </a:solidFill>
                <a:effectLst/>
                <a:latin typeface="Segoe UI" panose="020B0502040204020203" pitchFamily="34" charset="0"/>
              </a:rPr>
              <a:t>])			    						  				    RIGHT(text;[</a:t>
            </a:r>
            <a:r>
              <a:rPr lang="sk-SK" sz="2800" b="1" i="0" dirty="0" err="1">
                <a:solidFill>
                  <a:srgbClr val="1E1E1E"/>
                </a:solidFill>
                <a:effectLst/>
                <a:latin typeface="Segoe UI" panose="020B0502040204020203" pitchFamily="34" charset="0"/>
              </a:rPr>
              <a:t>num_chars</a:t>
            </a:r>
            <a:r>
              <a:rPr lang="sk-SK" sz="2800" b="1" i="0" dirty="0">
                <a:solidFill>
                  <a:srgbClr val="1E1E1E"/>
                </a:solidFill>
                <a:effectLst/>
                <a:latin typeface="Segoe UI" panose="020B0502040204020203" pitchFamily="34" charset="0"/>
              </a:rPr>
              <a:t>])</a:t>
            </a:r>
          </a:p>
          <a:p>
            <a:pPr lvl="1"/>
            <a:r>
              <a:rPr lang="en-US" sz="2800" b="1" i="0" dirty="0">
                <a:solidFill>
                  <a:srgbClr val="1E1E1E"/>
                </a:solidFill>
                <a:effectLst/>
                <a:latin typeface="Segoe UI" panose="020B0502040204020203" pitchFamily="34" charset="0"/>
              </a:rPr>
              <a:t>Text    </a:t>
            </a:r>
            <a:r>
              <a:rPr lang="en-US" sz="2800" i="0" dirty="0">
                <a:solidFill>
                  <a:srgbClr val="1E1E1E"/>
                </a:solidFill>
                <a:effectLst/>
                <a:latin typeface="Segoe UI" panose="020B0502040204020203" pitchFamily="34" charset="0"/>
              </a:rPr>
              <a:t>Required. The text string that contains the characters you want to extract.</a:t>
            </a:r>
            <a:endParaRPr lang="sk-SK" sz="2800" i="0" dirty="0">
              <a:solidFill>
                <a:srgbClr val="1E1E1E"/>
              </a:solidFill>
              <a:effectLst/>
              <a:latin typeface="Segoe UI" panose="020B0502040204020203" pitchFamily="34" charset="0"/>
            </a:endParaRPr>
          </a:p>
          <a:p>
            <a:pPr lvl="1"/>
            <a:r>
              <a:rPr lang="en-US" sz="2800" b="1" i="0" dirty="0" err="1">
                <a:solidFill>
                  <a:srgbClr val="1E1E1E"/>
                </a:solidFill>
                <a:effectLst/>
                <a:latin typeface="Segoe UI" panose="020B0502040204020203" pitchFamily="34" charset="0"/>
              </a:rPr>
              <a:t>Num_chars</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Optional. Specifies the number of characters you want to extract.</a:t>
            </a:r>
            <a:endParaRPr lang="sk-SK" sz="28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3661674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Text functions</a:t>
            </a:r>
            <a:r>
              <a:rPr lang="sk-SK" b="1" dirty="0"/>
              <a:t> - LEN</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725930"/>
            <a:ext cx="10481310" cy="4960620"/>
          </a:xfrm>
        </p:spPr>
        <p:txBody>
          <a:bodyPr>
            <a:normAutofit/>
          </a:bodyPr>
          <a:lstStyle/>
          <a:p>
            <a:r>
              <a:rPr lang="en-US" sz="3200" b="0" i="0" dirty="0">
                <a:solidFill>
                  <a:srgbClr val="1E1E1E"/>
                </a:solidFill>
                <a:effectLst/>
                <a:latin typeface="Segoe UI" panose="020B0502040204020203" pitchFamily="34" charset="0"/>
              </a:rPr>
              <a:t>LEN returns the number of characters in a text string.</a:t>
            </a:r>
            <a:endParaRPr lang="sk-SK" sz="3200" b="0" i="0" dirty="0">
              <a:solidFill>
                <a:srgbClr val="1E1E1E"/>
              </a:solidFill>
              <a:effectLst/>
              <a:latin typeface="Segoe UI" panose="020B0502040204020203" pitchFamily="34" charset="0"/>
            </a:endParaRPr>
          </a:p>
          <a:p>
            <a:pPr marL="0" indent="0">
              <a:buNone/>
            </a:pP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LEN(text)</a:t>
            </a:r>
          </a:p>
          <a:p>
            <a:pPr lvl="1"/>
            <a:r>
              <a:rPr lang="en-US" sz="2600" b="1" i="0" dirty="0">
                <a:solidFill>
                  <a:srgbClr val="1E1E1E"/>
                </a:solidFill>
                <a:effectLst/>
                <a:latin typeface="Segoe UI" panose="020B0502040204020203" pitchFamily="34" charset="0"/>
              </a:rPr>
              <a:t>Text    </a:t>
            </a:r>
            <a:r>
              <a:rPr lang="en-US" sz="2600" i="0" dirty="0">
                <a:solidFill>
                  <a:srgbClr val="1E1E1E"/>
                </a:solidFill>
                <a:effectLst/>
                <a:latin typeface="Segoe UI" panose="020B0502040204020203" pitchFamily="34" charset="0"/>
              </a:rPr>
              <a:t>Required. The text whose length you want to find. Spaces count as characters.</a:t>
            </a:r>
            <a:endParaRPr lang="sk-SK" sz="26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197129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Text functions</a:t>
            </a:r>
            <a:r>
              <a:rPr lang="sk-SK" b="1" dirty="0"/>
              <a:t> - MID</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a:bodyPr>
          <a:lstStyle/>
          <a:p>
            <a:r>
              <a:rPr lang="en-US" sz="3200" b="0" i="0" dirty="0">
                <a:solidFill>
                  <a:srgbClr val="1E1E1E"/>
                </a:solidFill>
                <a:effectLst/>
                <a:latin typeface="Segoe UI" panose="020B0502040204020203" pitchFamily="34" charset="0"/>
              </a:rPr>
              <a:t>MID returns a specific number of characters from a text string, starting at the position you specify, based on the number of characters you specify.</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MID(text, </a:t>
            </a:r>
            <a:r>
              <a:rPr lang="sk-SK" sz="2800" b="1" i="0" dirty="0" err="1">
                <a:solidFill>
                  <a:srgbClr val="1E1E1E"/>
                </a:solidFill>
                <a:effectLst/>
                <a:latin typeface="Segoe UI" panose="020B0502040204020203" pitchFamily="34" charset="0"/>
              </a:rPr>
              <a:t>start_num</a:t>
            </a:r>
            <a:r>
              <a:rPr lang="sk-SK" sz="2800" b="1" i="0" dirty="0">
                <a:solidFill>
                  <a:srgbClr val="1E1E1E"/>
                </a:solidFill>
                <a:effectLst/>
                <a:latin typeface="Segoe UI" panose="020B0502040204020203" pitchFamily="34" charset="0"/>
              </a:rPr>
              <a:t>, </a:t>
            </a:r>
            <a:r>
              <a:rPr lang="sk-SK" sz="2800" b="1" i="0" dirty="0" err="1">
                <a:solidFill>
                  <a:srgbClr val="1E1E1E"/>
                </a:solidFill>
                <a:effectLst/>
                <a:latin typeface="Segoe UI" panose="020B0502040204020203" pitchFamily="34" charset="0"/>
              </a:rPr>
              <a:t>num_chars</a:t>
            </a:r>
            <a:r>
              <a:rPr lang="sk-SK" sz="2800" b="1" i="0" dirty="0">
                <a:solidFill>
                  <a:srgbClr val="1E1E1E"/>
                </a:solidFill>
                <a:effectLst/>
                <a:latin typeface="Segoe UI" panose="020B0502040204020203" pitchFamily="34" charset="0"/>
              </a:rPr>
              <a:t>)</a:t>
            </a:r>
          </a:p>
          <a:p>
            <a:pPr lvl="1"/>
            <a:r>
              <a:rPr lang="en-US" sz="2800" b="1" i="0" dirty="0">
                <a:solidFill>
                  <a:srgbClr val="1E1E1E"/>
                </a:solidFill>
                <a:effectLst/>
                <a:latin typeface="Segoe UI" panose="020B0502040204020203" pitchFamily="34" charset="0"/>
              </a:rPr>
              <a:t>Text    </a:t>
            </a:r>
            <a:r>
              <a:rPr lang="en-US" sz="2800" i="0" dirty="0">
                <a:solidFill>
                  <a:srgbClr val="1E1E1E"/>
                </a:solidFill>
                <a:effectLst/>
                <a:latin typeface="Segoe UI" panose="020B0502040204020203" pitchFamily="34" charset="0"/>
              </a:rPr>
              <a:t>Required. The text string containing the characters you want to extract.</a:t>
            </a:r>
            <a:endParaRPr lang="sk-SK" sz="2800" i="0" dirty="0">
              <a:solidFill>
                <a:srgbClr val="1E1E1E"/>
              </a:solidFill>
              <a:effectLst/>
              <a:latin typeface="Segoe UI" panose="020B0502040204020203" pitchFamily="34" charset="0"/>
            </a:endParaRPr>
          </a:p>
          <a:p>
            <a:pPr lvl="1"/>
            <a:r>
              <a:rPr lang="en-US" sz="2800" b="1" i="0" dirty="0" err="1">
                <a:solidFill>
                  <a:srgbClr val="1E1E1E"/>
                </a:solidFill>
                <a:effectLst/>
                <a:latin typeface="Segoe UI" panose="020B0502040204020203" pitchFamily="34" charset="0"/>
              </a:rPr>
              <a:t>Start_num</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Required. The position of the first character you want to extract in text. The first character in text has </a:t>
            </a:r>
            <a:r>
              <a:rPr lang="en-US" sz="2800" i="0" dirty="0" err="1">
                <a:solidFill>
                  <a:srgbClr val="1E1E1E"/>
                </a:solidFill>
                <a:effectLst/>
                <a:latin typeface="Segoe UI" panose="020B0502040204020203" pitchFamily="34" charset="0"/>
              </a:rPr>
              <a:t>start_num</a:t>
            </a:r>
            <a:r>
              <a:rPr lang="en-US" sz="2800" i="0" dirty="0">
                <a:solidFill>
                  <a:srgbClr val="1E1E1E"/>
                </a:solidFill>
                <a:effectLst/>
                <a:latin typeface="Segoe UI" panose="020B0502040204020203" pitchFamily="34" charset="0"/>
              </a:rPr>
              <a:t> 1, and so on</a:t>
            </a:r>
            <a:r>
              <a:rPr lang="en-US" sz="2800" b="1" i="0" dirty="0">
                <a:solidFill>
                  <a:srgbClr val="1E1E1E"/>
                </a:solidFill>
                <a:effectLst/>
                <a:latin typeface="Segoe UI" panose="020B0502040204020203" pitchFamily="34" charset="0"/>
              </a:rPr>
              <a:t>.</a:t>
            </a:r>
            <a:endParaRPr lang="sk-SK" sz="2800" b="1" i="0" dirty="0">
              <a:solidFill>
                <a:srgbClr val="1E1E1E"/>
              </a:solidFill>
              <a:effectLst/>
              <a:latin typeface="Segoe UI" panose="020B0502040204020203" pitchFamily="34" charset="0"/>
            </a:endParaRPr>
          </a:p>
          <a:p>
            <a:pPr lvl="1"/>
            <a:r>
              <a:rPr lang="en-US" sz="2800" b="1" i="0" dirty="0" err="1">
                <a:solidFill>
                  <a:srgbClr val="1E1E1E"/>
                </a:solidFill>
                <a:effectLst/>
                <a:latin typeface="Segoe UI" panose="020B0502040204020203" pitchFamily="34" charset="0"/>
              </a:rPr>
              <a:t>Num_chars</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Required for MID. Specifies the number of characters you want MID to return from text.</a:t>
            </a:r>
            <a:endParaRPr lang="sk-SK" sz="28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1079990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2BCCA7-539A-AE43-436A-137B1028BB6D}"/>
              </a:ext>
            </a:extLst>
          </p:cNvPr>
          <p:cNvSpPr>
            <a:spLocks noGrp="1"/>
          </p:cNvSpPr>
          <p:nvPr>
            <p:ph type="title"/>
          </p:nvPr>
        </p:nvSpPr>
        <p:spPr>
          <a:xfrm>
            <a:off x="2610387" y="573033"/>
            <a:ext cx="8911687" cy="747490"/>
          </a:xfrm>
        </p:spPr>
        <p:txBody>
          <a:bodyPr/>
          <a:lstStyle/>
          <a:p>
            <a:r>
              <a:rPr lang="en-GB" b="1"/>
              <a:t>Additional text functions</a:t>
            </a:r>
          </a:p>
        </p:txBody>
      </p:sp>
      <p:sp>
        <p:nvSpPr>
          <p:cNvPr id="3" name="Zástupný objekt pre obsah 2">
            <a:extLst>
              <a:ext uri="{FF2B5EF4-FFF2-40B4-BE49-F238E27FC236}">
                <a16:creationId xmlns:a16="http://schemas.microsoft.com/office/drawing/2014/main" id="{5E476998-5186-D2B3-8F75-60B98FF1ECEF}"/>
              </a:ext>
            </a:extLst>
          </p:cNvPr>
          <p:cNvSpPr>
            <a:spLocks noGrp="1"/>
          </p:cNvSpPr>
          <p:nvPr>
            <p:ph idx="1"/>
          </p:nvPr>
        </p:nvSpPr>
        <p:spPr>
          <a:xfrm>
            <a:off x="2589212" y="1623060"/>
            <a:ext cx="8915400" cy="4288162"/>
          </a:xfrm>
        </p:spPr>
        <p:txBody>
          <a:bodyPr>
            <a:normAutofit/>
          </a:bodyPr>
          <a:lstStyle/>
          <a:p>
            <a:r>
              <a:rPr lang="en-GB" sz="4400"/>
              <a:t>LOWER, UPPER, PROPER</a:t>
            </a:r>
          </a:p>
          <a:p>
            <a:r>
              <a:rPr lang="en-GB" sz="4400"/>
              <a:t>REPT, TRIM</a:t>
            </a:r>
          </a:p>
          <a:p>
            <a:r>
              <a:rPr lang="en-GB" sz="4400"/>
              <a:t>SEARCH, FIND (case sensitive, SEARCH not)</a:t>
            </a:r>
          </a:p>
        </p:txBody>
      </p:sp>
    </p:spTree>
    <p:extLst>
      <p:ext uri="{BB962C8B-B14F-4D97-AF65-F5344CB8AC3E}">
        <p14:creationId xmlns:p14="http://schemas.microsoft.com/office/powerpoint/2010/main" val="102201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67D8AF-BA5B-94DB-9653-94CFC0C73913}"/>
              </a:ext>
            </a:extLst>
          </p:cNvPr>
          <p:cNvSpPr>
            <a:spLocks noGrp="1"/>
          </p:cNvSpPr>
          <p:nvPr>
            <p:ph type="title"/>
          </p:nvPr>
        </p:nvSpPr>
        <p:spPr>
          <a:xfrm>
            <a:off x="2592925" y="624110"/>
            <a:ext cx="8911687" cy="793210"/>
          </a:xfrm>
        </p:spPr>
        <p:txBody>
          <a:bodyPr/>
          <a:lstStyle/>
          <a:p>
            <a:r>
              <a:rPr lang="en-US" b="1" dirty="0"/>
              <a:t>Split text into different columns</a:t>
            </a:r>
            <a:endParaRPr lang="sk-SK" b="1" dirty="0"/>
          </a:p>
        </p:txBody>
      </p:sp>
      <p:sp>
        <p:nvSpPr>
          <p:cNvPr id="3" name="Zástupný objekt pre obsah 2">
            <a:extLst>
              <a:ext uri="{FF2B5EF4-FFF2-40B4-BE49-F238E27FC236}">
                <a16:creationId xmlns:a16="http://schemas.microsoft.com/office/drawing/2014/main" id="{B51595C7-1B5C-4BFD-0518-B8AFEEAC8F06}"/>
              </a:ext>
            </a:extLst>
          </p:cNvPr>
          <p:cNvSpPr>
            <a:spLocks noGrp="1"/>
          </p:cNvSpPr>
          <p:nvPr>
            <p:ph idx="1"/>
          </p:nvPr>
        </p:nvSpPr>
        <p:spPr>
          <a:xfrm>
            <a:off x="1680210" y="1554480"/>
            <a:ext cx="9824402" cy="4789170"/>
          </a:xfrm>
        </p:spPr>
        <p:txBody>
          <a:bodyPr>
            <a:normAutofit fontScale="92500" lnSpcReduction="20000"/>
          </a:bodyPr>
          <a:lstStyle/>
          <a:p>
            <a:pPr algn="l">
              <a:buFont typeface="+mj-lt"/>
              <a:buAutoNum type="arabicPeriod"/>
            </a:pPr>
            <a:r>
              <a:rPr lang="en-GB" sz="2800" b="0" i="0">
                <a:solidFill>
                  <a:srgbClr val="1E1E1E"/>
                </a:solidFill>
                <a:effectLst/>
                <a:latin typeface="Segoe UI" panose="020B0502040204020203" pitchFamily="34" charset="0"/>
              </a:rPr>
              <a:t>Select the cell or column that contains the text you want to split.</a:t>
            </a:r>
          </a:p>
          <a:p>
            <a:pPr algn="l">
              <a:buFont typeface="+mj-lt"/>
              <a:buAutoNum type="arabicPeriod"/>
            </a:pPr>
            <a:r>
              <a:rPr lang="en-GB" sz="2800" b="0" i="0">
                <a:solidFill>
                  <a:srgbClr val="1E1E1E"/>
                </a:solidFill>
                <a:effectLst/>
                <a:latin typeface="Segoe UI" panose="020B0502040204020203" pitchFamily="34" charset="0"/>
              </a:rPr>
              <a:t>Select </a:t>
            </a:r>
            <a:r>
              <a:rPr lang="en-GB" sz="2800" b="1" i="0">
                <a:solidFill>
                  <a:srgbClr val="1E1E1E"/>
                </a:solidFill>
                <a:effectLst/>
                <a:latin typeface="Segoe UI" panose="020B0502040204020203" pitchFamily="34" charset="0"/>
              </a:rPr>
              <a:t>Data </a:t>
            </a:r>
            <a:r>
              <a:rPr lang="en-GB" sz="2800" b="0" i="0">
                <a:solidFill>
                  <a:srgbClr val="1E1E1E"/>
                </a:solidFill>
                <a:effectLst/>
                <a:latin typeface="Segoe UI" panose="020B0502040204020203" pitchFamily="34" charset="0"/>
              </a:rPr>
              <a:t>&gt; </a:t>
            </a:r>
            <a:r>
              <a:rPr lang="en-GB" sz="2800" b="1" i="0">
                <a:solidFill>
                  <a:srgbClr val="1E1E1E"/>
                </a:solidFill>
                <a:effectLst/>
                <a:latin typeface="Segoe UI" panose="020B0502040204020203" pitchFamily="34" charset="0"/>
              </a:rPr>
              <a:t>Text to Columns.</a:t>
            </a:r>
            <a:endParaRPr lang="en-GB" sz="2800" b="0" i="0">
              <a:solidFill>
                <a:srgbClr val="1E1E1E"/>
              </a:solidFill>
              <a:effectLst/>
              <a:latin typeface="Segoe UI" panose="020B0502040204020203" pitchFamily="34" charset="0"/>
            </a:endParaRPr>
          </a:p>
          <a:p>
            <a:pPr algn="l">
              <a:buFont typeface="+mj-lt"/>
              <a:buAutoNum type="arabicPeriod"/>
            </a:pPr>
            <a:r>
              <a:rPr lang="en-GB" sz="2800" b="0" i="0">
                <a:solidFill>
                  <a:srgbClr val="1E1E1E"/>
                </a:solidFill>
                <a:effectLst/>
                <a:latin typeface="Segoe UI" panose="020B0502040204020203" pitchFamily="34" charset="0"/>
              </a:rPr>
              <a:t>In the </a:t>
            </a:r>
            <a:r>
              <a:rPr lang="en-GB" sz="2800" b="1" i="0">
                <a:solidFill>
                  <a:srgbClr val="1E1E1E"/>
                </a:solidFill>
                <a:effectLst/>
                <a:latin typeface="Segoe UI" panose="020B0502040204020203" pitchFamily="34" charset="0"/>
              </a:rPr>
              <a:t>Convert Text to Columns Wizard</a:t>
            </a:r>
            <a:r>
              <a:rPr lang="en-GB" sz="2800" b="0" i="0">
                <a:solidFill>
                  <a:srgbClr val="1E1E1E"/>
                </a:solidFill>
                <a:effectLst/>
                <a:latin typeface="Segoe UI" panose="020B0502040204020203" pitchFamily="34" charset="0"/>
              </a:rPr>
              <a:t>, select </a:t>
            </a:r>
            <a:r>
              <a:rPr lang="en-GB" sz="2800" b="1" i="0">
                <a:solidFill>
                  <a:srgbClr val="1E1E1E"/>
                </a:solidFill>
                <a:effectLst/>
                <a:latin typeface="Segoe UI" panose="020B0502040204020203" pitchFamily="34" charset="0"/>
              </a:rPr>
              <a:t>Delimited</a:t>
            </a:r>
            <a:r>
              <a:rPr lang="en-GB" sz="2800" b="0" i="0">
                <a:solidFill>
                  <a:srgbClr val="1E1E1E"/>
                </a:solidFill>
                <a:effectLst/>
                <a:latin typeface="Segoe UI" panose="020B0502040204020203" pitchFamily="34" charset="0"/>
              </a:rPr>
              <a:t> &gt; </a:t>
            </a:r>
            <a:r>
              <a:rPr lang="en-GB" sz="2800" b="1" i="0">
                <a:solidFill>
                  <a:srgbClr val="1E1E1E"/>
                </a:solidFill>
                <a:effectLst/>
                <a:latin typeface="Segoe UI" panose="020B0502040204020203" pitchFamily="34" charset="0"/>
              </a:rPr>
              <a:t>Next</a:t>
            </a:r>
            <a:r>
              <a:rPr lang="en-GB" sz="2800" b="0" i="0">
                <a:solidFill>
                  <a:srgbClr val="1E1E1E"/>
                </a:solidFill>
                <a:effectLst/>
                <a:latin typeface="Segoe UI" panose="020B0502040204020203" pitchFamily="34" charset="0"/>
              </a:rPr>
              <a:t>.</a:t>
            </a:r>
          </a:p>
          <a:p>
            <a:pPr algn="l">
              <a:buFont typeface="+mj-lt"/>
              <a:buAutoNum type="arabicPeriod"/>
            </a:pPr>
            <a:r>
              <a:rPr lang="en-GB" sz="2800" b="0" i="0">
                <a:solidFill>
                  <a:srgbClr val="1E1E1E"/>
                </a:solidFill>
                <a:effectLst/>
                <a:latin typeface="Segoe UI" panose="020B0502040204020203" pitchFamily="34" charset="0"/>
              </a:rPr>
              <a:t>Select the </a:t>
            </a:r>
            <a:r>
              <a:rPr lang="en-GB" sz="2800" b="1" i="0">
                <a:solidFill>
                  <a:srgbClr val="1E1E1E"/>
                </a:solidFill>
                <a:effectLst/>
                <a:latin typeface="Segoe UI" panose="020B0502040204020203" pitchFamily="34" charset="0"/>
              </a:rPr>
              <a:t>Delimiters </a:t>
            </a:r>
            <a:r>
              <a:rPr lang="en-GB" sz="2800" b="0" i="0">
                <a:solidFill>
                  <a:srgbClr val="1E1E1E"/>
                </a:solidFill>
                <a:effectLst/>
                <a:latin typeface="Segoe UI" panose="020B0502040204020203" pitchFamily="34" charset="0"/>
              </a:rPr>
              <a:t>for your data. For example, </a:t>
            </a:r>
            <a:r>
              <a:rPr lang="en-GB" sz="2800" b="1" i="0">
                <a:solidFill>
                  <a:srgbClr val="1E1E1E"/>
                </a:solidFill>
                <a:effectLst/>
                <a:latin typeface="Segoe UI" panose="020B0502040204020203" pitchFamily="34" charset="0"/>
              </a:rPr>
              <a:t>Comma </a:t>
            </a:r>
            <a:r>
              <a:rPr lang="en-GB" sz="2800" b="0" i="0">
                <a:solidFill>
                  <a:srgbClr val="1E1E1E"/>
                </a:solidFill>
                <a:effectLst/>
                <a:latin typeface="Segoe UI" panose="020B0502040204020203" pitchFamily="34" charset="0"/>
              </a:rPr>
              <a:t>and </a:t>
            </a:r>
            <a:r>
              <a:rPr lang="en-GB" sz="2800" b="1" i="0">
                <a:solidFill>
                  <a:srgbClr val="1E1E1E"/>
                </a:solidFill>
                <a:effectLst/>
                <a:latin typeface="Segoe UI" panose="020B0502040204020203" pitchFamily="34" charset="0"/>
              </a:rPr>
              <a:t>Space</a:t>
            </a:r>
            <a:r>
              <a:rPr lang="en-GB" sz="2800" b="0" i="0">
                <a:solidFill>
                  <a:srgbClr val="1E1E1E"/>
                </a:solidFill>
                <a:effectLst/>
                <a:latin typeface="Segoe UI" panose="020B0502040204020203" pitchFamily="34" charset="0"/>
              </a:rPr>
              <a:t>. You can see a preview of your data in the </a:t>
            </a:r>
            <a:r>
              <a:rPr lang="en-GB" sz="2800" b="1" i="0">
                <a:solidFill>
                  <a:srgbClr val="1E1E1E"/>
                </a:solidFill>
                <a:effectLst/>
                <a:latin typeface="Segoe UI" panose="020B0502040204020203" pitchFamily="34" charset="0"/>
              </a:rPr>
              <a:t>Data preview</a:t>
            </a:r>
            <a:r>
              <a:rPr lang="en-GB" sz="2800" b="0" i="0">
                <a:solidFill>
                  <a:srgbClr val="1E1E1E"/>
                </a:solidFill>
                <a:effectLst/>
                <a:latin typeface="Segoe UI" panose="020B0502040204020203" pitchFamily="34" charset="0"/>
              </a:rPr>
              <a:t> window.</a:t>
            </a:r>
          </a:p>
          <a:p>
            <a:pPr algn="l">
              <a:buFont typeface="+mj-lt"/>
              <a:buAutoNum type="arabicPeriod"/>
            </a:pPr>
            <a:r>
              <a:rPr lang="en-GB" sz="2800" b="0" i="0">
                <a:solidFill>
                  <a:srgbClr val="1E1E1E"/>
                </a:solidFill>
                <a:effectLst/>
                <a:latin typeface="Segoe UI" panose="020B0502040204020203" pitchFamily="34" charset="0"/>
              </a:rPr>
              <a:t>Select </a:t>
            </a:r>
            <a:r>
              <a:rPr lang="en-GB" sz="2800" b="1" i="0">
                <a:solidFill>
                  <a:srgbClr val="1E1E1E"/>
                </a:solidFill>
                <a:effectLst/>
                <a:latin typeface="Segoe UI" panose="020B0502040204020203" pitchFamily="34" charset="0"/>
              </a:rPr>
              <a:t>Next</a:t>
            </a:r>
            <a:r>
              <a:rPr lang="en-GB" sz="2800" b="0" i="0">
                <a:solidFill>
                  <a:srgbClr val="1E1E1E"/>
                </a:solidFill>
                <a:effectLst/>
                <a:latin typeface="Segoe UI" panose="020B0502040204020203" pitchFamily="34" charset="0"/>
              </a:rPr>
              <a:t>.</a:t>
            </a:r>
          </a:p>
          <a:p>
            <a:pPr algn="l">
              <a:buFont typeface="+mj-lt"/>
              <a:buAutoNum type="arabicPeriod"/>
            </a:pPr>
            <a:r>
              <a:rPr lang="en-GB" sz="2800" b="0" i="0">
                <a:solidFill>
                  <a:srgbClr val="1E1E1E"/>
                </a:solidFill>
                <a:effectLst/>
                <a:latin typeface="Segoe UI" panose="020B0502040204020203" pitchFamily="34" charset="0"/>
              </a:rPr>
              <a:t>Select the </a:t>
            </a:r>
            <a:r>
              <a:rPr lang="en-GB" sz="2800" b="1" i="0">
                <a:solidFill>
                  <a:srgbClr val="1E1E1E"/>
                </a:solidFill>
                <a:effectLst/>
                <a:latin typeface="Segoe UI" panose="020B0502040204020203" pitchFamily="34" charset="0"/>
              </a:rPr>
              <a:t>Destination</a:t>
            </a:r>
            <a:r>
              <a:rPr lang="en-GB" sz="2800" b="0" i="0">
                <a:solidFill>
                  <a:srgbClr val="1E1E1E"/>
                </a:solidFill>
                <a:effectLst/>
                <a:latin typeface="Segoe UI" panose="020B0502040204020203" pitchFamily="34" charset="0"/>
              </a:rPr>
              <a:t> in your worksheet which is where you want the split data to appear.</a:t>
            </a:r>
          </a:p>
          <a:p>
            <a:pPr algn="l">
              <a:buFont typeface="+mj-lt"/>
              <a:buAutoNum type="arabicPeriod"/>
            </a:pPr>
            <a:r>
              <a:rPr lang="en-GB" sz="2800" b="0" i="0">
                <a:solidFill>
                  <a:srgbClr val="1E1E1E"/>
                </a:solidFill>
                <a:effectLst/>
                <a:latin typeface="Segoe UI" panose="020B0502040204020203" pitchFamily="34" charset="0"/>
              </a:rPr>
              <a:t>Select </a:t>
            </a:r>
            <a:r>
              <a:rPr lang="en-GB" sz="2800" b="1" i="0">
                <a:solidFill>
                  <a:srgbClr val="1E1E1E"/>
                </a:solidFill>
                <a:effectLst/>
                <a:latin typeface="Segoe UI" panose="020B0502040204020203" pitchFamily="34" charset="0"/>
              </a:rPr>
              <a:t>Finish</a:t>
            </a:r>
            <a:r>
              <a:rPr lang="en-GB" sz="2800" b="0" i="0">
                <a:solidFill>
                  <a:srgbClr val="1E1E1E"/>
                </a:solidFill>
                <a:effectLst/>
                <a:latin typeface="Segoe UI" panose="020B0502040204020203" pitchFamily="34" charset="0"/>
              </a:rPr>
              <a:t>.</a:t>
            </a:r>
          </a:p>
        </p:txBody>
      </p:sp>
      <p:graphicFrame>
        <p:nvGraphicFramePr>
          <p:cNvPr id="5" name="Objekt 4">
            <a:extLst>
              <a:ext uri="{FF2B5EF4-FFF2-40B4-BE49-F238E27FC236}">
                <a16:creationId xmlns:a16="http://schemas.microsoft.com/office/drawing/2014/main" id="{E8C49A91-AB90-AC8F-1C0A-350399FCA675}"/>
              </a:ext>
            </a:extLst>
          </p:cNvPr>
          <p:cNvGraphicFramePr>
            <a:graphicFrameLocks noChangeAspect="1"/>
          </p:cNvGraphicFramePr>
          <p:nvPr>
            <p:extLst>
              <p:ext uri="{D42A27DB-BD31-4B8C-83A1-F6EECF244321}">
                <p14:modId xmlns:p14="http://schemas.microsoft.com/office/powerpoint/2010/main" val="977302376"/>
              </p:ext>
            </p:extLst>
          </p:nvPr>
        </p:nvGraphicFramePr>
        <p:xfrm>
          <a:off x="291148" y="1325880"/>
          <a:ext cx="1285240" cy="1577340"/>
        </p:xfrm>
        <a:graphic>
          <a:graphicData uri="http://schemas.openxmlformats.org/presentationml/2006/ole">
            <mc:AlternateContent xmlns:mc="http://schemas.openxmlformats.org/markup-compatibility/2006">
              <mc:Choice xmlns:v="urn:schemas-microsoft-com:vml" Requires="v">
                <p:oleObj name="Bitmap Image" r:id="rId2" imgW="419040" imgH="514440" progId="PBrush">
                  <p:embed/>
                </p:oleObj>
              </mc:Choice>
              <mc:Fallback>
                <p:oleObj name="Bitmap Image" r:id="rId2" imgW="419040" imgH="514440" progId="PBrush">
                  <p:embed/>
                  <p:pic>
                    <p:nvPicPr>
                      <p:cNvPr id="0" name=""/>
                      <p:cNvPicPr/>
                      <p:nvPr/>
                    </p:nvPicPr>
                    <p:blipFill>
                      <a:blip r:embed="rId3"/>
                      <a:stretch>
                        <a:fillRect/>
                      </a:stretch>
                    </p:blipFill>
                    <p:spPr>
                      <a:xfrm>
                        <a:off x="291148" y="1325880"/>
                        <a:ext cx="1285240" cy="1577340"/>
                      </a:xfrm>
                      <a:prstGeom prst="rect">
                        <a:avLst/>
                      </a:prstGeom>
                    </p:spPr>
                  </p:pic>
                </p:oleObj>
              </mc:Fallback>
            </mc:AlternateContent>
          </a:graphicData>
        </a:graphic>
      </p:graphicFrame>
    </p:spTree>
    <p:extLst>
      <p:ext uri="{BB962C8B-B14F-4D97-AF65-F5344CB8AC3E}">
        <p14:creationId xmlns:p14="http://schemas.microsoft.com/office/powerpoint/2010/main" val="1248628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sk-SK" b="1" dirty="0" err="1"/>
              <a:t>Mathematical</a:t>
            </a:r>
            <a:r>
              <a:rPr lang="sk-SK" b="1" dirty="0"/>
              <a:t> </a:t>
            </a:r>
            <a:r>
              <a:rPr lang="sk-SK" b="1" dirty="0" err="1"/>
              <a:t>functions</a:t>
            </a:r>
            <a:r>
              <a:rPr lang="sk-SK" b="1" dirty="0"/>
              <a:t> - ROUND</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451610" y="1074420"/>
            <a:ext cx="10481310" cy="5612130"/>
          </a:xfrm>
        </p:spPr>
        <p:txBody>
          <a:bodyPr>
            <a:normAutofit fontScale="92500" lnSpcReduction="10000"/>
          </a:bodyPr>
          <a:lstStyle/>
          <a:p>
            <a:r>
              <a:rPr lang="en-US" sz="3200" b="0" i="0" dirty="0">
                <a:solidFill>
                  <a:srgbClr val="1E1E1E"/>
                </a:solidFill>
                <a:effectLst/>
                <a:latin typeface="Segoe UI" panose="020B0502040204020203" pitchFamily="34" charset="0"/>
              </a:rPr>
              <a:t>The ROUND function rounds a number to a specified number of digits. </a:t>
            </a:r>
            <a:endParaRPr lang="sk-SK" sz="3200" b="0" i="0" dirty="0">
              <a:solidFill>
                <a:srgbClr val="1E1E1E"/>
              </a:solidFill>
              <a:effectLst/>
              <a:latin typeface="Segoe UI" panose="020B0502040204020203" pitchFamily="34" charset="0"/>
            </a:endParaRPr>
          </a:p>
          <a:p>
            <a:r>
              <a:rPr lang="sk-SK" sz="3200" dirty="0">
                <a:solidFill>
                  <a:srgbClr val="1E1E1E"/>
                </a:solidFill>
                <a:latin typeface="Segoe UI" panose="020B0502040204020203" pitchFamily="34" charset="0"/>
              </a:rPr>
              <a:t>Syntax: </a:t>
            </a:r>
            <a:r>
              <a:rPr lang="sk-SK" sz="2800" b="1" i="0" dirty="0">
                <a:solidFill>
                  <a:srgbClr val="1E1E1E"/>
                </a:solidFill>
                <a:effectLst/>
                <a:latin typeface="Segoe UI" panose="020B0502040204020203" pitchFamily="34" charset="0"/>
              </a:rPr>
              <a:t>ROUND(</a:t>
            </a:r>
            <a:r>
              <a:rPr lang="sk-SK" sz="2800" b="1" i="0" dirty="0" err="1">
                <a:solidFill>
                  <a:srgbClr val="1E1E1E"/>
                </a:solidFill>
                <a:effectLst/>
                <a:latin typeface="Segoe UI" panose="020B0502040204020203" pitchFamily="34" charset="0"/>
              </a:rPr>
              <a:t>number</a:t>
            </a:r>
            <a:r>
              <a:rPr lang="sk-SK" sz="2800" b="1" i="0" dirty="0">
                <a:solidFill>
                  <a:srgbClr val="1E1E1E"/>
                </a:solidFill>
                <a:effectLst/>
                <a:latin typeface="Segoe UI" panose="020B0502040204020203" pitchFamily="34" charset="0"/>
              </a:rPr>
              <a:t>, </a:t>
            </a:r>
            <a:r>
              <a:rPr lang="sk-SK" sz="2800" b="1" i="0" dirty="0" err="1">
                <a:solidFill>
                  <a:srgbClr val="1E1E1E"/>
                </a:solidFill>
                <a:effectLst/>
                <a:latin typeface="Segoe UI" panose="020B0502040204020203" pitchFamily="34" charset="0"/>
              </a:rPr>
              <a:t>num_digits</a:t>
            </a:r>
            <a:r>
              <a:rPr lang="sk-SK" sz="2800" b="1" i="0" dirty="0">
                <a:solidFill>
                  <a:srgbClr val="1E1E1E"/>
                </a:solidFill>
                <a:effectLst/>
                <a:latin typeface="Segoe UI" panose="020B0502040204020203" pitchFamily="34" charset="0"/>
              </a:rPr>
              <a:t>)</a:t>
            </a:r>
          </a:p>
          <a:p>
            <a:pPr lvl="1"/>
            <a:r>
              <a:rPr lang="en-US" sz="2600" b="1" dirty="0">
                <a:solidFill>
                  <a:srgbClr val="1E1E1E"/>
                </a:solidFill>
                <a:latin typeface="Segoe UI" panose="020B0502040204020203" pitchFamily="34" charset="0"/>
              </a:rPr>
              <a:t>number    </a:t>
            </a:r>
            <a:r>
              <a:rPr lang="en-US" sz="2600" dirty="0">
                <a:solidFill>
                  <a:srgbClr val="1E1E1E"/>
                </a:solidFill>
                <a:latin typeface="Segoe UI" panose="020B0502040204020203" pitchFamily="34" charset="0"/>
              </a:rPr>
              <a:t>Required. The number that you want to round.</a:t>
            </a:r>
            <a:endParaRPr lang="sk-SK" sz="2600" dirty="0">
              <a:solidFill>
                <a:srgbClr val="1E1E1E"/>
              </a:solidFill>
              <a:latin typeface="Segoe UI" panose="020B0502040204020203" pitchFamily="34" charset="0"/>
            </a:endParaRPr>
          </a:p>
          <a:p>
            <a:pPr lvl="1"/>
            <a:r>
              <a:rPr lang="en-US" sz="2800" b="1" i="0" dirty="0" err="1">
                <a:solidFill>
                  <a:srgbClr val="1E1E1E"/>
                </a:solidFill>
                <a:effectLst/>
                <a:latin typeface="Segoe UI" panose="020B0502040204020203" pitchFamily="34" charset="0"/>
              </a:rPr>
              <a:t>num_digits</a:t>
            </a:r>
            <a:r>
              <a:rPr lang="en-US" sz="2800" b="1" i="0" dirty="0">
                <a:solidFill>
                  <a:srgbClr val="1E1E1E"/>
                </a:solidFill>
                <a:effectLst/>
                <a:latin typeface="Segoe UI" panose="020B0502040204020203" pitchFamily="34" charset="0"/>
              </a:rPr>
              <a:t>    </a:t>
            </a:r>
            <a:r>
              <a:rPr lang="en-US" sz="2800" i="0" dirty="0">
                <a:solidFill>
                  <a:srgbClr val="1E1E1E"/>
                </a:solidFill>
                <a:effectLst/>
                <a:latin typeface="Segoe UI" panose="020B0502040204020203" pitchFamily="34" charset="0"/>
              </a:rPr>
              <a:t>Required. The number of digits to which you want to round the number argument.</a:t>
            </a:r>
            <a:endParaRPr lang="sk-SK" sz="2800" i="0" dirty="0">
              <a:solidFill>
                <a:srgbClr val="1E1E1E"/>
              </a:solidFill>
              <a:effectLst/>
              <a:latin typeface="Segoe UI" panose="020B0502040204020203" pitchFamily="34" charset="0"/>
            </a:endParaRPr>
          </a:p>
          <a:p>
            <a:r>
              <a:rPr lang="en-US" sz="3200" i="0" dirty="0">
                <a:solidFill>
                  <a:srgbClr val="1E1E1E"/>
                </a:solidFill>
                <a:effectLst/>
                <a:latin typeface="Segoe UI" panose="020B0502040204020203" pitchFamily="34" charset="0"/>
              </a:rPr>
              <a:t>If </a:t>
            </a:r>
            <a:r>
              <a:rPr lang="en-US" sz="3200" b="1" i="0" dirty="0" err="1">
                <a:solidFill>
                  <a:srgbClr val="1E1E1E"/>
                </a:solidFill>
                <a:effectLst/>
                <a:latin typeface="Segoe UI" panose="020B0502040204020203" pitchFamily="34" charset="0"/>
              </a:rPr>
              <a:t>num_digits</a:t>
            </a:r>
            <a:r>
              <a:rPr lang="en-US" sz="3200" b="1" i="0" dirty="0">
                <a:solidFill>
                  <a:srgbClr val="1E1E1E"/>
                </a:solidFill>
                <a:effectLst/>
                <a:latin typeface="Segoe UI" panose="020B0502040204020203" pitchFamily="34" charset="0"/>
              </a:rPr>
              <a:t> </a:t>
            </a:r>
            <a:r>
              <a:rPr lang="en-US" sz="3200" i="0" dirty="0">
                <a:solidFill>
                  <a:srgbClr val="1E1E1E"/>
                </a:solidFill>
                <a:effectLst/>
                <a:latin typeface="Segoe UI" panose="020B0502040204020203" pitchFamily="34" charset="0"/>
              </a:rPr>
              <a:t>is greater than 0 (zero), then number is rounded to the specified number of decimal places.</a:t>
            </a:r>
            <a:endParaRPr lang="sk-SK" sz="3200" i="0" dirty="0">
              <a:solidFill>
                <a:srgbClr val="1E1E1E"/>
              </a:solidFill>
              <a:effectLst/>
              <a:latin typeface="Segoe UI" panose="020B0502040204020203" pitchFamily="34" charset="0"/>
            </a:endParaRPr>
          </a:p>
          <a:p>
            <a:r>
              <a:rPr lang="en-US" sz="3000" i="0" dirty="0">
                <a:solidFill>
                  <a:srgbClr val="1E1E1E"/>
                </a:solidFill>
                <a:effectLst/>
                <a:latin typeface="Segoe UI" panose="020B0502040204020203" pitchFamily="34" charset="0"/>
              </a:rPr>
              <a:t>If </a:t>
            </a:r>
            <a:r>
              <a:rPr lang="en-US" sz="3000" b="1" i="0" dirty="0" err="1">
                <a:solidFill>
                  <a:srgbClr val="1E1E1E"/>
                </a:solidFill>
                <a:effectLst/>
                <a:latin typeface="Segoe UI" panose="020B0502040204020203" pitchFamily="34" charset="0"/>
              </a:rPr>
              <a:t>num_digits</a:t>
            </a:r>
            <a:r>
              <a:rPr lang="en-US" sz="3000" b="1" i="0" dirty="0">
                <a:solidFill>
                  <a:srgbClr val="1E1E1E"/>
                </a:solidFill>
                <a:effectLst/>
                <a:latin typeface="Segoe UI" panose="020B0502040204020203" pitchFamily="34" charset="0"/>
              </a:rPr>
              <a:t> </a:t>
            </a:r>
            <a:r>
              <a:rPr lang="en-US" sz="3000" i="0" dirty="0">
                <a:solidFill>
                  <a:srgbClr val="1E1E1E"/>
                </a:solidFill>
                <a:effectLst/>
                <a:latin typeface="Segoe UI" panose="020B0502040204020203" pitchFamily="34" charset="0"/>
              </a:rPr>
              <a:t>is 0, the number is rounded to the nearest integer.</a:t>
            </a:r>
            <a:endParaRPr lang="sk-SK" sz="3000" i="0" dirty="0">
              <a:solidFill>
                <a:srgbClr val="1E1E1E"/>
              </a:solidFill>
              <a:effectLst/>
              <a:latin typeface="Segoe UI" panose="020B0502040204020203" pitchFamily="34" charset="0"/>
            </a:endParaRPr>
          </a:p>
          <a:p>
            <a:r>
              <a:rPr lang="en-US" sz="3000" i="0" dirty="0">
                <a:solidFill>
                  <a:srgbClr val="1E1E1E"/>
                </a:solidFill>
                <a:effectLst/>
                <a:latin typeface="Segoe UI" panose="020B0502040204020203" pitchFamily="34" charset="0"/>
              </a:rPr>
              <a:t>If </a:t>
            </a:r>
            <a:r>
              <a:rPr lang="en-US" sz="3000" b="1" i="0" dirty="0" err="1">
                <a:solidFill>
                  <a:srgbClr val="1E1E1E"/>
                </a:solidFill>
                <a:effectLst/>
                <a:latin typeface="Segoe UI" panose="020B0502040204020203" pitchFamily="34" charset="0"/>
              </a:rPr>
              <a:t>num_digits</a:t>
            </a:r>
            <a:r>
              <a:rPr lang="en-US" sz="3000" b="1" i="0" dirty="0">
                <a:solidFill>
                  <a:srgbClr val="1E1E1E"/>
                </a:solidFill>
                <a:effectLst/>
                <a:latin typeface="Segoe UI" panose="020B0502040204020203" pitchFamily="34" charset="0"/>
              </a:rPr>
              <a:t> </a:t>
            </a:r>
            <a:r>
              <a:rPr lang="en-US" sz="3000" i="0" dirty="0">
                <a:solidFill>
                  <a:srgbClr val="1E1E1E"/>
                </a:solidFill>
                <a:effectLst/>
                <a:latin typeface="Segoe UI" panose="020B0502040204020203" pitchFamily="34" charset="0"/>
              </a:rPr>
              <a:t>is less than 0, the number is rounded to the left of the decimal point.</a:t>
            </a:r>
            <a:endParaRPr lang="sk-SK" sz="3000"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3795132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2BCCA7-539A-AE43-436A-137B1028BB6D}"/>
              </a:ext>
            </a:extLst>
          </p:cNvPr>
          <p:cNvSpPr>
            <a:spLocks noGrp="1"/>
          </p:cNvSpPr>
          <p:nvPr>
            <p:ph type="title"/>
          </p:nvPr>
        </p:nvSpPr>
        <p:spPr>
          <a:xfrm>
            <a:off x="2478625" y="320040"/>
            <a:ext cx="8911687" cy="747490"/>
          </a:xfrm>
        </p:spPr>
        <p:txBody>
          <a:bodyPr/>
          <a:lstStyle/>
          <a:p>
            <a:r>
              <a:rPr lang="en-GB" b="1"/>
              <a:t>Additional mathematical functions</a:t>
            </a:r>
          </a:p>
        </p:txBody>
      </p:sp>
      <p:sp>
        <p:nvSpPr>
          <p:cNvPr id="3" name="Zástupný objekt pre obsah 2">
            <a:extLst>
              <a:ext uri="{FF2B5EF4-FFF2-40B4-BE49-F238E27FC236}">
                <a16:creationId xmlns:a16="http://schemas.microsoft.com/office/drawing/2014/main" id="{5E476998-5186-D2B3-8F75-60B98FF1ECEF}"/>
              </a:ext>
            </a:extLst>
          </p:cNvPr>
          <p:cNvSpPr>
            <a:spLocks noGrp="1"/>
          </p:cNvSpPr>
          <p:nvPr>
            <p:ph idx="1"/>
          </p:nvPr>
        </p:nvSpPr>
        <p:spPr>
          <a:xfrm>
            <a:off x="2114550" y="1216120"/>
            <a:ext cx="9355772" cy="5470430"/>
          </a:xfrm>
        </p:spPr>
        <p:txBody>
          <a:bodyPr>
            <a:normAutofit fontScale="92500" lnSpcReduction="20000"/>
          </a:bodyPr>
          <a:lstStyle/>
          <a:p>
            <a:r>
              <a:rPr lang="en-GB" sz="2800" dirty="0"/>
              <a:t>FLOOR, CEILING – rounding using decimal places.</a:t>
            </a:r>
          </a:p>
          <a:p>
            <a:r>
              <a:rPr lang="en-GB" sz="2800" dirty="0"/>
              <a:t>SQRT - returns a positive square root.</a:t>
            </a:r>
          </a:p>
          <a:p>
            <a:r>
              <a:rPr lang="en-GB" sz="2800" dirty="0"/>
              <a:t>SUBTOTAL - returns a subtotal in a list or database.</a:t>
            </a:r>
          </a:p>
          <a:p>
            <a:r>
              <a:rPr lang="en-GB" sz="2800" dirty="0"/>
              <a:t>POWER - returns the result of a number raised to a power.</a:t>
            </a:r>
          </a:p>
          <a:p>
            <a:r>
              <a:rPr lang="en-GB" sz="2800" dirty="0"/>
              <a:t>PRODUCT - multiplies all the numbers given as arguments and returns the product.</a:t>
            </a:r>
          </a:p>
          <a:p>
            <a:r>
              <a:rPr lang="en-GB" sz="2800" dirty="0"/>
              <a:t>RAND - returns an evenly distributed random real number greater than or equal to 0 and less than 1. </a:t>
            </a:r>
          </a:p>
          <a:p>
            <a:r>
              <a:rPr lang="en-GB" sz="2800" dirty="0"/>
              <a:t>RANDBETWEEN - Returns a random integer number between the numbers you specify. A new random integer number is returned every time the worksheet is calculated.</a:t>
            </a:r>
          </a:p>
        </p:txBody>
      </p:sp>
    </p:spTree>
    <p:extLst>
      <p:ext uri="{BB962C8B-B14F-4D97-AF65-F5344CB8AC3E}">
        <p14:creationId xmlns:p14="http://schemas.microsoft.com/office/powerpoint/2010/main" val="172778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a:extLst>
              <a:ext uri="{FF2B5EF4-FFF2-40B4-BE49-F238E27FC236}">
                <a16:creationId xmlns:a16="http://schemas.microsoft.com/office/drawing/2014/main" id="{98E6BECB-EF76-E644-7B40-484EFA1F3F07}"/>
              </a:ext>
            </a:extLst>
          </p:cNvPr>
          <p:cNvSpPr/>
          <p:nvPr/>
        </p:nvSpPr>
        <p:spPr>
          <a:xfrm rot="20339192">
            <a:off x="2125204" y="1890683"/>
            <a:ext cx="8241805" cy="2308324"/>
          </a:xfrm>
          <a:prstGeom prst="rect">
            <a:avLst/>
          </a:prstGeom>
          <a:noFill/>
        </p:spPr>
        <p:txBody>
          <a:bodyPr wrap="square" lIns="91440" tIns="45720" rIns="91440" bIns="45720">
            <a:spAutoFit/>
          </a:bodyPr>
          <a:lstStyle/>
          <a:p>
            <a:pPr algn="ctr"/>
            <a:r>
              <a:rPr lang="en-GB" sz="7200" b="1" cap="none" spc="0">
                <a:ln w="13462">
                  <a:solidFill>
                    <a:schemeClr val="bg1"/>
                  </a:solidFill>
                  <a:prstDash val="solid"/>
                </a:ln>
                <a:solidFill>
                  <a:schemeClr val="tx1">
                    <a:lumMod val="85000"/>
                    <a:lumOff val="15000"/>
                  </a:schemeClr>
                </a:solidFill>
                <a:effectLst>
                  <a:outerShdw dist="38100" dir="2700000" algn="bl" rotWithShape="0">
                    <a:schemeClr val="accent5"/>
                  </a:outerShdw>
                </a:effectLst>
              </a:rPr>
              <a:t>Thank you for your attention!</a:t>
            </a:r>
          </a:p>
        </p:txBody>
      </p:sp>
    </p:spTree>
    <p:extLst>
      <p:ext uri="{BB962C8B-B14F-4D97-AF65-F5344CB8AC3E}">
        <p14:creationId xmlns:p14="http://schemas.microsoft.com/office/powerpoint/2010/main" val="348834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 </a:t>
            </a:r>
            <a:r>
              <a:rPr lang="sk-SK" b="1" dirty="0"/>
              <a:t>- VLOOKUP</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074420"/>
            <a:ext cx="9978390" cy="5159470"/>
          </a:xfrm>
        </p:spPr>
        <p:txBody>
          <a:bodyPr>
            <a:normAutofit/>
          </a:bodyPr>
          <a:lstStyle/>
          <a:p>
            <a:r>
              <a:rPr lang="en-US" sz="2400" b="0" i="0" dirty="0">
                <a:solidFill>
                  <a:srgbClr val="1E1E1E"/>
                </a:solidFill>
                <a:effectLst/>
                <a:latin typeface="Segoe UI" panose="020B0502040204020203" pitchFamily="34" charset="0"/>
              </a:rPr>
              <a:t>Use VLOOKUP when you need to find things in a table or a range by row.</a:t>
            </a:r>
            <a:endParaRPr lang="sk-SK" sz="2400" b="0" i="0" dirty="0">
              <a:solidFill>
                <a:srgbClr val="1E1E1E"/>
              </a:solidFill>
              <a:effectLst/>
              <a:latin typeface="Segoe UI" panose="020B0502040204020203" pitchFamily="34" charset="0"/>
            </a:endParaRPr>
          </a:p>
          <a:p>
            <a:r>
              <a:rPr lang="sk-SK" sz="2400" dirty="0">
                <a:solidFill>
                  <a:srgbClr val="1E1E1E"/>
                </a:solidFill>
                <a:latin typeface="Segoe UI" panose="020B0502040204020203" pitchFamily="34" charset="0"/>
              </a:rPr>
              <a:t>Syntax: </a:t>
            </a:r>
            <a:r>
              <a:rPr lang="sk-SK" sz="2400" b="1" dirty="0">
                <a:solidFill>
                  <a:srgbClr val="1E1E1E"/>
                </a:solidFill>
                <a:latin typeface="Segoe UI" panose="020B0502040204020203" pitchFamily="34" charset="0"/>
              </a:rPr>
              <a:t>=</a:t>
            </a:r>
            <a:r>
              <a:rPr lang="en-US" sz="2400" b="1" dirty="0">
                <a:solidFill>
                  <a:srgbClr val="1E1E1E"/>
                </a:solidFill>
                <a:latin typeface="Segoe UI" panose="020B0502040204020203" pitchFamily="34" charset="0"/>
              </a:rPr>
              <a:t>VLOOKUP (</a:t>
            </a:r>
            <a:r>
              <a:rPr lang="en-US" sz="2400" b="1" dirty="0" err="1">
                <a:solidFill>
                  <a:srgbClr val="1E1E1E"/>
                </a:solidFill>
                <a:latin typeface="Segoe UI" panose="020B0502040204020203" pitchFamily="34" charset="0"/>
              </a:rPr>
              <a:t>lookup_value</a:t>
            </a:r>
            <a:r>
              <a:rPr lang="en-US" sz="2400" b="1" dirty="0">
                <a:solidFill>
                  <a:srgbClr val="1E1E1E"/>
                </a:solidFill>
                <a:latin typeface="Segoe UI" panose="020B0502040204020203" pitchFamily="34" charset="0"/>
              </a:rPr>
              <a:t>, </a:t>
            </a:r>
            <a:r>
              <a:rPr lang="en-US" sz="2400" b="1" dirty="0" err="1">
                <a:solidFill>
                  <a:srgbClr val="1E1E1E"/>
                </a:solidFill>
                <a:latin typeface="Segoe UI" panose="020B0502040204020203" pitchFamily="34" charset="0"/>
              </a:rPr>
              <a:t>table_array</a:t>
            </a:r>
            <a:r>
              <a:rPr lang="en-US" sz="2400" b="1" dirty="0">
                <a:solidFill>
                  <a:srgbClr val="1E1E1E"/>
                </a:solidFill>
                <a:latin typeface="Segoe UI" panose="020B0502040204020203" pitchFamily="34" charset="0"/>
              </a:rPr>
              <a:t>, </a:t>
            </a:r>
            <a:r>
              <a:rPr lang="en-US" sz="2400" b="1" dirty="0" err="1">
                <a:solidFill>
                  <a:srgbClr val="1E1E1E"/>
                </a:solidFill>
                <a:latin typeface="Segoe UI" panose="020B0502040204020203" pitchFamily="34" charset="0"/>
              </a:rPr>
              <a:t>column_index_num</a:t>
            </a:r>
            <a:r>
              <a:rPr lang="en-US" sz="2400" b="1" dirty="0">
                <a:solidFill>
                  <a:srgbClr val="1E1E1E"/>
                </a:solidFill>
                <a:latin typeface="Segoe UI" panose="020B0502040204020203" pitchFamily="34" charset="0"/>
              </a:rPr>
              <a:t>, [</a:t>
            </a:r>
            <a:r>
              <a:rPr lang="en-US" sz="2400" b="1" dirty="0" err="1">
                <a:solidFill>
                  <a:srgbClr val="1E1E1E"/>
                </a:solidFill>
                <a:latin typeface="Segoe UI" panose="020B0502040204020203" pitchFamily="34" charset="0"/>
              </a:rPr>
              <a:t>range_lookup</a:t>
            </a:r>
            <a:r>
              <a:rPr lang="en-US" sz="2400" b="1" dirty="0">
                <a:solidFill>
                  <a:srgbClr val="1E1E1E"/>
                </a:solidFill>
                <a:latin typeface="Segoe UI" panose="020B0502040204020203" pitchFamily="34" charset="0"/>
              </a:rPr>
              <a:t>])</a:t>
            </a:r>
            <a:endParaRPr lang="sk-SK" sz="2400" b="1" dirty="0">
              <a:solidFill>
                <a:srgbClr val="1E1E1E"/>
              </a:solidFill>
              <a:latin typeface="Segoe UI" panose="020B0502040204020203" pitchFamily="34" charset="0"/>
            </a:endParaRPr>
          </a:p>
          <a:p>
            <a:pPr lvl="1"/>
            <a:r>
              <a:rPr lang="en-US" sz="2200" b="1" dirty="0" err="1">
                <a:solidFill>
                  <a:srgbClr val="1E1E1E"/>
                </a:solidFill>
                <a:latin typeface="Segoe UI" panose="020B0502040204020203" pitchFamily="34" charset="0"/>
              </a:rPr>
              <a:t>lookup_value</a:t>
            </a:r>
            <a:r>
              <a:rPr lang="en-US" sz="2200" b="1" dirty="0">
                <a:solidFill>
                  <a:srgbClr val="1E1E1E"/>
                </a:solidFill>
                <a:latin typeface="Segoe UI" panose="020B0502040204020203" pitchFamily="34" charset="0"/>
              </a:rPr>
              <a:t> </a:t>
            </a:r>
            <a:r>
              <a:rPr lang="sk-SK" sz="2200" b="1" dirty="0">
                <a:solidFill>
                  <a:srgbClr val="1E1E1E"/>
                </a:solidFill>
                <a:latin typeface="Segoe UI" panose="020B0502040204020203" pitchFamily="34" charset="0"/>
              </a:rPr>
              <a:t> </a:t>
            </a:r>
            <a:r>
              <a:rPr lang="en-US" sz="2200" dirty="0">
                <a:solidFill>
                  <a:srgbClr val="1E1E1E"/>
                </a:solidFill>
                <a:latin typeface="Segoe UI" panose="020B0502040204020203" pitchFamily="34" charset="0"/>
              </a:rPr>
              <a:t>The value to look for in the first column of a table.</a:t>
            </a:r>
            <a:endParaRPr lang="sk-SK" sz="2200" dirty="0">
              <a:solidFill>
                <a:srgbClr val="1E1E1E"/>
              </a:solidFill>
              <a:latin typeface="Segoe UI" panose="020B0502040204020203" pitchFamily="34" charset="0"/>
            </a:endParaRPr>
          </a:p>
          <a:p>
            <a:pPr lvl="2"/>
            <a:r>
              <a:rPr lang="en-US" sz="1800" dirty="0"/>
              <a:t>If this value is not found in the first column, VLOOKUP returns #</a:t>
            </a:r>
            <a:r>
              <a:rPr lang="sk-SK" sz="1800" dirty="0"/>
              <a:t>N/A</a:t>
            </a:r>
            <a:r>
              <a:rPr lang="en-US" sz="1800" dirty="0"/>
              <a:t>, otherwise it returns the value from the desired column.</a:t>
            </a:r>
            <a:endParaRPr lang="sk-SK" sz="1800" dirty="0"/>
          </a:p>
          <a:p>
            <a:pPr lvl="1"/>
            <a:r>
              <a:rPr lang="en-US" sz="2200" b="1" i="0" dirty="0" err="1">
                <a:solidFill>
                  <a:srgbClr val="1E1E1E"/>
                </a:solidFill>
                <a:effectLst/>
                <a:latin typeface="Segoe UI" panose="020B0502040204020203" pitchFamily="34" charset="0"/>
              </a:rPr>
              <a:t>table_array</a:t>
            </a:r>
            <a:r>
              <a:rPr lang="en-US" sz="2200" b="1" i="0" dirty="0">
                <a:solidFill>
                  <a:srgbClr val="1E1E1E"/>
                </a:solidFill>
                <a:effectLst/>
                <a:latin typeface="Segoe UI" panose="020B0502040204020203" pitchFamily="34" charset="0"/>
              </a:rPr>
              <a:t> </a:t>
            </a:r>
            <a:r>
              <a:rPr lang="sk-SK" sz="2200" b="1" i="0" dirty="0">
                <a:solidFill>
                  <a:srgbClr val="1E1E1E"/>
                </a:solidFill>
                <a:effectLst/>
                <a:latin typeface="Segoe UI" panose="020B0502040204020203" pitchFamily="34" charset="0"/>
              </a:rPr>
              <a:t> </a:t>
            </a:r>
            <a:r>
              <a:rPr lang="en-US" sz="2200" i="0" dirty="0">
                <a:solidFill>
                  <a:srgbClr val="1E1E1E"/>
                </a:solidFill>
                <a:effectLst/>
                <a:latin typeface="Segoe UI" panose="020B0502040204020203" pitchFamily="34" charset="0"/>
              </a:rPr>
              <a:t>The table from which to retrieve a value.</a:t>
            </a:r>
            <a:endParaRPr lang="sk-SK" sz="2200" i="0" dirty="0">
              <a:solidFill>
                <a:srgbClr val="1E1E1E"/>
              </a:solidFill>
              <a:effectLst/>
              <a:latin typeface="Segoe UI" panose="020B0502040204020203" pitchFamily="34" charset="0"/>
            </a:endParaRPr>
          </a:p>
          <a:p>
            <a:pPr lvl="1"/>
            <a:r>
              <a:rPr lang="en-US" sz="2000" b="1" dirty="0" err="1"/>
              <a:t>column_index_num</a:t>
            </a:r>
            <a:r>
              <a:rPr lang="en-US" sz="2000" b="1" dirty="0"/>
              <a:t> </a:t>
            </a:r>
            <a:r>
              <a:rPr lang="sk-SK" sz="2000" b="1" dirty="0"/>
              <a:t> </a:t>
            </a:r>
            <a:r>
              <a:rPr lang="en-US" sz="2000" dirty="0"/>
              <a:t>The column in the table from which to retrieve a value.</a:t>
            </a:r>
            <a:endParaRPr lang="sk-SK" sz="2000" dirty="0"/>
          </a:p>
          <a:p>
            <a:pPr lvl="1"/>
            <a:r>
              <a:rPr lang="en-US" sz="2000" b="1" dirty="0" err="1"/>
              <a:t>range_lookup</a:t>
            </a:r>
            <a:r>
              <a:rPr lang="en-US" sz="2000" b="1" dirty="0"/>
              <a:t> </a:t>
            </a:r>
            <a:r>
              <a:rPr lang="sk-SK" sz="2000" b="1" dirty="0"/>
              <a:t> </a:t>
            </a:r>
            <a:r>
              <a:rPr lang="en-US" sz="2000" dirty="0"/>
              <a:t>[optional] TRUE = approximate match (default). FALSE = exact match.</a:t>
            </a:r>
            <a:endParaRPr lang="sk-SK" sz="2000" dirty="0"/>
          </a:p>
        </p:txBody>
      </p:sp>
    </p:spTree>
    <p:extLst>
      <p:ext uri="{BB962C8B-B14F-4D97-AF65-F5344CB8AC3E}">
        <p14:creationId xmlns:p14="http://schemas.microsoft.com/office/powerpoint/2010/main" val="2015355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AF9EF5-8294-669B-4B0E-B5147586DB4A}"/>
              </a:ext>
            </a:extLst>
          </p:cNvPr>
          <p:cNvSpPr>
            <a:spLocks noGrp="1"/>
          </p:cNvSpPr>
          <p:nvPr>
            <p:ph type="title"/>
          </p:nvPr>
        </p:nvSpPr>
        <p:spPr>
          <a:xfrm>
            <a:off x="2589212" y="304070"/>
            <a:ext cx="8911687" cy="758920"/>
          </a:xfrm>
        </p:spPr>
        <p:txBody>
          <a:bodyPr/>
          <a:lstStyle/>
          <a:p>
            <a:r>
              <a:rPr lang="en-US" b="1" dirty="0"/>
              <a:t>Problems with the VLOOKUP function</a:t>
            </a:r>
            <a:endParaRPr lang="sk-SK" b="1" dirty="0"/>
          </a:p>
        </p:txBody>
      </p:sp>
      <p:sp>
        <p:nvSpPr>
          <p:cNvPr id="3" name="Zástupný objekt pre obsah 2">
            <a:extLst>
              <a:ext uri="{FF2B5EF4-FFF2-40B4-BE49-F238E27FC236}">
                <a16:creationId xmlns:a16="http://schemas.microsoft.com/office/drawing/2014/main" id="{EE10EC5D-2EDC-9B4E-BFD6-993FD3D017FA}"/>
              </a:ext>
            </a:extLst>
          </p:cNvPr>
          <p:cNvSpPr>
            <a:spLocks noGrp="1"/>
          </p:cNvSpPr>
          <p:nvPr>
            <p:ph idx="1"/>
          </p:nvPr>
        </p:nvSpPr>
        <p:spPr>
          <a:xfrm>
            <a:off x="1908810" y="1062990"/>
            <a:ext cx="9595802" cy="5600700"/>
          </a:xfrm>
        </p:spPr>
        <p:txBody>
          <a:bodyPr>
            <a:normAutofit/>
          </a:bodyPr>
          <a:lstStyle/>
          <a:p>
            <a:r>
              <a:rPr lang="en-US" sz="2800" dirty="0"/>
              <a:t>The values on the basis of which we search must be in the 1st column of the loaded table in the argument – </a:t>
            </a:r>
            <a:r>
              <a:rPr lang="sk-SK" sz="2800" dirty="0"/>
              <a:t>Table</a:t>
            </a:r>
            <a:r>
              <a:rPr lang="en-US" sz="2800" dirty="0"/>
              <a:t>_</a:t>
            </a:r>
            <a:r>
              <a:rPr lang="sk-SK" sz="2800" dirty="0" err="1"/>
              <a:t>array</a:t>
            </a:r>
            <a:r>
              <a:rPr lang="en-US" sz="2800" dirty="0"/>
              <a:t>.</a:t>
            </a:r>
            <a:endParaRPr lang="sk-SK" sz="2800" dirty="0"/>
          </a:p>
          <a:p>
            <a:r>
              <a:rPr lang="en-US" sz="2800" dirty="0"/>
              <a:t>The VLOOKUP function searches only the first column in the table we loaded into the Table_</a:t>
            </a:r>
            <a:r>
              <a:rPr lang="sk-SK" sz="2800" dirty="0" err="1"/>
              <a:t>array</a:t>
            </a:r>
            <a:r>
              <a:rPr lang="en-US" sz="2800" dirty="0"/>
              <a:t> argument. So, what connects the tables must be in the 1st column of the loaded table.</a:t>
            </a:r>
            <a:endParaRPr lang="sk-SK" sz="2800" dirty="0"/>
          </a:p>
          <a:p>
            <a:r>
              <a:rPr lang="en-US" sz="2800" dirty="0"/>
              <a:t>The values that we want to return from the loaded table are entered as a constant in the </a:t>
            </a:r>
            <a:r>
              <a:rPr lang="sk-SK" sz="2800" dirty="0"/>
              <a:t>C</a:t>
            </a:r>
            <a:r>
              <a:rPr lang="en-US" sz="2800" dirty="0" err="1"/>
              <a:t>olumn_index_num</a:t>
            </a:r>
            <a:r>
              <a:rPr lang="en-US" sz="2800" dirty="0"/>
              <a:t> argument: 2, 3, 4... Consequently, it is very complicated to add new columns to the table we loaded.</a:t>
            </a:r>
            <a:endParaRPr lang="sk-SK" sz="2800" dirty="0"/>
          </a:p>
        </p:txBody>
      </p:sp>
    </p:spTree>
    <p:extLst>
      <p:ext uri="{BB962C8B-B14F-4D97-AF65-F5344CB8AC3E}">
        <p14:creationId xmlns:p14="http://schemas.microsoft.com/office/powerpoint/2010/main" val="3351044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 </a:t>
            </a:r>
            <a:r>
              <a:rPr lang="sk-SK" b="1" dirty="0"/>
              <a:t>- INDEX</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074420"/>
            <a:ext cx="9978390" cy="5159470"/>
          </a:xfrm>
        </p:spPr>
        <p:txBody>
          <a:bodyPr>
            <a:normAutofit fontScale="92500" lnSpcReduction="20000"/>
          </a:bodyPr>
          <a:lstStyle/>
          <a:p>
            <a:r>
              <a:rPr lang="en-US" sz="2800" b="0" i="0" dirty="0">
                <a:solidFill>
                  <a:srgbClr val="1E1E1E"/>
                </a:solidFill>
                <a:effectLst/>
                <a:latin typeface="Segoe UI" panose="020B0502040204020203" pitchFamily="34" charset="0"/>
              </a:rPr>
              <a:t>The INDEX function returns a value or the reference to a value from within a table or range.</a:t>
            </a:r>
            <a:endParaRPr lang="sk-SK" sz="2800" b="0" i="0" dirty="0">
              <a:solidFill>
                <a:srgbClr val="1E1E1E"/>
              </a:solidFill>
              <a:effectLst/>
              <a:latin typeface="Segoe UI" panose="020B0502040204020203" pitchFamily="34" charset="0"/>
            </a:endParaRPr>
          </a:p>
          <a:p>
            <a:r>
              <a:rPr lang="sk-SK" sz="2800" dirty="0">
                <a:solidFill>
                  <a:srgbClr val="1E1E1E"/>
                </a:solidFill>
                <a:latin typeface="Segoe UI" panose="020B0502040204020203" pitchFamily="34" charset="0"/>
              </a:rPr>
              <a:t>Syntax: </a:t>
            </a:r>
            <a:r>
              <a:rPr lang="pt-BR" sz="2800" b="1" dirty="0">
                <a:solidFill>
                  <a:srgbClr val="1E1E1E"/>
                </a:solidFill>
                <a:latin typeface="Segoe UI" panose="020B0502040204020203" pitchFamily="34" charset="0"/>
              </a:rPr>
              <a:t>INDEX(array, row_num, [column_num])</a:t>
            </a:r>
            <a:endParaRPr lang="sk-SK" sz="2800" b="1" dirty="0">
              <a:solidFill>
                <a:srgbClr val="1E1E1E"/>
              </a:solidFill>
              <a:latin typeface="Segoe UI" panose="020B0502040204020203" pitchFamily="34" charset="0"/>
            </a:endParaRPr>
          </a:p>
          <a:p>
            <a:pPr lvl="1"/>
            <a:r>
              <a:rPr lang="en-US" sz="2600" b="1" dirty="0"/>
              <a:t>array    </a:t>
            </a:r>
            <a:r>
              <a:rPr lang="en-US" sz="2600" dirty="0"/>
              <a:t>Required. A range of cells or an array constant.</a:t>
            </a:r>
            <a:endParaRPr lang="sk-SK" sz="2600" dirty="0"/>
          </a:p>
          <a:p>
            <a:pPr lvl="2"/>
            <a:r>
              <a:rPr lang="en-US" sz="2000" dirty="0"/>
              <a:t>If array contains only one row or column, the corresponding </a:t>
            </a:r>
            <a:r>
              <a:rPr lang="en-US" sz="2000" dirty="0" err="1"/>
              <a:t>row_num</a:t>
            </a:r>
            <a:r>
              <a:rPr lang="en-US" sz="2000" dirty="0"/>
              <a:t> or </a:t>
            </a:r>
            <a:r>
              <a:rPr lang="en-US" sz="2000" dirty="0" err="1"/>
              <a:t>column_num</a:t>
            </a:r>
            <a:r>
              <a:rPr lang="en-US" sz="2000" dirty="0"/>
              <a:t> argument is optional.</a:t>
            </a:r>
            <a:endParaRPr lang="sk-SK" sz="2000" dirty="0"/>
          </a:p>
          <a:p>
            <a:pPr lvl="2"/>
            <a:r>
              <a:rPr lang="en-US" sz="2200" dirty="0"/>
              <a:t>If array has more than one row and more than one column, and only </a:t>
            </a:r>
            <a:r>
              <a:rPr lang="en-US" sz="2200" dirty="0" err="1"/>
              <a:t>row_num</a:t>
            </a:r>
            <a:r>
              <a:rPr lang="en-US" sz="2200" dirty="0"/>
              <a:t> or </a:t>
            </a:r>
            <a:r>
              <a:rPr lang="en-US" sz="2200" dirty="0" err="1"/>
              <a:t>column_num</a:t>
            </a:r>
            <a:r>
              <a:rPr lang="en-US" sz="2200" dirty="0"/>
              <a:t> is used, INDEX returns an array of the entire row or column in array.</a:t>
            </a:r>
            <a:endParaRPr lang="sk-SK" sz="2200" dirty="0"/>
          </a:p>
          <a:p>
            <a:pPr lvl="1"/>
            <a:r>
              <a:rPr lang="en-US" sz="2600" b="1" i="0" dirty="0" err="1">
                <a:solidFill>
                  <a:srgbClr val="1E1E1E"/>
                </a:solidFill>
                <a:effectLst/>
                <a:latin typeface="Segoe UI" panose="020B0502040204020203" pitchFamily="34" charset="0"/>
              </a:rPr>
              <a:t>row_num</a:t>
            </a:r>
            <a:r>
              <a:rPr lang="en-US" sz="2600" b="1" i="0" dirty="0">
                <a:solidFill>
                  <a:srgbClr val="1E1E1E"/>
                </a:solidFill>
                <a:effectLst/>
                <a:latin typeface="Segoe UI" panose="020B0502040204020203" pitchFamily="34" charset="0"/>
              </a:rPr>
              <a:t>    </a:t>
            </a:r>
            <a:r>
              <a:rPr lang="en-US" sz="2600" i="0" dirty="0">
                <a:solidFill>
                  <a:srgbClr val="1E1E1E"/>
                </a:solidFill>
                <a:effectLst/>
                <a:latin typeface="Segoe UI" panose="020B0502040204020203" pitchFamily="34" charset="0"/>
              </a:rPr>
              <a:t>Required, unless </a:t>
            </a:r>
            <a:r>
              <a:rPr lang="en-US" sz="2600" i="0" dirty="0" err="1">
                <a:solidFill>
                  <a:srgbClr val="1E1E1E"/>
                </a:solidFill>
                <a:effectLst/>
                <a:latin typeface="Segoe UI" panose="020B0502040204020203" pitchFamily="34" charset="0"/>
              </a:rPr>
              <a:t>column_num</a:t>
            </a:r>
            <a:r>
              <a:rPr lang="en-US" sz="2600" i="0" dirty="0">
                <a:solidFill>
                  <a:srgbClr val="1E1E1E"/>
                </a:solidFill>
                <a:effectLst/>
                <a:latin typeface="Segoe UI" panose="020B0502040204020203" pitchFamily="34" charset="0"/>
              </a:rPr>
              <a:t> is present. Selects the row in array from which to return a value. If </a:t>
            </a:r>
            <a:r>
              <a:rPr lang="en-US" sz="2600" i="0" dirty="0" err="1">
                <a:solidFill>
                  <a:srgbClr val="1E1E1E"/>
                </a:solidFill>
                <a:effectLst/>
                <a:latin typeface="Segoe UI" panose="020B0502040204020203" pitchFamily="34" charset="0"/>
              </a:rPr>
              <a:t>row_num</a:t>
            </a:r>
            <a:r>
              <a:rPr lang="en-US" sz="2600" i="0" dirty="0">
                <a:solidFill>
                  <a:srgbClr val="1E1E1E"/>
                </a:solidFill>
                <a:effectLst/>
                <a:latin typeface="Segoe UI" panose="020B0502040204020203" pitchFamily="34" charset="0"/>
              </a:rPr>
              <a:t> is omitted, </a:t>
            </a:r>
            <a:r>
              <a:rPr lang="en-US" sz="2600" i="0" dirty="0" err="1">
                <a:solidFill>
                  <a:srgbClr val="1E1E1E"/>
                </a:solidFill>
                <a:effectLst/>
                <a:latin typeface="Segoe UI" panose="020B0502040204020203" pitchFamily="34" charset="0"/>
              </a:rPr>
              <a:t>column_num</a:t>
            </a:r>
            <a:r>
              <a:rPr lang="en-US" sz="2600" i="0" dirty="0">
                <a:solidFill>
                  <a:srgbClr val="1E1E1E"/>
                </a:solidFill>
                <a:effectLst/>
                <a:latin typeface="Segoe UI" panose="020B0502040204020203" pitchFamily="34" charset="0"/>
              </a:rPr>
              <a:t> is required.</a:t>
            </a:r>
            <a:endParaRPr lang="sk-SK" sz="2600" i="0" dirty="0">
              <a:solidFill>
                <a:srgbClr val="1E1E1E"/>
              </a:solidFill>
              <a:effectLst/>
              <a:latin typeface="Segoe UI" panose="020B0502040204020203" pitchFamily="34" charset="0"/>
            </a:endParaRPr>
          </a:p>
          <a:p>
            <a:pPr lvl="1"/>
            <a:r>
              <a:rPr lang="en-US" sz="2400" b="1" dirty="0" err="1"/>
              <a:t>column_num</a:t>
            </a:r>
            <a:r>
              <a:rPr lang="en-US" sz="2400" b="1" dirty="0"/>
              <a:t>    </a:t>
            </a:r>
            <a:r>
              <a:rPr lang="en-US" sz="2400" dirty="0"/>
              <a:t>Optional. Selects the column in array from which to return a value. If </a:t>
            </a:r>
            <a:r>
              <a:rPr lang="en-US" sz="2400" dirty="0" err="1"/>
              <a:t>column_num</a:t>
            </a:r>
            <a:r>
              <a:rPr lang="en-US" sz="2400" dirty="0"/>
              <a:t> is omitted, </a:t>
            </a:r>
            <a:r>
              <a:rPr lang="en-US" sz="2400" dirty="0" err="1"/>
              <a:t>row_num</a:t>
            </a:r>
            <a:r>
              <a:rPr lang="en-US" sz="2400" dirty="0"/>
              <a:t> is required.</a:t>
            </a:r>
          </a:p>
          <a:p>
            <a:pPr lvl="1"/>
            <a:endParaRPr lang="en-US" sz="2400" b="1" dirty="0"/>
          </a:p>
        </p:txBody>
      </p:sp>
    </p:spTree>
    <p:extLst>
      <p:ext uri="{BB962C8B-B14F-4D97-AF65-F5344CB8AC3E}">
        <p14:creationId xmlns:p14="http://schemas.microsoft.com/office/powerpoint/2010/main" val="2396335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 </a:t>
            </a:r>
            <a:r>
              <a:rPr lang="sk-SK" b="1" dirty="0"/>
              <a:t>- MATCH</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074420"/>
            <a:ext cx="9978390" cy="5612130"/>
          </a:xfrm>
        </p:spPr>
        <p:txBody>
          <a:bodyPr>
            <a:normAutofit fontScale="92500"/>
          </a:bodyPr>
          <a:lstStyle/>
          <a:p>
            <a:r>
              <a:rPr lang="en-US" sz="2800" b="0" i="0" dirty="0">
                <a:solidFill>
                  <a:srgbClr val="1E1E1E"/>
                </a:solidFill>
                <a:effectLst/>
                <a:latin typeface="Segoe UI" panose="020B0502040204020203" pitchFamily="34" charset="0"/>
              </a:rPr>
              <a:t>The MATCH function searches for a specified item in a range of cells, and then returns the relative position of that item in the range. </a:t>
            </a:r>
            <a:endParaRPr lang="sk-SK" sz="2800" b="0" i="0" dirty="0">
              <a:solidFill>
                <a:srgbClr val="1E1E1E"/>
              </a:solidFill>
              <a:effectLst/>
              <a:latin typeface="Segoe UI" panose="020B0502040204020203" pitchFamily="34" charset="0"/>
            </a:endParaRPr>
          </a:p>
          <a:p>
            <a:r>
              <a:rPr lang="sk-SK" sz="2800" dirty="0">
                <a:solidFill>
                  <a:srgbClr val="1E1E1E"/>
                </a:solidFill>
                <a:latin typeface="Segoe UI" panose="020B0502040204020203" pitchFamily="34" charset="0"/>
              </a:rPr>
              <a:t>Syntax: </a:t>
            </a:r>
            <a:r>
              <a:rPr lang="en-US" sz="2800" b="1" dirty="0">
                <a:solidFill>
                  <a:srgbClr val="1E1E1E"/>
                </a:solidFill>
                <a:latin typeface="Segoe UI" panose="020B0502040204020203" pitchFamily="34" charset="0"/>
              </a:rPr>
              <a:t>MATCH(</a:t>
            </a:r>
            <a:r>
              <a:rPr lang="en-US" sz="2800" b="1" dirty="0" err="1">
                <a:solidFill>
                  <a:srgbClr val="1E1E1E"/>
                </a:solidFill>
                <a:latin typeface="Segoe UI" panose="020B0502040204020203" pitchFamily="34" charset="0"/>
              </a:rPr>
              <a:t>lookup_value</a:t>
            </a:r>
            <a:r>
              <a:rPr lang="en-US" sz="2800" b="1" dirty="0">
                <a:solidFill>
                  <a:srgbClr val="1E1E1E"/>
                </a:solidFill>
                <a:latin typeface="Segoe UI" panose="020B0502040204020203" pitchFamily="34" charset="0"/>
              </a:rPr>
              <a:t>, </a:t>
            </a:r>
            <a:r>
              <a:rPr lang="en-US" sz="2800" b="1" dirty="0" err="1">
                <a:solidFill>
                  <a:srgbClr val="1E1E1E"/>
                </a:solidFill>
                <a:latin typeface="Segoe UI" panose="020B0502040204020203" pitchFamily="34" charset="0"/>
              </a:rPr>
              <a:t>lookup_array</a:t>
            </a:r>
            <a:r>
              <a:rPr lang="en-US" sz="2800" b="1" dirty="0">
                <a:solidFill>
                  <a:srgbClr val="1E1E1E"/>
                </a:solidFill>
                <a:latin typeface="Segoe UI" panose="020B0502040204020203" pitchFamily="34" charset="0"/>
              </a:rPr>
              <a:t>, [</a:t>
            </a:r>
            <a:r>
              <a:rPr lang="en-US" sz="2800" b="1" dirty="0" err="1">
                <a:solidFill>
                  <a:srgbClr val="1E1E1E"/>
                </a:solidFill>
                <a:latin typeface="Segoe UI" panose="020B0502040204020203" pitchFamily="34" charset="0"/>
              </a:rPr>
              <a:t>match_type</a:t>
            </a:r>
            <a:r>
              <a:rPr lang="en-US" sz="2800" b="1" dirty="0">
                <a:solidFill>
                  <a:srgbClr val="1E1E1E"/>
                </a:solidFill>
                <a:latin typeface="Segoe UI" panose="020B0502040204020203" pitchFamily="34" charset="0"/>
              </a:rPr>
              <a:t>])</a:t>
            </a:r>
            <a:endParaRPr lang="sk-SK" sz="2800" b="1" dirty="0">
              <a:solidFill>
                <a:srgbClr val="1E1E1E"/>
              </a:solidFill>
              <a:latin typeface="Segoe UI" panose="020B0502040204020203" pitchFamily="34" charset="0"/>
            </a:endParaRPr>
          </a:p>
          <a:p>
            <a:pPr lvl="1"/>
            <a:r>
              <a:rPr lang="en-US" sz="2400" b="1" i="0" dirty="0" err="1">
                <a:solidFill>
                  <a:srgbClr val="1E1E1E"/>
                </a:solidFill>
                <a:effectLst/>
                <a:latin typeface="Segoe UI" panose="020B0502040204020203" pitchFamily="34" charset="0"/>
              </a:rPr>
              <a:t>lookup_value</a:t>
            </a:r>
            <a:r>
              <a:rPr lang="en-US" sz="2400" b="1" i="0" dirty="0">
                <a:solidFill>
                  <a:srgbClr val="1E1E1E"/>
                </a:solidFill>
                <a:effectLst/>
                <a:latin typeface="Segoe UI" panose="020B0502040204020203" pitchFamily="34" charset="0"/>
              </a:rPr>
              <a:t>    </a:t>
            </a:r>
            <a:r>
              <a:rPr lang="en-US" sz="2400" i="0" dirty="0">
                <a:solidFill>
                  <a:srgbClr val="1E1E1E"/>
                </a:solidFill>
                <a:effectLst/>
                <a:latin typeface="Segoe UI" panose="020B0502040204020203" pitchFamily="34" charset="0"/>
              </a:rPr>
              <a:t>Required. The value that you want to match in </a:t>
            </a:r>
            <a:r>
              <a:rPr lang="en-US" sz="2400" i="0" dirty="0" err="1">
                <a:solidFill>
                  <a:srgbClr val="1E1E1E"/>
                </a:solidFill>
                <a:effectLst/>
                <a:latin typeface="Segoe UI" panose="020B0502040204020203" pitchFamily="34" charset="0"/>
              </a:rPr>
              <a:t>lookup_array</a:t>
            </a:r>
            <a:r>
              <a:rPr lang="en-US" sz="2400" i="0" dirty="0">
                <a:solidFill>
                  <a:srgbClr val="1E1E1E"/>
                </a:solidFill>
                <a:effectLst/>
                <a:latin typeface="Segoe UI" panose="020B0502040204020203" pitchFamily="34" charset="0"/>
              </a:rPr>
              <a:t>. For example, when you look up someone's number in a telephone book, you are using the person's name as the lookup value, but the telephone number is the value you want.</a:t>
            </a:r>
            <a:endParaRPr lang="sk-SK" sz="2400" i="0" dirty="0">
              <a:solidFill>
                <a:srgbClr val="1E1E1E"/>
              </a:solidFill>
              <a:effectLst/>
              <a:latin typeface="Segoe UI" panose="020B0502040204020203" pitchFamily="34" charset="0"/>
            </a:endParaRPr>
          </a:p>
          <a:p>
            <a:pPr lvl="2"/>
            <a:r>
              <a:rPr lang="en-US" sz="1900" b="0" i="0" dirty="0">
                <a:solidFill>
                  <a:srgbClr val="1E1E1E"/>
                </a:solidFill>
                <a:effectLst/>
                <a:latin typeface="Segoe UI" panose="020B0502040204020203" pitchFamily="34" charset="0"/>
              </a:rPr>
              <a:t>The </a:t>
            </a:r>
            <a:r>
              <a:rPr lang="en-US" sz="1900" b="0" i="0" dirty="0" err="1">
                <a:solidFill>
                  <a:srgbClr val="1E1E1E"/>
                </a:solidFill>
                <a:effectLst/>
                <a:latin typeface="Segoe UI" panose="020B0502040204020203" pitchFamily="34" charset="0"/>
              </a:rPr>
              <a:t>lookup_value</a:t>
            </a:r>
            <a:r>
              <a:rPr lang="en-US" sz="1900" b="0" i="0" dirty="0">
                <a:solidFill>
                  <a:srgbClr val="1E1E1E"/>
                </a:solidFill>
                <a:effectLst/>
                <a:latin typeface="Segoe UI" panose="020B0502040204020203" pitchFamily="34" charset="0"/>
              </a:rPr>
              <a:t> argument can be a value (number, text, or logical value) or a cell reference to a number, text, or logical value.</a:t>
            </a:r>
            <a:endParaRPr lang="sk-SK" sz="1900" b="0" i="0" dirty="0">
              <a:solidFill>
                <a:srgbClr val="1E1E1E"/>
              </a:solidFill>
              <a:effectLst/>
              <a:latin typeface="Segoe UI" panose="020B0502040204020203" pitchFamily="34" charset="0"/>
            </a:endParaRPr>
          </a:p>
          <a:p>
            <a:pPr lvl="1"/>
            <a:r>
              <a:rPr lang="en-US" sz="2400" b="1" i="0" dirty="0" err="1">
                <a:solidFill>
                  <a:srgbClr val="1E1E1E"/>
                </a:solidFill>
                <a:effectLst/>
                <a:latin typeface="Segoe UI" panose="020B0502040204020203" pitchFamily="34" charset="0"/>
              </a:rPr>
              <a:t>lookup_array</a:t>
            </a:r>
            <a:r>
              <a:rPr lang="en-US" sz="2400" b="1" i="0" dirty="0">
                <a:solidFill>
                  <a:srgbClr val="1E1E1E"/>
                </a:solidFill>
                <a:effectLst/>
                <a:latin typeface="Segoe UI" panose="020B0502040204020203" pitchFamily="34" charset="0"/>
              </a:rPr>
              <a:t>    </a:t>
            </a:r>
            <a:r>
              <a:rPr lang="en-US" sz="2400" i="0" dirty="0">
                <a:solidFill>
                  <a:srgbClr val="1E1E1E"/>
                </a:solidFill>
                <a:effectLst/>
                <a:latin typeface="Segoe UI" panose="020B0502040204020203" pitchFamily="34" charset="0"/>
              </a:rPr>
              <a:t>Required. The range of cells being searched.</a:t>
            </a:r>
            <a:endParaRPr lang="sk-SK" sz="2400" i="0" dirty="0">
              <a:solidFill>
                <a:srgbClr val="1E1E1E"/>
              </a:solidFill>
              <a:effectLst/>
              <a:latin typeface="Segoe UI" panose="020B0502040204020203" pitchFamily="34" charset="0"/>
            </a:endParaRPr>
          </a:p>
          <a:p>
            <a:pPr lvl="1"/>
            <a:r>
              <a:rPr lang="en-US" sz="2200" b="1" dirty="0" err="1"/>
              <a:t>match_type</a:t>
            </a:r>
            <a:r>
              <a:rPr lang="en-US" sz="2200" b="1" dirty="0"/>
              <a:t>    </a:t>
            </a:r>
            <a:r>
              <a:rPr lang="en-US" sz="2400" dirty="0"/>
              <a:t>Optional. The number -1, 0, or 1. The </a:t>
            </a:r>
            <a:r>
              <a:rPr lang="en-US" sz="2400" dirty="0" err="1"/>
              <a:t>match_type</a:t>
            </a:r>
            <a:r>
              <a:rPr lang="en-US" sz="2400" dirty="0"/>
              <a:t> argument specifies how Excel matches </a:t>
            </a:r>
            <a:r>
              <a:rPr lang="en-US" sz="2400" dirty="0" err="1"/>
              <a:t>lookup_value</a:t>
            </a:r>
            <a:r>
              <a:rPr lang="en-US" sz="2400" dirty="0"/>
              <a:t> with values in </a:t>
            </a:r>
            <a:r>
              <a:rPr lang="en-US" sz="2400" dirty="0" err="1"/>
              <a:t>lookup_array</a:t>
            </a:r>
            <a:r>
              <a:rPr lang="en-US" sz="2400" dirty="0"/>
              <a:t>. The default value for this argument is 1.</a:t>
            </a:r>
            <a:endParaRPr lang="sk-SK" sz="2400" dirty="0"/>
          </a:p>
        </p:txBody>
      </p:sp>
    </p:spTree>
    <p:extLst>
      <p:ext uri="{BB962C8B-B14F-4D97-AF65-F5344CB8AC3E}">
        <p14:creationId xmlns:p14="http://schemas.microsoft.com/office/powerpoint/2010/main" val="3521240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01A43C10-1FFB-919C-0B6B-0D8CFB4A1DD2}"/>
              </a:ext>
            </a:extLst>
          </p:cNvPr>
          <p:cNvGraphicFramePr>
            <a:graphicFrameLocks noChangeAspect="1"/>
          </p:cNvGraphicFramePr>
          <p:nvPr>
            <p:extLst>
              <p:ext uri="{D42A27DB-BD31-4B8C-83A1-F6EECF244321}">
                <p14:modId xmlns:p14="http://schemas.microsoft.com/office/powerpoint/2010/main" val="247523530"/>
              </p:ext>
            </p:extLst>
          </p:nvPr>
        </p:nvGraphicFramePr>
        <p:xfrm>
          <a:off x="1697989" y="579438"/>
          <a:ext cx="9566581" cy="5467032"/>
        </p:xfrm>
        <a:graphic>
          <a:graphicData uri="http://schemas.openxmlformats.org/presentationml/2006/ole">
            <mc:AlternateContent xmlns:mc="http://schemas.openxmlformats.org/markup-compatibility/2006">
              <mc:Choice xmlns:v="urn:schemas-microsoft-com:vml" Requires="v">
                <p:oleObj name="Bitmap Image" r:id="rId2" imgW="6464160" imgH="3524400" progId="PBrush">
                  <p:embed/>
                </p:oleObj>
              </mc:Choice>
              <mc:Fallback>
                <p:oleObj name="Bitmap Image" r:id="rId2" imgW="6464160" imgH="3524400" progId="PBrush">
                  <p:embed/>
                  <p:pic>
                    <p:nvPicPr>
                      <p:cNvPr id="0" name=""/>
                      <p:cNvPicPr/>
                      <p:nvPr/>
                    </p:nvPicPr>
                    <p:blipFill>
                      <a:blip r:embed="rId3"/>
                      <a:stretch>
                        <a:fillRect/>
                      </a:stretch>
                    </p:blipFill>
                    <p:spPr>
                      <a:xfrm>
                        <a:off x="1697989" y="579438"/>
                        <a:ext cx="9566581" cy="5467032"/>
                      </a:xfrm>
                      <a:prstGeom prst="rect">
                        <a:avLst/>
                      </a:prstGeom>
                    </p:spPr>
                  </p:pic>
                </p:oleObj>
              </mc:Fallback>
            </mc:AlternateContent>
          </a:graphicData>
        </a:graphic>
      </p:graphicFrame>
    </p:spTree>
    <p:extLst>
      <p:ext uri="{BB962C8B-B14F-4D97-AF65-F5344CB8AC3E}">
        <p14:creationId xmlns:p14="http://schemas.microsoft.com/office/powerpoint/2010/main" val="1281089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lstStyle/>
          <a:p>
            <a:r>
              <a:rPr lang="en-GB" b="1" dirty="0"/>
              <a:t>Search functions</a:t>
            </a:r>
            <a:r>
              <a:rPr lang="sk-SK" b="1" dirty="0"/>
              <a:t> – INDEX MATCH</a:t>
            </a:r>
          </a:p>
        </p:txBody>
      </p:sp>
      <p:sp>
        <p:nvSpPr>
          <p:cNvPr id="5" name="Zástupný objekt pre obsah 4">
            <a:extLst>
              <a:ext uri="{FF2B5EF4-FFF2-40B4-BE49-F238E27FC236}">
                <a16:creationId xmlns:a16="http://schemas.microsoft.com/office/drawing/2014/main" id="{D5CF8F1B-E23E-EADA-34E9-6EF46EA2AABF}"/>
              </a:ext>
            </a:extLst>
          </p:cNvPr>
          <p:cNvSpPr>
            <a:spLocks noGrp="1"/>
          </p:cNvSpPr>
          <p:nvPr>
            <p:ph idx="1"/>
          </p:nvPr>
        </p:nvSpPr>
        <p:spPr>
          <a:xfrm>
            <a:off x="2263140" y="1177290"/>
            <a:ext cx="9241472" cy="5330920"/>
          </a:xfrm>
        </p:spPr>
        <p:txBody>
          <a:bodyPr>
            <a:normAutofit fontScale="92500" lnSpcReduction="10000"/>
          </a:bodyPr>
          <a:lstStyle/>
          <a:p>
            <a:r>
              <a:rPr lang="en-US" sz="2800" dirty="0"/>
              <a:t>An advanced replacement for the VLOOKUP function.</a:t>
            </a:r>
            <a:endParaRPr lang="sk-SK" sz="2800" dirty="0"/>
          </a:p>
          <a:p>
            <a:r>
              <a:rPr lang="en-US" sz="2800" dirty="0"/>
              <a:t>However, unlike VLOOKUP, INDEX MATCH can, for example, search from right to left, allows safe insertion and deletion of columns, speeds up the processing process, and has no problem with the size of the searched values.</a:t>
            </a:r>
            <a:endParaRPr lang="sk-SK" sz="2800" dirty="0"/>
          </a:p>
          <a:p>
            <a:r>
              <a:rPr lang="en-US" sz="2800" dirty="0"/>
              <a:t>It should be emphasized that this is not a separate function but a combination of the INDEX and MATCH functions. The INDEX function returns the value of a cell in the table based on the column and row number, and the MATCH function returns the position of the cell in the row or column.</a:t>
            </a:r>
            <a:endParaRPr lang="sk-SK" sz="2800" dirty="0"/>
          </a:p>
        </p:txBody>
      </p:sp>
    </p:spTree>
    <p:extLst>
      <p:ext uri="{BB962C8B-B14F-4D97-AF65-F5344CB8AC3E}">
        <p14:creationId xmlns:p14="http://schemas.microsoft.com/office/powerpoint/2010/main" val="349981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6864BF-1454-F1C4-6ED4-8B0E1EC5ABE3}"/>
              </a:ext>
            </a:extLst>
          </p:cNvPr>
          <p:cNvSpPr>
            <a:spLocks noGrp="1"/>
          </p:cNvSpPr>
          <p:nvPr>
            <p:ph type="title"/>
          </p:nvPr>
        </p:nvSpPr>
        <p:spPr>
          <a:xfrm>
            <a:off x="2124295" y="349790"/>
            <a:ext cx="8911687" cy="724630"/>
          </a:xfrm>
        </p:spPr>
        <p:txBody>
          <a:bodyPr>
            <a:normAutofit/>
          </a:bodyPr>
          <a:lstStyle/>
          <a:p>
            <a:r>
              <a:rPr lang="en-GB" b="1" dirty="0"/>
              <a:t>Search functions</a:t>
            </a:r>
            <a:r>
              <a:rPr lang="sk-SK" b="1" dirty="0"/>
              <a:t> – XLOOKUP - 365</a:t>
            </a:r>
          </a:p>
        </p:txBody>
      </p:sp>
      <p:sp>
        <p:nvSpPr>
          <p:cNvPr id="3" name="Zástupný objekt pre obsah 2">
            <a:extLst>
              <a:ext uri="{FF2B5EF4-FFF2-40B4-BE49-F238E27FC236}">
                <a16:creationId xmlns:a16="http://schemas.microsoft.com/office/drawing/2014/main" id="{EF53910B-44CE-792B-5C76-3B2A65BCE58C}"/>
              </a:ext>
            </a:extLst>
          </p:cNvPr>
          <p:cNvSpPr>
            <a:spLocks noGrp="1"/>
          </p:cNvSpPr>
          <p:nvPr>
            <p:ph idx="1"/>
          </p:nvPr>
        </p:nvSpPr>
        <p:spPr>
          <a:xfrm>
            <a:off x="1954530" y="1074420"/>
            <a:ext cx="9978390" cy="5612130"/>
          </a:xfrm>
        </p:spPr>
        <p:txBody>
          <a:bodyPr>
            <a:normAutofit/>
          </a:bodyPr>
          <a:lstStyle/>
          <a:p>
            <a:r>
              <a:rPr lang="en-US" sz="3600" b="0" i="0" dirty="0">
                <a:solidFill>
                  <a:srgbClr val="1E1E1E"/>
                </a:solidFill>
                <a:effectLst/>
                <a:latin typeface="Segoe UI" panose="020B0502040204020203" pitchFamily="34" charset="0"/>
              </a:rPr>
              <a:t>Use the XLOOKUP function to find things in a table or range by row. With XLOOKUP, you can look in one column for a search term and return a result from the same row in another column, regardless of which side the return column is on. </a:t>
            </a:r>
            <a:endParaRPr lang="sk-SK" sz="3600" b="0" i="0" dirty="0">
              <a:solidFill>
                <a:srgbClr val="1E1E1E"/>
              </a:solidFill>
              <a:effectLst/>
              <a:latin typeface="Segoe UI" panose="020B0502040204020203" pitchFamily="34" charset="0"/>
            </a:endParaRPr>
          </a:p>
          <a:p>
            <a:r>
              <a:rPr lang="sk-SK" sz="3600" dirty="0">
                <a:solidFill>
                  <a:srgbClr val="1E1E1E"/>
                </a:solidFill>
                <a:latin typeface="Segoe UI" panose="020B0502040204020203" pitchFamily="34" charset="0"/>
              </a:rPr>
              <a:t>Syntax: </a:t>
            </a:r>
            <a:r>
              <a:rPr lang="en-US" sz="3600" b="1" i="0" dirty="0">
                <a:solidFill>
                  <a:srgbClr val="1E1E1E"/>
                </a:solidFill>
                <a:effectLst/>
                <a:latin typeface="Segoe UI" panose="020B0502040204020203" pitchFamily="34" charset="0"/>
              </a:rPr>
              <a:t>=XLOOKUP(</a:t>
            </a:r>
            <a:r>
              <a:rPr lang="en-US" sz="3600" b="1" i="0" dirty="0" err="1">
                <a:solidFill>
                  <a:srgbClr val="1E1E1E"/>
                </a:solidFill>
                <a:effectLst/>
                <a:latin typeface="Segoe UI" panose="020B0502040204020203" pitchFamily="34" charset="0"/>
              </a:rPr>
              <a:t>lookup_value</a:t>
            </a:r>
            <a:r>
              <a:rPr lang="en-US" sz="3600" b="1" i="0" dirty="0">
                <a:solidFill>
                  <a:srgbClr val="1E1E1E"/>
                </a:solidFill>
                <a:effectLst/>
                <a:latin typeface="Segoe UI" panose="020B0502040204020203" pitchFamily="34" charset="0"/>
              </a:rPr>
              <a:t>, </a:t>
            </a:r>
            <a:r>
              <a:rPr lang="en-US" sz="3600" b="1" i="0" dirty="0" err="1">
                <a:solidFill>
                  <a:srgbClr val="1E1E1E"/>
                </a:solidFill>
                <a:effectLst/>
                <a:latin typeface="Segoe UI" panose="020B0502040204020203" pitchFamily="34" charset="0"/>
              </a:rPr>
              <a:t>lookup_array</a:t>
            </a:r>
            <a:r>
              <a:rPr lang="en-US" sz="3600" b="1" i="0" dirty="0">
                <a:solidFill>
                  <a:srgbClr val="1E1E1E"/>
                </a:solidFill>
                <a:effectLst/>
                <a:latin typeface="Segoe UI" panose="020B0502040204020203" pitchFamily="34" charset="0"/>
              </a:rPr>
              <a:t>, </a:t>
            </a:r>
            <a:r>
              <a:rPr lang="en-US" sz="3600" b="1" i="0" dirty="0" err="1">
                <a:solidFill>
                  <a:srgbClr val="1E1E1E"/>
                </a:solidFill>
                <a:effectLst/>
                <a:latin typeface="Segoe UI" panose="020B0502040204020203" pitchFamily="34" charset="0"/>
              </a:rPr>
              <a:t>return_array</a:t>
            </a:r>
            <a:r>
              <a:rPr lang="en-US" sz="3600" b="1" i="0" dirty="0">
                <a:solidFill>
                  <a:srgbClr val="1E1E1E"/>
                </a:solidFill>
                <a:effectLst/>
                <a:latin typeface="Segoe UI" panose="020B0502040204020203" pitchFamily="34" charset="0"/>
              </a:rPr>
              <a:t>, [</a:t>
            </a:r>
            <a:r>
              <a:rPr lang="en-US" sz="3600" b="1" i="0" dirty="0" err="1">
                <a:solidFill>
                  <a:srgbClr val="1E1E1E"/>
                </a:solidFill>
                <a:effectLst/>
                <a:latin typeface="Segoe UI" panose="020B0502040204020203" pitchFamily="34" charset="0"/>
              </a:rPr>
              <a:t>if_not_found</a:t>
            </a:r>
            <a:r>
              <a:rPr lang="en-US" sz="3600" b="1" i="0" dirty="0">
                <a:solidFill>
                  <a:srgbClr val="1E1E1E"/>
                </a:solidFill>
                <a:effectLst/>
                <a:latin typeface="Segoe UI" panose="020B0502040204020203" pitchFamily="34" charset="0"/>
              </a:rPr>
              <a:t>], [</a:t>
            </a:r>
            <a:r>
              <a:rPr lang="en-US" sz="3600" b="1" i="0" dirty="0" err="1">
                <a:solidFill>
                  <a:srgbClr val="1E1E1E"/>
                </a:solidFill>
                <a:effectLst/>
                <a:latin typeface="Segoe UI" panose="020B0502040204020203" pitchFamily="34" charset="0"/>
              </a:rPr>
              <a:t>match_mode</a:t>
            </a:r>
            <a:r>
              <a:rPr lang="en-US" sz="3600" b="1" i="0" dirty="0">
                <a:solidFill>
                  <a:srgbClr val="1E1E1E"/>
                </a:solidFill>
                <a:effectLst/>
                <a:latin typeface="Segoe UI" panose="020B0502040204020203" pitchFamily="34" charset="0"/>
              </a:rPr>
              <a:t>], [</a:t>
            </a:r>
            <a:r>
              <a:rPr lang="en-US" sz="3600" b="1" i="0" dirty="0" err="1">
                <a:solidFill>
                  <a:srgbClr val="1E1E1E"/>
                </a:solidFill>
                <a:effectLst/>
                <a:latin typeface="Segoe UI" panose="020B0502040204020203" pitchFamily="34" charset="0"/>
              </a:rPr>
              <a:t>search_mode</a:t>
            </a:r>
            <a:r>
              <a:rPr lang="en-US" sz="3600" b="1" i="0" dirty="0">
                <a:solidFill>
                  <a:srgbClr val="1E1E1E"/>
                </a:solidFill>
                <a:effectLst/>
                <a:latin typeface="Segoe UI" panose="020B0502040204020203" pitchFamily="34" charset="0"/>
              </a:rPr>
              <a:t>]) </a:t>
            </a:r>
            <a:endParaRPr lang="sk-SK" sz="3600" b="1" i="0" dirty="0">
              <a:solidFill>
                <a:srgbClr val="1E1E1E"/>
              </a:solidFill>
              <a:effectLst/>
              <a:latin typeface="Segoe UI" panose="020B0502040204020203" pitchFamily="34" charset="0"/>
            </a:endParaRPr>
          </a:p>
        </p:txBody>
      </p:sp>
    </p:spTree>
    <p:extLst>
      <p:ext uri="{BB962C8B-B14F-4D97-AF65-F5344CB8AC3E}">
        <p14:creationId xmlns:p14="http://schemas.microsoft.com/office/powerpoint/2010/main" val="3436689670"/>
      </p:ext>
    </p:extLst>
  </p:cSld>
  <p:clrMapOvr>
    <a:masterClrMapping/>
  </p:clrMapOvr>
</p:sld>
</file>

<file path=ppt/theme/theme1.xml><?xml version="1.0" encoding="utf-8"?>
<a:theme xmlns:a="http://schemas.openxmlformats.org/drawingml/2006/main" name="Dym">
  <a:themeElements>
    <a:clrScheme name="Dym">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y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m">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277</TotalTime>
  <Words>2146</Words>
  <Application>Microsoft Office PowerPoint</Application>
  <PresentationFormat>Širokouhlá</PresentationFormat>
  <Paragraphs>131</Paragraphs>
  <Slides>27</Slides>
  <Notes>13</Notes>
  <HiddenSlides>0</HiddenSlides>
  <MMClips>0</MMClips>
  <ScaleCrop>false</ScaleCrop>
  <HeadingPairs>
    <vt:vector size="8" baseType="variant">
      <vt:variant>
        <vt:lpstr>Použité písma</vt:lpstr>
      </vt:variant>
      <vt:variant>
        <vt:i4>5</vt:i4>
      </vt:variant>
      <vt:variant>
        <vt:lpstr>Motív</vt:lpstr>
      </vt:variant>
      <vt:variant>
        <vt:i4>1</vt:i4>
      </vt:variant>
      <vt:variant>
        <vt:lpstr>Vložené servery OLE</vt:lpstr>
      </vt:variant>
      <vt:variant>
        <vt:i4>1</vt:i4>
      </vt:variant>
      <vt:variant>
        <vt:lpstr>Nadpisy snímok</vt:lpstr>
      </vt:variant>
      <vt:variant>
        <vt:i4>27</vt:i4>
      </vt:variant>
    </vt:vector>
  </HeadingPairs>
  <TitlesOfParts>
    <vt:vector size="34" baseType="lpstr">
      <vt:lpstr>Arial</vt:lpstr>
      <vt:lpstr>Calibri</vt:lpstr>
      <vt:lpstr>Century Gothic</vt:lpstr>
      <vt:lpstr>Segoe UI</vt:lpstr>
      <vt:lpstr>Wingdings 3</vt:lpstr>
      <vt:lpstr>Dym</vt:lpstr>
      <vt:lpstr>Bitmap Image</vt:lpstr>
      <vt:lpstr>Functions in Excel</vt:lpstr>
      <vt:lpstr>Search functions - CHOOSE</vt:lpstr>
      <vt:lpstr>Search functions - VLOOKUP</vt:lpstr>
      <vt:lpstr>Problems with the VLOOKUP function</vt:lpstr>
      <vt:lpstr>Search functions - INDEX</vt:lpstr>
      <vt:lpstr>Search functions - MATCH</vt:lpstr>
      <vt:lpstr>Prezentácia programu PowerPoint</vt:lpstr>
      <vt:lpstr>Search functions – INDEX MATCH</vt:lpstr>
      <vt:lpstr>Search functions – XLOOKUP - 365</vt:lpstr>
      <vt:lpstr>Prezentácia programu PowerPoint</vt:lpstr>
      <vt:lpstr>Prezentácia programu PowerPoint</vt:lpstr>
      <vt:lpstr>Search functions – UNIQUE - 365</vt:lpstr>
      <vt:lpstr>Prezentácia programu PowerPoint</vt:lpstr>
      <vt:lpstr>Date functions - DATE</vt:lpstr>
      <vt:lpstr>Date functions - DATEDIF</vt:lpstr>
      <vt:lpstr>Prezentácia programu PowerPoint</vt:lpstr>
      <vt:lpstr>Date functions - NETWORKDAYS</vt:lpstr>
      <vt:lpstr>Additional date and time functions</vt:lpstr>
      <vt:lpstr>Text functions - CONCAT</vt:lpstr>
      <vt:lpstr>Text functions – LEFT, RIGHT</vt:lpstr>
      <vt:lpstr>Text functions - LEN</vt:lpstr>
      <vt:lpstr>Text functions - MID</vt:lpstr>
      <vt:lpstr>Additional text functions</vt:lpstr>
      <vt:lpstr>Split text into different columns</vt:lpstr>
      <vt:lpstr>Mathematical functions - ROUND</vt:lpstr>
      <vt:lpstr>Additional mathematical functions</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Funkcie v Exceli</dc:title>
  <dc:creator>Marcela Hallová</dc:creator>
  <cp:lastModifiedBy>Marcela Hallová</cp:lastModifiedBy>
  <cp:revision>45</cp:revision>
  <dcterms:created xsi:type="dcterms:W3CDTF">2022-09-24T12:28:12Z</dcterms:created>
  <dcterms:modified xsi:type="dcterms:W3CDTF">2022-09-25T10:47:25Z</dcterms:modified>
</cp:coreProperties>
</file>