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1" r:id="rId6"/>
    <p:sldId id="300" r:id="rId7"/>
    <p:sldId id="302" r:id="rId8"/>
    <p:sldId id="303" r:id="rId9"/>
    <p:sldId id="290" r:id="rId10"/>
    <p:sldId id="291" r:id="rId11"/>
    <p:sldId id="292" r:id="rId12"/>
    <p:sldId id="293" r:id="rId13"/>
    <p:sldId id="294" r:id="rId14"/>
    <p:sldId id="259" r:id="rId15"/>
    <p:sldId id="266" r:id="rId16"/>
    <p:sldId id="260" r:id="rId17"/>
    <p:sldId id="261" r:id="rId18"/>
    <p:sldId id="262" r:id="rId19"/>
    <p:sldId id="263" r:id="rId20"/>
    <p:sldId id="264" r:id="rId21"/>
    <p:sldId id="265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310" r:id="rId45"/>
    <p:sldId id="311" r:id="rId46"/>
    <p:sldId id="312" r:id="rId47"/>
    <p:sldId id="313" r:id="rId48"/>
    <p:sldId id="305" r:id="rId49"/>
    <p:sldId id="306" r:id="rId50"/>
    <p:sldId id="307" r:id="rId51"/>
    <p:sldId id="308" r:id="rId52"/>
    <p:sldId id="309" r:id="rId53"/>
    <p:sldId id="295" r:id="rId54"/>
    <p:sldId id="296" r:id="rId55"/>
    <p:sldId id="289" r:id="rId5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1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433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247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327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709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913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136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274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963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357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195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552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99D8-4C50-4030-9E0A-2D6F35B9C539}" type="datetimeFigureOut">
              <a:rPr lang="sk-SK" smtClean="0"/>
              <a:t>26. 8. 2021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2C28C-B560-44DB-8C1A-A5DD7D038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532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3528392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Informačné zdroje v biológii a potravinárstve </a:t>
            </a:r>
            <a:b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7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0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3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32310" y="2085707"/>
            <a:ext cx="87061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PLNOTEXTOVÉ LICENCOVANÉ </a:t>
            </a:r>
          </a:p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DATABÁZY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6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8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063143" y="2967335"/>
            <a:ext cx="5017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WEB OF SCIENCE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9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8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-82378" y="116632"/>
            <a:ext cx="9308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Google</a:t>
            </a:r>
            <a:r>
              <a:rPr lang="sk-SK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a jeho možnosti využitia</a:t>
            </a:r>
            <a:endParaRPr lang="sk-SK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3" y="1192506"/>
            <a:ext cx="9165523" cy="566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9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3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327236" y="2967335"/>
            <a:ext cx="2489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SCOPUS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4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3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185932" y="2967335"/>
            <a:ext cx="4772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SCIENCE DIRECT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7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1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>
            <a:normAutofit/>
          </a:bodyPr>
          <a:lstStyle/>
          <a:p>
            <a:pPr algn="just"/>
            <a:r>
              <a:rPr lang="sk-SK" sz="2400" dirty="0" smtClean="0"/>
              <a:t>Okrem klasického jednoriadkového vyhľadávacieho okna, </a:t>
            </a:r>
            <a:r>
              <a:rPr lang="sk-SK" sz="2400" dirty="0" err="1" smtClean="0"/>
              <a:t>Google</a:t>
            </a:r>
            <a:r>
              <a:rPr lang="sk-SK" sz="2400" dirty="0" smtClean="0"/>
              <a:t> ponúka </a:t>
            </a:r>
            <a:r>
              <a:rPr lang="sk-SK" sz="2400" b="1" dirty="0" smtClean="0">
                <a:solidFill>
                  <a:srgbClr val="0070C0"/>
                </a:solidFill>
              </a:rPr>
              <a:t>pokročilé/rozšírené </a:t>
            </a:r>
            <a:r>
              <a:rPr lang="sk-SK" sz="2400" b="1" dirty="0" err="1" smtClean="0">
                <a:solidFill>
                  <a:srgbClr val="0070C0"/>
                </a:solidFill>
              </a:rPr>
              <a:t>vyhľadávani</a:t>
            </a:r>
            <a:r>
              <a:rPr lang="en-US" sz="2400" b="1" dirty="0" smtClean="0">
                <a:solidFill>
                  <a:srgbClr val="0070C0"/>
                </a:solidFill>
              </a:rPr>
              <a:t>e</a:t>
            </a:r>
            <a:r>
              <a:rPr lang="sk-SK" sz="2400" dirty="0" smtClean="0"/>
              <a:t>, ktoré užívateľovi umožňuje kombináciou vyhľadávacích okien spresniť výsledky jeho hľadania v maximálnej možnej miere, čo vo výsledku vedie k finálnemu zoznamu ponúknutých </a:t>
            </a:r>
            <a:r>
              <a:rPr lang="sk-SK" sz="2400" dirty="0" err="1" smtClean="0"/>
              <a:t>google</a:t>
            </a:r>
            <a:r>
              <a:rPr lang="sk-SK" sz="2400" dirty="0" smtClean="0"/>
              <a:t> odkazov, reflektujúcich požiadavky/predstavy užívateľa.</a:t>
            </a:r>
          </a:p>
          <a:p>
            <a:pPr algn="just"/>
            <a:endParaRPr lang="sk-SK" sz="2400" dirty="0"/>
          </a:p>
          <a:p>
            <a:pPr algn="just"/>
            <a:endParaRPr lang="sk-SK" sz="2400" dirty="0" smtClean="0"/>
          </a:p>
          <a:p>
            <a:pPr algn="just"/>
            <a:endParaRPr lang="sk-SK" sz="2400" dirty="0"/>
          </a:p>
          <a:p>
            <a:pPr algn="just"/>
            <a:endParaRPr lang="sk-SK" sz="2400" dirty="0" smtClean="0"/>
          </a:p>
          <a:p>
            <a:pPr algn="just"/>
            <a:endParaRPr lang="sk-SK" sz="2400" dirty="0"/>
          </a:p>
          <a:p>
            <a:pPr algn="just"/>
            <a:endParaRPr lang="sk-SK" sz="2400" dirty="0" smtClean="0"/>
          </a:p>
          <a:p>
            <a:pPr algn="just"/>
            <a:r>
              <a:rPr lang="sk-SK" sz="2400" dirty="0" smtClean="0"/>
              <a:t>Ďalšou z portfólia </a:t>
            </a:r>
            <a:r>
              <a:rPr lang="sk-SK" sz="2400" dirty="0" err="1" smtClean="0"/>
              <a:t>Google</a:t>
            </a:r>
            <a:r>
              <a:rPr lang="sk-SK" sz="2400" dirty="0" smtClean="0"/>
              <a:t> je </a:t>
            </a:r>
            <a:r>
              <a:rPr lang="sk-SK" sz="2400" b="1" dirty="0" smtClean="0">
                <a:solidFill>
                  <a:srgbClr val="0070C0"/>
                </a:solidFill>
              </a:rPr>
              <a:t>Študovňa</a:t>
            </a:r>
            <a:r>
              <a:rPr lang="sk-SK" sz="2400" dirty="0" smtClean="0"/>
              <a:t>, ktorá umožňuje užívateľovi vyhľadávať odborné informácie, spracované do rôznych foriem elektronických súborov </a:t>
            </a:r>
            <a:r>
              <a:rPr lang="en-US" sz="2400" dirty="0" smtClean="0"/>
              <a:t>(pdf, doc a pod.)</a:t>
            </a:r>
            <a:r>
              <a:rPr lang="sk-SK" sz="2400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" y="2780928"/>
            <a:ext cx="9126682" cy="244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0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5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029799" y="2967335"/>
            <a:ext cx="508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KNOVEL LIBRARY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3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1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3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9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16572" y="2967335"/>
            <a:ext cx="6910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WILEY ONLINE LIBRARY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2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88032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 smtClean="0"/>
              <a:t>V</a:t>
            </a:r>
            <a:r>
              <a:rPr lang="sk-SK" sz="2400" dirty="0" err="1" smtClean="0"/>
              <a:t>ynikajúcim</a:t>
            </a:r>
            <a:r>
              <a:rPr lang="sk-SK" sz="2400" dirty="0" smtClean="0"/>
              <a:t> pomocníkom pri práci s odbornou literatúrou, ktorá v pôvodnom znení je najčastejšie prezentovaná v jazyku anglickom </a:t>
            </a:r>
            <a:r>
              <a:rPr lang="en-US" sz="2400" dirty="0" smtClean="0"/>
              <a:t>je </a:t>
            </a:r>
            <a:r>
              <a:rPr lang="en-US" sz="2400" b="1" dirty="0" smtClean="0">
                <a:solidFill>
                  <a:srgbClr val="0070C0"/>
                </a:solidFill>
              </a:rPr>
              <a:t>Google </a:t>
            </a:r>
            <a:r>
              <a:rPr lang="en-US" sz="2400" b="1" dirty="0" err="1" smtClean="0">
                <a:solidFill>
                  <a:srgbClr val="0070C0"/>
                </a:solidFill>
              </a:rPr>
              <a:t>Preklada</a:t>
            </a:r>
            <a:r>
              <a:rPr lang="sk-SK" sz="2400" b="1" dirty="0" smtClean="0">
                <a:solidFill>
                  <a:srgbClr val="0070C0"/>
                </a:solidFill>
              </a:rPr>
              <a:t>č/Translátor</a:t>
            </a:r>
            <a:r>
              <a:rPr lang="sk-SK" sz="2400" dirty="0" smtClean="0"/>
              <a:t>. Pri práci s ním je potrebné byť maximálne obozretný, obzvlášť pri práci s odborným textom, kde kvalita prekladu má svoje limity a je nevyhnutné sa nespoliehať stopercentne na kvalitu prekladu a preložený text následne podrobiť detailnej revízii pre korekciu slovenskej podoby prekladu.</a:t>
            </a:r>
            <a:endParaRPr lang="sk-SK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6"/>
            <a:ext cx="9100694" cy="36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7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1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6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6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2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3203848" y="2420888"/>
            <a:ext cx="2763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sk-SK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Proquest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409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" y="332656"/>
            <a:ext cx="914864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004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13960"/>
            <a:ext cx="9119736" cy="678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833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" y="116632"/>
            <a:ext cx="912111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94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108240" y="2967335"/>
            <a:ext cx="6927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Proquest</a:t>
            </a:r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sk-SK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Ebook</a:t>
            </a:r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sk-SK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Central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2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6"/>
            <a:ext cx="9144000" cy="68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2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23528" y="2090172"/>
            <a:ext cx="85689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DATABÁZY = zdroj vedeckej informácie</a:t>
            </a:r>
            <a:endParaRPr lang="sk-SK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7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" y="332656"/>
            <a:ext cx="9141832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1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260648"/>
            <a:ext cx="9145096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4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sk-SK" dirty="0" smtClean="0"/>
              <a:t>→ Články, ktoré sú zamerané na tematické spracovanie dostupnej 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literatúry. Zahŕňajú odborné texty, ktorých základ vo väčšine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prípadov tvoria výsledky vedeckých štúdií/experimentov, na základe,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ktorých vznikajú konkrétne závery/poznatky, ktoré sú následne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premietnuté do </a:t>
            </a:r>
            <a:r>
              <a:rPr lang="sk-SK" b="1" dirty="0" smtClean="0">
                <a:solidFill>
                  <a:srgbClr val="0070C0"/>
                </a:solidFill>
              </a:rPr>
              <a:t>prehľadových /</a:t>
            </a:r>
            <a:r>
              <a:rPr lang="sk-SK" b="1" dirty="0" err="1" smtClean="0">
                <a:solidFill>
                  <a:srgbClr val="0070C0"/>
                </a:solidFill>
              </a:rPr>
              <a:t>review</a:t>
            </a:r>
            <a:r>
              <a:rPr lang="sk-SK" dirty="0" smtClean="0"/>
              <a:t> </a:t>
            </a:r>
            <a:r>
              <a:rPr lang="sk-SK" dirty="0" smtClean="0">
                <a:solidFill>
                  <a:srgbClr val="0070C0"/>
                </a:solidFill>
              </a:rPr>
              <a:t>– pri zadávaní typu  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smtClean="0">
                <a:solidFill>
                  <a:srgbClr val="0070C0"/>
                </a:solidFill>
              </a:rPr>
              <a:t>    publikácie v databázach</a:t>
            </a:r>
            <a:r>
              <a:rPr lang="sk-SK" b="1" dirty="0" smtClean="0">
                <a:solidFill>
                  <a:srgbClr val="0070C0"/>
                </a:solidFill>
              </a:rPr>
              <a:t>/</a:t>
            </a:r>
            <a:r>
              <a:rPr lang="sk-SK" dirty="0" smtClean="0"/>
              <a:t> vedeckých prác, najčastejšie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kreovaných za určité obdobie/roky vedeckej práce autora v určitej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oblasti vedy.</a:t>
            </a:r>
          </a:p>
          <a:p>
            <a:pPr marL="0" indent="0" algn="just">
              <a:buNone/>
            </a:pPr>
            <a:endParaRPr lang="sk-SK" dirty="0" smtClean="0"/>
          </a:p>
          <a:p>
            <a:pPr marL="0" indent="0" algn="just">
              <a:buNone/>
            </a:pPr>
            <a:r>
              <a:rPr lang="sk-SK" dirty="0" smtClean="0"/>
              <a:t>→ </a:t>
            </a:r>
            <a:r>
              <a:rPr lang="sk-SK" i="1" u="sng" dirty="0" smtClean="0"/>
              <a:t>Potenciál pre využitie pri písaní záverečných prác</a:t>
            </a:r>
            <a:r>
              <a:rPr lang="sk-SK" dirty="0" smtClean="0"/>
              <a:t>: Bohatý zdroj  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informácií využiteľný najmä pri písaní záverečných prác typu 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</a:t>
            </a:r>
            <a:r>
              <a:rPr lang="sk-SK" b="1" dirty="0" smtClean="0">
                <a:solidFill>
                  <a:srgbClr val="C00000"/>
                </a:solidFill>
              </a:rPr>
              <a:t>bakalárska práca</a:t>
            </a:r>
            <a:r>
              <a:rPr lang="sk-SK" dirty="0" smtClean="0"/>
              <a:t>, ktoré vo väčšine prípadov predstavujú kompilačné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štúdie, zamerané na spracovanie dostupných informácií v oblasti </a:t>
            </a:r>
          </a:p>
          <a:p>
            <a:pPr marL="0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definovanej témou záverečnej práce.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179512" y="836712"/>
            <a:ext cx="81887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Základné delenie vedeckých článkov, podľa zamerania</a:t>
            </a:r>
            <a:endParaRPr lang="sk-SK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555776" y="0"/>
            <a:ext cx="3997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Terminológia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7413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sk-SK" sz="2200" dirty="0" smtClean="0"/>
              <a:t>→ </a:t>
            </a:r>
            <a:r>
              <a:rPr lang="sk-SK" sz="2200" b="1" dirty="0">
                <a:solidFill>
                  <a:srgbClr val="0070C0"/>
                </a:solidFill>
              </a:rPr>
              <a:t>Experimentálne zamerané štúdie </a:t>
            </a:r>
            <a:r>
              <a:rPr lang="sk-SK" sz="2200" b="1" dirty="0" smtClean="0">
                <a:solidFill>
                  <a:srgbClr val="0070C0"/>
                </a:solidFill>
              </a:rPr>
              <a:t>/</a:t>
            </a:r>
            <a:r>
              <a:rPr lang="sk-SK" sz="2200" b="1" dirty="0" err="1" smtClean="0">
                <a:solidFill>
                  <a:srgbClr val="0070C0"/>
                </a:solidFill>
              </a:rPr>
              <a:t>article</a:t>
            </a:r>
            <a:r>
              <a:rPr lang="sk-SK" sz="2200" b="1" dirty="0" smtClean="0">
                <a:solidFill>
                  <a:srgbClr val="0070C0"/>
                </a:solidFill>
              </a:rPr>
              <a:t> </a:t>
            </a:r>
            <a:r>
              <a:rPr lang="sk-SK" sz="2200" dirty="0">
                <a:solidFill>
                  <a:srgbClr val="0070C0"/>
                </a:solidFill>
              </a:rPr>
              <a:t>– pri zadávaní typu </a:t>
            </a:r>
            <a:r>
              <a:rPr lang="sk-SK" sz="2200" dirty="0" smtClean="0">
                <a:solidFill>
                  <a:srgbClr val="0070C0"/>
                </a:solidFill>
              </a:rPr>
              <a:t>publikácie v  </a:t>
            </a:r>
          </a:p>
          <a:p>
            <a:pPr marL="0" indent="0" algn="just">
              <a:buNone/>
            </a:pPr>
            <a:r>
              <a:rPr lang="sk-SK" sz="2200" dirty="0">
                <a:solidFill>
                  <a:srgbClr val="0070C0"/>
                </a:solidFill>
              </a:rPr>
              <a:t> </a:t>
            </a:r>
            <a:r>
              <a:rPr lang="sk-SK" sz="2200" dirty="0" smtClean="0">
                <a:solidFill>
                  <a:srgbClr val="0070C0"/>
                </a:solidFill>
              </a:rPr>
              <a:t>    databázach</a:t>
            </a:r>
            <a:r>
              <a:rPr lang="sk-SK" sz="2200" b="1" dirty="0">
                <a:solidFill>
                  <a:srgbClr val="0070C0"/>
                </a:solidFill>
              </a:rPr>
              <a:t>/</a:t>
            </a:r>
            <a:r>
              <a:rPr lang="sk-SK" sz="2200" dirty="0" smtClean="0"/>
              <a:t>, vo väčšine prípadov sa jedná o výstupy v </a:t>
            </a:r>
            <a:r>
              <a:rPr lang="sk-SK" sz="2200" dirty="0" err="1" smtClean="0"/>
              <a:t>laboratóriach</a:t>
            </a:r>
            <a:r>
              <a:rPr lang="sk-SK" sz="2200" dirty="0" smtClean="0"/>
              <a:t>  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 realizovaných prác, ktorých zámerom býva identifikácia nových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 zaujímavých poznatkov na základe vopred stanovených a definovaných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 postupov, prípadne optimalizácia už vytvorených metodík pri identifikácii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 existujúceho/známeho faktora, v širokom spektre vedeckého bádania. </a:t>
            </a:r>
          </a:p>
          <a:p>
            <a:pPr marL="0" indent="0" algn="just">
              <a:buNone/>
            </a:pPr>
            <a:endParaRPr lang="sk-SK" sz="2200" dirty="0" smtClean="0"/>
          </a:p>
          <a:p>
            <a:pPr marL="0" indent="0" algn="just">
              <a:buNone/>
            </a:pPr>
            <a:r>
              <a:rPr lang="sk-SK" sz="2200" dirty="0"/>
              <a:t>→ </a:t>
            </a:r>
            <a:r>
              <a:rPr lang="sk-SK" sz="2200" i="1" u="sng" dirty="0" smtClean="0"/>
              <a:t>Potenciál </a:t>
            </a:r>
            <a:r>
              <a:rPr lang="sk-SK" sz="2200" i="1" u="sng" dirty="0"/>
              <a:t>pre využitie pri písaní záverečných prác</a:t>
            </a:r>
            <a:r>
              <a:rPr lang="sk-SK" sz="2200" dirty="0" smtClean="0"/>
              <a:t>: Typ vedeckej práce tohto 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charakteru vo svojom obsahu okrem balíka základných informácií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vzťahujúcich sa k téme v časti úvod zahŕňa metodiku realizácie experimentu 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– v podstate sa jedná o detailný opis realizácie výskumných krokov,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vedúcich k naplneniu stanovených cieľov. Výstupom týchto vedeckých prác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je súbor výsledkov/dát, ktoré sú prezentované vo forme tabuliek, grafov,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textového opisu, doplnené o matematicko-štatistické vyhodnotenie. Ďalším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zásadným prvkom je časť diskusia, v ktorej autor práce porovnáva nim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 zistené skutočnosti s výsledkami iných autorov, pôsobiacich v totožnej,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prípadne príbuznej oblasti výskumu. Všetky uvedené charakteristiky vo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svojej podstate kopírujú štruktúru </a:t>
            </a:r>
            <a:r>
              <a:rPr lang="sk-SK" sz="2200" dirty="0"/>
              <a:t>z</a:t>
            </a:r>
            <a:r>
              <a:rPr lang="sk-SK" sz="2200" dirty="0" smtClean="0"/>
              <a:t>áverečnej práce typu </a:t>
            </a:r>
            <a:r>
              <a:rPr lang="sk-SK" sz="2200" b="1" dirty="0" smtClean="0">
                <a:solidFill>
                  <a:srgbClr val="C00000"/>
                </a:solidFill>
              </a:rPr>
              <a:t>diplomová práca</a:t>
            </a:r>
            <a:r>
              <a:rPr lang="sk-SK" sz="2200" dirty="0" smtClean="0"/>
              <a:t>, v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ojedinelých prípadoch práca bakalárska zameraná na konkrétny </a:t>
            </a:r>
          </a:p>
          <a:p>
            <a:pPr marL="0" indent="0" algn="just">
              <a:buNone/>
            </a:pPr>
            <a:r>
              <a:rPr lang="sk-SK" sz="2200" dirty="0"/>
              <a:t> </a:t>
            </a:r>
            <a:r>
              <a:rPr lang="sk-SK" sz="2200" dirty="0" smtClean="0"/>
              <a:t>  výskum/prieskum.</a:t>
            </a:r>
            <a:endParaRPr lang="sk-SK" sz="2200" dirty="0"/>
          </a:p>
          <a:p>
            <a:pPr marL="0" indent="0" algn="just">
              <a:buNone/>
            </a:pP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6484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13070" y="1484784"/>
            <a:ext cx="7951279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ĎaKUJEM</a:t>
            </a:r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ZA SPOLUPRÁCU</a:t>
            </a:r>
          </a:p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sk-SK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PRÍJEMNÉ </a:t>
            </a:r>
            <a:endParaRPr lang="sk-SK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sk-SK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SAMO-ŠTÚDIUM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7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347864" y="116632"/>
            <a:ext cx="2579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Pubmed</a:t>
            </a:r>
            <a:endParaRPr lang="sk-SK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2319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2" y="0"/>
            <a:ext cx="91487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6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" y="0"/>
            <a:ext cx="9134734" cy="68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5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58885" y="1124744"/>
            <a:ext cx="908511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sk-SK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VZDIALENÝ PRÍSTUP </a:t>
            </a:r>
          </a:p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 UNIVERZITNEJ SIETI, NUTNÝ</a:t>
            </a:r>
          </a:p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 PRÁCU S LICENCOVANÝMI</a:t>
            </a:r>
          </a:p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DATABÁZAMI 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387808" y="1110067"/>
            <a:ext cx="2427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TUKAN</a:t>
            </a:r>
            <a:endParaRPr lang="sk-SK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7" name="Picture 3" descr="C:\Users\Jozef\AppData\Local\Microsoft\Windows\Temporary Internet Files\Content.IE5\DA4Y0KBF\arrow-151103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87557"/>
            <a:ext cx="1691680" cy="8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zef\AppData\Local\Microsoft\Windows\Temporary Internet Files\Content.IE5\DA4Y0KBF\arrow-151103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68" y="1187557"/>
            <a:ext cx="1691680" cy="8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522</Words>
  <Application>Microsoft Office PowerPoint</Application>
  <PresentationFormat>Prezentácia na obrazovke (4:3)</PresentationFormat>
  <Paragraphs>68</Paragraphs>
  <Slides>55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55</vt:i4>
      </vt:variant>
    </vt:vector>
  </HeadingPairs>
  <TitlesOfParts>
    <vt:vector size="56" baseType="lpstr">
      <vt:lpstr>Motív Office</vt:lpstr>
      <vt:lpstr>Informačné zdroje v biológii a potravinárstve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Informačné zdroje v biológii a potravinárstve  Covid-19 verzia výučby  LS 2020</dc:title>
  <dc:creator>Jozef</dc:creator>
  <cp:lastModifiedBy>Jozef</cp:lastModifiedBy>
  <cp:revision>20</cp:revision>
  <dcterms:created xsi:type="dcterms:W3CDTF">2020-03-24T11:06:17Z</dcterms:created>
  <dcterms:modified xsi:type="dcterms:W3CDTF">2021-08-26T09:33:52Z</dcterms:modified>
</cp:coreProperties>
</file>