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298" r:id="rId4"/>
    <p:sldId id="299" r:id="rId5"/>
    <p:sldId id="301" r:id="rId6"/>
    <p:sldId id="300" r:id="rId7"/>
    <p:sldId id="302" r:id="rId8"/>
    <p:sldId id="303" r:id="rId9"/>
    <p:sldId id="290" r:id="rId10"/>
    <p:sldId id="291" r:id="rId11"/>
    <p:sldId id="292" r:id="rId12"/>
    <p:sldId id="293" r:id="rId13"/>
    <p:sldId id="294" r:id="rId14"/>
    <p:sldId id="259" r:id="rId15"/>
    <p:sldId id="266" r:id="rId16"/>
    <p:sldId id="260" r:id="rId17"/>
    <p:sldId id="261" r:id="rId18"/>
    <p:sldId id="262" r:id="rId19"/>
    <p:sldId id="263" r:id="rId20"/>
    <p:sldId id="264" r:id="rId21"/>
    <p:sldId id="265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310" r:id="rId45"/>
    <p:sldId id="311" r:id="rId46"/>
    <p:sldId id="312" r:id="rId47"/>
    <p:sldId id="313" r:id="rId48"/>
    <p:sldId id="305" r:id="rId49"/>
    <p:sldId id="306" r:id="rId50"/>
    <p:sldId id="307" r:id="rId51"/>
    <p:sldId id="308" r:id="rId52"/>
    <p:sldId id="309" r:id="rId53"/>
    <p:sldId id="295" r:id="rId54"/>
    <p:sldId id="296" r:id="rId55"/>
    <p:sldId id="289" r:id="rId56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12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99D8-4C50-4030-9E0A-2D6F35B9C539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2C28C-B560-44DB-8C1A-A5DD7D03820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64333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99D8-4C50-4030-9E0A-2D6F35B9C539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2C28C-B560-44DB-8C1A-A5DD7D03820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52475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99D8-4C50-4030-9E0A-2D6F35B9C539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2C28C-B560-44DB-8C1A-A5DD7D03820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93272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99D8-4C50-4030-9E0A-2D6F35B9C539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2C28C-B560-44DB-8C1A-A5DD7D03820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37092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99D8-4C50-4030-9E0A-2D6F35B9C539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2C28C-B560-44DB-8C1A-A5DD7D03820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59137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99D8-4C50-4030-9E0A-2D6F35B9C539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2C28C-B560-44DB-8C1A-A5DD7D03820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41369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99D8-4C50-4030-9E0A-2D6F35B9C539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2C28C-B560-44DB-8C1A-A5DD7D03820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32748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99D8-4C50-4030-9E0A-2D6F35B9C539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2C28C-B560-44DB-8C1A-A5DD7D03820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39633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99D8-4C50-4030-9E0A-2D6F35B9C539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2C28C-B560-44DB-8C1A-A5DD7D03820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53574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99D8-4C50-4030-9E0A-2D6F35B9C539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2C28C-B560-44DB-8C1A-A5DD7D03820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21955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99D8-4C50-4030-9E0A-2D6F35B9C539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2C28C-B560-44DB-8C1A-A5DD7D03820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65526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A99D8-4C50-4030-9E0A-2D6F35B9C539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2C28C-B560-44DB-8C1A-A5DD7D03820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25321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772400" cy="3528392"/>
          </a:xfrm>
        </p:spPr>
        <p:txBody>
          <a:bodyPr>
            <a:normAutofit/>
          </a:bodyPr>
          <a:lstStyle/>
          <a:p>
            <a:r>
              <a:rPr lang="sk-SK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Informačné zdroje v biológii a potravinárstve </a:t>
            </a:r>
            <a:br>
              <a:rPr lang="sk-SK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k-SK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47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441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103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935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232310" y="2085707"/>
            <a:ext cx="870616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sk-SK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PLNOTEXTOVÉ LICENCOVANÉ </a:t>
            </a:r>
          </a:p>
          <a:p>
            <a:pPr algn="ctr"/>
            <a:r>
              <a:rPr lang="sk-SK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DATABÁZY</a:t>
            </a:r>
            <a:endParaRPr lang="sk-SK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469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080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2063143" y="2967335"/>
            <a:ext cx="50177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WEB OF SCIENCE</a:t>
            </a:r>
            <a:endParaRPr lang="sk-SK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297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346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880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479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02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-82378" y="116632"/>
            <a:ext cx="93087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Google</a:t>
            </a:r>
            <a:r>
              <a:rPr lang="sk-SK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a jeho možnosti využitia</a:t>
            </a:r>
            <a:endParaRPr lang="sk-SK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23" y="1192506"/>
            <a:ext cx="9165523" cy="5665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89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391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13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3327236" y="2967335"/>
            <a:ext cx="24895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SCOPUS</a:t>
            </a:r>
            <a:endParaRPr lang="sk-SK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648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936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074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784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53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2185932" y="2967335"/>
            <a:ext cx="47721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SCIENCE DIRECT</a:t>
            </a:r>
            <a:endParaRPr lang="sk-SK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779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418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14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552728"/>
          </a:xfrm>
        </p:spPr>
        <p:txBody>
          <a:bodyPr>
            <a:normAutofit/>
          </a:bodyPr>
          <a:lstStyle/>
          <a:p>
            <a:pPr algn="just"/>
            <a:r>
              <a:rPr lang="sk-SK" sz="2400" dirty="0" smtClean="0"/>
              <a:t>Okrem klasického jednoriadkového vyhľadávacieho okna, </a:t>
            </a:r>
            <a:r>
              <a:rPr lang="sk-SK" sz="2400" dirty="0" err="1" smtClean="0"/>
              <a:t>Google</a:t>
            </a:r>
            <a:r>
              <a:rPr lang="sk-SK" sz="2400" dirty="0" smtClean="0"/>
              <a:t> ponúka </a:t>
            </a:r>
            <a:r>
              <a:rPr lang="sk-SK" sz="2400" b="1" dirty="0" smtClean="0">
                <a:solidFill>
                  <a:srgbClr val="0070C0"/>
                </a:solidFill>
              </a:rPr>
              <a:t>pokročilé/rozšírené </a:t>
            </a:r>
            <a:r>
              <a:rPr lang="sk-SK" sz="2400" b="1" dirty="0" err="1" smtClean="0">
                <a:solidFill>
                  <a:srgbClr val="0070C0"/>
                </a:solidFill>
              </a:rPr>
              <a:t>vyhľadávani</a:t>
            </a:r>
            <a:r>
              <a:rPr lang="en-US" sz="2400" b="1" dirty="0" smtClean="0">
                <a:solidFill>
                  <a:srgbClr val="0070C0"/>
                </a:solidFill>
              </a:rPr>
              <a:t>e</a:t>
            </a:r>
            <a:r>
              <a:rPr lang="sk-SK" sz="2400" dirty="0" smtClean="0"/>
              <a:t>, ktoré užívateľovi umožňuje kombináciou vyhľadávacích okien spresniť výsledky jeho hľadania v maximálnej možnej miere, čo vo výsledku vedie k finálnemu zoznamu ponúknutých </a:t>
            </a:r>
            <a:r>
              <a:rPr lang="sk-SK" sz="2400" dirty="0" err="1" smtClean="0"/>
              <a:t>google</a:t>
            </a:r>
            <a:r>
              <a:rPr lang="sk-SK" sz="2400" dirty="0" smtClean="0"/>
              <a:t> odkazov, reflektujúcich požiadavky/predstavy užívateľa.</a:t>
            </a:r>
          </a:p>
          <a:p>
            <a:pPr algn="just"/>
            <a:endParaRPr lang="sk-SK" sz="2400" dirty="0"/>
          </a:p>
          <a:p>
            <a:pPr algn="just"/>
            <a:endParaRPr lang="sk-SK" sz="2400" dirty="0" smtClean="0"/>
          </a:p>
          <a:p>
            <a:pPr algn="just"/>
            <a:endParaRPr lang="sk-SK" sz="2400" dirty="0"/>
          </a:p>
          <a:p>
            <a:pPr algn="just"/>
            <a:endParaRPr lang="sk-SK" sz="2400" dirty="0" smtClean="0"/>
          </a:p>
          <a:p>
            <a:pPr algn="just"/>
            <a:endParaRPr lang="sk-SK" sz="2400" dirty="0"/>
          </a:p>
          <a:p>
            <a:pPr algn="just"/>
            <a:endParaRPr lang="sk-SK" sz="2400" dirty="0" smtClean="0"/>
          </a:p>
          <a:p>
            <a:pPr algn="just"/>
            <a:r>
              <a:rPr lang="sk-SK" sz="2400" dirty="0" smtClean="0"/>
              <a:t>Ďalšou z portfólia </a:t>
            </a:r>
            <a:r>
              <a:rPr lang="sk-SK" sz="2400" dirty="0" err="1" smtClean="0"/>
              <a:t>Google</a:t>
            </a:r>
            <a:r>
              <a:rPr lang="sk-SK" sz="2400" dirty="0" smtClean="0"/>
              <a:t> je </a:t>
            </a:r>
            <a:r>
              <a:rPr lang="sk-SK" sz="2400" b="1" dirty="0" smtClean="0">
                <a:solidFill>
                  <a:srgbClr val="0070C0"/>
                </a:solidFill>
              </a:rPr>
              <a:t>Študovňa</a:t>
            </a:r>
            <a:r>
              <a:rPr lang="sk-SK" sz="2400" dirty="0" smtClean="0"/>
              <a:t>, ktorá umožňuje užívateľovi vyhľadávať odborné informácie, spracované do rôznych foriem elektronických súborov </a:t>
            </a:r>
            <a:r>
              <a:rPr lang="en-US" sz="2400" dirty="0" smtClean="0"/>
              <a:t>(pdf, doc a pod.)</a:t>
            </a:r>
            <a:r>
              <a:rPr lang="sk-SK" sz="2400" dirty="0" smtClean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8" y="2780928"/>
            <a:ext cx="9126682" cy="2444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42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404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98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953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2029799" y="2967335"/>
            <a:ext cx="50844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KNOVEL LIBRARY</a:t>
            </a:r>
            <a:endParaRPr lang="sk-SK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930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017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839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92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857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638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116572" y="2967335"/>
            <a:ext cx="69108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WILEY ONLINE LIBRARY</a:t>
            </a:r>
            <a:endParaRPr lang="sk-SK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329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3645024"/>
            <a:ext cx="8229600" cy="288032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dirty="0" smtClean="0"/>
              <a:t>V</a:t>
            </a:r>
            <a:r>
              <a:rPr lang="sk-SK" sz="2400" dirty="0" err="1" smtClean="0"/>
              <a:t>ynikajúcim</a:t>
            </a:r>
            <a:r>
              <a:rPr lang="sk-SK" sz="2400" dirty="0" smtClean="0"/>
              <a:t> pomocníkom pri práci s odbornou literatúrou, ktorá v pôvodnom znení je najčastejšie prezentovaná v jazyku anglickom </a:t>
            </a:r>
            <a:r>
              <a:rPr lang="en-US" sz="2400" dirty="0" smtClean="0"/>
              <a:t>je </a:t>
            </a:r>
            <a:r>
              <a:rPr lang="en-US" sz="2400" b="1" dirty="0" smtClean="0">
                <a:solidFill>
                  <a:srgbClr val="0070C0"/>
                </a:solidFill>
              </a:rPr>
              <a:t>Google </a:t>
            </a:r>
            <a:r>
              <a:rPr lang="en-US" sz="2400" b="1" dirty="0" err="1" smtClean="0">
                <a:solidFill>
                  <a:srgbClr val="0070C0"/>
                </a:solidFill>
              </a:rPr>
              <a:t>Preklada</a:t>
            </a:r>
            <a:r>
              <a:rPr lang="sk-SK" sz="2400" b="1" dirty="0" smtClean="0">
                <a:solidFill>
                  <a:srgbClr val="0070C0"/>
                </a:solidFill>
              </a:rPr>
              <a:t>č/Translátor</a:t>
            </a:r>
            <a:r>
              <a:rPr lang="sk-SK" sz="2400" dirty="0" smtClean="0"/>
              <a:t>. Pri práci s ním je potrebné byť maximálne obozretný, obzvlášť pri práci s odborným textom, kde kvalita prekladu má svoje limity a je nevyhnutné sa nespoliehať stopercentne na kvalitu prekladu a preložený text následne podrobiť detailnej revízii pre korekciu slovenskej podoby prekladu.</a:t>
            </a:r>
            <a:endParaRPr lang="sk-SK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386"/>
            <a:ext cx="9100694" cy="361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573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113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760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765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762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sahu 3"/>
          <p:cNvSpPr>
            <a:spLocks noGrp="1"/>
          </p:cNvSpPr>
          <p:nvPr>
            <p:ph idx="1"/>
          </p:nvPr>
        </p:nvSpPr>
        <p:spPr>
          <a:xfrm>
            <a:off x="3203848" y="2420888"/>
            <a:ext cx="27637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sk-SK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Proquest</a:t>
            </a:r>
            <a:endParaRPr lang="sk-SK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24094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48" y="332656"/>
            <a:ext cx="9148648" cy="652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70046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4" y="13960"/>
            <a:ext cx="9119736" cy="6784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08336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1" y="116632"/>
            <a:ext cx="9121119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95941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108240" y="2967335"/>
            <a:ext cx="69275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Proquest</a:t>
            </a:r>
            <a:r>
              <a:rPr lang="sk-SK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sk-SK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Ebook</a:t>
            </a:r>
            <a:r>
              <a:rPr lang="sk-SK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sk-SK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Central</a:t>
            </a:r>
            <a:endParaRPr lang="sk-SK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7320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016"/>
            <a:ext cx="9144000" cy="6826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823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323528" y="2090172"/>
            <a:ext cx="856895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DATABÁZY = zdroj vedeckej informácie</a:t>
            </a:r>
            <a:endParaRPr lang="sk-SK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177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" y="332656"/>
            <a:ext cx="9141832" cy="6525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714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6" y="260648"/>
            <a:ext cx="9145096" cy="659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214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540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sk-SK" dirty="0" smtClean="0"/>
              <a:t>→ Články, ktoré sú zamerané na tematické spracovanie dostupnej   </a:t>
            </a:r>
          </a:p>
          <a:p>
            <a:pPr marL="0" indent="0" algn="just">
              <a:buNone/>
            </a:pPr>
            <a:r>
              <a:rPr lang="sk-SK" dirty="0"/>
              <a:t> </a:t>
            </a:r>
            <a:r>
              <a:rPr lang="sk-SK" dirty="0" smtClean="0"/>
              <a:t>    literatúry. Zahŕňajú odborné texty, ktorých základ vo väčšine </a:t>
            </a:r>
          </a:p>
          <a:p>
            <a:pPr marL="0" indent="0" algn="just">
              <a:buNone/>
            </a:pPr>
            <a:r>
              <a:rPr lang="sk-SK" dirty="0"/>
              <a:t> </a:t>
            </a:r>
            <a:r>
              <a:rPr lang="sk-SK" dirty="0" smtClean="0"/>
              <a:t>    prípadov tvoria výsledky vedeckých štúdií/experimentov, na základe,  </a:t>
            </a:r>
          </a:p>
          <a:p>
            <a:pPr marL="0" indent="0" algn="just">
              <a:buNone/>
            </a:pPr>
            <a:r>
              <a:rPr lang="sk-SK" dirty="0"/>
              <a:t> </a:t>
            </a:r>
            <a:r>
              <a:rPr lang="sk-SK" dirty="0" smtClean="0"/>
              <a:t>    ktorých vznikajú konkrétne závery/poznatky, ktoré sú následne  </a:t>
            </a:r>
          </a:p>
          <a:p>
            <a:pPr marL="0" indent="0" algn="just">
              <a:buNone/>
            </a:pPr>
            <a:r>
              <a:rPr lang="sk-SK" dirty="0"/>
              <a:t> </a:t>
            </a:r>
            <a:r>
              <a:rPr lang="sk-SK" dirty="0" smtClean="0"/>
              <a:t>    premietnuté do </a:t>
            </a:r>
            <a:r>
              <a:rPr lang="sk-SK" b="1" dirty="0" smtClean="0">
                <a:solidFill>
                  <a:srgbClr val="0070C0"/>
                </a:solidFill>
              </a:rPr>
              <a:t>prehľadových /</a:t>
            </a:r>
            <a:r>
              <a:rPr lang="sk-SK" b="1" dirty="0" err="1" smtClean="0">
                <a:solidFill>
                  <a:srgbClr val="0070C0"/>
                </a:solidFill>
              </a:rPr>
              <a:t>review</a:t>
            </a:r>
            <a:r>
              <a:rPr lang="sk-SK" dirty="0" smtClean="0"/>
              <a:t> </a:t>
            </a:r>
            <a:r>
              <a:rPr lang="sk-SK" dirty="0" smtClean="0">
                <a:solidFill>
                  <a:srgbClr val="0070C0"/>
                </a:solidFill>
              </a:rPr>
              <a:t>– pri zadávaní typu   </a:t>
            </a:r>
          </a:p>
          <a:p>
            <a:pPr marL="0" indent="0" algn="just">
              <a:buNone/>
            </a:pPr>
            <a:r>
              <a:rPr lang="sk-SK" dirty="0">
                <a:solidFill>
                  <a:srgbClr val="0070C0"/>
                </a:solidFill>
              </a:rPr>
              <a:t> </a:t>
            </a:r>
            <a:r>
              <a:rPr lang="sk-SK" dirty="0" smtClean="0">
                <a:solidFill>
                  <a:srgbClr val="0070C0"/>
                </a:solidFill>
              </a:rPr>
              <a:t>    publikácie v databázach</a:t>
            </a:r>
            <a:r>
              <a:rPr lang="sk-SK" b="1" dirty="0" smtClean="0">
                <a:solidFill>
                  <a:srgbClr val="0070C0"/>
                </a:solidFill>
              </a:rPr>
              <a:t>/</a:t>
            </a:r>
            <a:r>
              <a:rPr lang="sk-SK" dirty="0" smtClean="0"/>
              <a:t> vedeckých prác, najčastejšie  </a:t>
            </a:r>
          </a:p>
          <a:p>
            <a:pPr marL="0" indent="0" algn="just">
              <a:buNone/>
            </a:pPr>
            <a:r>
              <a:rPr lang="sk-SK" dirty="0"/>
              <a:t> </a:t>
            </a:r>
            <a:r>
              <a:rPr lang="sk-SK" dirty="0" smtClean="0"/>
              <a:t>    kreovaných za určité obdobie/roky vedeckej práce autora v určitej  </a:t>
            </a:r>
          </a:p>
          <a:p>
            <a:pPr marL="0" indent="0" algn="just">
              <a:buNone/>
            </a:pPr>
            <a:r>
              <a:rPr lang="sk-SK" dirty="0"/>
              <a:t> </a:t>
            </a:r>
            <a:r>
              <a:rPr lang="sk-SK" dirty="0" smtClean="0"/>
              <a:t>    oblasti vedy.</a:t>
            </a:r>
          </a:p>
          <a:p>
            <a:pPr marL="0" indent="0" algn="just">
              <a:buNone/>
            </a:pPr>
            <a:endParaRPr lang="sk-SK" dirty="0" smtClean="0"/>
          </a:p>
          <a:p>
            <a:pPr marL="0" indent="0" algn="just">
              <a:buNone/>
            </a:pPr>
            <a:r>
              <a:rPr lang="sk-SK" dirty="0" smtClean="0"/>
              <a:t>→ </a:t>
            </a:r>
            <a:r>
              <a:rPr lang="sk-SK" i="1" u="sng" dirty="0" smtClean="0"/>
              <a:t>Potenciál pre využitie pri písaní záverečných prác</a:t>
            </a:r>
            <a:r>
              <a:rPr lang="sk-SK" dirty="0" smtClean="0"/>
              <a:t>: Bohatý zdroj    </a:t>
            </a:r>
          </a:p>
          <a:p>
            <a:pPr marL="0" indent="0" algn="just">
              <a:buNone/>
            </a:pPr>
            <a:r>
              <a:rPr lang="sk-SK" dirty="0"/>
              <a:t> </a:t>
            </a:r>
            <a:r>
              <a:rPr lang="sk-SK" dirty="0" smtClean="0"/>
              <a:t>    informácií využiteľný najmä pri písaní záverečných prác typu  </a:t>
            </a:r>
          </a:p>
          <a:p>
            <a:pPr marL="0" indent="0" algn="just">
              <a:buNone/>
            </a:pPr>
            <a:r>
              <a:rPr lang="sk-SK" dirty="0"/>
              <a:t> </a:t>
            </a:r>
            <a:r>
              <a:rPr lang="sk-SK" dirty="0" smtClean="0"/>
              <a:t>    </a:t>
            </a:r>
            <a:r>
              <a:rPr lang="sk-SK" b="1" dirty="0" smtClean="0">
                <a:solidFill>
                  <a:srgbClr val="C00000"/>
                </a:solidFill>
              </a:rPr>
              <a:t>bakalárska práca</a:t>
            </a:r>
            <a:r>
              <a:rPr lang="sk-SK" dirty="0" smtClean="0"/>
              <a:t>, ktoré vo väčšine prípadov predstavujú kompilačné </a:t>
            </a:r>
          </a:p>
          <a:p>
            <a:pPr marL="0" indent="0" algn="just">
              <a:buNone/>
            </a:pPr>
            <a:r>
              <a:rPr lang="sk-SK" dirty="0"/>
              <a:t> </a:t>
            </a:r>
            <a:r>
              <a:rPr lang="sk-SK" dirty="0" smtClean="0"/>
              <a:t>    štúdie, zamerané na spracovanie dostupných informácií v oblasti </a:t>
            </a:r>
          </a:p>
          <a:p>
            <a:pPr marL="0" indent="0" algn="just">
              <a:buNone/>
            </a:pPr>
            <a:r>
              <a:rPr lang="sk-SK" dirty="0"/>
              <a:t> </a:t>
            </a:r>
            <a:r>
              <a:rPr lang="sk-SK" dirty="0" smtClean="0"/>
              <a:t>    definovanej témou záverečnej práce.</a:t>
            </a:r>
            <a:endParaRPr lang="sk-SK" dirty="0"/>
          </a:p>
        </p:txBody>
      </p:sp>
      <p:sp>
        <p:nvSpPr>
          <p:cNvPr id="5" name="Obdĺžnik 4"/>
          <p:cNvSpPr/>
          <p:nvPr/>
        </p:nvSpPr>
        <p:spPr>
          <a:xfrm>
            <a:off x="179512" y="836712"/>
            <a:ext cx="818878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Základné delenie vedeckých článkov, podľa zamerania</a:t>
            </a:r>
            <a:endParaRPr lang="sk-SK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Obdĺžnik 5"/>
          <p:cNvSpPr/>
          <p:nvPr/>
        </p:nvSpPr>
        <p:spPr>
          <a:xfrm>
            <a:off x="2555776" y="0"/>
            <a:ext cx="39976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k-SK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Terminológia</a:t>
            </a:r>
            <a:endParaRPr lang="sk-SK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75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74136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sk-SK" sz="2200" dirty="0" smtClean="0"/>
              <a:t>→ </a:t>
            </a:r>
            <a:r>
              <a:rPr lang="sk-SK" sz="2200" b="1" dirty="0">
                <a:solidFill>
                  <a:srgbClr val="0070C0"/>
                </a:solidFill>
              </a:rPr>
              <a:t>Experimentálne zamerané štúdie </a:t>
            </a:r>
            <a:r>
              <a:rPr lang="sk-SK" sz="2200" b="1" dirty="0" smtClean="0">
                <a:solidFill>
                  <a:srgbClr val="0070C0"/>
                </a:solidFill>
              </a:rPr>
              <a:t>/</a:t>
            </a:r>
            <a:r>
              <a:rPr lang="sk-SK" sz="2200" b="1" dirty="0" err="1" smtClean="0">
                <a:solidFill>
                  <a:srgbClr val="0070C0"/>
                </a:solidFill>
              </a:rPr>
              <a:t>article</a:t>
            </a:r>
            <a:r>
              <a:rPr lang="sk-SK" sz="2200" b="1" dirty="0" smtClean="0">
                <a:solidFill>
                  <a:srgbClr val="0070C0"/>
                </a:solidFill>
              </a:rPr>
              <a:t> </a:t>
            </a:r>
            <a:r>
              <a:rPr lang="sk-SK" sz="2200" dirty="0">
                <a:solidFill>
                  <a:srgbClr val="0070C0"/>
                </a:solidFill>
              </a:rPr>
              <a:t>– pri zadávaní typu </a:t>
            </a:r>
            <a:r>
              <a:rPr lang="sk-SK" sz="2200" dirty="0" smtClean="0">
                <a:solidFill>
                  <a:srgbClr val="0070C0"/>
                </a:solidFill>
              </a:rPr>
              <a:t>publikácie v  </a:t>
            </a:r>
          </a:p>
          <a:p>
            <a:pPr marL="0" indent="0" algn="just">
              <a:buNone/>
            </a:pPr>
            <a:r>
              <a:rPr lang="sk-SK" sz="2200" dirty="0">
                <a:solidFill>
                  <a:srgbClr val="0070C0"/>
                </a:solidFill>
              </a:rPr>
              <a:t> </a:t>
            </a:r>
            <a:r>
              <a:rPr lang="sk-SK" sz="2200" dirty="0" smtClean="0">
                <a:solidFill>
                  <a:srgbClr val="0070C0"/>
                </a:solidFill>
              </a:rPr>
              <a:t>    databázach</a:t>
            </a:r>
            <a:r>
              <a:rPr lang="sk-SK" sz="2200" b="1" dirty="0">
                <a:solidFill>
                  <a:srgbClr val="0070C0"/>
                </a:solidFill>
              </a:rPr>
              <a:t>/</a:t>
            </a:r>
            <a:r>
              <a:rPr lang="sk-SK" sz="2200" dirty="0" smtClean="0"/>
              <a:t>, vo väčšine prípadov sa jedná o výstupy v </a:t>
            </a:r>
            <a:r>
              <a:rPr lang="sk-SK" sz="2200" dirty="0" err="1" smtClean="0"/>
              <a:t>laboratóriach</a:t>
            </a:r>
            <a:r>
              <a:rPr lang="sk-SK" sz="2200" dirty="0" smtClean="0"/>
              <a:t>   </a:t>
            </a:r>
          </a:p>
          <a:p>
            <a:pPr marL="0" indent="0" algn="just">
              <a:buNone/>
            </a:pPr>
            <a:r>
              <a:rPr lang="sk-SK" sz="2200" dirty="0"/>
              <a:t> </a:t>
            </a:r>
            <a:r>
              <a:rPr lang="sk-SK" sz="2200" dirty="0" smtClean="0"/>
              <a:t>    realizovaných prác, ktorých zámerom býva identifikácia nových </a:t>
            </a:r>
          </a:p>
          <a:p>
            <a:pPr marL="0" indent="0" algn="just">
              <a:buNone/>
            </a:pPr>
            <a:r>
              <a:rPr lang="sk-SK" sz="2200" dirty="0"/>
              <a:t> </a:t>
            </a:r>
            <a:r>
              <a:rPr lang="sk-SK" sz="2200" dirty="0" smtClean="0"/>
              <a:t>    zaujímavých poznatkov na základe vopred stanovených a definovaných </a:t>
            </a:r>
          </a:p>
          <a:p>
            <a:pPr marL="0" indent="0" algn="just">
              <a:buNone/>
            </a:pPr>
            <a:r>
              <a:rPr lang="sk-SK" sz="2200" dirty="0"/>
              <a:t> </a:t>
            </a:r>
            <a:r>
              <a:rPr lang="sk-SK" sz="2200" dirty="0" smtClean="0"/>
              <a:t>    postupov, prípadne optimalizácia už vytvorených metodík pri identifikácii </a:t>
            </a:r>
          </a:p>
          <a:p>
            <a:pPr marL="0" indent="0" algn="just">
              <a:buNone/>
            </a:pPr>
            <a:r>
              <a:rPr lang="sk-SK" sz="2200" dirty="0"/>
              <a:t> </a:t>
            </a:r>
            <a:r>
              <a:rPr lang="sk-SK" sz="2200" dirty="0" smtClean="0"/>
              <a:t>    existujúceho/známeho faktora, v širokom spektre vedeckého bádania. </a:t>
            </a:r>
          </a:p>
          <a:p>
            <a:pPr marL="0" indent="0" algn="just">
              <a:buNone/>
            </a:pPr>
            <a:endParaRPr lang="sk-SK" sz="2200" dirty="0" smtClean="0"/>
          </a:p>
          <a:p>
            <a:pPr marL="0" indent="0" algn="just">
              <a:buNone/>
            </a:pPr>
            <a:r>
              <a:rPr lang="sk-SK" sz="2200" dirty="0"/>
              <a:t>→ </a:t>
            </a:r>
            <a:r>
              <a:rPr lang="sk-SK" sz="2200" i="1" u="sng" dirty="0" smtClean="0"/>
              <a:t>Potenciál </a:t>
            </a:r>
            <a:r>
              <a:rPr lang="sk-SK" sz="2200" i="1" u="sng" dirty="0"/>
              <a:t>pre využitie pri písaní záverečných prác</a:t>
            </a:r>
            <a:r>
              <a:rPr lang="sk-SK" sz="2200" dirty="0" smtClean="0"/>
              <a:t>: Typ vedeckej práce tohto  </a:t>
            </a:r>
          </a:p>
          <a:p>
            <a:pPr marL="0" indent="0" algn="just">
              <a:buNone/>
            </a:pPr>
            <a:r>
              <a:rPr lang="sk-SK" sz="2200" dirty="0"/>
              <a:t> </a:t>
            </a:r>
            <a:r>
              <a:rPr lang="sk-SK" sz="2200" dirty="0" smtClean="0"/>
              <a:t>   charakteru vo svojom obsahu okrem balíka základných informácií </a:t>
            </a:r>
          </a:p>
          <a:p>
            <a:pPr marL="0" indent="0" algn="just">
              <a:buNone/>
            </a:pPr>
            <a:r>
              <a:rPr lang="sk-SK" sz="2200" dirty="0"/>
              <a:t> </a:t>
            </a:r>
            <a:r>
              <a:rPr lang="sk-SK" sz="2200" dirty="0" smtClean="0"/>
              <a:t>   vzťahujúcich sa k téme v časti úvod zahŕňa metodiku realizácie experimentu  </a:t>
            </a:r>
          </a:p>
          <a:p>
            <a:pPr marL="0" indent="0" algn="just">
              <a:buNone/>
            </a:pPr>
            <a:r>
              <a:rPr lang="sk-SK" sz="2200" dirty="0"/>
              <a:t> </a:t>
            </a:r>
            <a:r>
              <a:rPr lang="sk-SK" sz="2200" dirty="0" smtClean="0"/>
              <a:t>   – v podstate sa jedná o detailný opis realizácie výskumných krokov, </a:t>
            </a:r>
          </a:p>
          <a:p>
            <a:pPr marL="0" indent="0" algn="just">
              <a:buNone/>
            </a:pPr>
            <a:r>
              <a:rPr lang="sk-SK" sz="2200" dirty="0"/>
              <a:t> </a:t>
            </a:r>
            <a:r>
              <a:rPr lang="sk-SK" sz="2200" dirty="0" smtClean="0"/>
              <a:t>   vedúcich k naplneniu stanovených cieľov. Výstupom týchto vedeckých prác </a:t>
            </a:r>
          </a:p>
          <a:p>
            <a:pPr marL="0" indent="0" algn="just">
              <a:buNone/>
            </a:pPr>
            <a:r>
              <a:rPr lang="sk-SK" sz="2200" dirty="0"/>
              <a:t> </a:t>
            </a:r>
            <a:r>
              <a:rPr lang="sk-SK" sz="2200" dirty="0" smtClean="0"/>
              <a:t>   je súbor výsledkov/dát, ktoré sú prezentované vo forme tabuliek, grafov, </a:t>
            </a:r>
          </a:p>
          <a:p>
            <a:pPr marL="0" indent="0" algn="just">
              <a:buNone/>
            </a:pPr>
            <a:r>
              <a:rPr lang="sk-SK" sz="2200" dirty="0"/>
              <a:t> </a:t>
            </a:r>
            <a:r>
              <a:rPr lang="sk-SK" sz="2200" dirty="0" smtClean="0"/>
              <a:t>   textového opisu, doplnené o matematicko-štatistické vyhodnotenie. Ďalším </a:t>
            </a:r>
          </a:p>
          <a:p>
            <a:pPr marL="0" indent="0" algn="just">
              <a:buNone/>
            </a:pPr>
            <a:r>
              <a:rPr lang="sk-SK" sz="2200" dirty="0"/>
              <a:t> </a:t>
            </a:r>
            <a:r>
              <a:rPr lang="sk-SK" sz="2200" dirty="0" smtClean="0"/>
              <a:t>   zásadným prvkom je časť diskusia, v ktorej autor práce porovnáva nim </a:t>
            </a:r>
          </a:p>
          <a:p>
            <a:pPr marL="0" indent="0" algn="just">
              <a:buNone/>
            </a:pPr>
            <a:r>
              <a:rPr lang="sk-SK" sz="2200" dirty="0"/>
              <a:t> </a:t>
            </a:r>
            <a:r>
              <a:rPr lang="sk-SK" sz="2200" dirty="0" smtClean="0"/>
              <a:t>   zistené skutočnosti s výsledkami iných autorov, pôsobiacich v totožnej, </a:t>
            </a:r>
          </a:p>
          <a:p>
            <a:pPr marL="0" indent="0" algn="just">
              <a:buNone/>
            </a:pPr>
            <a:r>
              <a:rPr lang="sk-SK" sz="2200" dirty="0"/>
              <a:t> </a:t>
            </a:r>
            <a:r>
              <a:rPr lang="sk-SK" sz="2200" dirty="0" smtClean="0"/>
              <a:t>  prípadne príbuznej oblasti výskumu. Všetky uvedené charakteristiky vo </a:t>
            </a:r>
          </a:p>
          <a:p>
            <a:pPr marL="0" indent="0" algn="just">
              <a:buNone/>
            </a:pPr>
            <a:r>
              <a:rPr lang="sk-SK" sz="2200" dirty="0"/>
              <a:t> </a:t>
            </a:r>
            <a:r>
              <a:rPr lang="sk-SK" sz="2200" dirty="0" smtClean="0"/>
              <a:t>  svojej podstate kopírujú štruktúru </a:t>
            </a:r>
            <a:r>
              <a:rPr lang="sk-SK" sz="2200" dirty="0"/>
              <a:t>z</a:t>
            </a:r>
            <a:r>
              <a:rPr lang="sk-SK" sz="2200" dirty="0" smtClean="0"/>
              <a:t>áverečnej práce typu </a:t>
            </a:r>
            <a:r>
              <a:rPr lang="sk-SK" sz="2200" b="1" dirty="0" smtClean="0">
                <a:solidFill>
                  <a:srgbClr val="C00000"/>
                </a:solidFill>
              </a:rPr>
              <a:t>diplomová práca</a:t>
            </a:r>
            <a:r>
              <a:rPr lang="sk-SK" sz="2200" dirty="0" smtClean="0"/>
              <a:t>, v </a:t>
            </a:r>
          </a:p>
          <a:p>
            <a:pPr marL="0" indent="0" algn="just">
              <a:buNone/>
            </a:pPr>
            <a:r>
              <a:rPr lang="sk-SK" sz="2200" dirty="0"/>
              <a:t> </a:t>
            </a:r>
            <a:r>
              <a:rPr lang="sk-SK" sz="2200" dirty="0" smtClean="0"/>
              <a:t>  ojedinelých prípadoch práca bakalárska zameraná na konkrétny </a:t>
            </a:r>
          </a:p>
          <a:p>
            <a:pPr marL="0" indent="0" algn="just">
              <a:buNone/>
            </a:pPr>
            <a:r>
              <a:rPr lang="sk-SK" sz="2200" dirty="0"/>
              <a:t> </a:t>
            </a:r>
            <a:r>
              <a:rPr lang="sk-SK" sz="2200" dirty="0" smtClean="0"/>
              <a:t>  výskum/prieskum.</a:t>
            </a:r>
            <a:endParaRPr lang="sk-SK" sz="2200" dirty="0"/>
          </a:p>
          <a:p>
            <a:pPr marL="0" indent="0" algn="just">
              <a:buNone/>
            </a:pPr>
            <a:endParaRPr lang="sk-SK" sz="2200" dirty="0"/>
          </a:p>
        </p:txBody>
      </p:sp>
    </p:spTree>
    <p:extLst>
      <p:ext uri="{BB962C8B-B14F-4D97-AF65-F5344CB8AC3E}">
        <p14:creationId xmlns:p14="http://schemas.microsoft.com/office/powerpoint/2010/main" val="364843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613070" y="1484784"/>
            <a:ext cx="7951279" cy="34163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ĎaKUJEM</a:t>
            </a:r>
            <a:r>
              <a:rPr lang="sk-SK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ZA SPOLUPRÁCU</a:t>
            </a:r>
          </a:p>
          <a:p>
            <a:pPr algn="ctr"/>
            <a:r>
              <a:rPr lang="sk-SK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</a:t>
            </a:r>
            <a:endParaRPr lang="sk-SK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sk-SK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PRÍJEMNÉ </a:t>
            </a:r>
            <a:endParaRPr lang="sk-SK" sz="5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sk-SK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SAMO-ŠTÚDIUM</a:t>
            </a:r>
            <a:endParaRPr lang="sk-SK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978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3347864" y="116632"/>
            <a:ext cx="25795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Pubmed</a:t>
            </a:r>
            <a:endParaRPr lang="sk-SK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08720"/>
            <a:ext cx="9123196" cy="5949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48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02" y="0"/>
            <a:ext cx="914870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568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" y="0"/>
            <a:ext cx="9134734" cy="6844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656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58885" y="1124744"/>
            <a:ext cx="9085115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sk-SK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sk-SK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VZDIALENÝ PRÍSTUP </a:t>
            </a:r>
          </a:p>
          <a:p>
            <a:pPr algn="ctr"/>
            <a:r>
              <a:rPr lang="sk-SK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 UNIVERZITNEJ SIETI, NUTNÝ</a:t>
            </a:r>
          </a:p>
          <a:p>
            <a:pPr algn="ctr"/>
            <a:r>
              <a:rPr lang="sk-SK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PRE PRÁCU S LICENCOVANÝMI</a:t>
            </a:r>
          </a:p>
          <a:p>
            <a:pPr algn="ctr"/>
            <a:r>
              <a:rPr lang="sk-SK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DATABÁZAMI 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!!!</a:t>
            </a:r>
            <a:endParaRPr lang="sk-SK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3387808" y="1110067"/>
            <a:ext cx="24272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TUKAN</a:t>
            </a:r>
            <a:endParaRPr lang="sk-SK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027" name="Picture 3" descr="C:\Users\Jozef\AppData\Local\Microsoft\Windows\Temporary Internet Files\Content.IE5\DA4Y0KBF\arrow-151103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187557"/>
            <a:ext cx="1691680" cy="8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Jozef\AppData\Local\Microsoft\Windows\Temporary Internet Files\Content.IE5\DA4Y0KBF\arrow-151103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83568" y="1187557"/>
            <a:ext cx="1691680" cy="8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04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522</Words>
  <Application>Microsoft Office PowerPoint</Application>
  <PresentationFormat>Prezentácia na obrazovke (4:3)</PresentationFormat>
  <Paragraphs>68</Paragraphs>
  <Slides>55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55</vt:i4>
      </vt:variant>
    </vt:vector>
  </HeadingPairs>
  <TitlesOfParts>
    <vt:vector size="56" baseType="lpstr">
      <vt:lpstr>Motív Office</vt:lpstr>
      <vt:lpstr>Informačné zdroje v biológii a potravinárstve  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Informačné zdroje v biológii a potravinárstve  Covid-19 verzia výučby  LS 2020</dc:title>
  <dc:creator>Jozef</dc:creator>
  <cp:lastModifiedBy>Jozef</cp:lastModifiedBy>
  <cp:revision>20</cp:revision>
  <dcterms:created xsi:type="dcterms:W3CDTF">2020-03-24T11:06:17Z</dcterms:created>
  <dcterms:modified xsi:type="dcterms:W3CDTF">2021-08-26T09:33:52Z</dcterms:modified>
</cp:coreProperties>
</file>