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BFECAD-4D92-4497-B69B-37C2A8149B61}" type="datetimeFigureOut">
              <a:rPr lang="en-GB" smtClean="0"/>
              <a:t>27/11/2022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1443C-8FD2-4531-9BA4-9D615880FF03}" type="slidenum">
              <a:rPr lang="en-GB" smtClean="0"/>
              <a:t>‹#›</a:t>
            </a:fld>
            <a:endParaRPr lang="en-GB"/>
          </a:p>
        </p:txBody>
      </p:sp>
    </p:spTree>
    <p:extLst>
      <p:ext uri="{BB962C8B-B14F-4D97-AF65-F5344CB8AC3E}">
        <p14:creationId xmlns:p14="http://schemas.microsoft.com/office/powerpoint/2010/main" val="3033485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31443C-8FD2-4531-9BA4-9D615880FF03}" type="slidenum">
              <a:rPr lang="en-GB" smtClean="0"/>
              <a:t>12</a:t>
            </a:fld>
            <a:endParaRPr lang="en-GB"/>
          </a:p>
        </p:txBody>
      </p:sp>
    </p:spTree>
    <p:extLst>
      <p:ext uri="{BB962C8B-B14F-4D97-AF65-F5344CB8AC3E}">
        <p14:creationId xmlns:p14="http://schemas.microsoft.com/office/powerpoint/2010/main" val="3879569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31443C-8FD2-4531-9BA4-9D615880FF03}" type="slidenum">
              <a:rPr lang="en-GB" smtClean="0"/>
              <a:t>13</a:t>
            </a:fld>
            <a:endParaRPr lang="en-GB"/>
          </a:p>
        </p:txBody>
      </p:sp>
    </p:spTree>
    <p:extLst>
      <p:ext uri="{BB962C8B-B14F-4D97-AF65-F5344CB8AC3E}">
        <p14:creationId xmlns:p14="http://schemas.microsoft.com/office/powerpoint/2010/main" val="35640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64351780-63A4-42A1-9A2A-AEE7AB854A1E}" type="datetimeFigureOut">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894117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4351780-63A4-42A1-9A2A-AEE7AB854A1E}" type="datetimeFigureOut">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2467234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4351780-63A4-42A1-9A2A-AEE7AB854A1E}" type="datetimeFigureOut">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C740D3-D744-4A41-A056-DA1A51801825}"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28446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64351780-63A4-42A1-9A2A-AEE7AB854A1E}" type="datetimeFigureOut">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3059196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64351780-63A4-42A1-9A2A-AEE7AB854A1E}" type="datetimeFigureOut">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C740D3-D744-4A41-A056-DA1A51801825}"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9204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64351780-63A4-42A1-9A2A-AEE7AB854A1E}" type="datetimeFigureOut">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1884941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4351780-63A4-42A1-9A2A-AEE7AB854A1E}" type="datetimeFigureOut">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1437556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4351780-63A4-42A1-9A2A-AEE7AB854A1E}" type="datetimeFigureOut">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1820877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4351780-63A4-42A1-9A2A-AEE7AB854A1E}" type="datetimeFigureOut">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1663145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4351780-63A4-42A1-9A2A-AEE7AB854A1E}" type="datetimeFigureOut">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1719983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4351780-63A4-42A1-9A2A-AEE7AB854A1E}" type="datetimeFigureOut">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2104879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4351780-63A4-42A1-9A2A-AEE7AB854A1E}" type="datetimeFigureOut">
              <a:rPr lang="en-GB" smtClean="0"/>
              <a:t>27/11/2022</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3121260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4351780-63A4-42A1-9A2A-AEE7AB854A1E}" type="datetimeFigureOut">
              <a:rPr lang="en-GB" smtClean="0"/>
              <a:t>27/11/2022</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2527823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51780-63A4-42A1-9A2A-AEE7AB854A1E}" type="datetimeFigureOut">
              <a:rPr lang="en-GB" smtClean="0"/>
              <a:t>27/11/2022</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352020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64351780-63A4-42A1-9A2A-AEE7AB854A1E}" type="datetimeFigureOut">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1394731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64351780-63A4-42A1-9A2A-AEE7AB854A1E}" type="datetimeFigureOut">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C740D3-D744-4A41-A056-DA1A51801825}" type="slidenum">
              <a:rPr lang="en-GB" smtClean="0"/>
              <a:t>‹#›</a:t>
            </a:fld>
            <a:endParaRPr lang="en-GB"/>
          </a:p>
        </p:txBody>
      </p:sp>
    </p:spTree>
    <p:extLst>
      <p:ext uri="{BB962C8B-B14F-4D97-AF65-F5344CB8AC3E}">
        <p14:creationId xmlns:p14="http://schemas.microsoft.com/office/powerpoint/2010/main" val="321971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4351780-63A4-42A1-9A2A-AEE7AB854A1E}" type="datetimeFigureOut">
              <a:rPr lang="en-GB" smtClean="0"/>
              <a:t>27/11/2022</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CC740D3-D744-4A41-A056-DA1A51801825}" type="slidenum">
              <a:rPr lang="en-GB" smtClean="0"/>
              <a:t>‹#›</a:t>
            </a:fld>
            <a:endParaRPr lang="en-GB"/>
          </a:p>
        </p:txBody>
      </p:sp>
    </p:spTree>
    <p:extLst>
      <p:ext uri="{BB962C8B-B14F-4D97-AF65-F5344CB8AC3E}">
        <p14:creationId xmlns:p14="http://schemas.microsoft.com/office/powerpoint/2010/main" val="3681413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3469E-6118-E8DE-AD17-A460BD8785F1}"/>
              </a:ext>
            </a:extLst>
          </p:cNvPr>
          <p:cNvSpPr>
            <a:spLocks noGrp="1"/>
          </p:cNvSpPr>
          <p:nvPr>
            <p:ph type="ctrTitle"/>
          </p:nvPr>
        </p:nvSpPr>
        <p:spPr>
          <a:xfrm>
            <a:off x="2589213" y="2514601"/>
            <a:ext cx="8915399" cy="1405890"/>
          </a:xfrm>
        </p:spPr>
        <p:txBody>
          <a:bodyPr/>
          <a:lstStyle/>
          <a:p>
            <a:r>
              <a:rPr lang="sk-SK" b="1" dirty="0"/>
              <a:t>Funkcie a formuláre</a:t>
            </a:r>
            <a:endParaRPr lang="en-US" b="1" dirty="0"/>
          </a:p>
        </p:txBody>
      </p:sp>
      <p:sp>
        <p:nvSpPr>
          <p:cNvPr id="3" name="Subtitle 2">
            <a:extLst>
              <a:ext uri="{FF2B5EF4-FFF2-40B4-BE49-F238E27FC236}">
                <a16:creationId xmlns:a16="http://schemas.microsoft.com/office/drawing/2014/main" id="{BFAFC010-006D-C0ED-8241-058773B9B20C}"/>
              </a:ext>
            </a:extLst>
          </p:cNvPr>
          <p:cNvSpPr>
            <a:spLocks noGrp="1"/>
          </p:cNvSpPr>
          <p:nvPr>
            <p:ph type="subTitle" idx="1"/>
          </p:nvPr>
        </p:nvSpPr>
        <p:spPr>
          <a:xfrm>
            <a:off x="2589213" y="5314950"/>
            <a:ext cx="8915399" cy="588712"/>
          </a:xfrm>
        </p:spPr>
        <p:txBody>
          <a:bodyPr>
            <a:normAutofit/>
          </a:bodyPr>
          <a:lstStyle/>
          <a:p>
            <a:r>
              <a:rPr lang="sk-SK" sz="2400" b="1" dirty="0"/>
              <a:t>doc. Ing. Marcela Hallová, PhD.</a:t>
            </a:r>
            <a:endParaRPr lang="en-GB" sz="2400" b="1" dirty="0"/>
          </a:p>
        </p:txBody>
      </p:sp>
    </p:spTree>
    <p:extLst>
      <p:ext uri="{BB962C8B-B14F-4D97-AF65-F5344CB8AC3E}">
        <p14:creationId xmlns:p14="http://schemas.microsoft.com/office/powerpoint/2010/main" val="18707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DB9D6-960F-F4F5-4DE8-D84A3ACD924B}"/>
              </a:ext>
            </a:extLst>
          </p:cNvPr>
          <p:cNvSpPr>
            <a:spLocks noGrp="1"/>
          </p:cNvSpPr>
          <p:nvPr>
            <p:ph type="title"/>
          </p:nvPr>
        </p:nvSpPr>
        <p:spPr>
          <a:xfrm>
            <a:off x="2589212" y="418370"/>
            <a:ext cx="8911687" cy="713200"/>
          </a:xfrm>
        </p:spPr>
        <p:txBody>
          <a:bodyPr>
            <a:normAutofit fontScale="90000"/>
          </a:bodyPr>
          <a:lstStyle/>
          <a:p>
            <a:r>
              <a:rPr lang="sk-SK" b="1" dirty="0"/>
              <a:t>Dôležité informácie o procedúre Funkcia</a:t>
            </a:r>
            <a:endParaRPr lang="en-GB" b="1" dirty="0"/>
          </a:p>
        </p:txBody>
      </p:sp>
      <p:sp>
        <p:nvSpPr>
          <p:cNvPr id="3" name="Content Placeholder 2">
            <a:extLst>
              <a:ext uri="{FF2B5EF4-FFF2-40B4-BE49-F238E27FC236}">
                <a16:creationId xmlns:a16="http://schemas.microsoft.com/office/drawing/2014/main" id="{C5F82853-8BD8-87EC-018E-1128AACB6754}"/>
              </a:ext>
            </a:extLst>
          </p:cNvPr>
          <p:cNvSpPr>
            <a:spLocks noGrp="1"/>
          </p:cNvSpPr>
          <p:nvPr>
            <p:ph idx="1"/>
          </p:nvPr>
        </p:nvSpPr>
        <p:spPr>
          <a:xfrm>
            <a:off x="2589212" y="1223010"/>
            <a:ext cx="8915400" cy="5097780"/>
          </a:xfrm>
        </p:spPr>
        <p:txBody>
          <a:bodyPr>
            <a:normAutofit/>
          </a:bodyPr>
          <a:lstStyle/>
          <a:p>
            <a:r>
              <a:rPr lang="sk-SK" sz="3200" dirty="0"/>
              <a:t>Vlastná funkcia má veľa spoločného s procedúrou </a:t>
            </a:r>
            <a:r>
              <a:rPr lang="sk-SK" sz="3200" dirty="0" err="1"/>
              <a:t>Sub</a:t>
            </a:r>
            <a:r>
              <a:rPr lang="sk-SK" sz="3200" dirty="0"/>
              <a:t>. </a:t>
            </a:r>
          </a:p>
          <a:p>
            <a:r>
              <a:rPr lang="sk-SK" sz="3200" dirty="0"/>
              <a:t>Je tu ale niekoľko dôležitých rozdielov. </a:t>
            </a:r>
          </a:p>
          <a:p>
            <a:r>
              <a:rPr lang="sk-SK" sz="3200" dirty="0"/>
              <a:t>Jeden kľúčový rozdiel je v tom, že funkcia vracia hodnotu (napríklad číslo, dátum alebo textový reťazec). </a:t>
            </a:r>
          </a:p>
          <a:p>
            <a:r>
              <a:rPr lang="sk-SK" sz="3200" dirty="0"/>
              <a:t>Pri písaní funkcie je výsledná hodnota tá, ktorá bola priradená názvu funkcie po dokončení vykonávania funkcie.</a:t>
            </a:r>
          </a:p>
        </p:txBody>
      </p:sp>
    </p:spTree>
    <p:extLst>
      <p:ext uri="{BB962C8B-B14F-4D97-AF65-F5344CB8AC3E}">
        <p14:creationId xmlns:p14="http://schemas.microsoft.com/office/powerpoint/2010/main" val="2641512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75E58-9E78-7C5B-2AFC-D95611C4CF99}"/>
              </a:ext>
            </a:extLst>
          </p:cNvPr>
          <p:cNvSpPr>
            <a:spLocks noGrp="1"/>
          </p:cNvSpPr>
          <p:nvPr>
            <p:ph type="title"/>
          </p:nvPr>
        </p:nvSpPr>
        <p:spPr>
          <a:xfrm>
            <a:off x="2589212" y="326930"/>
            <a:ext cx="8911687" cy="598900"/>
          </a:xfrm>
        </p:spPr>
        <p:txBody>
          <a:bodyPr>
            <a:normAutofit/>
          </a:bodyPr>
          <a:lstStyle/>
          <a:p>
            <a:r>
              <a:rPr lang="sk-SK" sz="3200" b="1" dirty="0"/>
              <a:t>Postup vytvorenia vlastnej funkcie</a:t>
            </a:r>
            <a:r>
              <a:rPr lang="en-GB" sz="3200" b="1" dirty="0"/>
              <a:t>:</a:t>
            </a:r>
          </a:p>
        </p:txBody>
      </p:sp>
      <p:sp>
        <p:nvSpPr>
          <p:cNvPr id="3" name="Content Placeholder 2">
            <a:extLst>
              <a:ext uri="{FF2B5EF4-FFF2-40B4-BE49-F238E27FC236}">
                <a16:creationId xmlns:a16="http://schemas.microsoft.com/office/drawing/2014/main" id="{37E2B2EB-5D30-0C48-B7BB-5EC764739F5A}"/>
              </a:ext>
            </a:extLst>
          </p:cNvPr>
          <p:cNvSpPr>
            <a:spLocks noGrp="1"/>
          </p:cNvSpPr>
          <p:nvPr>
            <p:ph idx="1"/>
          </p:nvPr>
        </p:nvSpPr>
        <p:spPr>
          <a:xfrm>
            <a:off x="2589212" y="1017270"/>
            <a:ext cx="8915400" cy="5513800"/>
          </a:xfrm>
        </p:spPr>
        <p:txBody>
          <a:bodyPr>
            <a:normAutofit fontScale="92500" lnSpcReduction="10000"/>
          </a:bodyPr>
          <a:lstStyle/>
          <a:p>
            <a:pPr>
              <a:buFont typeface="+mj-lt"/>
              <a:buAutoNum type="arabicPeriod"/>
            </a:pPr>
            <a:r>
              <a:rPr lang="sk-SK" sz="2400" dirty="0"/>
              <a:t>Aktivujeme editor VBE. (Press Alt+F11.)</a:t>
            </a:r>
          </a:p>
          <a:p>
            <a:pPr>
              <a:buFont typeface="+mj-lt"/>
              <a:buAutoNum type="arabicPeriod"/>
            </a:pPr>
            <a:r>
              <a:rPr lang="sk-SK" sz="2400" dirty="0"/>
              <a:t>Vyberte zošit v okne Project Explorer (vyberte </a:t>
            </a:r>
            <a:r>
              <a:rPr lang="sk-SK" sz="2400" dirty="0" err="1"/>
              <a:t>View</a:t>
            </a:r>
            <a:r>
              <a:rPr lang="sk-SK" sz="2400" dirty="0"/>
              <a:t> ➪ Project Explorer ak nie je viditeľné toto okno).</a:t>
            </a:r>
          </a:p>
          <a:p>
            <a:pPr>
              <a:buFont typeface="+mj-lt"/>
              <a:buAutoNum type="arabicPeriod"/>
            </a:pPr>
            <a:r>
              <a:rPr lang="sk-SK" sz="2400" dirty="0"/>
              <a:t>Vyberte </a:t>
            </a:r>
            <a:r>
              <a:rPr lang="sk-SK" sz="2400" dirty="0" err="1"/>
              <a:t>Insert</a:t>
            </a:r>
            <a:r>
              <a:rPr lang="sk-SK" sz="2400" dirty="0"/>
              <a:t> ➪ Module pre vloženie modulu VBA, alebo môžeme využiť existujúci modul. Musí však ísť o štandardný modul VBA.</a:t>
            </a:r>
          </a:p>
          <a:p>
            <a:pPr>
              <a:buFont typeface="+mj-lt"/>
              <a:buAutoNum type="arabicPeriod"/>
            </a:pPr>
            <a:r>
              <a:rPr lang="sk-SK" sz="2400" dirty="0"/>
              <a:t>Zadajte kľúčové slovo </a:t>
            </a:r>
            <a:r>
              <a:rPr lang="sk-SK" sz="2400" dirty="0" err="1"/>
              <a:t>Function</a:t>
            </a:r>
            <a:r>
              <a:rPr lang="sk-SK" sz="2400" dirty="0"/>
              <a:t>, za ktorým nasleduje názov funkcie a zoznam argumentov (ak existujú) v zátvorkách. Ak funkcia nepoužíva argument, VBE pridá sadu prázdnych zátvoriek.</a:t>
            </a:r>
          </a:p>
          <a:p>
            <a:pPr>
              <a:buFont typeface="+mj-lt"/>
              <a:buAutoNum type="arabicPeriod"/>
            </a:pPr>
            <a:r>
              <a:rPr lang="sk-SK" sz="2400" dirty="0"/>
              <a:t>Zadajte kód VBA, ktorý vykonáva prácu – a uistite sa, že premenná zodpovedajúca názvu funkcie má po skončení funkcie vhodnú hodnotu. Toto je hodnota, ktorú funkcia vráti.</a:t>
            </a:r>
          </a:p>
          <a:p>
            <a:pPr>
              <a:buFont typeface="+mj-lt"/>
              <a:buAutoNum type="arabicPeriod"/>
            </a:pPr>
            <a:r>
              <a:rPr lang="sk-SK" sz="2400" dirty="0"/>
              <a:t>Ukončite funkciu príkazom End </a:t>
            </a:r>
            <a:r>
              <a:rPr lang="sk-SK" sz="2400" dirty="0" err="1"/>
              <a:t>Function</a:t>
            </a:r>
            <a:r>
              <a:rPr lang="sk-SK" sz="2400" dirty="0"/>
              <a:t>. VBE pridá tento príkaz automaticky, keď napíšeme príkaz funkcie.</a:t>
            </a:r>
          </a:p>
        </p:txBody>
      </p:sp>
    </p:spTree>
    <p:extLst>
      <p:ext uri="{BB962C8B-B14F-4D97-AF65-F5344CB8AC3E}">
        <p14:creationId xmlns:p14="http://schemas.microsoft.com/office/powerpoint/2010/main" val="2403144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2B719-F0F6-148C-F9A0-11A4DAA21740}"/>
              </a:ext>
            </a:extLst>
          </p:cNvPr>
          <p:cNvSpPr>
            <a:spLocks noGrp="1"/>
          </p:cNvSpPr>
          <p:nvPr>
            <p:ph type="title"/>
          </p:nvPr>
        </p:nvSpPr>
        <p:spPr>
          <a:xfrm>
            <a:off x="2589212" y="429800"/>
            <a:ext cx="8911687" cy="736060"/>
          </a:xfrm>
        </p:spPr>
        <p:txBody>
          <a:bodyPr/>
          <a:lstStyle/>
          <a:p>
            <a:r>
              <a:rPr lang="sk-SK" b="1"/>
              <a:t>Čo funkcia nedokáže</a:t>
            </a:r>
          </a:p>
        </p:txBody>
      </p:sp>
      <p:sp>
        <p:nvSpPr>
          <p:cNvPr id="3" name="Content Placeholder 2">
            <a:extLst>
              <a:ext uri="{FF2B5EF4-FFF2-40B4-BE49-F238E27FC236}">
                <a16:creationId xmlns:a16="http://schemas.microsoft.com/office/drawing/2014/main" id="{32E46832-CE69-A490-5BB7-F03C7B673D96}"/>
              </a:ext>
            </a:extLst>
          </p:cNvPr>
          <p:cNvSpPr>
            <a:spLocks noGrp="1"/>
          </p:cNvSpPr>
          <p:nvPr>
            <p:ph idx="1"/>
          </p:nvPr>
        </p:nvSpPr>
        <p:spPr>
          <a:xfrm>
            <a:off x="2589212" y="1245870"/>
            <a:ext cx="8915400" cy="5269230"/>
          </a:xfrm>
        </p:spPr>
        <p:txBody>
          <a:bodyPr>
            <a:normAutofit/>
          </a:bodyPr>
          <a:lstStyle/>
          <a:p>
            <a:r>
              <a:rPr lang="sk-SK" sz="2800" dirty="0"/>
              <a:t>Takmer každý, kto začína vytvárať vlastné funkcie pomocou VBA, robí fatálnu chybu: snaží sa prinútiť funkciu, aby urobila viac, ako je možné.</a:t>
            </a:r>
          </a:p>
          <a:p>
            <a:r>
              <a:rPr lang="sk-SK" sz="2800" dirty="0"/>
              <a:t>Funkcia vracia hodnotu a musí byť úplne „pasívna“. Inými slovami, funkcia nemôže na pracovnom hárku nič zmeniť. Nemôžeme napríklad vyvinúť funkciu, ktorá zmení formátovanie bunky. Ak sa naša funkcia pokúsi vykonať akciu, ktorá nie je povolená, funkcia jednoducho vráti chybu.</a:t>
            </a:r>
          </a:p>
        </p:txBody>
      </p:sp>
    </p:spTree>
    <p:extLst>
      <p:ext uri="{BB962C8B-B14F-4D97-AF65-F5344CB8AC3E}">
        <p14:creationId xmlns:p14="http://schemas.microsoft.com/office/powerpoint/2010/main" val="1109403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479D6-2DFD-DD3C-B738-943BA99A5043}"/>
              </a:ext>
            </a:extLst>
          </p:cNvPr>
          <p:cNvSpPr>
            <a:spLocks noGrp="1"/>
          </p:cNvSpPr>
          <p:nvPr>
            <p:ph type="title"/>
          </p:nvPr>
        </p:nvSpPr>
        <p:spPr>
          <a:xfrm>
            <a:off x="2592925" y="361220"/>
            <a:ext cx="8911687" cy="667480"/>
          </a:xfrm>
        </p:spPr>
        <p:txBody>
          <a:bodyPr>
            <a:normAutofit fontScale="90000"/>
          </a:bodyPr>
          <a:lstStyle/>
          <a:p>
            <a:r>
              <a:rPr lang="sk-SK" b="1" dirty="0"/>
              <a:t>Použitie argumentov v procedúre Funkcia</a:t>
            </a:r>
            <a:endParaRPr lang="en-GB" b="1" dirty="0"/>
          </a:p>
        </p:txBody>
      </p:sp>
      <p:sp>
        <p:nvSpPr>
          <p:cNvPr id="3" name="Content Placeholder 2">
            <a:extLst>
              <a:ext uri="{FF2B5EF4-FFF2-40B4-BE49-F238E27FC236}">
                <a16:creationId xmlns:a16="http://schemas.microsoft.com/office/drawing/2014/main" id="{75B9E093-AEF3-019D-40A2-097633AE4081}"/>
              </a:ext>
            </a:extLst>
          </p:cNvPr>
          <p:cNvSpPr>
            <a:spLocks noGrp="1"/>
          </p:cNvSpPr>
          <p:nvPr>
            <p:ph idx="1"/>
          </p:nvPr>
        </p:nvSpPr>
        <p:spPr>
          <a:xfrm>
            <a:off x="2589212" y="1394460"/>
            <a:ext cx="8915400" cy="5102320"/>
          </a:xfrm>
        </p:spPr>
        <p:txBody>
          <a:bodyPr>
            <a:normAutofit lnSpcReduction="10000"/>
          </a:bodyPr>
          <a:lstStyle/>
          <a:p>
            <a:r>
              <a:rPr lang="sk-SK" sz="3600" dirty="0"/>
              <a:t>Argumenty môžu byť premenné (vrátane polí), konštanty, priame zápisy hodnôt alebo výrazy.</a:t>
            </a:r>
          </a:p>
          <a:p>
            <a:r>
              <a:rPr lang="sk-SK" sz="3600" dirty="0"/>
              <a:t>Niektoré funkcie nemajú argumenty.</a:t>
            </a:r>
          </a:p>
          <a:p>
            <a:r>
              <a:rPr lang="sk-SK" sz="3600" dirty="0"/>
              <a:t>Niektoré funkcie majú pevný počet požadovaných argumentov (od 1 do 60).</a:t>
            </a:r>
          </a:p>
          <a:p>
            <a:r>
              <a:rPr lang="sk-SK" sz="3600" dirty="0"/>
              <a:t>Niektoré funkcie majú kombináciu povinných a voliteľných argumentov.</a:t>
            </a:r>
          </a:p>
        </p:txBody>
      </p:sp>
    </p:spTree>
    <p:extLst>
      <p:ext uri="{BB962C8B-B14F-4D97-AF65-F5344CB8AC3E}">
        <p14:creationId xmlns:p14="http://schemas.microsoft.com/office/powerpoint/2010/main" val="4072196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AC358-A037-811B-F026-62826B6FA48E}"/>
              </a:ext>
            </a:extLst>
          </p:cNvPr>
          <p:cNvSpPr>
            <a:spLocks noGrp="1"/>
          </p:cNvSpPr>
          <p:nvPr>
            <p:ph type="title"/>
          </p:nvPr>
        </p:nvSpPr>
        <p:spPr>
          <a:xfrm>
            <a:off x="2068830" y="406940"/>
            <a:ext cx="9432069" cy="667480"/>
          </a:xfrm>
        </p:spPr>
        <p:txBody>
          <a:bodyPr/>
          <a:lstStyle/>
          <a:p>
            <a:r>
              <a:rPr lang="sk-SK" b="1" dirty="0"/>
              <a:t>Vytvorenie užívateľského formulára</a:t>
            </a:r>
            <a:endParaRPr lang="en-GB" b="1" dirty="0"/>
          </a:p>
        </p:txBody>
      </p:sp>
      <p:sp>
        <p:nvSpPr>
          <p:cNvPr id="3" name="Content Placeholder 2">
            <a:extLst>
              <a:ext uri="{FF2B5EF4-FFF2-40B4-BE49-F238E27FC236}">
                <a16:creationId xmlns:a16="http://schemas.microsoft.com/office/drawing/2014/main" id="{157E7EF1-A7A1-35D5-44C1-C250EA5FFB58}"/>
              </a:ext>
            </a:extLst>
          </p:cNvPr>
          <p:cNvSpPr>
            <a:spLocks noGrp="1"/>
          </p:cNvSpPr>
          <p:nvPr>
            <p:ph idx="1"/>
          </p:nvPr>
        </p:nvSpPr>
        <p:spPr>
          <a:xfrm>
            <a:off x="1783080" y="1223010"/>
            <a:ext cx="9721532" cy="1771650"/>
          </a:xfrm>
        </p:spPr>
        <p:txBody>
          <a:bodyPr>
            <a:normAutofit/>
          </a:bodyPr>
          <a:lstStyle/>
          <a:p>
            <a:r>
              <a:rPr lang="sk-SK" sz="2400"/>
              <a:t>Tu je príklad jednoduchého makra, ktoré zmení každú bunku vo vybratom rozsahu na veľké písmená (ale preskakuje bunky so vzorcom). Postup využíva vstavanú funkciu StrConv VBA :</a:t>
            </a:r>
          </a:p>
        </p:txBody>
      </p:sp>
      <p:sp>
        <p:nvSpPr>
          <p:cNvPr id="4" name="TextBox 3">
            <a:extLst>
              <a:ext uri="{FF2B5EF4-FFF2-40B4-BE49-F238E27FC236}">
                <a16:creationId xmlns:a16="http://schemas.microsoft.com/office/drawing/2014/main" id="{77720AFA-CAE3-6C9A-E181-E96F6F523543}"/>
              </a:ext>
            </a:extLst>
          </p:cNvPr>
          <p:cNvSpPr txBox="1"/>
          <p:nvPr/>
        </p:nvSpPr>
        <p:spPr>
          <a:xfrm>
            <a:off x="1565910" y="3246120"/>
            <a:ext cx="10161270" cy="2677656"/>
          </a:xfrm>
          <a:prstGeom prst="rect">
            <a:avLst/>
          </a:prstGeom>
          <a:noFill/>
        </p:spPr>
        <p:txBody>
          <a:bodyPr wrap="square" rtlCol="0">
            <a:spAutoFit/>
          </a:bodyPr>
          <a:lstStyle/>
          <a:p>
            <a:pPr algn="l"/>
            <a:r>
              <a:rPr lang="en-GB" sz="2400" b="0" i="0" u="none" strike="noStrike" baseline="0" dirty="0">
                <a:latin typeface="CourierStd"/>
              </a:rPr>
              <a:t>Sub </a:t>
            </a:r>
            <a:r>
              <a:rPr lang="en-GB" sz="2400" b="0" i="0" u="none" strike="noStrike" baseline="0" dirty="0" err="1">
                <a:latin typeface="CourierStd"/>
              </a:rPr>
              <a:t>ChangeCase</a:t>
            </a:r>
            <a:r>
              <a:rPr lang="en-GB" sz="2400" b="0" i="0" u="none" strike="noStrike" baseline="0" dirty="0">
                <a:latin typeface="CourierStd"/>
              </a:rPr>
              <a:t>()</a:t>
            </a:r>
          </a:p>
          <a:p>
            <a:pPr algn="l"/>
            <a:r>
              <a:rPr lang="sk-SK" sz="2400" b="0" i="0" u="none" strike="noStrike" baseline="0" dirty="0">
                <a:latin typeface="CourierStd"/>
              </a:rPr>
              <a:t>	</a:t>
            </a:r>
            <a:r>
              <a:rPr lang="en-GB" sz="2400" b="0" i="0" u="none" strike="noStrike" baseline="0" dirty="0">
                <a:latin typeface="CourierStd"/>
              </a:rPr>
              <a:t>For Each cell In Selection</a:t>
            </a:r>
          </a:p>
          <a:p>
            <a:pPr algn="l"/>
            <a:r>
              <a:rPr lang="sk-SK" sz="2400" b="0" i="0" u="none" strike="noStrike" baseline="0" dirty="0">
                <a:latin typeface="CourierStd"/>
              </a:rPr>
              <a:t>		</a:t>
            </a:r>
            <a:r>
              <a:rPr lang="en-GB" sz="2400" b="0" i="0" u="none" strike="noStrike" baseline="0" dirty="0">
                <a:latin typeface="CourierStd"/>
              </a:rPr>
              <a:t>If Not </a:t>
            </a:r>
            <a:r>
              <a:rPr lang="en-GB" sz="2400" b="0" i="0" u="none" strike="noStrike" baseline="0" dirty="0" err="1">
                <a:latin typeface="CourierStd"/>
              </a:rPr>
              <a:t>cell.HasFormula</a:t>
            </a:r>
            <a:r>
              <a:rPr lang="en-GB" sz="2400" b="0" i="0" u="none" strike="noStrike" baseline="0" dirty="0">
                <a:latin typeface="CourierStd"/>
              </a:rPr>
              <a:t> Then</a:t>
            </a:r>
          </a:p>
          <a:p>
            <a:pPr algn="l"/>
            <a:r>
              <a:rPr lang="sk-SK" sz="2400" b="0" i="0" u="none" strike="noStrike" baseline="0" dirty="0">
                <a:latin typeface="CourierStd"/>
              </a:rPr>
              <a:t>			</a:t>
            </a:r>
            <a:r>
              <a:rPr lang="en-GB" sz="2400" b="0" i="0" u="none" strike="noStrike" baseline="0" dirty="0" err="1">
                <a:latin typeface="CourierStd"/>
              </a:rPr>
              <a:t>cell.Value</a:t>
            </a:r>
            <a:r>
              <a:rPr lang="en-GB" sz="2400" b="0" i="0" u="none" strike="noStrike" baseline="0" dirty="0">
                <a:latin typeface="CourierStd"/>
              </a:rPr>
              <a:t> = </a:t>
            </a:r>
            <a:r>
              <a:rPr lang="en-GB" sz="2400" b="0" i="0" u="none" strike="noStrike" baseline="0" dirty="0" err="1">
                <a:latin typeface="CourierStd"/>
              </a:rPr>
              <a:t>StrConv</a:t>
            </a:r>
            <a:r>
              <a:rPr lang="en-GB" sz="2400" b="0" i="0" u="none" strike="noStrike" baseline="0" dirty="0">
                <a:latin typeface="CourierStd"/>
              </a:rPr>
              <a:t>(</a:t>
            </a:r>
            <a:r>
              <a:rPr lang="en-GB" sz="2400" b="0" i="0" u="none" strike="noStrike" baseline="0" dirty="0" err="1">
                <a:latin typeface="CourierStd"/>
              </a:rPr>
              <a:t>cell.Value,vbUpperCase</a:t>
            </a:r>
            <a:r>
              <a:rPr lang="en-GB" sz="2400" b="0" i="0" u="none" strike="noStrike" baseline="0" dirty="0">
                <a:latin typeface="CourierStd"/>
              </a:rPr>
              <a:t>)</a:t>
            </a:r>
          </a:p>
          <a:p>
            <a:pPr algn="l"/>
            <a:r>
              <a:rPr lang="sk-SK" sz="2400" b="0" i="0" u="none" strike="noStrike" baseline="0" dirty="0">
                <a:latin typeface="CourierStd"/>
              </a:rPr>
              <a:t>		</a:t>
            </a:r>
            <a:r>
              <a:rPr lang="en-GB" sz="2400" b="0" i="0" u="none" strike="noStrike" baseline="0" dirty="0">
                <a:latin typeface="CourierStd"/>
              </a:rPr>
              <a:t>End If</a:t>
            </a:r>
          </a:p>
          <a:p>
            <a:pPr algn="l"/>
            <a:r>
              <a:rPr lang="sk-SK" sz="2400" b="0" i="0" u="none" strike="noStrike" baseline="0" dirty="0">
                <a:latin typeface="CourierStd"/>
              </a:rPr>
              <a:t>	</a:t>
            </a:r>
            <a:r>
              <a:rPr lang="en-GB" sz="2400" b="0" i="0" u="none" strike="noStrike" baseline="0" dirty="0">
                <a:latin typeface="CourierStd"/>
              </a:rPr>
              <a:t>Next Cell</a:t>
            </a:r>
          </a:p>
          <a:p>
            <a:pPr algn="l"/>
            <a:r>
              <a:rPr lang="en-GB" sz="2400" b="0" i="0" u="none" strike="noStrike" baseline="0" dirty="0">
                <a:latin typeface="CourierStd"/>
              </a:rPr>
              <a:t>End Sub</a:t>
            </a:r>
            <a:endParaRPr lang="en-GB" sz="2400" dirty="0"/>
          </a:p>
        </p:txBody>
      </p:sp>
    </p:spTree>
    <p:extLst>
      <p:ext uri="{BB962C8B-B14F-4D97-AF65-F5344CB8AC3E}">
        <p14:creationId xmlns:p14="http://schemas.microsoft.com/office/powerpoint/2010/main" val="1575240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63E16-40E0-0C77-58B3-9CC9F83F9C16}"/>
              </a:ext>
            </a:extLst>
          </p:cNvPr>
          <p:cNvSpPr>
            <a:spLocks noGrp="1"/>
          </p:cNvSpPr>
          <p:nvPr>
            <p:ph type="title"/>
          </p:nvPr>
        </p:nvSpPr>
        <p:spPr>
          <a:xfrm>
            <a:off x="2589212" y="532670"/>
            <a:ext cx="8911687" cy="621760"/>
          </a:xfrm>
        </p:spPr>
        <p:txBody>
          <a:bodyPr>
            <a:normAutofit fontScale="90000"/>
          </a:bodyPr>
          <a:lstStyle/>
          <a:p>
            <a:r>
              <a:rPr lang="sk-SK" b="1" dirty="0"/>
              <a:t>Vytvorenie užívateľského formulára – </a:t>
            </a:r>
            <a:r>
              <a:rPr lang="sk-SK" b="1" dirty="0" err="1"/>
              <a:t>pokr</a:t>
            </a:r>
            <a:r>
              <a:rPr lang="sk-SK" b="1" dirty="0"/>
              <a:t>.</a:t>
            </a:r>
            <a:endParaRPr lang="en-GB" dirty="0"/>
          </a:p>
        </p:txBody>
      </p:sp>
      <p:sp>
        <p:nvSpPr>
          <p:cNvPr id="3" name="Content Placeholder 2">
            <a:extLst>
              <a:ext uri="{FF2B5EF4-FFF2-40B4-BE49-F238E27FC236}">
                <a16:creationId xmlns:a16="http://schemas.microsoft.com/office/drawing/2014/main" id="{3BBFBC9D-1368-B5C3-5E9A-9902EFBA9F65}"/>
              </a:ext>
            </a:extLst>
          </p:cNvPr>
          <p:cNvSpPr>
            <a:spLocks noGrp="1"/>
          </p:cNvSpPr>
          <p:nvPr>
            <p:ph idx="1"/>
          </p:nvPr>
        </p:nvSpPr>
        <p:spPr>
          <a:xfrm>
            <a:off x="2589212" y="1348740"/>
            <a:ext cx="8915400" cy="4976590"/>
          </a:xfrm>
        </p:spPr>
        <p:txBody>
          <a:bodyPr>
            <a:normAutofit fontScale="92500" lnSpcReduction="10000"/>
          </a:bodyPr>
          <a:lstStyle/>
          <a:p>
            <a:r>
              <a:rPr lang="sk-SK" sz="2800" dirty="0"/>
              <a:t>Toto makro je užitočné, ale dá sa vylepšiť. </a:t>
            </a:r>
          </a:p>
          <a:p>
            <a:r>
              <a:rPr lang="sk-SK" sz="2800" dirty="0"/>
              <a:t>Napríklad makro by bolo užitočnejšie, ak by tiež mohlo zmeniť bunky na malé alebo správne písmená (veľké je iba prvé písmeno každého slova).</a:t>
            </a:r>
          </a:p>
          <a:p>
            <a:r>
              <a:rPr lang="sk-SK" sz="2800" dirty="0"/>
              <a:t>Nie je ťažké urobiť túto úpravu, ale ak urobíme túto zmenu v makre, potrebujeme nejaký spôsob, ako sa používateľa opýtať, aký typ zmeny vykonať v bunkách. </a:t>
            </a:r>
          </a:p>
          <a:p>
            <a:r>
              <a:rPr lang="pl-PL" sz="2800" dirty="0"/>
              <a:t>Riešením je vytvorenie dialógového okna</a:t>
            </a:r>
            <a:r>
              <a:rPr lang="sk-SK" sz="2800" dirty="0"/>
              <a:t>. </a:t>
            </a:r>
          </a:p>
          <a:p>
            <a:r>
              <a:rPr lang="sk-SK" sz="2800" dirty="0"/>
              <a:t>Toto dialógové okno je </a:t>
            </a:r>
            <a:r>
              <a:rPr lang="sk-SK" sz="2800" dirty="0" err="1"/>
              <a:t>UserForm</a:t>
            </a:r>
            <a:r>
              <a:rPr lang="sk-SK" sz="2800" dirty="0"/>
              <a:t>, vytvorený pomocou editora (VBE) a zobrazuje sa pomocou makra VBA. </a:t>
            </a:r>
          </a:p>
        </p:txBody>
      </p:sp>
    </p:spTree>
    <p:extLst>
      <p:ext uri="{BB962C8B-B14F-4D97-AF65-F5344CB8AC3E}">
        <p14:creationId xmlns:p14="http://schemas.microsoft.com/office/powerpoint/2010/main" val="1959534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17436ED-B0E0-2C99-9FAA-DB5BAA6028FD}"/>
              </a:ext>
            </a:extLst>
          </p:cNvPr>
          <p:cNvPicPr>
            <a:picLocks noChangeAspect="1"/>
          </p:cNvPicPr>
          <p:nvPr/>
        </p:nvPicPr>
        <p:blipFill>
          <a:blip r:embed="rId2"/>
          <a:stretch>
            <a:fillRect/>
          </a:stretch>
        </p:blipFill>
        <p:spPr>
          <a:xfrm>
            <a:off x="2065020" y="727709"/>
            <a:ext cx="8987790" cy="5654570"/>
          </a:xfrm>
          <a:prstGeom prst="rect">
            <a:avLst/>
          </a:prstGeom>
        </p:spPr>
      </p:pic>
    </p:spTree>
    <p:extLst>
      <p:ext uri="{BB962C8B-B14F-4D97-AF65-F5344CB8AC3E}">
        <p14:creationId xmlns:p14="http://schemas.microsoft.com/office/powerpoint/2010/main" val="2507497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BD74-8355-FB41-9C98-3ECB54EDCF38}"/>
              </a:ext>
            </a:extLst>
          </p:cNvPr>
          <p:cNvSpPr>
            <a:spLocks noGrp="1"/>
          </p:cNvSpPr>
          <p:nvPr>
            <p:ph type="title"/>
          </p:nvPr>
        </p:nvSpPr>
        <p:spPr>
          <a:xfrm>
            <a:off x="2585499" y="269780"/>
            <a:ext cx="8911687" cy="770350"/>
          </a:xfrm>
        </p:spPr>
        <p:txBody>
          <a:bodyPr>
            <a:normAutofit/>
          </a:bodyPr>
          <a:lstStyle/>
          <a:p>
            <a:r>
              <a:rPr lang="sk-SK" sz="2800" b="1" dirty="0"/>
              <a:t>Základné možnosti </a:t>
            </a:r>
            <a:r>
              <a:rPr lang="en-GB" sz="2800" b="1" dirty="0" err="1"/>
              <a:t>UserForm</a:t>
            </a:r>
            <a:r>
              <a:rPr lang="en-GB" sz="2800" b="1" dirty="0"/>
              <a:t> –</a:t>
            </a:r>
            <a:r>
              <a:rPr lang="sk-SK" sz="2800" b="1" dirty="0"/>
              <a:t> </a:t>
            </a:r>
            <a:r>
              <a:rPr lang="en-GB" sz="2800" b="1" dirty="0" err="1"/>
              <a:t>funkci</a:t>
            </a:r>
            <a:r>
              <a:rPr lang="sk-SK" sz="2800" b="1" dirty="0"/>
              <a:t>a</a:t>
            </a:r>
            <a:r>
              <a:rPr lang="en-GB" sz="2800" b="1" dirty="0"/>
              <a:t> </a:t>
            </a:r>
            <a:r>
              <a:rPr lang="en-GB" sz="2800" b="1" dirty="0" err="1"/>
              <a:t>InputBox</a:t>
            </a:r>
            <a:endParaRPr lang="en-GB" sz="2800" b="1" dirty="0"/>
          </a:p>
        </p:txBody>
      </p:sp>
      <p:sp>
        <p:nvSpPr>
          <p:cNvPr id="3" name="Content Placeholder 2">
            <a:extLst>
              <a:ext uri="{FF2B5EF4-FFF2-40B4-BE49-F238E27FC236}">
                <a16:creationId xmlns:a16="http://schemas.microsoft.com/office/drawing/2014/main" id="{452A2008-96C7-54AF-8DB4-3C83493232BB}"/>
              </a:ext>
            </a:extLst>
          </p:cNvPr>
          <p:cNvSpPr>
            <a:spLocks noGrp="1"/>
          </p:cNvSpPr>
          <p:nvPr>
            <p:ph idx="1"/>
          </p:nvPr>
        </p:nvSpPr>
        <p:spPr>
          <a:xfrm>
            <a:off x="2589212" y="1154430"/>
            <a:ext cx="8915400" cy="4183380"/>
          </a:xfrm>
        </p:spPr>
        <p:txBody>
          <a:bodyPr/>
          <a:lstStyle/>
          <a:p>
            <a:r>
              <a:rPr lang="sk-SK" dirty="0"/>
              <a:t>Funkcia </a:t>
            </a:r>
            <a:r>
              <a:rPr lang="sk-SK" dirty="0" err="1"/>
              <a:t>InputBox</a:t>
            </a:r>
            <a:r>
              <a:rPr lang="sk-SK" dirty="0"/>
              <a:t> je užitočná pre získanie jedného vstupu od používateľa. </a:t>
            </a:r>
          </a:p>
          <a:p>
            <a:r>
              <a:rPr lang="sk-SK" dirty="0"/>
              <a:t>Zjednodušená verzia syntaxe:</a:t>
            </a:r>
          </a:p>
          <a:p>
            <a:pPr marL="0" indent="0">
              <a:buNone/>
            </a:pPr>
            <a:r>
              <a:rPr lang="sk-SK" sz="1800" b="0" i="0" u="none" strike="noStrike" baseline="0" dirty="0">
                <a:latin typeface="CourierStd"/>
              </a:rPr>
              <a:t>       </a:t>
            </a:r>
            <a:r>
              <a:rPr lang="sk-SK" sz="1800" b="0" i="0" u="none" strike="noStrike" baseline="0" dirty="0" err="1">
                <a:latin typeface="CourierStd"/>
              </a:rPr>
              <a:t>InputBox</a:t>
            </a:r>
            <a:r>
              <a:rPr lang="sk-SK" sz="1800" b="0" i="0" u="none" strike="noStrike" baseline="0" dirty="0">
                <a:latin typeface="CourierStd"/>
              </a:rPr>
              <a:t>(</a:t>
            </a:r>
            <a:r>
              <a:rPr lang="sk-SK" sz="1800" b="0" i="0" u="none" strike="noStrike" baseline="0" dirty="0" err="1">
                <a:latin typeface="CourierStd"/>
              </a:rPr>
              <a:t>prompt</a:t>
            </a:r>
            <a:r>
              <a:rPr lang="sk-SK" sz="1800" b="0" i="0" u="none" strike="noStrike" baseline="0" dirty="0">
                <a:latin typeface="CourierStd"/>
              </a:rPr>
              <a:t>[,title][,default])</a:t>
            </a:r>
          </a:p>
          <a:p>
            <a:r>
              <a:rPr lang="sk-SK" dirty="0"/>
              <a:t>Prvky sú definované nasledovne:</a:t>
            </a:r>
          </a:p>
          <a:p>
            <a:pPr marL="457200" lvl="1" indent="0">
              <a:buNone/>
            </a:pPr>
            <a:r>
              <a:rPr lang="sk-SK" dirty="0" err="1"/>
              <a:t>prompt</a:t>
            </a:r>
            <a:r>
              <a:rPr lang="sk-SK" dirty="0"/>
              <a:t> (požadované): Text, ktorý sa zobrazí vo vstupnom okne</a:t>
            </a:r>
          </a:p>
          <a:p>
            <a:pPr marL="457200" lvl="1" indent="0">
              <a:buNone/>
            </a:pPr>
            <a:r>
              <a:rPr lang="sk-SK" dirty="0"/>
              <a:t>title (voliteľné) : Text, ktorý sa zobrazí v záhlaví dialógového okna</a:t>
            </a:r>
          </a:p>
          <a:p>
            <a:pPr marL="457200" lvl="1" indent="0">
              <a:buNone/>
            </a:pPr>
            <a:r>
              <a:rPr lang="sk-SK" dirty="0"/>
              <a:t>default (voliteľné): Predvolená hodnota</a:t>
            </a:r>
          </a:p>
          <a:p>
            <a:r>
              <a:rPr lang="sk-SK" dirty="0"/>
              <a:t>Príklad, ako môžeme použiť funkciu </a:t>
            </a:r>
            <a:r>
              <a:rPr lang="sk-SK" dirty="0" err="1"/>
              <a:t>InputBox</a:t>
            </a:r>
            <a:r>
              <a:rPr lang="sk-SK" dirty="0"/>
              <a:t> :</a:t>
            </a:r>
          </a:p>
          <a:p>
            <a:pPr marL="0" indent="0">
              <a:buNone/>
            </a:pPr>
            <a:r>
              <a:rPr lang="sk-SK" sz="1800" b="0" i="0" u="none" strike="noStrike" baseline="0" dirty="0">
                <a:latin typeface="CourierStd"/>
              </a:rPr>
              <a:t>       </a:t>
            </a:r>
            <a:r>
              <a:rPr lang="sk-SK" sz="1800" b="0" i="0" u="none" strike="noStrike" baseline="0" dirty="0" err="1">
                <a:latin typeface="CourierStd"/>
              </a:rPr>
              <a:t>CName</a:t>
            </a:r>
            <a:r>
              <a:rPr lang="sk-SK" sz="1800" b="0" i="0" u="none" strike="noStrike" baseline="0" dirty="0">
                <a:latin typeface="CourierStd"/>
              </a:rPr>
              <a:t> = </a:t>
            </a:r>
            <a:r>
              <a:rPr lang="sk-SK" sz="1800" b="0" i="0" u="none" strike="noStrike" baseline="0" dirty="0" err="1">
                <a:latin typeface="CourierStd"/>
              </a:rPr>
              <a:t>InputBox</a:t>
            </a:r>
            <a:r>
              <a:rPr lang="sk-SK" sz="1800" b="0" i="0" u="none" strike="noStrike" baseline="0" dirty="0">
                <a:latin typeface="CourierStd"/>
              </a:rPr>
              <a:t>("</a:t>
            </a:r>
            <a:r>
              <a:rPr lang="sk-SK" sz="1800" b="0" i="0" u="none" strike="noStrike" baseline="0" dirty="0" err="1">
                <a:latin typeface="CourierStd"/>
              </a:rPr>
              <a:t>Customer</a:t>
            </a:r>
            <a:r>
              <a:rPr lang="sk-SK" sz="1800" b="0" i="0" u="none" strike="noStrike" baseline="0" dirty="0">
                <a:latin typeface="CourierStd"/>
              </a:rPr>
              <a:t> </a:t>
            </a:r>
            <a:r>
              <a:rPr lang="sk-SK" sz="1800" b="0" i="0" u="none" strike="noStrike" baseline="0" dirty="0" err="1">
                <a:latin typeface="CourierStd"/>
              </a:rPr>
              <a:t>name</a:t>
            </a:r>
            <a:r>
              <a:rPr lang="sk-SK" sz="1800" b="0" i="0" u="none" strike="noStrike" baseline="0" dirty="0">
                <a:latin typeface="CourierStd"/>
              </a:rPr>
              <a:t>?","</a:t>
            </a:r>
            <a:r>
              <a:rPr lang="sk-SK" sz="1800" b="0" i="0" u="none" strike="noStrike" baseline="0" dirty="0" err="1">
                <a:latin typeface="CourierStd"/>
              </a:rPr>
              <a:t>Customer</a:t>
            </a:r>
            <a:r>
              <a:rPr lang="sk-SK" sz="1800" b="0" i="0" u="none" strike="noStrike" baseline="0" dirty="0">
                <a:latin typeface="CourierStd"/>
              </a:rPr>
              <a:t> </a:t>
            </a:r>
            <a:r>
              <a:rPr lang="sk-SK" sz="1800" b="0" i="0" u="none" strike="noStrike" baseline="0" dirty="0" err="1">
                <a:latin typeface="CourierStd"/>
              </a:rPr>
              <a:t>Data</a:t>
            </a:r>
            <a:r>
              <a:rPr lang="sk-SK" sz="1800" b="0" i="0" u="none" strike="noStrike" baseline="0" dirty="0">
                <a:latin typeface="CourierStd"/>
              </a:rPr>
              <a:t>")</a:t>
            </a:r>
          </a:p>
          <a:p>
            <a:r>
              <a:rPr lang="sk-SK" dirty="0"/>
              <a:t>Po vykonaní tohto príkazu Excel zobrazí dialógové okno:</a:t>
            </a:r>
          </a:p>
        </p:txBody>
      </p:sp>
      <p:pic>
        <p:nvPicPr>
          <p:cNvPr id="5" name="Picture 4">
            <a:extLst>
              <a:ext uri="{FF2B5EF4-FFF2-40B4-BE49-F238E27FC236}">
                <a16:creationId xmlns:a16="http://schemas.microsoft.com/office/drawing/2014/main" id="{94B6D5BD-5232-DE00-BC25-F25D83539959}"/>
              </a:ext>
            </a:extLst>
          </p:cNvPr>
          <p:cNvPicPr>
            <a:picLocks noChangeAspect="1"/>
          </p:cNvPicPr>
          <p:nvPr/>
        </p:nvPicPr>
        <p:blipFill>
          <a:blip r:embed="rId2"/>
          <a:stretch>
            <a:fillRect/>
          </a:stretch>
        </p:blipFill>
        <p:spPr>
          <a:xfrm>
            <a:off x="4738687" y="5337810"/>
            <a:ext cx="3250883" cy="1379871"/>
          </a:xfrm>
          <a:prstGeom prst="rect">
            <a:avLst/>
          </a:prstGeom>
        </p:spPr>
      </p:pic>
    </p:spTree>
    <p:extLst>
      <p:ext uri="{BB962C8B-B14F-4D97-AF65-F5344CB8AC3E}">
        <p14:creationId xmlns:p14="http://schemas.microsoft.com/office/powerpoint/2010/main" val="3659372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C3B53-E127-ADBA-3982-0CA94C442F44}"/>
              </a:ext>
            </a:extLst>
          </p:cNvPr>
          <p:cNvSpPr>
            <a:spLocks noGrp="1"/>
          </p:cNvSpPr>
          <p:nvPr>
            <p:ph type="title"/>
          </p:nvPr>
        </p:nvSpPr>
        <p:spPr>
          <a:xfrm>
            <a:off x="2589212" y="349790"/>
            <a:ext cx="8911687" cy="816070"/>
          </a:xfrm>
        </p:spPr>
        <p:txBody>
          <a:bodyPr>
            <a:normAutofit/>
          </a:bodyPr>
          <a:lstStyle/>
          <a:p>
            <a:r>
              <a:rPr lang="sk-SK" sz="2800" b="1" dirty="0"/>
              <a:t>Základné možnosti </a:t>
            </a:r>
            <a:r>
              <a:rPr lang="en-GB" sz="2800" b="1" dirty="0" err="1"/>
              <a:t>UserForm</a:t>
            </a:r>
            <a:r>
              <a:rPr lang="en-GB" sz="2800" b="1" dirty="0"/>
              <a:t> </a:t>
            </a:r>
            <a:r>
              <a:rPr lang="sk-SK" sz="2800" b="1" dirty="0"/>
              <a:t>– funkcia </a:t>
            </a:r>
            <a:r>
              <a:rPr lang="sk-SK" sz="2800" b="1" dirty="0" err="1"/>
              <a:t>MsgBox</a:t>
            </a:r>
            <a:endParaRPr lang="en-GB" sz="2800" b="1" dirty="0"/>
          </a:p>
        </p:txBody>
      </p:sp>
      <p:sp>
        <p:nvSpPr>
          <p:cNvPr id="3" name="Content Placeholder 2">
            <a:extLst>
              <a:ext uri="{FF2B5EF4-FFF2-40B4-BE49-F238E27FC236}">
                <a16:creationId xmlns:a16="http://schemas.microsoft.com/office/drawing/2014/main" id="{2729A781-1643-C2EB-C142-596850EC1C10}"/>
              </a:ext>
            </a:extLst>
          </p:cNvPr>
          <p:cNvSpPr>
            <a:spLocks noGrp="1"/>
          </p:cNvSpPr>
          <p:nvPr>
            <p:ph idx="1"/>
          </p:nvPr>
        </p:nvSpPr>
        <p:spPr>
          <a:xfrm>
            <a:off x="2589212" y="1165860"/>
            <a:ext cx="8915400" cy="5692140"/>
          </a:xfrm>
        </p:spPr>
        <p:txBody>
          <a:bodyPr>
            <a:normAutofit lnSpcReduction="10000"/>
          </a:bodyPr>
          <a:lstStyle/>
          <a:p>
            <a:r>
              <a:rPr lang="sk-SK" sz="2400" dirty="0"/>
              <a:t>Funkcia </a:t>
            </a:r>
            <a:r>
              <a:rPr lang="sk-SK" sz="2400" dirty="0" err="1"/>
              <a:t>MsgBox</a:t>
            </a:r>
            <a:r>
              <a:rPr lang="sk-SK" sz="2400" dirty="0"/>
              <a:t> je praktický spôsob, ako zobraziť informácie a vyžiadať si od používateľov jednoduchý vstup. </a:t>
            </a:r>
          </a:p>
          <a:p>
            <a:r>
              <a:rPr lang="sk-SK" sz="2400" dirty="0"/>
              <a:t>V mnohých prípadoch používame funkciu </a:t>
            </a:r>
            <a:r>
              <a:rPr lang="sk-SK" sz="2400" dirty="0" err="1"/>
              <a:t>MsgBox</a:t>
            </a:r>
            <a:r>
              <a:rPr lang="sk-SK" sz="2400" dirty="0"/>
              <a:t> na zobrazenie hodnoty premennej. </a:t>
            </a:r>
          </a:p>
          <a:p>
            <a:r>
              <a:rPr lang="sk-SK" sz="2400" dirty="0"/>
              <a:t>Zjednodušená verzia syntaxe </a:t>
            </a:r>
            <a:r>
              <a:rPr lang="sk-SK" sz="2400" dirty="0" err="1"/>
              <a:t>MsgBox</a:t>
            </a:r>
            <a:r>
              <a:rPr lang="sk-SK" sz="2400" dirty="0"/>
              <a:t> je nasledovná:</a:t>
            </a:r>
          </a:p>
          <a:p>
            <a:pPr marL="0" indent="0">
              <a:buNone/>
            </a:pPr>
            <a:r>
              <a:rPr lang="sk-SK" sz="2400" b="0" i="0" u="none" strike="noStrike" baseline="0" dirty="0">
                <a:latin typeface="CourierStd"/>
              </a:rPr>
              <a:t>		</a:t>
            </a:r>
            <a:r>
              <a:rPr lang="sk-SK" sz="2400" b="0" i="0" u="none" strike="noStrike" baseline="0" dirty="0" err="1">
                <a:latin typeface="CourierStd"/>
              </a:rPr>
              <a:t>MsgBox</a:t>
            </a:r>
            <a:r>
              <a:rPr lang="sk-SK" sz="2400" b="0" i="0" u="none" strike="noStrike" baseline="0" dirty="0">
                <a:latin typeface="CourierStd"/>
              </a:rPr>
              <a:t>(</a:t>
            </a:r>
            <a:r>
              <a:rPr lang="sk-SK" sz="2400" b="0" i="0" u="none" strike="noStrike" baseline="0" dirty="0" err="1">
                <a:latin typeface="CourierStd"/>
              </a:rPr>
              <a:t>prompt</a:t>
            </a:r>
            <a:r>
              <a:rPr lang="sk-SK" sz="2400" b="0" i="0" u="none" strike="noStrike" baseline="0" dirty="0">
                <a:latin typeface="CourierStd"/>
              </a:rPr>
              <a:t>[,</a:t>
            </a:r>
            <a:r>
              <a:rPr lang="sk-SK" sz="2400" b="0" i="0" u="none" strike="noStrike" baseline="0" dirty="0" err="1">
                <a:latin typeface="CourierStd"/>
              </a:rPr>
              <a:t>buttons</a:t>
            </a:r>
            <a:r>
              <a:rPr lang="sk-SK" sz="2400" b="0" i="0" u="none" strike="noStrike" baseline="0" dirty="0">
                <a:latin typeface="CourierStd"/>
              </a:rPr>
              <a:t>][,title])</a:t>
            </a:r>
          </a:p>
          <a:p>
            <a:r>
              <a:rPr lang="sk-SK" sz="2400" dirty="0"/>
              <a:t>Prvky sú definované nasledovne:</a:t>
            </a:r>
          </a:p>
          <a:p>
            <a:pPr lvl="1"/>
            <a:r>
              <a:rPr lang="sk-SK" sz="2000" dirty="0" err="1"/>
              <a:t>prompt</a:t>
            </a:r>
            <a:r>
              <a:rPr lang="sk-SK" sz="2000" dirty="0"/>
              <a:t> (požadované): Text, ktorý sa zobrazí v poli správy</a:t>
            </a:r>
          </a:p>
          <a:p>
            <a:pPr lvl="1"/>
            <a:r>
              <a:rPr lang="sk-SK" sz="2000" dirty="0" err="1"/>
              <a:t>buttons</a:t>
            </a:r>
            <a:r>
              <a:rPr lang="sk-SK" sz="2000" dirty="0"/>
              <a:t> (voliteľné): Kód pre tlačidlá, ktoré sa majú zobraziť v poli správy</a:t>
            </a:r>
          </a:p>
          <a:p>
            <a:pPr lvl="1"/>
            <a:r>
              <a:rPr lang="sk-SK" sz="2000" dirty="0"/>
              <a:t>title (voliteľné): Text, ktorý sa zobrazí v záhlaví okna so správou</a:t>
            </a:r>
          </a:p>
          <a:p>
            <a:r>
              <a:rPr lang="sk-SK" sz="2600" dirty="0"/>
              <a:t>Funkciu </a:t>
            </a:r>
            <a:r>
              <a:rPr lang="sk-SK" sz="2600" dirty="0" err="1"/>
              <a:t>MsgBox</a:t>
            </a:r>
            <a:r>
              <a:rPr lang="sk-SK" sz="2600" dirty="0"/>
              <a:t> môžeme použiť samostatne alebo jej výsledok priradiť premennej.</a:t>
            </a:r>
          </a:p>
        </p:txBody>
      </p:sp>
    </p:spTree>
    <p:extLst>
      <p:ext uri="{BB962C8B-B14F-4D97-AF65-F5344CB8AC3E}">
        <p14:creationId xmlns:p14="http://schemas.microsoft.com/office/powerpoint/2010/main" val="2576275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147B9-6DF8-F87D-C082-5FEA4E205981}"/>
              </a:ext>
            </a:extLst>
          </p:cNvPr>
          <p:cNvSpPr>
            <a:spLocks noGrp="1"/>
          </p:cNvSpPr>
          <p:nvPr>
            <p:ph type="title"/>
          </p:nvPr>
        </p:nvSpPr>
        <p:spPr>
          <a:xfrm>
            <a:off x="2589212" y="429800"/>
            <a:ext cx="8911687" cy="770350"/>
          </a:xfrm>
        </p:spPr>
        <p:txBody>
          <a:bodyPr/>
          <a:lstStyle/>
          <a:p>
            <a:r>
              <a:rPr lang="sk-SK" b="1" dirty="0"/>
              <a:t>Vytvorenie</a:t>
            </a:r>
            <a:r>
              <a:rPr lang="en-GB" b="1" dirty="0"/>
              <a:t> </a:t>
            </a:r>
            <a:r>
              <a:rPr lang="en-GB" b="1" dirty="0" err="1"/>
              <a:t>UserForms</a:t>
            </a:r>
            <a:r>
              <a:rPr lang="en-GB" b="1" dirty="0"/>
              <a:t>: </a:t>
            </a:r>
            <a:r>
              <a:rPr lang="sk-SK" b="1" dirty="0"/>
              <a:t>Postup</a:t>
            </a:r>
            <a:endParaRPr lang="en-GB" b="1" dirty="0"/>
          </a:p>
        </p:txBody>
      </p:sp>
      <p:sp>
        <p:nvSpPr>
          <p:cNvPr id="3" name="Content Placeholder 2">
            <a:extLst>
              <a:ext uri="{FF2B5EF4-FFF2-40B4-BE49-F238E27FC236}">
                <a16:creationId xmlns:a16="http://schemas.microsoft.com/office/drawing/2014/main" id="{0659047C-2903-9E3D-637E-55ECD7D61D2F}"/>
              </a:ext>
            </a:extLst>
          </p:cNvPr>
          <p:cNvSpPr>
            <a:spLocks noGrp="1"/>
          </p:cNvSpPr>
          <p:nvPr>
            <p:ph idx="1"/>
          </p:nvPr>
        </p:nvSpPr>
        <p:spPr>
          <a:xfrm>
            <a:off x="2589212" y="1200150"/>
            <a:ext cx="8915400" cy="5360670"/>
          </a:xfrm>
        </p:spPr>
        <p:txBody>
          <a:bodyPr>
            <a:normAutofit/>
          </a:bodyPr>
          <a:lstStyle/>
          <a:p>
            <a:pPr>
              <a:buFont typeface="+mj-lt"/>
              <a:buAutoNum type="arabicPeriod"/>
            </a:pPr>
            <a:r>
              <a:rPr lang="sk-SK" sz="2800" dirty="0"/>
              <a:t>Presne treba určiť, ako sa bude dialógové okno používať a v ktorej časti makra bude.</a:t>
            </a:r>
          </a:p>
          <a:p>
            <a:pPr>
              <a:buFont typeface="+mj-lt"/>
              <a:buAutoNum type="arabicPeriod"/>
            </a:pPr>
            <a:r>
              <a:rPr lang="sk-SK" sz="2800" dirty="0"/>
              <a:t>Aktivujte VBE a vložte nový </a:t>
            </a:r>
            <a:r>
              <a:rPr lang="sk-SK" sz="2800" dirty="0" err="1"/>
              <a:t>UserForm</a:t>
            </a:r>
            <a:r>
              <a:rPr lang="sk-SK" sz="2800" dirty="0"/>
              <a:t>.</a:t>
            </a:r>
          </a:p>
          <a:p>
            <a:pPr>
              <a:buFont typeface="+mj-lt"/>
              <a:buAutoNum type="arabicPeriod"/>
            </a:pPr>
            <a:r>
              <a:rPr lang="sk-SK" sz="2800" dirty="0"/>
              <a:t>Pridajte príslušné ovládacie prvky do </a:t>
            </a:r>
            <a:r>
              <a:rPr lang="sk-SK" sz="2800" dirty="0" err="1"/>
              <a:t>UserForm</a:t>
            </a:r>
            <a:r>
              <a:rPr lang="sk-SK" sz="2800" dirty="0"/>
              <a:t>.</a:t>
            </a:r>
          </a:p>
          <a:p>
            <a:pPr>
              <a:buFont typeface="+mj-lt"/>
              <a:buAutoNum type="arabicPeriod"/>
            </a:pPr>
            <a:r>
              <a:rPr lang="sk-SK" sz="2800" dirty="0"/>
              <a:t>Vytvorte makro VBA na zobrazenie </a:t>
            </a:r>
            <a:r>
              <a:rPr lang="sk-SK" sz="2800" dirty="0" err="1"/>
              <a:t>UserForm</a:t>
            </a:r>
            <a:r>
              <a:rPr lang="sk-SK" sz="2800" dirty="0"/>
              <a:t>. Toto makro ide do bežného modulu VBA.</a:t>
            </a:r>
          </a:p>
          <a:p>
            <a:pPr>
              <a:buFont typeface="+mj-lt"/>
              <a:buAutoNum type="arabicPeriod"/>
            </a:pPr>
            <a:r>
              <a:rPr lang="sk-SK" sz="2800" dirty="0"/>
              <a:t>Vytvorte postupy pre udalosti, ktoré sa vykonajú, keď používateľ manipuluje s ovládacími prvkami (napríklad keď používateľ klikne na tlačidlo OK). Tieto postupy idú do modulu kódu pre </a:t>
            </a:r>
            <a:r>
              <a:rPr lang="sk-SK" sz="2800" dirty="0" err="1"/>
              <a:t>UserForm</a:t>
            </a:r>
            <a:r>
              <a:rPr lang="sk-SK" sz="2800" dirty="0"/>
              <a:t>.</a:t>
            </a:r>
          </a:p>
        </p:txBody>
      </p:sp>
    </p:spTree>
    <p:extLst>
      <p:ext uri="{BB962C8B-B14F-4D97-AF65-F5344CB8AC3E}">
        <p14:creationId xmlns:p14="http://schemas.microsoft.com/office/powerpoint/2010/main" val="4107542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AD358-7E9B-8610-58C9-F4D4FAB3D2CC}"/>
              </a:ext>
            </a:extLst>
          </p:cNvPr>
          <p:cNvSpPr>
            <a:spLocks noGrp="1"/>
          </p:cNvSpPr>
          <p:nvPr>
            <p:ph type="title"/>
          </p:nvPr>
        </p:nvSpPr>
        <p:spPr>
          <a:xfrm>
            <a:off x="2592925" y="304070"/>
            <a:ext cx="8911687" cy="884650"/>
          </a:xfrm>
        </p:spPr>
        <p:txBody>
          <a:bodyPr/>
          <a:lstStyle/>
          <a:p>
            <a:r>
              <a:rPr lang="sk-SK" b="1" dirty="0"/>
              <a:t>Úvod do tvorby vlastných VBA funkcií</a:t>
            </a:r>
            <a:endParaRPr lang="en-GB" b="1" dirty="0"/>
          </a:p>
        </p:txBody>
      </p:sp>
      <p:sp>
        <p:nvSpPr>
          <p:cNvPr id="3" name="Content Placeholder 2">
            <a:extLst>
              <a:ext uri="{FF2B5EF4-FFF2-40B4-BE49-F238E27FC236}">
                <a16:creationId xmlns:a16="http://schemas.microsoft.com/office/drawing/2014/main" id="{8E3AA968-4C9C-28E8-F219-41E045972947}"/>
              </a:ext>
            </a:extLst>
          </p:cNvPr>
          <p:cNvSpPr>
            <a:spLocks noGrp="1"/>
          </p:cNvSpPr>
          <p:nvPr>
            <p:ph idx="1"/>
          </p:nvPr>
        </p:nvSpPr>
        <p:spPr>
          <a:xfrm>
            <a:off x="2589212" y="1348740"/>
            <a:ext cx="8915400" cy="4972050"/>
          </a:xfrm>
        </p:spPr>
        <p:txBody>
          <a:bodyPr>
            <a:normAutofit/>
          </a:bodyPr>
          <a:lstStyle/>
          <a:p>
            <a:r>
              <a:rPr lang="sk-SK" sz="3200" dirty="0"/>
              <a:t>Excel obsahuje viac ako 450 preddefinovaných funkcií.</a:t>
            </a:r>
          </a:p>
          <a:p>
            <a:r>
              <a:rPr lang="sk-SK" sz="3200" dirty="0"/>
              <a:t>Vytvorenie vlastnej funkcie môže výrazne zjednodušiť vzorce tým, že ich skrátime a kratšie vzorce sú čitateľnejšie a ľahšie sa s nimi pracuje.</a:t>
            </a:r>
          </a:p>
          <a:p>
            <a:r>
              <a:rPr lang="sk-SK" sz="3200" dirty="0"/>
              <a:t>Ďalším dôvodom je, že môžeme písať funkcie na vykonávanie operácií, ktoré by inak neboli možné.</a:t>
            </a:r>
          </a:p>
          <a:p>
            <a:endParaRPr lang="sk-SK" sz="3200" dirty="0"/>
          </a:p>
          <a:p>
            <a:endParaRPr lang="sk-SK" sz="3200" dirty="0"/>
          </a:p>
        </p:txBody>
      </p:sp>
    </p:spTree>
    <p:extLst>
      <p:ext uri="{BB962C8B-B14F-4D97-AF65-F5344CB8AC3E}">
        <p14:creationId xmlns:p14="http://schemas.microsoft.com/office/powerpoint/2010/main" val="3699308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E034C-1DDD-2390-B013-26665C4FB38D}"/>
              </a:ext>
            </a:extLst>
          </p:cNvPr>
          <p:cNvSpPr>
            <a:spLocks noGrp="1"/>
          </p:cNvSpPr>
          <p:nvPr>
            <p:ph type="title"/>
          </p:nvPr>
        </p:nvSpPr>
        <p:spPr>
          <a:xfrm>
            <a:off x="2589212" y="349790"/>
            <a:ext cx="8911687" cy="827500"/>
          </a:xfrm>
        </p:spPr>
        <p:txBody>
          <a:bodyPr/>
          <a:lstStyle/>
          <a:p>
            <a:r>
              <a:rPr lang="sk-SK" b="1" dirty="0"/>
              <a:t>Práca s </a:t>
            </a:r>
            <a:r>
              <a:rPr lang="en-GB" b="1" dirty="0" err="1"/>
              <a:t>UserForms</a:t>
            </a:r>
            <a:endParaRPr lang="en-GB" b="1" dirty="0"/>
          </a:p>
        </p:txBody>
      </p:sp>
      <p:sp>
        <p:nvSpPr>
          <p:cNvPr id="3" name="Content Placeholder 2">
            <a:extLst>
              <a:ext uri="{FF2B5EF4-FFF2-40B4-BE49-F238E27FC236}">
                <a16:creationId xmlns:a16="http://schemas.microsoft.com/office/drawing/2014/main" id="{0785D00F-07CF-007A-FB7E-64F8D8572047}"/>
              </a:ext>
            </a:extLst>
          </p:cNvPr>
          <p:cNvSpPr>
            <a:spLocks noGrp="1"/>
          </p:cNvSpPr>
          <p:nvPr>
            <p:ph idx="1"/>
          </p:nvPr>
        </p:nvSpPr>
        <p:spPr>
          <a:xfrm>
            <a:off x="2589212" y="1177290"/>
            <a:ext cx="8915400" cy="5017770"/>
          </a:xfrm>
        </p:spPr>
        <p:txBody>
          <a:bodyPr>
            <a:normAutofit/>
          </a:bodyPr>
          <a:lstStyle/>
          <a:p>
            <a:r>
              <a:rPr lang="sk-SK" sz="3200" dirty="0"/>
              <a:t>Ak chcete vytvoriť formulár, musíme najprv do VBE vložiť nový </a:t>
            </a:r>
            <a:r>
              <a:rPr lang="sk-SK" sz="3200" dirty="0" err="1"/>
              <a:t>UserForm</a:t>
            </a:r>
            <a:r>
              <a:rPr lang="sk-SK" sz="3200" dirty="0"/>
              <a:t>.</a:t>
            </a:r>
          </a:p>
          <a:p>
            <a:r>
              <a:rPr lang="sk-SK" sz="3200" dirty="0"/>
              <a:t>Uistite sa, že je vybratý správny zošit v okne Project </a:t>
            </a:r>
            <a:r>
              <a:rPr lang="sk-SK" sz="3200" dirty="0" err="1"/>
              <a:t>window</a:t>
            </a:r>
            <a:r>
              <a:rPr lang="sk-SK" sz="3200" dirty="0"/>
              <a:t> a potom kliknite na  </a:t>
            </a:r>
            <a:r>
              <a:rPr lang="sk-SK" sz="3200" dirty="0" err="1"/>
              <a:t>Insert</a:t>
            </a:r>
            <a:r>
              <a:rPr lang="sk-SK" sz="3200" dirty="0"/>
              <a:t> ➪ </a:t>
            </a:r>
            <a:r>
              <a:rPr lang="sk-SK" sz="3200" dirty="0" err="1"/>
              <a:t>UserForm</a:t>
            </a:r>
            <a:r>
              <a:rPr lang="sk-SK" sz="3200" dirty="0"/>
              <a:t>.</a:t>
            </a:r>
          </a:p>
          <a:p>
            <a:r>
              <a:rPr lang="sk-SK" sz="3200" dirty="0"/>
              <a:t>VBE zobrazí prázdny </a:t>
            </a:r>
            <a:r>
              <a:rPr lang="sk-SK" sz="3200" dirty="0" err="1"/>
              <a:t>UserForm</a:t>
            </a:r>
            <a:r>
              <a:rPr lang="sk-SK" sz="3200" dirty="0"/>
              <a:t>.</a:t>
            </a:r>
          </a:p>
          <a:p>
            <a:r>
              <a:rPr lang="sk-SK" sz="3200" dirty="0"/>
              <a:t>Keď aktivujeme </a:t>
            </a:r>
            <a:r>
              <a:rPr lang="sk-SK" sz="3200" dirty="0" err="1"/>
              <a:t>UserForm</a:t>
            </a:r>
            <a:r>
              <a:rPr lang="sk-SK" sz="3200" dirty="0"/>
              <a:t>, VBE zobrazí </a:t>
            </a:r>
            <a:r>
              <a:rPr lang="sk-SK" sz="3200" dirty="0" err="1"/>
              <a:t>Toolbox</a:t>
            </a:r>
            <a:r>
              <a:rPr lang="sk-SK" sz="3200" dirty="0"/>
              <a:t>, ktorý sa používa na pridanie ovládacích prvkov do </a:t>
            </a:r>
            <a:r>
              <a:rPr lang="sk-SK" sz="3200" dirty="0" err="1"/>
              <a:t>UserForm</a:t>
            </a:r>
            <a:r>
              <a:rPr lang="sk-SK" sz="3200" dirty="0"/>
              <a:t>.</a:t>
            </a:r>
          </a:p>
        </p:txBody>
      </p:sp>
    </p:spTree>
    <p:extLst>
      <p:ext uri="{BB962C8B-B14F-4D97-AF65-F5344CB8AC3E}">
        <p14:creationId xmlns:p14="http://schemas.microsoft.com/office/powerpoint/2010/main" val="2476244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5555513-4584-20D6-E3B2-8A19116D0C75}"/>
              </a:ext>
            </a:extLst>
          </p:cNvPr>
          <p:cNvPicPr>
            <a:picLocks noChangeAspect="1"/>
          </p:cNvPicPr>
          <p:nvPr/>
        </p:nvPicPr>
        <p:blipFill>
          <a:blip r:embed="rId2"/>
          <a:stretch>
            <a:fillRect/>
          </a:stretch>
        </p:blipFill>
        <p:spPr>
          <a:xfrm>
            <a:off x="2421254" y="259080"/>
            <a:ext cx="8197215" cy="6152688"/>
          </a:xfrm>
          <a:prstGeom prst="rect">
            <a:avLst/>
          </a:prstGeom>
        </p:spPr>
      </p:pic>
    </p:spTree>
    <p:extLst>
      <p:ext uri="{BB962C8B-B14F-4D97-AF65-F5344CB8AC3E}">
        <p14:creationId xmlns:p14="http://schemas.microsoft.com/office/powerpoint/2010/main" val="388867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32F9-A66D-651B-DA95-345D2D4408E2}"/>
              </a:ext>
            </a:extLst>
          </p:cNvPr>
          <p:cNvSpPr>
            <a:spLocks noGrp="1"/>
          </p:cNvSpPr>
          <p:nvPr>
            <p:ph type="title"/>
          </p:nvPr>
        </p:nvSpPr>
        <p:spPr>
          <a:xfrm>
            <a:off x="2444335" y="226695"/>
            <a:ext cx="8911687" cy="633190"/>
          </a:xfrm>
        </p:spPr>
        <p:txBody>
          <a:bodyPr>
            <a:normAutofit fontScale="90000"/>
          </a:bodyPr>
          <a:lstStyle/>
          <a:p>
            <a:r>
              <a:rPr lang="sk-SK" b="1" dirty="0"/>
              <a:t>Ovládacie prvky </a:t>
            </a:r>
            <a:r>
              <a:rPr lang="en-GB" b="1" dirty="0"/>
              <a:t>Toolbox</a:t>
            </a:r>
          </a:p>
        </p:txBody>
      </p:sp>
      <p:pic>
        <p:nvPicPr>
          <p:cNvPr id="5" name="Picture 4">
            <a:extLst>
              <a:ext uri="{FF2B5EF4-FFF2-40B4-BE49-F238E27FC236}">
                <a16:creationId xmlns:a16="http://schemas.microsoft.com/office/drawing/2014/main" id="{3CDEC335-F8BF-C5CF-4883-118E50FD7E03}"/>
              </a:ext>
            </a:extLst>
          </p:cNvPr>
          <p:cNvPicPr>
            <a:picLocks noChangeAspect="1"/>
          </p:cNvPicPr>
          <p:nvPr/>
        </p:nvPicPr>
        <p:blipFill>
          <a:blip r:embed="rId2"/>
          <a:stretch>
            <a:fillRect/>
          </a:stretch>
        </p:blipFill>
        <p:spPr>
          <a:xfrm>
            <a:off x="2592925" y="935355"/>
            <a:ext cx="8191500" cy="5695950"/>
          </a:xfrm>
          <a:prstGeom prst="rect">
            <a:avLst/>
          </a:prstGeom>
        </p:spPr>
      </p:pic>
    </p:spTree>
    <p:extLst>
      <p:ext uri="{BB962C8B-B14F-4D97-AF65-F5344CB8AC3E}">
        <p14:creationId xmlns:p14="http://schemas.microsoft.com/office/powerpoint/2010/main" val="1370905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08B0E-E1A0-F580-E313-BB1FDB46A2FA}"/>
              </a:ext>
            </a:extLst>
          </p:cNvPr>
          <p:cNvSpPr>
            <a:spLocks noGrp="1"/>
          </p:cNvSpPr>
          <p:nvPr>
            <p:ph type="title"/>
          </p:nvPr>
        </p:nvSpPr>
        <p:spPr>
          <a:xfrm>
            <a:off x="2589212" y="338360"/>
            <a:ext cx="8911687" cy="758920"/>
          </a:xfrm>
        </p:spPr>
        <p:txBody>
          <a:bodyPr/>
          <a:lstStyle/>
          <a:p>
            <a:r>
              <a:rPr lang="sk-SK" b="1"/>
              <a:t>Zmena vlastností ovládacieho prvku</a:t>
            </a:r>
          </a:p>
        </p:txBody>
      </p:sp>
      <p:sp>
        <p:nvSpPr>
          <p:cNvPr id="3" name="Content Placeholder 2">
            <a:extLst>
              <a:ext uri="{FF2B5EF4-FFF2-40B4-BE49-F238E27FC236}">
                <a16:creationId xmlns:a16="http://schemas.microsoft.com/office/drawing/2014/main" id="{3A994F10-BF49-D542-104E-2A07552FB0C3}"/>
              </a:ext>
            </a:extLst>
          </p:cNvPr>
          <p:cNvSpPr>
            <a:spLocks noGrp="1"/>
          </p:cNvSpPr>
          <p:nvPr>
            <p:ph idx="1"/>
          </p:nvPr>
        </p:nvSpPr>
        <p:spPr>
          <a:xfrm>
            <a:off x="2589212" y="1200150"/>
            <a:ext cx="8915400" cy="5166360"/>
          </a:xfrm>
        </p:spPr>
        <p:txBody>
          <a:bodyPr>
            <a:normAutofit fontScale="92500" lnSpcReduction="10000"/>
          </a:bodyPr>
          <a:lstStyle/>
          <a:p>
            <a:r>
              <a:rPr lang="sk-SK" sz="2400" dirty="0"/>
              <a:t>Každý ovládací prvok, ktorý pridáme do </a:t>
            </a:r>
            <a:r>
              <a:rPr lang="sk-SK" sz="2400" dirty="0" err="1"/>
              <a:t>UserForm</a:t>
            </a:r>
            <a:r>
              <a:rPr lang="sk-SK" sz="2400" dirty="0"/>
              <a:t>, má niekoľko vlastností, ktoré určujú spôsob, ako ovládací prvok vyzerá a ako sa správa. </a:t>
            </a:r>
          </a:p>
          <a:p>
            <a:r>
              <a:rPr lang="sk-SK" sz="2400" dirty="0"/>
              <a:t>Niektoré z týchto vlastností (napríklad Výška a Šírka) môžeme zmeniť kliknutím a potiahnutím okraja ovládacieho prvku. </a:t>
            </a:r>
          </a:p>
          <a:p>
            <a:r>
              <a:rPr lang="sk-SK" sz="2400" dirty="0"/>
              <a:t>Ak chceme zmeniť ďalšie vlastnosti, použijeme okno Vlastnosti.</a:t>
            </a:r>
          </a:p>
          <a:p>
            <a:r>
              <a:rPr lang="sk-SK" sz="2400" dirty="0"/>
              <a:t>Pre zobrazenie okna Vlastností klikneme na </a:t>
            </a:r>
            <a:r>
              <a:rPr lang="sk-SK" sz="2400" dirty="0" err="1"/>
              <a:t>View</a:t>
            </a:r>
            <a:r>
              <a:rPr lang="sk-SK" sz="2400" dirty="0"/>
              <a:t> ➪ </a:t>
            </a:r>
            <a:r>
              <a:rPr lang="sk-SK" sz="2400" dirty="0" err="1"/>
              <a:t>Properties</a:t>
            </a:r>
            <a:r>
              <a:rPr lang="sk-SK" sz="2400" dirty="0"/>
              <a:t> </a:t>
            </a:r>
            <a:r>
              <a:rPr lang="sk-SK" sz="2400" dirty="0" err="1"/>
              <a:t>Window</a:t>
            </a:r>
            <a:r>
              <a:rPr lang="sk-SK" sz="2400" dirty="0"/>
              <a:t> (alebo F4). </a:t>
            </a:r>
          </a:p>
          <a:p>
            <a:r>
              <a:rPr lang="sk-SK" sz="2400" dirty="0"/>
              <a:t>V okne Vlastnosti sa zobrazí zoznam vlastností pre vybratý ovládací prvok. (Každý ovládací prvok má inú sadu vlastností.)</a:t>
            </a:r>
          </a:p>
          <a:p>
            <a:r>
              <a:rPr lang="sk-SK" sz="2400" dirty="0"/>
              <a:t>Ak klikneme na samotný </a:t>
            </a:r>
            <a:r>
              <a:rPr lang="sk-SK" sz="2400" dirty="0" err="1"/>
              <a:t>UserForm</a:t>
            </a:r>
            <a:r>
              <a:rPr lang="sk-SK" sz="2400" dirty="0"/>
              <a:t>, v okne Vlastnosti sa zobrazia vlastnosti formulára.</a:t>
            </a:r>
          </a:p>
        </p:txBody>
      </p:sp>
    </p:spTree>
    <p:extLst>
      <p:ext uri="{BB962C8B-B14F-4D97-AF65-F5344CB8AC3E}">
        <p14:creationId xmlns:p14="http://schemas.microsoft.com/office/powerpoint/2010/main" val="18702107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8819298-789D-941F-F837-D3E90036B756}"/>
              </a:ext>
            </a:extLst>
          </p:cNvPr>
          <p:cNvPicPr>
            <a:picLocks noChangeAspect="1"/>
          </p:cNvPicPr>
          <p:nvPr/>
        </p:nvPicPr>
        <p:blipFill>
          <a:blip r:embed="rId2"/>
          <a:stretch>
            <a:fillRect/>
          </a:stretch>
        </p:blipFill>
        <p:spPr>
          <a:xfrm>
            <a:off x="2549842" y="227331"/>
            <a:ext cx="8674418" cy="6403338"/>
          </a:xfrm>
          <a:prstGeom prst="rect">
            <a:avLst/>
          </a:prstGeom>
        </p:spPr>
      </p:pic>
    </p:spTree>
    <p:extLst>
      <p:ext uri="{BB962C8B-B14F-4D97-AF65-F5344CB8AC3E}">
        <p14:creationId xmlns:p14="http://schemas.microsoft.com/office/powerpoint/2010/main" val="674350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DAD51-E71D-9CE1-DFFD-AE3C134430EE}"/>
              </a:ext>
            </a:extLst>
          </p:cNvPr>
          <p:cNvSpPr>
            <a:spLocks noGrp="1"/>
          </p:cNvSpPr>
          <p:nvPr>
            <p:ph type="title"/>
          </p:nvPr>
        </p:nvSpPr>
        <p:spPr>
          <a:xfrm>
            <a:off x="2589212" y="290728"/>
            <a:ext cx="8911687" cy="656050"/>
          </a:xfrm>
        </p:spPr>
        <p:txBody>
          <a:bodyPr/>
          <a:lstStyle/>
          <a:p>
            <a:r>
              <a:rPr lang="sk-SK" b="1" dirty="0"/>
              <a:t>Zobrazenie</a:t>
            </a:r>
            <a:r>
              <a:rPr lang="en-GB" b="1" dirty="0"/>
              <a:t> </a:t>
            </a:r>
            <a:r>
              <a:rPr lang="en-GB" b="1" dirty="0" err="1"/>
              <a:t>UserForm</a:t>
            </a:r>
            <a:endParaRPr lang="en-GB" b="1" dirty="0"/>
          </a:p>
        </p:txBody>
      </p:sp>
      <p:sp>
        <p:nvSpPr>
          <p:cNvPr id="3" name="Content Placeholder 2">
            <a:extLst>
              <a:ext uri="{FF2B5EF4-FFF2-40B4-BE49-F238E27FC236}">
                <a16:creationId xmlns:a16="http://schemas.microsoft.com/office/drawing/2014/main" id="{8CD1A4E7-0EBC-A0F7-C8D8-D858CCB2904A}"/>
              </a:ext>
            </a:extLst>
          </p:cNvPr>
          <p:cNvSpPr>
            <a:spLocks noGrp="1"/>
          </p:cNvSpPr>
          <p:nvPr>
            <p:ph idx="1"/>
          </p:nvPr>
        </p:nvSpPr>
        <p:spPr>
          <a:xfrm>
            <a:off x="2589212" y="1097280"/>
            <a:ext cx="8915400" cy="5469992"/>
          </a:xfrm>
        </p:spPr>
        <p:txBody>
          <a:bodyPr>
            <a:normAutofit/>
          </a:bodyPr>
          <a:lstStyle/>
          <a:p>
            <a:r>
              <a:rPr lang="sk-SK" sz="2800" dirty="0"/>
              <a:t>Musíme tiež napísať procedúru na zobrazenie </a:t>
            </a:r>
            <a:r>
              <a:rPr lang="sk-SK" sz="2800" dirty="0" err="1"/>
              <a:t>UserForm</a:t>
            </a:r>
            <a:r>
              <a:rPr lang="sk-SK" sz="2800" dirty="0"/>
              <a:t>. Používame metódu Show objektu </a:t>
            </a:r>
            <a:r>
              <a:rPr lang="sk-SK" sz="2800" dirty="0" err="1"/>
              <a:t>UserForm</a:t>
            </a:r>
            <a:r>
              <a:rPr lang="sk-SK" sz="2800" dirty="0"/>
              <a:t>. Nasledujúci postup zobrazí </a:t>
            </a:r>
            <a:r>
              <a:rPr lang="sk-SK" sz="2800" dirty="0" err="1"/>
              <a:t>UserForm</a:t>
            </a:r>
            <a:r>
              <a:rPr lang="sk-SK" sz="2800" dirty="0"/>
              <a:t> s názvom UserForm1 :</a:t>
            </a:r>
          </a:p>
          <a:p>
            <a:pPr marL="0" indent="0" algn="l">
              <a:buNone/>
            </a:pPr>
            <a:r>
              <a:rPr lang="sk-SK" sz="2800" b="0" i="0" u="none" strike="noStrike" baseline="0" dirty="0">
                <a:latin typeface="CourierStd"/>
              </a:rPr>
              <a:t>				</a:t>
            </a:r>
            <a:r>
              <a:rPr lang="sk-SK" sz="2800" b="0" i="0" u="none" strike="noStrike" baseline="0" dirty="0" err="1">
                <a:latin typeface="CourierStd"/>
              </a:rPr>
              <a:t>Sub</a:t>
            </a:r>
            <a:r>
              <a:rPr lang="sk-SK" sz="2800" b="0" i="0" u="none" strike="noStrike" baseline="0" dirty="0">
                <a:latin typeface="CourierStd"/>
              </a:rPr>
              <a:t> </a:t>
            </a:r>
            <a:r>
              <a:rPr lang="sk-SK" sz="2800" b="0" i="0" u="none" strike="noStrike" baseline="0" dirty="0" err="1">
                <a:latin typeface="CourierStd"/>
              </a:rPr>
              <a:t>ShowDialog</a:t>
            </a:r>
            <a:r>
              <a:rPr lang="sk-SK" sz="2800" b="0" i="0" u="none" strike="noStrike" baseline="0" dirty="0">
                <a:latin typeface="CourierStd"/>
              </a:rPr>
              <a:t>()</a:t>
            </a:r>
          </a:p>
          <a:p>
            <a:pPr marL="0" indent="0" algn="l">
              <a:buNone/>
            </a:pPr>
            <a:r>
              <a:rPr lang="sk-SK" sz="2800" b="0" i="0" u="none" strike="noStrike" baseline="0" dirty="0">
                <a:latin typeface="CourierStd"/>
              </a:rPr>
              <a:t>					UserForm1.Show</a:t>
            </a:r>
          </a:p>
          <a:p>
            <a:pPr marL="0" indent="0" algn="l">
              <a:buNone/>
            </a:pPr>
            <a:r>
              <a:rPr lang="sk-SK" sz="2800" b="0" i="0" u="none" strike="noStrike" baseline="0" dirty="0">
                <a:latin typeface="CourierStd"/>
              </a:rPr>
              <a:t>				End </a:t>
            </a:r>
            <a:r>
              <a:rPr lang="sk-SK" sz="2800" b="0" i="0" u="none" strike="noStrike" baseline="0" dirty="0" err="1">
                <a:latin typeface="CourierStd"/>
              </a:rPr>
              <a:t>Sub</a:t>
            </a:r>
            <a:endParaRPr lang="sk-SK" sz="2800" b="0" i="0" u="none" strike="noStrike" baseline="0" dirty="0">
              <a:latin typeface="CourierStd"/>
            </a:endParaRPr>
          </a:p>
          <a:p>
            <a:r>
              <a:rPr lang="sk-SK" sz="2800" dirty="0"/>
              <a:t>Táto procedúra by mala byť uložená v bežnom module VBA (nie v module kódu pre </a:t>
            </a:r>
            <a:r>
              <a:rPr lang="sk-SK" sz="2800" dirty="0" err="1"/>
              <a:t>UserForm</a:t>
            </a:r>
            <a:r>
              <a:rPr lang="sk-SK" sz="2800" dirty="0"/>
              <a:t>).</a:t>
            </a:r>
          </a:p>
          <a:p>
            <a:r>
              <a:rPr lang="sk-SK" sz="2800" dirty="0"/>
              <a:t>Po vykonaní procedúry </a:t>
            </a:r>
            <a:r>
              <a:rPr lang="sk-SK" sz="2800" dirty="0" err="1"/>
              <a:t>ShowDialog</a:t>
            </a:r>
            <a:r>
              <a:rPr lang="sk-SK" sz="2800" dirty="0"/>
              <a:t> sa zobrazí </a:t>
            </a:r>
            <a:r>
              <a:rPr lang="sk-SK" sz="2800" dirty="0" err="1"/>
              <a:t>UserForm</a:t>
            </a:r>
            <a:r>
              <a:rPr lang="sk-SK" sz="2800" dirty="0"/>
              <a:t>.</a:t>
            </a:r>
          </a:p>
        </p:txBody>
      </p:sp>
    </p:spTree>
    <p:extLst>
      <p:ext uri="{BB962C8B-B14F-4D97-AF65-F5344CB8AC3E}">
        <p14:creationId xmlns:p14="http://schemas.microsoft.com/office/powerpoint/2010/main" val="7078667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9799F-9147-5519-E9D3-1FA3E274F9EB}"/>
              </a:ext>
            </a:extLst>
          </p:cNvPr>
          <p:cNvSpPr>
            <a:spLocks noGrp="1"/>
          </p:cNvSpPr>
          <p:nvPr>
            <p:ph type="title"/>
          </p:nvPr>
        </p:nvSpPr>
        <p:spPr>
          <a:xfrm>
            <a:off x="2589212" y="418370"/>
            <a:ext cx="8911687" cy="804640"/>
          </a:xfrm>
        </p:spPr>
        <p:txBody>
          <a:bodyPr/>
          <a:lstStyle/>
          <a:p>
            <a:r>
              <a:rPr lang="sk-SK" b="1" dirty="0"/>
              <a:t>Vytvorenie </a:t>
            </a:r>
            <a:r>
              <a:rPr lang="en-GB" b="1" dirty="0" err="1"/>
              <a:t>UserForm</a:t>
            </a:r>
            <a:r>
              <a:rPr lang="sk-SK" b="1" dirty="0"/>
              <a:t> - príklad</a:t>
            </a:r>
            <a:endParaRPr lang="en-GB" b="1" dirty="0"/>
          </a:p>
        </p:txBody>
      </p:sp>
      <p:sp>
        <p:nvSpPr>
          <p:cNvPr id="3" name="Content Placeholder 2">
            <a:extLst>
              <a:ext uri="{FF2B5EF4-FFF2-40B4-BE49-F238E27FC236}">
                <a16:creationId xmlns:a16="http://schemas.microsoft.com/office/drawing/2014/main" id="{AF7223E6-0562-35F2-5F94-2C439E35B7FD}"/>
              </a:ext>
            </a:extLst>
          </p:cNvPr>
          <p:cNvSpPr>
            <a:spLocks noGrp="1"/>
          </p:cNvSpPr>
          <p:nvPr>
            <p:ph idx="1"/>
          </p:nvPr>
        </p:nvSpPr>
        <p:spPr>
          <a:xfrm>
            <a:off x="2589212" y="1223010"/>
            <a:ext cx="8915400" cy="3543300"/>
          </a:xfrm>
        </p:spPr>
        <p:txBody>
          <a:bodyPr>
            <a:normAutofit fontScale="92500" lnSpcReduction="20000"/>
          </a:bodyPr>
          <a:lstStyle/>
          <a:p>
            <a:pPr>
              <a:buFont typeface="+mj-lt"/>
              <a:buAutoNum type="arabicPeriod"/>
            </a:pPr>
            <a:r>
              <a:rPr lang="sk-SK" sz="2800"/>
              <a:t>Vyberte kartu Vývojár ➪ Kód ➪ Visual Basic (alebo Alt+F11). Otvorí sa VB editor.</a:t>
            </a:r>
          </a:p>
          <a:p>
            <a:pPr>
              <a:buFont typeface="+mj-lt"/>
              <a:buAutoNum type="arabicPeriod"/>
            </a:pPr>
            <a:r>
              <a:rPr lang="sk-SK" sz="2800"/>
              <a:t>Kliknite na názov zošita v okne Project Explorer pre aktiváciu.</a:t>
            </a:r>
          </a:p>
          <a:p>
            <a:pPr>
              <a:buFont typeface="+mj-lt"/>
              <a:buAutoNum type="arabicPeriod"/>
            </a:pPr>
            <a:r>
              <a:rPr lang="sk-SK" sz="2800"/>
              <a:t>Vyberte Insert ➪ UserForm. VBE pridá prázdny formulár s názvom UserForm1 a zobrazí Toolbox.</a:t>
            </a:r>
          </a:p>
          <a:p>
            <a:pPr>
              <a:buFont typeface="+mj-lt"/>
              <a:buAutoNum type="arabicPeriod"/>
            </a:pPr>
            <a:r>
              <a:rPr lang="sk-SK" sz="2800"/>
              <a:t>Stlačením klávesu F4 zobrazte okno Vlastnosti a potom zmeňte nasledujúce vlastnosti objektu UserForm:</a:t>
            </a:r>
          </a:p>
        </p:txBody>
      </p:sp>
      <p:pic>
        <p:nvPicPr>
          <p:cNvPr id="5" name="Picture 4">
            <a:extLst>
              <a:ext uri="{FF2B5EF4-FFF2-40B4-BE49-F238E27FC236}">
                <a16:creationId xmlns:a16="http://schemas.microsoft.com/office/drawing/2014/main" id="{5714E63A-6301-1350-B802-6D3F0A1DF95B}"/>
              </a:ext>
            </a:extLst>
          </p:cNvPr>
          <p:cNvPicPr>
            <a:picLocks noChangeAspect="1"/>
          </p:cNvPicPr>
          <p:nvPr/>
        </p:nvPicPr>
        <p:blipFill>
          <a:blip r:embed="rId2"/>
          <a:stretch>
            <a:fillRect/>
          </a:stretch>
        </p:blipFill>
        <p:spPr>
          <a:xfrm>
            <a:off x="3946207" y="4766310"/>
            <a:ext cx="6141796" cy="1531620"/>
          </a:xfrm>
          <a:prstGeom prst="rect">
            <a:avLst/>
          </a:prstGeom>
        </p:spPr>
      </p:pic>
    </p:spTree>
    <p:extLst>
      <p:ext uri="{BB962C8B-B14F-4D97-AF65-F5344CB8AC3E}">
        <p14:creationId xmlns:p14="http://schemas.microsoft.com/office/powerpoint/2010/main" val="8668085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CB379-1297-6DD9-AB90-305B4C234E94}"/>
              </a:ext>
            </a:extLst>
          </p:cNvPr>
          <p:cNvSpPr>
            <a:spLocks noGrp="1"/>
          </p:cNvSpPr>
          <p:nvPr>
            <p:ph type="title"/>
          </p:nvPr>
        </p:nvSpPr>
        <p:spPr>
          <a:xfrm>
            <a:off x="2091690" y="210718"/>
            <a:ext cx="9412922" cy="736060"/>
          </a:xfrm>
        </p:spPr>
        <p:txBody>
          <a:bodyPr>
            <a:normAutofit/>
          </a:bodyPr>
          <a:lstStyle/>
          <a:p>
            <a:r>
              <a:rPr lang="sk-SK" sz="2800" b="1" dirty="0"/>
              <a:t>Vytvorenie </a:t>
            </a:r>
            <a:r>
              <a:rPr lang="en-GB" sz="2800" b="1" dirty="0" err="1"/>
              <a:t>UserForm</a:t>
            </a:r>
            <a:r>
              <a:rPr lang="sk-SK" sz="2800" b="1" dirty="0"/>
              <a:t> – príklad – </a:t>
            </a:r>
            <a:r>
              <a:rPr lang="sk-SK" sz="2800" b="1" dirty="0" err="1"/>
              <a:t>pokr</a:t>
            </a:r>
            <a:r>
              <a:rPr lang="sk-SK" sz="2800" b="1" dirty="0"/>
              <a:t>.</a:t>
            </a:r>
            <a:endParaRPr lang="en-GB" sz="2800" dirty="0"/>
          </a:p>
        </p:txBody>
      </p:sp>
      <p:sp>
        <p:nvSpPr>
          <p:cNvPr id="3" name="Content Placeholder 2">
            <a:extLst>
              <a:ext uri="{FF2B5EF4-FFF2-40B4-BE49-F238E27FC236}">
                <a16:creationId xmlns:a16="http://schemas.microsoft.com/office/drawing/2014/main" id="{8C46EAA8-4E96-C41E-6EF2-4C40A3EB73B7}"/>
              </a:ext>
            </a:extLst>
          </p:cNvPr>
          <p:cNvSpPr>
            <a:spLocks noGrp="1"/>
          </p:cNvSpPr>
          <p:nvPr>
            <p:ph idx="1"/>
          </p:nvPr>
        </p:nvSpPr>
        <p:spPr>
          <a:xfrm>
            <a:off x="2171700" y="946778"/>
            <a:ext cx="9332912" cy="5700504"/>
          </a:xfrm>
        </p:spPr>
        <p:txBody>
          <a:bodyPr>
            <a:normAutofit lnSpcReduction="10000"/>
          </a:bodyPr>
          <a:lstStyle/>
          <a:p>
            <a:pPr>
              <a:buFont typeface="+mj-lt"/>
              <a:buAutoNum type="arabicPeriod" startAt="5"/>
            </a:pPr>
            <a:r>
              <a:rPr lang="sk-SK" sz="2000" dirty="0"/>
              <a:t>Pomocou </a:t>
            </a:r>
            <a:r>
              <a:rPr lang="sk-SK" sz="2000" dirty="0" err="1"/>
              <a:t>Toolbox</a:t>
            </a:r>
            <a:r>
              <a:rPr lang="sk-SK" sz="2000" dirty="0"/>
              <a:t> pridajte objekt </a:t>
            </a:r>
            <a:r>
              <a:rPr lang="sk-SK" sz="2000" dirty="0" err="1"/>
              <a:t>Label</a:t>
            </a:r>
            <a:r>
              <a:rPr lang="sk-SK" sz="2000" dirty="0"/>
              <a:t> do </a:t>
            </a:r>
            <a:r>
              <a:rPr lang="sk-SK" sz="2000" dirty="0" err="1"/>
              <a:t>UserForm</a:t>
            </a:r>
            <a:r>
              <a:rPr lang="sk-SK" sz="2000" dirty="0"/>
              <a:t>. Ak sa panel s nástrojmi nezobrazuje, vyberte </a:t>
            </a:r>
            <a:r>
              <a:rPr lang="sk-SK" sz="2000" dirty="0" err="1"/>
              <a:t>View</a:t>
            </a:r>
            <a:r>
              <a:rPr lang="sk-SK" sz="2000" dirty="0"/>
              <a:t> ➪ </a:t>
            </a:r>
            <a:r>
              <a:rPr lang="sk-SK" sz="2000" dirty="0" err="1"/>
              <a:t>Toolbox</a:t>
            </a:r>
            <a:r>
              <a:rPr lang="sk-SK" sz="2000" dirty="0"/>
              <a:t>.</a:t>
            </a:r>
          </a:p>
          <a:p>
            <a:pPr>
              <a:buFont typeface="+mj-lt"/>
              <a:buAutoNum type="arabicPeriod" startAt="5"/>
            </a:pPr>
            <a:r>
              <a:rPr lang="sk-SK" sz="2000" dirty="0"/>
              <a:t>Vyberte objekt </a:t>
            </a:r>
            <a:r>
              <a:rPr lang="sk-SK" sz="2000" dirty="0" err="1"/>
              <a:t>Label</a:t>
            </a:r>
            <a:r>
              <a:rPr lang="sk-SK" sz="2000" dirty="0"/>
              <a:t> a v okne </a:t>
            </a:r>
            <a:r>
              <a:rPr lang="sk-SK" sz="2000" dirty="0" err="1"/>
              <a:t>Properties</a:t>
            </a:r>
            <a:r>
              <a:rPr lang="sk-SK" sz="2000" dirty="0"/>
              <a:t> zmeňte vlastnosť </a:t>
            </a:r>
            <a:r>
              <a:rPr lang="sk-SK" sz="2000" dirty="0" err="1"/>
              <a:t>Name</a:t>
            </a:r>
            <a:r>
              <a:rPr lang="sk-SK" sz="2000" dirty="0"/>
              <a:t> na </a:t>
            </a:r>
            <a:r>
              <a:rPr lang="sk-SK" sz="2000" dirty="0" err="1"/>
              <a:t>lblMessage</a:t>
            </a:r>
            <a:r>
              <a:rPr lang="sk-SK" sz="2000" dirty="0"/>
              <a:t> a do vlastnosti </a:t>
            </a:r>
            <a:r>
              <a:rPr lang="sk-SK" sz="2000" dirty="0" err="1"/>
              <a:t>Caption</a:t>
            </a:r>
            <a:r>
              <a:rPr lang="sk-SK" sz="2000" dirty="0"/>
              <a:t> zadajte ľubovoľný text.</a:t>
            </a:r>
          </a:p>
          <a:p>
            <a:pPr>
              <a:buFont typeface="+mj-lt"/>
              <a:buAutoNum type="arabicPeriod" startAt="5"/>
            </a:pPr>
            <a:r>
              <a:rPr lang="sk-SK" sz="2000" dirty="0"/>
              <a:t>V okne Vlastnosti kliknite na vlastnosť Písmo a upravte písmo. Môžeme zmeniť typ písma, veľkosť atď. Zmeny sa potom prejavia vo formulári. V tomto príklade bola vlastnosť </a:t>
            </a:r>
            <a:r>
              <a:rPr lang="sk-SK" sz="2000" dirty="0" err="1"/>
              <a:t>TextAlign</a:t>
            </a:r>
            <a:r>
              <a:rPr lang="sk-SK" sz="2000" dirty="0"/>
              <a:t> nastavená na kód, ktorý zarovnáva text na stred.</a:t>
            </a:r>
          </a:p>
          <a:p>
            <a:pPr marL="0" indent="0">
              <a:buNone/>
            </a:pPr>
            <a:r>
              <a:rPr lang="sk-SK" sz="2000" b="0" i="0" u="none" strike="noStrike" baseline="0" dirty="0">
                <a:latin typeface="CourierStd"/>
              </a:rPr>
              <a:t> 			2 – </a:t>
            </a:r>
            <a:r>
              <a:rPr lang="sk-SK" sz="2000" b="0" i="0" u="none" strike="noStrike" baseline="0" dirty="0" err="1">
                <a:latin typeface="CourierStd"/>
              </a:rPr>
              <a:t>fmTextAlignCenter</a:t>
            </a:r>
            <a:endParaRPr lang="sk-SK" sz="2000" b="0" i="0" u="none" strike="noStrike" baseline="0" dirty="0">
              <a:latin typeface="CourierStd"/>
            </a:endParaRPr>
          </a:p>
          <a:p>
            <a:pPr>
              <a:buFont typeface="+mj-lt"/>
              <a:buAutoNum type="arabicPeriod" startAt="8"/>
            </a:pPr>
            <a:r>
              <a:rPr lang="sk-SK" sz="2000" dirty="0"/>
              <a:t>Použite </a:t>
            </a:r>
            <a:r>
              <a:rPr lang="sk-SK" sz="2000" dirty="0" err="1"/>
              <a:t>Toolbox</a:t>
            </a:r>
            <a:r>
              <a:rPr lang="sk-SK" sz="2000" dirty="0"/>
              <a:t> a pridajte objekt </a:t>
            </a:r>
            <a:r>
              <a:rPr lang="sk-SK" sz="2000" dirty="0" err="1"/>
              <a:t>CommandButton</a:t>
            </a:r>
            <a:r>
              <a:rPr lang="sk-SK" sz="2000" dirty="0"/>
              <a:t> do </a:t>
            </a:r>
            <a:r>
              <a:rPr lang="sk-SK" sz="2000" dirty="0" err="1"/>
              <a:t>UserForm</a:t>
            </a:r>
            <a:r>
              <a:rPr lang="sk-SK" sz="2000" dirty="0"/>
              <a:t>. Potom použite okno Vlastnosti na zmenu nasledujúcich vlastností </a:t>
            </a:r>
            <a:r>
              <a:rPr lang="sk-SK" sz="2000" dirty="0" err="1"/>
              <a:t>CommandButton</a:t>
            </a:r>
            <a:r>
              <a:rPr lang="sk-SK" sz="2000" dirty="0"/>
              <a:t> :</a:t>
            </a:r>
          </a:p>
          <a:p>
            <a:pPr marL="0" indent="0">
              <a:buNone/>
            </a:pPr>
            <a:endParaRPr lang="sk-SK" sz="2000" dirty="0"/>
          </a:p>
          <a:p>
            <a:pPr marL="0" indent="0">
              <a:buNone/>
            </a:pPr>
            <a:endParaRPr lang="sk-SK" sz="2000" dirty="0"/>
          </a:p>
          <a:p>
            <a:pPr>
              <a:buFont typeface="+mj-lt"/>
              <a:buAutoNum type="arabicPeriod" startAt="9"/>
            </a:pPr>
            <a:r>
              <a:rPr lang="sk-SK" sz="2000" dirty="0"/>
              <a:t>Vykonajte ďalšie úpravy, aby sa vám formulár páčil. Môžete zmeniť veľkosť formulára alebo presunúť alebo zmeniť veľkosť ovládacích prvkov.</a:t>
            </a:r>
          </a:p>
        </p:txBody>
      </p:sp>
      <p:pic>
        <p:nvPicPr>
          <p:cNvPr id="5" name="Picture 4">
            <a:extLst>
              <a:ext uri="{FF2B5EF4-FFF2-40B4-BE49-F238E27FC236}">
                <a16:creationId xmlns:a16="http://schemas.microsoft.com/office/drawing/2014/main" id="{FBC0B7FF-B1C0-2B93-FBAE-8F4DCD6B35DA}"/>
              </a:ext>
            </a:extLst>
          </p:cNvPr>
          <p:cNvPicPr>
            <a:picLocks noChangeAspect="1"/>
          </p:cNvPicPr>
          <p:nvPr/>
        </p:nvPicPr>
        <p:blipFill>
          <a:blip r:embed="rId2"/>
          <a:stretch>
            <a:fillRect/>
          </a:stretch>
        </p:blipFill>
        <p:spPr>
          <a:xfrm>
            <a:off x="5286896" y="4659637"/>
            <a:ext cx="2031320" cy="965835"/>
          </a:xfrm>
          <a:prstGeom prst="rect">
            <a:avLst/>
          </a:prstGeom>
        </p:spPr>
      </p:pic>
    </p:spTree>
    <p:extLst>
      <p:ext uri="{BB962C8B-B14F-4D97-AF65-F5344CB8AC3E}">
        <p14:creationId xmlns:p14="http://schemas.microsoft.com/office/powerpoint/2010/main" val="35172599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A658066-793A-55DF-9E94-D5C35FD544C7}"/>
              </a:ext>
            </a:extLst>
          </p:cNvPr>
          <p:cNvPicPr>
            <a:picLocks noChangeAspect="1"/>
          </p:cNvPicPr>
          <p:nvPr/>
        </p:nvPicPr>
        <p:blipFill>
          <a:blip r:embed="rId2"/>
          <a:stretch>
            <a:fillRect/>
          </a:stretch>
        </p:blipFill>
        <p:spPr>
          <a:xfrm>
            <a:off x="2151697" y="185146"/>
            <a:ext cx="8798243" cy="6487708"/>
          </a:xfrm>
          <a:prstGeom prst="rect">
            <a:avLst/>
          </a:prstGeom>
        </p:spPr>
      </p:pic>
    </p:spTree>
    <p:extLst>
      <p:ext uri="{BB962C8B-B14F-4D97-AF65-F5344CB8AC3E}">
        <p14:creationId xmlns:p14="http://schemas.microsoft.com/office/powerpoint/2010/main" val="4149845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674EF-D79D-73F8-351B-8E2BBF35C350}"/>
              </a:ext>
            </a:extLst>
          </p:cNvPr>
          <p:cNvSpPr>
            <a:spLocks noGrp="1"/>
          </p:cNvSpPr>
          <p:nvPr>
            <p:ph type="title"/>
          </p:nvPr>
        </p:nvSpPr>
        <p:spPr>
          <a:xfrm>
            <a:off x="2589212" y="315500"/>
            <a:ext cx="8911687" cy="747490"/>
          </a:xfrm>
        </p:spPr>
        <p:txBody>
          <a:bodyPr/>
          <a:lstStyle/>
          <a:p>
            <a:r>
              <a:rPr lang="sk-SK" b="1" dirty="0"/>
              <a:t>Testovanie </a:t>
            </a:r>
            <a:r>
              <a:rPr lang="en-GB" b="1" dirty="0" err="1"/>
              <a:t>UserForm</a:t>
            </a:r>
            <a:endParaRPr lang="en-GB" b="1" dirty="0"/>
          </a:p>
        </p:txBody>
      </p:sp>
      <p:sp>
        <p:nvSpPr>
          <p:cNvPr id="3" name="Content Placeholder 2">
            <a:extLst>
              <a:ext uri="{FF2B5EF4-FFF2-40B4-BE49-F238E27FC236}">
                <a16:creationId xmlns:a16="http://schemas.microsoft.com/office/drawing/2014/main" id="{AA5FC9B3-4EF1-BEFE-0DDD-A6DBF48527A2}"/>
              </a:ext>
            </a:extLst>
          </p:cNvPr>
          <p:cNvSpPr>
            <a:spLocks noGrp="1"/>
          </p:cNvSpPr>
          <p:nvPr>
            <p:ph idx="1"/>
          </p:nvPr>
        </p:nvSpPr>
        <p:spPr>
          <a:xfrm>
            <a:off x="2589212" y="1177290"/>
            <a:ext cx="8915400" cy="5006340"/>
          </a:xfrm>
        </p:spPr>
        <p:txBody>
          <a:bodyPr>
            <a:normAutofit/>
          </a:bodyPr>
          <a:lstStyle/>
          <a:p>
            <a:r>
              <a:rPr lang="sk-SK" sz="3200" dirty="0"/>
              <a:t>V tomto bode má </a:t>
            </a:r>
            <a:r>
              <a:rPr lang="sk-SK" sz="3200" dirty="0" err="1"/>
              <a:t>UserForm</a:t>
            </a:r>
            <a:r>
              <a:rPr lang="sk-SK" sz="3200" dirty="0"/>
              <a:t> všetky potrebné ovládacie prvky. </a:t>
            </a:r>
          </a:p>
          <a:p>
            <a:r>
              <a:rPr lang="sk-SK" sz="3200" dirty="0"/>
              <a:t>Čo chýba, je spôsob, ako zobraziť </a:t>
            </a:r>
            <a:r>
              <a:rPr lang="sk-SK" sz="3200" dirty="0" err="1"/>
              <a:t>UserForm</a:t>
            </a:r>
            <a:r>
              <a:rPr lang="sk-SK" sz="3200" dirty="0"/>
              <a:t>. </a:t>
            </a:r>
          </a:p>
          <a:p>
            <a:r>
              <a:rPr lang="sk-SK" sz="3200" dirty="0"/>
              <a:t>Počas vývoja </a:t>
            </a:r>
            <a:r>
              <a:rPr lang="sk-SK" sz="3200" dirty="0" err="1"/>
              <a:t>UserForm</a:t>
            </a:r>
            <a:r>
              <a:rPr lang="sk-SK" sz="3200" dirty="0"/>
              <a:t> ho môžete zobraziť stlačením klávesu F5 a zistiť, ako vyzerá. </a:t>
            </a:r>
          </a:p>
          <a:p>
            <a:r>
              <a:rPr lang="sk-SK" sz="3200" dirty="0"/>
              <a:t>Ak chcete zatvoriť </a:t>
            </a:r>
            <a:r>
              <a:rPr lang="sk-SK" sz="3200" dirty="0" err="1"/>
              <a:t>UserForm</a:t>
            </a:r>
            <a:r>
              <a:rPr lang="sk-SK" sz="3200" dirty="0"/>
              <a:t>, kliknite na tlačidlo Zavrieť (X) v záhlaví dialógového okna.</a:t>
            </a:r>
          </a:p>
          <a:p>
            <a:endParaRPr lang="sk-SK" sz="3200" dirty="0"/>
          </a:p>
        </p:txBody>
      </p:sp>
    </p:spTree>
    <p:extLst>
      <p:ext uri="{BB962C8B-B14F-4D97-AF65-F5344CB8AC3E}">
        <p14:creationId xmlns:p14="http://schemas.microsoft.com/office/powerpoint/2010/main" val="3811201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104E2-7011-9853-D348-68DD04DBBD19}"/>
              </a:ext>
            </a:extLst>
          </p:cNvPr>
          <p:cNvSpPr>
            <a:spLocks noGrp="1"/>
          </p:cNvSpPr>
          <p:nvPr>
            <p:ph type="title"/>
          </p:nvPr>
        </p:nvSpPr>
        <p:spPr>
          <a:xfrm>
            <a:off x="2589212" y="406940"/>
            <a:ext cx="8911687" cy="678910"/>
          </a:xfrm>
        </p:spPr>
        <p:txBody>
          <a:bodyPr/>
          <a:lstStyle/>
          <a:p>
            <a:r>
              <a:rPr lang="sk-SK" b="1" dirty="0"/>
              <a:t>Vytvorenie vlastnej funkcie</a:t>
            </a:r>
            <a:endParaRPr lang="en-GB" b="1" dirty="0"/>
          </a:p>
        </p:txBody>
      </p:sp>
      <p:sp>
        <p:nvSpPr>
          <p:cNvPr id="3" name="Content Placeholder 2">
            <a:extLst>
              <a:ext uri="{FF2B5EF4-FFF2-40B4-BE49-F238E27FC236}">
                <a16:creationId xmlns:a16="http://schemas.microsoft.com/office/drawing/2014/main" id="{3DDE5A04-C9C5-1B48-952E-815DF8C4134F}"/>
              </a:ext>
            </a:extLst>
          </p:cNvPr>
          <p:cNvSpPr>
            <a:spLocks noGrp="1"/>
          </p:cNvSpPr>
          <p:nvPr>
            <p:ph idx="1"/>
          </p:nvPr>
        </p:nvSpPr>
        <p:spPr>
          <a:xfrm>
            <a:off x="2049779" y="1165860"/>
            <a:ext cx="8915400" cy="1885950"/>
          </a:xfrm>
        </p:spPr>
        <p:txBody>
          <a:bodyPr>
            <a:normAutofit lnSpcReduction="10000"/>
          </a:bodyPr>
          <a:lstStyle/>
          <a:p>
            <a:r>
              <a:rPr lang="sk-SK" sz="2400" dirty="0"/>
              <a:t>Táto vzorová funkcia s názvom </a:t>
            </a:r>
            <a:r>
              <a:rPr lang="sk-SK" sz="2400" b="1" dirty="0" err="1"/>
              <a:t>NumSign</a:t>
            </a:r>
            <a:r>
              <a:rPr lang="sk-SK" sz="2400" dirty="0"/>
              <a:t> používa jeden argument. Funkcia vráti textový reťazec kladný, ak je jej argument väčší ako nula, záporný, ak je argument menší ako nula, a nulový, ak je argument rovný nule. Ak je argument nenumerický, funkcia vráti prázdny reťazec.</a:t>
            </a:r>
          </a:p>
        </p:txBody>
      </p:sp>
      <p:pic>
        <p:nvPicPr>
          <p:cNvPr id="5" name="Picture 4">
            <a:extLst>
              <a:ext uri="{FF2B5EF4-FFF2-40B4-BE49-F238E27FC236}">
                <a16:creationId xmlns:a16="http://schemas.microsoft.com/office/drawing/2014/main" id="{A828877E-544B-C73B-216B-002932ED914E}"/>
              </a:ext>
            </a:extLst>
          </p:cNvPr>
          <p:cNvPicPr>
            <a:picLocks noChangeAspect="1"/>
          </p:cNvPicPr>
          <p:nvPr/>
        </p:nvPicPr>
        <p:blipFill>
          <a:blip r:embed="rId2"/>
          <a:stretch>
            <a:fillRect/>
          </a:stretch>
        </p:blipFill>
        <p:spPr>
          <a:xfrm>
            <a:off x="5507354" y="3131820"/>
            <a:ext cx="5457825" cy="3533775"/>
          </a:xfrm>
          <a:prstGeom prst="rect">
            <a:avLst/>
          </a:prstGeom>
        </p:spPr>
      </p:pic>
    </p:spTree>
    <p:extLst>
      <p:ext uri="{BB962C8B-B14F-4D97-AF65-F5344CB8AC3E}">
        <p14:creationId xmlns:p14="http://schemas.microsoft.com/office/powerpoint/2010/main" val="22702134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7ADB-CFFD-9AB3-1403-E2D87802BB04}"/>
              </a:ext>
            </a:extLst>
          </p:cNvPr>
          <p:cNvSpPr>
            <a:spLocks noGrp="1"/>
          </p:cNvSpPr>
          <p:nvPr>
            <p:ph type="title"/>
          </p:nvPr>
        </p:nvSpPr>
        <p:spPr>
          <a:xfrm>
            <a:off x="2589212" y="306333"/>
            <a:ext cx="8911687" cy="1042407"/>
          </a:xfrm>
        </p:spPr>
        <p:txBody>
          <a:bodyPr>
            <a:normAutofit/>
          </a:bodyPr>
          <a:lstStyle/>
          <a:p>
            <a:r>
              <a:rPr lang="sk-SK" sz="2800" b="1"/>
              <a:t>Procedúra VBA na zobrazenie UserForm, keď je Excel aktívny:</a:t>
            </a:r>
          </a:p>
        </p:txBody>
      </p:sp>
      <p:sp>
        <p:nvSpPr>
          <p:cNvPr id="3" name="Content Placeholder 2">
            <a:extLst>
              <a:ext uri="{FF2B5EF4-FFF2-40B4-BE49-F238E27FC236}">
                <a16:creationId xmlns:a16="http://schemas.microsoft.com/office/drawing/2014/main" id="{9C756E74-30B5-F48B-EAB7-FEBC8E10B72B}"/>
              </a:ext>
            </a:extLst>
          </p:cNvPr>
          <p:cNvSpPr>
            <a:spLocks noGrp="1"/>
          </p:cNvSpPr>
          <p:nvPr>
            <p:ph idx="1"/>
          </p:nvPr>
        </p:nvSpPr>
        <p:spPr>
          <a:xfrm>
            <a:off x="2589212" y="1451609"/>
            <a:ext cx="8915400" cy="5100057"/>
          </a:xfrm>
        </p:spPr>
        <p:txBody>
          <a:bodyPr>
            <a:normAutofit lnSpcReduction="10000"/>
          </a:bodyPr>
          <a:lstStyle/>
          <a:p>
            <a:pPr>
              <a:buFont typeface="+mj-lt"/>
              <a:buAutoNum type="arabicPeriod"/>
            </a:pPr>
            <a:r>
              <a:rPr lang="sk-SK" sz="2000" dirty="0"/>
              <a:t>Vložte modul VBA výberom </a:t>
            </a:r>
            <a:r>
              <a:rPr lang="sk-SK" sz="2000" dirty="0" err="1"/>
              <a:t>Insert</a:t>
            </a:r>
            <a:r>
              <a:rPr lang="sk-SK" sz="2000" dirty="0"/>
              <a:t> ➪ Module.</a:t>
            </a:r>
          </a:p>
          <a:p>
            <a:pPr>
              <a:buFont typeface="+mj-lt"/>
              <a:buAutoNum type="arabicPeriod"/>
            </a:pPr>
            <a:r>
              <a:rPr lang="sk-SK" sz="2000" dirty="0"/>
              <a:t>Do prázdneho modulu zadajte nasledujúci kód:</a:t>
            </a:r>
          </a:p>
          <a:p>
            <a:pPr marL="0" indent="0" algn="l">
              <a:buNone/>
            </a:pPr>
            <a:r>
              <a:rPr lang="sk-SK" sz="2000" b="0" i="0" u="none" strike="noStrike" baseline="0" dirty="0">
                <a:latin typeface="CourierStd"/>
              </a:rPr>
              <a:t>			</a:t>
            </a:r>
            <a:r>
              <a:rPr lang="sk-SK" sz="2000" b="0" i="0" u="none" strike="noStrike" baseline="0" dirty="0" err="1">
                <a:latin typeface="CourierStd"/>
              </a:rPr>
              <a:t>Sub</a:t>
            </a:r>
            <a:r>
              <a:rPr lang="sk-SK" sz="2000" b="0" i="0" u="none" strike="noStrike" baseline="0" dirty="0">
                <a:latin typeface="CourierStd"/>
              </a:rPr>
              <a:t> </a:t>
            </a:r>
            <a:r>
              <a:rPr lang="sk-SK" sz="2000" b="0" i="0" u="none" strike="noStrike" baseline="0" dirty="0" err="1">
                <a:latin typeface="CourierStd"/>
              </a:rPr>
              <a:t>ShowAboutBox</a:t>
            </a:r>
            <a:r>
              <a:rPr lang="sk-SK" sz="2000" b="0" i="0" u="none" strike="noStrike" baseline="0" dirty="0">
                <a:latin typeface="CourierStd"/>
              </a:rPr>
              <a:t>()</a:t>
            </a:r>
          </a:p>
          <a:p>
            <a:pPr marL="0" indent="0" algn="l">
              <a:buNone/>
            </a:pPr>
            <a:r>
              <a:rPr lang="sk-SK" sz="2000" b="0" i="0" u="none" strike="noStrike" baseline="0" dirty="0">
                <a:latin typeface="CourierStd"/>
              </a:rPr>
              <a:t>				</a:t>
            </a:r>
            <a:r>
              <a:rPr lang="sk-SK" sz="2000" b="0" i="0" u="none" strike="noStrike" baseline="0" dirty="0" err="1">
                <a:latin typeface="CourierStd"/>
              </a:rPr>
              <a:t>AboutBox.Show</a:t>
            </a:r>
            <a:endParaRPr lang="sk-SK" sz="2000" b="0" i="0" u="none" strike="noStrike" baseline="0" dirty="0">
              <a:latin typeface="CourierStd"/>
            </a:endParaRPr>
          </a:p>
          <a:p>
            <a:pPr marL="0" indent="0" algn="l">
              <a:buNone/>
            </a:pPr>
            <a:r>
              <a:rPr lang="sk-SK" sz="2000" b="0" i="0" u="none" strike="noStrike" baseline="0" dirty="0">
                <a:latin typeface="CourierStd"/>
              </a:rPr>
              <a:t>			End </a:t>
            </a:r>
            <a:r>
              <a:rPr lang="sk-SK" sz="2000" b="0" i="0" u="none" strike="noStrike" baseline="0" dirty="0" err="1">
                <a:latin typeface="CourierStd"/>
              </a:rPr>
              <a:t>Sub</a:t>
            </a:r>
            <a:endParaRPr lang="sk-SK" sz="2000" b="0" i="0" u="none" strike="noStrike" baseline="0" dirty="0">
              <a:latin typeface="CourierStd"/>
            </a:endParaRPr>
          </a:p>
          <a:p>
            <a:pPr algn="l">
              <a:buFont typeface="+mj-lt"/>
              <a:buAutoNum type="arabicPeriod" startAt="3"/>
            </a:pPr>
            <a:r>
              <a:rPr lang="sk-SK" sz="2000" dirty="0"/>
              <a:t>Ak chcete aktivovať Excel, stlačte Alt+F11.</a:t>
            </a:r>
          </a:p>
          <a:p>
            <a:pPr algn="l">
              <a:buFont typeface="+mj-lt"/>
              <a:buAutoNum type="arabicPeriod" startAt="3"/>
            </a:pPr>
            <a:r>
              <a:rPr lang="sk-SK" sz="2000" dirty="0"/>
              <a:t>Vyberte kartu Vývojár ➪ Kód ➪ Makro (alebo Alt+F8). Zobrazí sa dialógové okno Makro.</a:t>
            </a:r>
          </a:p>
          <a:p>
            <a:pPr algn="l">
              <a:buFont typeface="+mj-lt"/>
              <a:buAutoNum type="arabicPeriod" startAt="3"/>
            </a:pPr>
            <a:r>
              <a:rPr lang="sk-SK" sz="2000" dirty="0"/>
              <a:t>Zo zoznamu makier vyberte </a:t>
            </a:r>
            <a:r>
              <a:rPr lang="sk-SK" sz="2000" dirty="0" err="1"/>
              <a:t>ShowAboutBox</a:t>
            </a:r>
            <a:r>
              <a:rPr lang="sk-SK" sz="2000" dirty="0"/>
              <a:t> a potom kliknite na Spustiť. Zobrazí sa </a:t>
            </a:r>
            <a:r>
              <a:rPr lang="sk-SK" sz="2000" dirty="0" err="1"/>
              <a:t>UserForm</a:t>
            </a:r>
            <a:r>
              <a:rPr lang="sk-SK" sz="2000" dirty="0"/>
              <a:t>.</a:t>
            </a:r>
          </a:p>
          <a:p>
            <a:pPr marL="0" indent="0" algn="l">
              <a:buNone/>
            </a:pPr>
            <a:r>
              <a:rPr lang="sk-SK" sz="2000" dirty="0"/>
              <a:t>Ak klikneme na tlačidlo OK, všimnite si, že sa nezatvorí </a:t>
            </a:r>
            <a:r>
              <a:rPr lang="sk-SK" sz="2000" dirty="0" err="1"/>
              <a:t>UserForm</a:t>
            </a:r>
            <a:r>
              <a:rPr lang="sk-SK" sz="2000" dirty="0"/>
              <a:t>, ako by sme očakávali. Toto tlačidlo musí mať procedúru obsluhy udalosti, aby po kliknutí naň urobilo čokoľvek. Ak chceme zrušiť </a:t>
            </a:r>
            <a:r>
              <a:rPr lang="sk-SK" sz="2000" dirty="0" err="1"/>
              <a:t>UserForm</a:t>
            </a:r>
            <a:r>
              <a:rPr lang="sk-SK" sz="2000" dirty="0"/>
              <a:t>, kliknite na tlačidlo Zavrieť (X) v jeho záhlaví.</a:t>
            </a:r>
          </a:p>
        </p:txBody>
      </p:sp>
    </p:spTree>
    <p:extLst>
      <p:ext uri="{BB962C8B-B14F-4D97-AF65-F5344CB8AC3E}">
        <p14:creationId xmlns:p14="http://schemas.microsoft.com/office/powerpoint/2010/main" val="7659078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70617-2FEA-36E5-8875-D021F5CE74A8}"/>
              </a:ext>
            </a:extLst>
          </p:cNvPr>
          <p:cNvSpPr>
            <a:spLocks noGrp="1"/>
          </p:cNvSpPr>
          <p:nvPr>
            <p:ph type="title"/>
          </p:nvPr>
        </p:nvSpPr>
        <p:spPr>
          <a:xfrm>
            <a:off x="2589212" y="347878"/>
            <a:ext cx="8911687" cy="598900"/>
          </a:xfrm>
        </p:spPr>
        <p:txBody>
          <a:bodyPr>
            <a:normAutofit fontScale="90000"/>
          </a:bodyPr>
          <a:lstStyle/>
          <a:p>
            <a:r>
              <a:rPr lang="sk-SK" b="1"/>
              <a:t>Vytvorenie procedúry obsluhy udalosti</a:t>
            </a:r>
          </a:p>
        </p:txBody>
      </p:sp>
      <p:sp>
        <p:nvSpPr>
          <p:cNvPr id="3" name="Content Placeholder 2">
            <a:extLst>
              <a:ext uri="{FF2B5EF4-FFF2-40B4-BE49-F238E27FC236}">
                <a16:creationId xmlns:a16="http://schemas.microsoft.com/office/drawing/2014/main" id="{87936619-1BCE-7019-C149-2FAAD34DAB00}"/>
              </a:ext>
            </a:extLst>
          </p:cNvPr>
          <p:cNvSpPr>
            <a:spLocks noGrp="1"/>
          </p:cNvSpPr>
          <p:nvPr>
            <p:ph idx="1"/>
          </p:nvPr>
        </p:nvSpPr>
        <p:spPr>
          <a:xfrm>
            <a:off x="2589212" y="1097280"/>
            <a:ext cx="8915400" cy="3737610"/>
          </a:xfrm>
        </p:spPr>
        <p:txBody>
          <a:bodyPr>
            <a:normAutofit/>
          </a:bodyPr>
          <a:lstStyle/>
          <a:p>
            <a:r>
              <a:rPr lang="sk-SK" sz="2000" dirty="0"/>
              <a:t>Keď nastane udalosť, vykoná sa procedúra obsluhy udalosti. V tomto prípade potrebujete postup na spracovanie udalosti </a:t>
            </a:r>
            <a:r>
              <a:rPr lang="sk-SK" sz="2000" dirty="0" err="1"/>
              <a:t>Click</a:t>
            </a:r>
            <a:r>
              <a:rPr lang="sk-SK" sz="2000" dirty="0"/>
              <a:t>, ktorá sa vygeneruje, keď používateľ klikne na tlačidlo OK.</a:t>
            </a:r>
          </a:p>
          <a:p>
            <a:pPr>
              <a:buFont typeface="+mj-lt"/>
              <a:buAutoNum type="arabicPeriod"/>
            </a:pPr>
            <a:r>
              <a:rPr lang="sk-SK" sz="2000" dirty="0"/>
              <a:t>Stlačte Alt+F11 pre aktiváciu VBE.</a:t>
            </a:r>
          </a:p>
          <a:p>
            <a:pPr>
              <a:buFont typeface="+mj-lt"/>
              <a:buAutoNum type="arabicPeriod"/>
            </a:pPr>
            <a:r>
              <a:rPr lang="sk-SK" sz="2000" dirty="0"/>
              <a:t>Aktivujte </a:t>
            </a:r>
            <a:r>
              <a:rPr lang="sk-SK" sz="2000" dirty="0" err="1"/>
              <a:t>UserForm</a:t>
            </a:r>
            <a:r>
              <a:rPr lang="sk-SK" sz="2000" dirty="0"/>
              <a:t> </a:t>
            </a:r>
            <a:r>
              <a:rPr lang="sk-SK" sz="2000" dirty="0" err="1"/>
              <a:t>AboutBox</a:t>
            </a:r>
            <a:r>
              <a:rPr lang="sk-SK" sz="2000" dirty="0"/>
              <a:t> dvojitým kliknutím na jeho názov v okne projektu.</a:t>
            </a:r>
          </a:p>
          <a:p>
            <a:pPr>
              <a:buFont typeface="+mj-lt"/>
              <a:buAutoNum type="arabicPeriod"/>
            </a:pPr>
            <a:r>
              <a:rPr lang="sk-SK" sz="2000" dirty="0"/>
              <a:t>Dvakrát kliknite na ovládací prvok </a:t>
            </a:r>
            <a:r>
              <a:rPr lang="sk-SK" sz="2000" dirty="0" err="1"/>
              <a:t>CommandButton</a:t>
            </a:r>
            <a:r>
              <a:rPr lang="sk-SK" sz="2000" dirty="0"/>
              <a:t>. VBE aktivuje kódový modul pre </a:t>
            </a:r>
            <a:r>
              <a:rPr lang="sk-SK" sz="2000" dirty="0" err="1"/>
              <a:t>UserForm</a:t>
            </a:r>
            <a:r>
              <a:rPr lang="sk-SK" sz="2000" dirty="0"/>
              <a:t> a vloží príkazy </a:t>
            </a:r>
            <a:r>
              <a:rPr lang="sk-SK" sz="2000" dirty="0" err="1"/>
              <a:t>Sub</a:t>
            </a:r>
            <a:r>
              <a:rPr lang="sk-SK" sz="2000" dirty="0"/>
              <a:t> a End </a:t>
            </a:r>
            <a:r>
              <a:rPr lang="sk-SK" sz="2000" dirty="0" err="1"/>
              <a:t>Sub</a:t>
            </a:r>
            <a:r>
              <a:rPr lang="sk-SK" sz="2000" dirty="0"/>
              <a:t> pre udalosť kliknutie tlačidla. </a:t>
            </a:r>
          </a:p>
          <a:p>
            <a:pPr>
              <a:buFont typeface="+mj-lt"/>
              <a:buAutoNum type="arabicPeriod"/>
            </a:pPr>
            <a:r>
              <a:rPr lang="sk-SK" sz="2000" dirty="0"/>
              <a:t>Pred príkaz End </a:t>
            </a:r>
            <a:r>
              <a:rPr lang="sk-SK" sz="2000" dirty="0" err="1"/>
              <a:t>Sub</a:t>
            </a:r>
            <a:r>
              <a:rPr lang="sk-SK" sz="2000" dirty="0"/>
              <a:t> vložte nasledujúci príkaz: </a:t>
            </a:r>
            <a:r>
              <a:rPr lang="sk-SK" sz="2000" dirty="0" err="1"/>
              <a:t>Unload</a:t>
            </a:r>
            <a:r>
              <a:rPr lang="sk-SK" sz="2000" dirty="0"/>
              <a:t> </a:t>
            </a:r>
            <a:r>
              <a:rPr lang="sk-SK" sz="2000" dirty="0" err="1"/>
              <a:t>Me</a:t>
            </a:r>
            <a:endParaRPr lang="sk-SK" sz="2000" dirty="0"/>
          </a:p>
        </p:txBody>
      </p:sp>
      <p:pic>
        <p:nvPicPr>
          <p:cNvPr id="5" name="Picture 4">
            <a:extLst>
              <a:ext uri="{FF2B5EF4-FFF2-40B4-BE49-F238E27FC236}">
                <a16:creationId xmlns:a16="http://schemas.microsoft.com/office/drawing/2014/main" id="{512DD533-EA39-8ED4-0452-9887E8252C93}"/>
              </a:ext>
            </a:extLst>
          </p:cNvPr>
          <p:cNvPicPr>
            <a:picLocks noChangeAspect="1"/>
          </p:cNvPicPr>
          <p:nvPr/>
        </p:nvPicPr>
        <p:blipFill>
          <a:blip r:embed="rId2"/>
          <a:stretch>
            <a:fillRect/>
          </a:stretch>
        </p:blipFill>
        <p:spPr>
          <a:xfrm>
            <a:off x="2063115" y="4746307"/>
            <a:ext cx="3333750" cy="2028825"/>
          </a:xfrm>
          <a:prstGeom prst="rect">
            <a:avLst/>
          </a:prstGeom>
        </p:spPr>
      </p:pic>
      <p:pic>
        <p:nvPicPr>
          <p:cNvPr id="7" name="Picture 6">
            <a:extLst>
              <a:ext uri="{FF2B5EF4-FFF2-40B4-BE49-F238E27FC236}">
                <a16:creationId xmlns:a16="http://schemas.microsoft.com/office/drawing/2014/main" id="{A67FF9F2-7E0F-11CD-CF45-A96B87EA0BDF}"/>
              </a:ext>
            </a:extLst>
          </p:cNvPr>
          <p:cNvPicPr>
            <a:picLocks noChangeAspect="1"/>
          </p:cNvPicPr>
          <p:nvPr/>
        </p:nvPicPr>
        <p:blipFill>
          <a:blip r:embed="rId3"/>
          <a:stretch>
            <a:fillRect/>
          </a:stretch>
        </p:blipFill>
        <p:spPr>
          <a:xfrm>
            <a:off x="5945188" y="5147070"/>
            <a:ext cx="5749802" cy="1227297"/>
          </a:xfrm>
          <a:prstGeom prst="rect">
            <a:avLst/>
          </a:prstGeom>
        </p:spPr>
      </p:pic>
    </p:spTree>
    <p:extLst>
      <p:ext uri="{BB962C8B-B14F-4D97-AF65-F5344CB8AC3E}">
        <p14:creationId xmlns:p14="http://schemas.microsoft.com/office/powerpoint/2010/main" val="6495636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A2FA856-C185-7A1E-89A2-F1F8E3D09F26}"/>
              </a:ext>
            </a:extLst>
          </p:cNvPr>
          <p:cNvSpPr/>
          <p:nvPr/>
        </p:nvSpPr>
        <p:spPr>
          <a:xfrm rot="20783107">
            <a:off x="2623916" y="2224384"/>
            <a:ext cx="8406034" cy="1938992"/>
          </a:xfrm>
          <a:prstGeom prst="rect">
            <a:avLst/>
          </a:prstGeom>
          <a:noFill/>
        </p:spPr>
        <p:txBody>
          <a:bodyPr wrap="square" lIns="91440" tIns="45720" rIns="91440" bIns="45720">
            <a:spAutoFit/>
          </a:bodyPr>
          <a:lstStyle/>
          <a:p>
            <a:pPr algn="ctr"/>
            <a:r>
              <a:rPr lang="sk-SK" sz="6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Ďakujem za pozornosť</a:t>
            </a:r>
            <a:r>
              <a:rPr lang="sk-SK" sz="6000" b="1" dirty="0">
                <a:ln w="9525">
                  <a:solidFill>
                    <a:schemeClr val="bg1"/>
                  </a:solidFill>
                  <a:prstDash val="solid"/>
                </a:ln>
                <a:effectLst>
                  <a:outerShdw blurRad="12700" dist="38100" dir="2700000" algn="tl" rotWithShape="0">
                    <a:schemeClr val="bg1">
                      <a:lumMod val="50000"/>
                    </a:schemeClr>
                  </a:outerShdw>
                </a:effectLst>
              </a:rPr>
              <a:t>!</a:t>
            </a:r>
            <a:endParaRPr lang="en-GB" sz="6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357420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104E2-7011-9853-D348-68DD04DBBD19}"/>
              </a:ext>
            </a:extLst>
          </p:cNvPr>
          <p:cNvSpPr>
            <a:spLocks noGrp="1"/>
          </p:cNvSpPr>
          <p:nvPr>
            <p:ph type="title"/>
          </p:nvPr>
        </p:nvSpPr>
        <p:spPr>
          <a:xfrm>
            <a:off x="2589212" y="406940"/>
            <a:ext cx="8911687" cy="678910"/>
          </a:xfrm>
        </p:spPr>
        <p:txBody>
          <a:bodyPr/>
          <a:lstStyle/>
          <a:p>
            <a:r>
              <a:rPr lang="sk-SK" b="1" dirty="0"/>
              <a:t>Vytvorenie vlastnej funkcie</a:t>
            </a:r>
            <a:endParaRPr lang="en-GB" b="1" dirty="0"/>
          </a:p>
        </p:txBody>
      </p:sp>
      <p:sp>
        <p:nvSpPr>
          <p:cNvPr id="3" name="Content Placeholder 2">
            <a:extLst>
              <a:ext uri="{FF2B5EF4-FFF2-40B4-BE49-F238E27FC236}">
                <a16:creationId xmlns:a16="http://schemas.microsoft.com/office/drawing/2014/main" id="{3DDE5A04-C9C5-1B48-952E-815DF8C4134F}"/>
              </a:ext>
            </a:extLst>
          </p:cNvPr>
          <p:cNvSpPr>
            <a:spLocks noGrp="1"/>
          </p:cNvSpPr>
          <p:nvPr>
            <p:ph idx="1"/>
          </p:nvPr>
        </p:nvSpPr>
        <p:spPr>
          <a:xfrm>
            <a:off x="1863090" y="1165860"/>
            <a:ext cx="9966959" cy="5285200"/>
          </a:xfrm>
        </p:spPr>
        <p:txBody>
          <a:bodyPr>
            <a:normAutofit/>
          </a:bodyPr>
          <a:lstStyle/>
          <a:p>
            <a:r>
              <a:rPr lang="sk-SK" sz="3600" dirty="0"/>
              <a:t>Rovnaký efekt môžeme samozrejme dosiahnuť pomocou nasledujúceho vzorca, ktorý používa vnorené funkcie IF:</a:t>
            </a:r>
          </a:p>
          <a:p>
            <a:pPr marL="0" indent="0">
              <a:buNone/>
            </a:pPr>
            <a:r>
              <a:rPr lang="sk-SK" sz="3200" dirty="0"/>
              <a:t>=IF(ISNUMBER(A1),IF(A1=0,"Zero",IF(A1&gt;0,"Positive","Negative")),"")</a:t>
            </a:r>
          </a:p>
          <a:p>
            <a:r>
              <a:rPr lang="sk-SK" sz="3600" dirty="0"/>
              <a:t>Vytvorenie vlastnej funkcie je jednoduchšie na pochopenie a úpravu ako vzorec.</a:t>
            </a:r>
          </a:p>
        </p:txBody>
      </p:sp>
    </p:spTree>
    <p:extLst>
      <p:ext uri="{BB962C8B-B14F-4D97-AF65-F5344CB8AC3E}">
        <p14:creationId xmlns:p14="http://schemas.microsoft.com/office/powerpoint/2010/main" val="397955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39090-71E3-F102-C05C-2FDEE7F4E375}"/>
              </a:ext>
            </a:extLst>
          </p:cNvPr>
          <p:cNvSpPr>
            <a:spLocks noGrp="1"/>
          </p:cNvSpPr>
          <p:nvPr>
            <p:ph type="title"/>
          </p:nvPr>
        </p:nvSpPr>
        <p:spPr>
          <a:xfrm>
            <a:off x="2589212" y="281210"/>
            <a:ext cx="8911687" cy="758920"/>
          </a:xfrm>
        </p:spPr>
        <p:txBody>
          <a:bodyPr/>
          <a:lstStyle/>
          <a:p>
            <a:r>
              <a:rPr lang="pl-PL" b="1" dirty="0"/>
              <a:t>Použitie funkcie na pracovnom hárku</a:t>
            </a:r>
            <a:endParaRPr lang="en-GB" b="1" dirty="0"/>
          </a:p>
        </p:txBody>
      </p:sp>
      <p:sp>
        <p:nvSpPr>
          <p:cNvPr id="3" name="Content Placeholder 2">
            <a:extLst>
              <a:ext uri="{FF2B5EF4-FFF2-40B4-BE49-F238E27FC236}">
                <a16:creationId xmlns:a16="http://schemas.microsoft.com/office/drawing/2014/main" id="{667F8F9B-1CFC-3DD6-73CC-7D24A7B45FFA}"/>
              </a:ext>
            </a:extLst>
          </p:cNvPr>
          <p:cNvSpPr>
            <a:spLocks noGrp="1"/>
          </p:cNvSpPr>
          <p:nvPr>
            <p:ph idx="1"/>
          </p:nvPr>
        </p:nvSpPr>
        <p:spPr>
          <a:xfrm>
            <a:off x="2589212" y="1257300"/>
            <a:ext cx="8915400" cy="5319490"/>
          </a:xfrm>
        </p:spPr>
        <p:txBody>
          <a:bodyPr>
            <a:normAutofit lnSpcReduction="10000"/>
          </a:bodyPr>
          <a:lstStyle/>
          <a:p>
            <a:r>
              <a:rPr lang="sk-SK" sz="2400" dirty="0"/>
              <a:t>Keď zadáme vzorec, ktorý používa funkciu </a:t>
            </a:r>
            <a:r>
              <a:rPr lang="sk-SK" sz="2400" dirty="0" err="1"/>
              <a:t>NumSign</a:t>
            </a:r>
            <a:r>
              <a:rPr lang="sk-SK" sz="2400" dirty="0"/>
              <a:t>, Excel spustí túto funkciu, pre získanie výsledku.</a:t>
            </a:r>
          </a:p>
          <a:p>
            <a:r>
              <a:rPr lang="sk-SK" sz="2400" dirty="0"/>
              <a:t>Táto vlastná funkcia funguje rovnako ako ktorákoľvek vstavaná funkcia.</a:t>
            </a:r>
          </a:p>
          <a:p>
            <a:r>
              <a:rPr lang="sk-SK" sz="2400" dirty="0"/>
              <a:t>Môžeme ju vložiť do vzorca výberom karty Vzorce ➪ Knižnica funkcií ➪ Vložiť funkciu, čím sa zobrazí dialógové okno Vložiť funkciu. (Vlastné funkcie sú uvedené v kategórii Definované používateľom.)</a:t>
            </a:r>
          </a:p>
          <a:p>
            <a:r>
              <a:rPr lang="sk-SK" sz="2400" dirty="0"/>
              <a:t>Keď vyberieme funkciu zo zoznamu, môžeme použiť dialógové okno Argumenty funkcie na zadanie argumentov pre funkciu.</a:t>
            </a:r>
          </a:p>
          <a:p>
            <a:r>
              <a:rPr lang="sk-SK" sz="2400" dirty="0"/>
              <a:t>Môžeme tiež vnoriť vlastné funkcie a kombinovať ich s inými prvkami vo vzorcoch.</a:t>
            </a:r>
          </a:p>
        </p:txBody>
      </p:sp>
    </p:spTree>
    <p:extLst>
      <p:ext uri="{BB962C8B-B14F-4D97-AF65-F5344CB8AC3E}">
        <p14:creationId xmlns:p14="http://schemas.microsoft.com/office/powerpoint/2010/main" val="2380012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52E27-8D37-5CA9-C0A7-FF5C430A189D}"/>
              </a:ext>
            </a:extLst>
          </p:cNvPr>
          <p:cNvSpPr>
            <a:spLocks noGrp="1"/>
          </p:cNvSpPr>
          <p:nvPr>
            <p:ph type="title"/>
          </p:nvPr>
        </p:nvSpPr>
        <p:spPr>
          <a:xfrm>
            <a:off x="2524345" y="349790"/>
            <a:ext cx="8911687" cy="724630"/>
          </a:xfrm>
        </p:spPr>
        <p:txBody>
          <a:bodyPr/>
          <a:lstStyle/>
          <a:p>
            <a:r>
              <a:rPr lang="sk-SK" b="1" dirty="0"/>
              <a:t>Analýza vlastnej funkcie</a:t>
            </a:r>
            <a:endParaRPr lang="en-GB" b="1" dirty="0"/>
          </a:p>
        </p:txBody>
      </p:sp>
      <p:sp>
        <p:nvSpPr>
          <p:cNvPr id="4" name="TextBox 3">
            <a:extLst>
              <a:ext uri="{FF2B5EF4-FFF2-40B4-BE49-F238E27FC236}">
                <a16:creationId xmlns:a16="http://schemas.microsoft.com/office/drawing/2014/main" id="{8F8D661F-EC45-9230-075F-3B5F86659392}"/>
              </a:ext>
            </a:extLst>
          </p:cNvPr>
          <p:cNvSpPr txBox="1"/>
          <p:nvPr/>
        </p:nvSpPr>
        <p:spPr>
          <a:xfrm>
            <a:off x="2099733" y="1245231"/>
            <a:ext cx="9855199" cy="5262979"/>
          </a:xfrm>
          <a:prstGeom prst="rect">
            <a:avLst/>
          </a:prstGeom>
          <a:noFill/>
        </p:spPr>
        <p:txBody>
          <a:bodyPr wrap="square" rtlCol="0">
            <a:spAutoFit/>
          </a:bodyPr>
          <a:lstStyle/>
          <a:p>
            <a:pPr algn="l"/>
            <a:r>
              <a:rPr lang="en-GB" sz="2400" b="0" i="0" u="none" strike="noStrike" baseline="0" dirty="0">
                <a:latin typeface="CourierStd"/>
              </a:rPr>
              <a:t>Function </a:t>
            </a:r>
            <a:r>
              <a:rPr lang="en-GB" sz="2400" b="0" i="0" u="none" strike="noStrike" baseline="0" dirty="0" err="1">
                <a:latin typeface="CourierStd"/>
              </a:rPr>
              <a:t>NumSign</a:t>
            </a:r>
            <a:r>
              <a:rPr lang="en-GB" sz="2400" b="0" i="0" u="none" strike="noStrike" baseline="0" dirty="0">
                <a:latin typeface="CourierStd"/>
              </a:rPr>
              <a:t>(</a:t>
            </a:r>
            <a:r>
              <a:rPr lang="en-GB" sz="2400" b="0" i="0" u="none" strike="noStrike" baseline="0" dirty="0" err="1">
                <a:latin typeface="CourierStd"/>
              </a:rPr>
              <a:t>num</a:t>
            </a:r>
            <a:r>
              <a:rPr lang="en-GB" sz="2400" b="0" i="0" u="none" strike="noStrike" baseline="0" dirty="0">
                <a:latin typeface="CourierStd"/>
              </a:rPr>
              <a:t>)</a:t>
            </a:r>
          </a:p>
          <a:p>
            <a:pPr algn="l"/>
            <a:r>
              <a:rPr lang="sk-SK" sz="2400" b="0" i="0" u="none" strike="noStrike" baseline="0" dirty="0">
                <a:latin typeface="CourierStd"/>
              </a:rPr>
              <a:t>	</a:t>
            </a:r>
            <a:r>
              <a:rPr lang="en-GB" sz="2400" b="0" i="0" u="none" strike="noStrike" baseline="0" dirty="0">
                <a:latin typeface="CourierStd"/>
              </a:rPr>
              <a:t>If </a:t>
            </a:r>
            <a:r>
              <a:rPr lang="en-GB" sz="2400" b="0" i="0" u="none" strike="noStrike" baseline="0" dirty="0" err="1">
                <a:latin typeface="CourierStd"/>
              </a:rPr>
              <a:t>IsNumeric</a:t>
            </a:r>
            <a:r>
              <a:rPr lang="en-GB" sz="2400" b="0" i="0" u="none" strike="noStrike" baseline="0" dirty="0">
                <a:latin typeface="CourierStd"/>
              </a:rPr>
              <a:t>(</a:t>
            </a:r>
            <a:r>
              <a:rPr lang="en-GB" sz="2400" b="0" i="0" u="none" strike="noStrike" baseline="0" dirty="0" err="1">
                <a:latin typeface="CourierStd"/>
              </a:rPr>
              <a:t>num</a:t>
            </a:r>
            <a:r>
              <a:rPr lang="en-GB" sz="2400" b="0" i="0" u="none" strike="noStrike" baseline="0" dirty="0">
                <a:latin typeface="CourierStd"/>
              </a:rPr>
              <a:t>) Then</a:t>
            </a:r>
          </a:p>
          <a:p>
            <a:pPr algn="l"/>
            <a:r>
              <a:rPr lang="sk-SK" sz="2400" b="0" i="0" u="none" strike="noStrike" baseline="0" dirty="0">
                <a:latin typeface="CourierStd"/>
              </a:rPr>
              <a:t>		</a:t>
            </a:r>
            <a:r>
              <a:rPr lang="en-GB" sz="2400" b="0" i="0" u="none" strike="noStrike" baseline="0" dirty="0">
                <a:latin typeface="CourierStd"/>
              </a:rPr>
              <a:t>Select Case </a:t>
            </a:r>
            <a:r>
              <a:rPr lang="en-GB" sz="2400" b="0" i="0" u="none" strike="noStrike" baseline="0" dirty="0" err="1">
                <a:latin typeface="CourierStd"/>
              </a:rPr>
              <a:t>num</a:t>
            </a:r>
            <a:endParaRPr lang="en-GB" sz="2400" b="0" i="0" u="none" strike="noStrike" baseline="0" dirty="0">
              <a:latin typeface="CourierStd"/>
            </a:endParaRPr>
          </a:p>
          <a:p>
            <a:pPr algn="l"/>
            <a:r>
              <a:rPr lang="sk-SK" sz="2400" b="0" i="0" u="none" strike="noStrike" baseline="0" dirty="0">
                <a:latin typeface="CourierStd"/>
              </a:rPr>
              <a:t>			</a:t>
            </a:r>
            <a:r>
              <a:rPr lang="en-GB" sz="2400" b="0" i="0" u="none" strike="noStrike" baseline="0" dirty="0">
                <a:latin typeface="CourierStd"/>
              </a:rPr>
              <a:t>Case Is &lt; 0</a:t>
            </a:r>
          </a:p>
          <a:p>
            <a:pPr algn="l"/>
            <a:r>
              <a:rPr lang="sk-SK" sz="2400" b="0" i="0" u="none" strike="noStrike" baseline="0" dirty="0">
                <a:latin typeface="CourierStd"/>
              </a:rPr>
              <a:t>				</a:t>
            </a:r>
            <a:r>
              <a:rPr lang="en-GB" sz="2400" b="0" i="0" u="none" strike="noStrike" baseline="0" dirty="0" err="1">
                <a:latin typeface="CourierStd"/>
              </a:rPr>
              <a:t>NumSign</a:t>
            </a:r>
            <a:r>
              <a:rPr lang="en-GB" sz="2400" b="0" i="0" u="none" strike="noStrike" baseline="0" dirty="0">
                <a:latin typeface="CourierStd"/>
              </a:rPr>
              <a:t> = "Negative"</a:t>
            </a:r>
          </a:p>
          <a:p>
            <a:pPr algn="l"/>
            <a:r>
              <a:rPr lang="sk-SK" sz="2400" b="0" i="0" u="none" strike="noStrike" baseline="0" dirty="0">
                <a:latin typeface="CourierStd"/>
              </a:rPr>
              <a:t>			</a:t>
            </a:r>
            <a:r>
              <a:rPr lang="en-GB" sz="2400" b="0" i="0" u="none" strike="noStrike" baseline="0" dirty="0">
                <a:latin typeface="CourierStd"/>
              </a:rPr>
              <a:t>Case 0</a:t>
            </a:r>
          </a:p>
          <a:p>
            <a:pPr algn="l"/>
            <a:r>
              <a:rPr lang="sk-SK" sz="2400" b="0" i="0" u="none" strike="noStrike" baseline="0" dirty="0">
                <a:latin typeface="CourierStd"/>
              </a:rPr>
              <a:t>				</a:t>
            </a:r>
            <a:r>
              <a:rPr lang="en-GB" sz="2400" b="0" i="0" u="none" strike="noStrike" baseline="0" dirty="0" err="1">
                <a:latin typeface="CourierStd"/>
              </a:rPr>
              <a:t>NumSign</a:t>
            </a:r>
            <a:r>
              <a:rPr lang="en-GB" sz="2400" b="0" i="0" u="none" strike="noStrike" baseline="0" dirty="0">
                <a:latin typeface="CourierStd"/>
              </a:rPr>
              <a:t> = "Zero"</a:t>
            </a:r>
          </a:p>
          <a:p>
            <a:pPr algn="l"/>
            <a:r>
              <a:rPr lang="sk-SK" sz="2400" b="0" i="0" u="none" strike="noStrike" baseline="0" dirty="0">
                <a:latin typeface="CourierStd"/>
              </a:rPr>
              <a:t>			</a:t>
            </a:r>
            <a:r>
              <a:rPr lang="en-GB" sz="2400" b="0" i="0" u="none" strike="noStrike" baseline="0" dirty="0">
                <a:latin typeface="CourierStd"/>
              </a:rPr>
              <a:t>Case Is &gt; 0</a:t>
            </a:r>
          </a:p>
          <a:p>
            <a:pPr algn="l"/>
            <a:r>
              <a:rPr lang="sk-SK" sz="2400" b="0" i="0" u="none" strike="noStrike" baseline="0" dirty="0">
                <a:latin typeface="CourierStd"/>
              </a:rPr>
              <a:t>				</a:t>
            </a:r>
            <a:r>
              <a:rPr lang="en-GB" sz="2400" b="0" i="0" u="none" strike="noStrike" baseline="0" dirty="0" err="1">
                <a:latin typeface="CourierStd"/>
              </a:rPr>
              <a:t>NumSign</a:t>
            </a:r>
            <a:r>
              <a:rPr lang="en-GB" sz="2400" b="0" i="0" u="none" strike="noStrike" baseline="0" dirty="0">
                <a:latin typeface="CourierStd"/>
              </a:rPr>
              <a:t> = "Positive"</a:t>
            </a:r>
          </a:p>
          <a:p>
            <a:pPr algn="l"/>
            <a:r>
              <a:rPr lang="sk-SK" sz="2400" b="0" i="0" u="none" strike="noStrike" baseline="0" dirty="0">
                <a:latin typeface="CourierStd"/>
              </a:rPr>
              <a:t>		</a:t>
            </a:r>
            <a:r>
              <a:rPr lang="en-GB" sz="2400" b="0" i="0" u="none" strike="noStrike" baseline="0" dirty="0">
                <a:latin typeface="CourierStd"/>
              </a:rPr>
              <a:t>End Select</a:t>
            </a:r>
          </a:p>
          <a:p>
            <a:pPr algn="l"/>
            <a:r>
              <a:rPr lang="sk-SK" sz="2400" b="0" i="0" u="none" strike="noStrike" baseline="0" dirty="0">
                <a:latin typeface="CourierStd"/>
              </a:rPr>
              <a:t>	</a:t>
            </a:r>
            <a:r>
              <a:rPr lang="en-GB" sz="2400" b="0" i="0" u="none" strike="noStrike" baseline="0" dirty="0">
                <a:latin typeface="CourierStd"/>
              </a:rPr>
              <a:t>Else</a:t>
            </a:r>
          </a:p>
          <a:p>
            <a:pPr algn="l"/>
            <a:r>
              <a:rPr lang="sk-SK" sz="2400" b="0" i="0" u="none" strike="noStrike" baseline="0" dirty="0">
                <a:latin typeface="CourierStd"/>
              </a:rPr>
              <a:t>		</a:t>
            </a:r>
            <a:r>
              <a:rPr lang="en-GB" sz="2400" b="0" i="0" u="none" strike="noStrike" baseline="0" dirty="0" err="1">
                <a:latin typeface="CourierStd"/>
              </a:rPr>
              <a:t>NumSign</a:t>
            </a:r>
            <a:r>
              <a:rPr lang="en-GB" sz="2400" b="0" i="0" u="none" strike="noStrike" baseline="0" dirty="0">
                <a:latin typeface="CourierStd"/>
              </a:rPr>
              <a:t> = ""</a:t>
            </a:r>
          </a:p>
          <a:p>
            <a:pPr algn="l"/>
            <a:r>
              <a:rPr lang="sk-SK" sz="2400" b="0" i="0" u="none" strike="noStrike" baseline="0" dirty="0">
                <a:latin typeface="CourierStd"/>
              </a:rPr>
              <a:t>	</a:t>
            </a:r>
            <a:r>
              <a:rPr lang="en-GB" sz="2400" b="0" i="0" u="none" strike="noStrike" baseline="0" dirty="0">
                <a:latin typeface="CourierStd"/>
              </a:rPr>
              <a:t>End If</a:t>
            </a:r>
          </a:p>
          <a:p>
            <a:pPr algn="l"/>
            <a:r>
              <a:rPr lang="en-GB" sz="2400" b="0" i="0" u="none" strike="noStrike" baseline="0" dirty="0">
                <a:latin typeface="CourierStd"/>
              </a:rPr>
              <a:t>End Function</a:t>
            </a:r>
            <a:endParaRPr lang="en-GB" sz="2400" dirty="0"/>
          </a:p>
        </p:txBody>
      </p:sp>
    </p:spTree>
    <p:extLst>
      <p:ext uri="{BB962C8B-B14F-4D97-AF65-F5344CB8AC3E}">
        <p14:creationId xmlns:p14="http://schemas.microsoft.com/office/powerpoint/2010/main" val="3067422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44261-A5B2-2092-4454-DEF9E06434C6}"/>
              </a:ext>
            </a:extLst>
          </p:cNvPr>
          <p:cNvSpPr>
            <a:spLocks noGrp="1"/>
          </p:cNvSpPr>
          <p:nvPr>
            <p:ph idx="1"/>
          </p:nvPr>
        </p:nvSpPr>
        <p:spPr>
          <a:xfrm>
            <a:off x="2589212" y="525780"/>
            <a:ext cx="8915400" cy="5806440"/>
          </a:xfrm>
        </p:spPr>
        <p:txBody>
          <a:bodyPr>
            <a:normAutofit fontScale="92500"/>
          </a:bodyPr>
          <a:lstStyle/>
          <a:p>
            <a:r>
              <a:rPr lang="sk-SK" sz="2800" dirty="0"/>
              <a:t>Všimnite si, že procedúra začína kľúčovým slovom </a:t>
            </a:r>
            <a:r>
              <a:rPr lang="sk-SK" sz="2800" dirty="0" err="1"/>
              <a:t>Function</a:t>
            </a:r>
            <a:r>
              <a:rPr lang="sk-SK" sz="2800" dirty="0"/>
              <a:t>, za ktorým nasleduje názov funkcie (</a:t>
            </a:r>
            <a:r>
              <a:rPr lang="sk-SK" sz="2800" dirty="0" err="1"/>
              <a:t>NumSign</a:t>
            </a:r>
            <a:r>
              <a:rPr lang="sk-SK" sz="2800" dirty="0"/>
              <a:t>).</a:t>
            </a:r>
          </a:p>
          <a:p>
            <a:r>
              <a:rPr lang="sk-SK" sz="2800" dirty="0"/>
              <a:t>Táto vlastná funkcia používa jeden argument (</a:t>
            </a:r>
            <a:r>
              <a:rPr lang="sk-SK" sz="2800" dirty="0" err="1"/>
              <a:t>num</a:t>
            </a:r>
            <a:r>
              <a:rPr lang="sk-SK" sz="2800" dirty="0"/>
              <a:t>) a názov argumentu je uzavretý v zátvorkách. </a:t>
            </a:r>
          </a:p>
          <a:p>
            <a:r>
              <a:rPr lang="sk-SK" sz="2800" dirty="0"/>
              <a:t>Argument </a:t>
            </a:r>
            <a:r>
              <a:rPr lang="sk-SK" sz="2800" dirty="0" err="1"/>
              <a:t>num</a:t>
            </a:r>
            <a:r>
              <a:rPr lang="sk-SK" sz="2800" dirty="0"/>
              <a:t> predstavuje bunku alebo hodnotu, ktorá sa má spracovať. </a:t>
            </a:r>
          </a:p>
          <a:p>
            <a:r>
              <a:rPr lang="sk-SK" sz="2800" dirty="0"/>
              <a:t>Keď sa funkcia používa na pracovnom hárku, argumentom môže byť odkaz na bunku (napríklad A1) alebo hodnota (napríklad –123).</a:t>
            </a:r>
          </a:p>
          <a:p>
            <a:r>
              <a:rPr lang="sk-SK" sz="2800" dirty="0"/>
              <a:t>Keď sa funkcia používa v inej procedúre, argumentom môže byť číselná premenná, číslo alebo hodnota získaná z bunky.</a:t>
            </a:r>
          </a:p>
        </p:txBody>
      </p:sp>
    </p:spTree>
    <p:extLst>
      <p:ext uri="{BB962C8B-B14F-4D97-AF65-F5344CB8AC3E}">
        <p14:creationId xmlns:p14="http://schemas.microsoft.com/office/powerpoint/2010/main" val="324300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44261-A5B2-2092-4454-DEF9E06434C6}"/>
              </a:ext>
            </a:extLst>
          </p:cNvPr>
          <p:cNvSpPr>
            <a:spLocks noGrp="1"/>
          </p:cNvSpPr>
          <p:nvPr>
            <p:ph idx="1"/>
          </p:nvPr>
        </p:nvSpPr>
        <p:spPr>
          <a:xfrm>
            <a:off x="2589212" y="525780"/>
            <a:ext cx="8915400" cy="5806440"/>
          </a:xfrm>
        </p:spPr>
        <p:txBody>
          <a:bodyPr>
            <a:normAutofit/>
          </a:bodyPr>
          <a:lstStyle/>
          <a:p>
            <a:r>
              <a:rPr lang="sk-SK" sz="2800" dirty="0"/>
              <a:t>Prvý príkaz vo funkcii je príkaz </a:t>
            </a:r>
            <a:r>
              <a:rPr lang="sk-SK" sz="2800" dirty="0" err="1"/>
              <a:t>If</a:t>
            </a:r>
            <a:r>
              <a:rPr lang="sk-SK" sz="2800" dirty="0"/>
              <a:t>. </a:t>
            </a:r>
          </a:p>
          <a:p>
            <a:r>
              <a:rPr lang="sk-SK" sz="2800" dirty="0"/>
              <a:t>Začína sa tým to, čo sa označuje ako blok </a:t>
            </a:r>
            <a:r>
              <a:rPr lang="sk-SK" sz="2800" dirty="0" err="1"/>
              <a:t>If</a:t>
            </a:r>
            <a:r>
              <a:rPr lang="sk-SK" sz="2800" dirty="0"/>
              <a:t>. </a:t>
            </a:r>
          </a:p>
          <a:p>
            <a:r>
              <a:rPr lang="sk-SK" sz="2800" dirty="0"/>
              <a:t>Blok </a:t>
            </a:r>
            <a:r>
              <a:rPr lang="sk-SK" sz="2800" dirty="0" err="1"/>
              <a:t>If</a:t>
            </a:r>
            <a:r>
              <a:rPr lang="sk-SK" sz="2800" dirty="0"/>
              <a:t> pozostáva z príkazu </a:t>
            </a:r>
            <a:r>
              <a:rPr lang="sk-SK" sz="2800" dirty="0" err="1"/>
              <a:t>If</a:t>
            </a:r>
            <a:r>
              <a:rPr lang="sk-SK" sz="2800" dirty="0"/>
              <a:t>, príkazu End </a:t>
            </a:r>
            <a:r>
              <a:rPr lang="sk-SK" sz="2800" dirty="0" err="1"/>
              <a:t>If</a:t>
            </a:r>
            <a:r>
              <a:rPr lang="sk-SK" sz="2800" dirty="0"/>
              <a:t>, jedného alebo viacerých voliteľných príkazov </a:t>
            </a:r>
            <a:r>
              <a:rPr lang="sk-SK" sz="2800" dirty="0" err="1"/>
              <a:t>Else</a:t>
            </a:r>
            <a:r>
              <a:rPr lang="sk-SK" sz="2800" dirty="0"/>
              <a:t> </a:t>
            </a:r>
            <a:r>
              <a:rPr lang="sk-SK" sz="2800" dirty="0" err="1"/>
              <a:t>If</a:t>
            </a:r>
            <a:r>
              <a:rPr lang="sk-SK" sz="2800" dirty="0"/>
              <a:t> a jedného voliteľného príkazu </a:t>
            </a:r>
            <a:r>
              <a:rPr lang="sk-SK" sz="2800" dirty="0" err="1"/>
              <a:t>Else</a:t>
            </a:r>
            <a:r>
              <a:rPr lang="sk-SK" sz="2800" dirty="0"/>
              <a:t>. </a:t>
            </a:r>
          </a:p>
          <a:p>
            <a:r>
              <a:rPr lang="sk-SK" sz="2800" dirty="0"/>
              <a:t>Predchádzajúci kód je odsadený tak, aby bolo zrejmé, že príkazy </a:t>
            </a:r>
            <a:r>
              <a:rPr lang="sk-SK" sz="2800" dirty="0" err="1"/>
              <a:t>Else</a:t>
            </a:r>
            <a:r>
              <a:rPr lang="sk-SK" sz="2800" dirty="0"/>
              <a:t> a End </a:t>
            </a:r>
            <a:r>
              <a:rPr lang="sk-SK" sz="2800" dirty="0" err="1"/>
              <a:t>If</a:t>
            </a:r>
            <a:r>
              <a:rPr lang="sk-SK" sz="2800" dirty="0"/>
              <a:t> v dolnej časti funkcie patria do príkazu </a:t>
            </a:r>
            <a:r>
              <a:rPr lang="sk-SK" sz="2800" dirty="0" err="1"/>
              <a:t>If</a:t>
            </a:r>
            <a:r>
              <a:rPr lang="sk-SK" sz="2800" dirty="0"/>
              <a:t> v hornej časti procedúry.</a:t>
            </a:r>
          </a:p>
          <a:p>
            <a:r>
              <a:rPr lang="sk-SK" sz="2800" dirty="0"/>
              <a:t>Odsadenie je voliteľné, ale zistíme, že ak to urobíme, náš kód bude oveľa ľahšie čitateľný.</a:t>
            </a:r>
          </a:p>
        </p:txBody>
      </p:sp>
    </p:spTree>
    <p:extLst>
      <p:ext uri="{BB962C8B-B14F-4D97-AF65-F5344CB8AC3E}">
        <p14:creationId xmlns:p14="http://schemas.microsoft.com/office/powerpoint/2010/main" val="686462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44261-A5B2-2092-4454-DEF9E06434C6}"/>
              </a:ext>
            </a:extLst>
          </p:cNvPr>
          <p:cNvSpPr>
            <a:spLocks noGrp="1"/>
          </p:cNvSpPr>
          <p:nvPr>
            <p:ph idx="1"/>
          </p:nvPr>
        </p:nvSpPr>
        <p:spPr>
          <a:xfrm>
            <a:off x="2589212" y="525780"/>
            <a:ext cx="8915400" cy="5806440"/>
          </a:xfrm>
        </p:spPr>
        <p:txBody>
          <a:bodyPr>
            <a:normAutofit fontScale="92500" lnSpcReduction="20000"/>
          </a:bodyPr>
          <a:lstStyle/>
          <a:p>
            <a:r>
              <a:rPr lang="sk-SK" sz="2800" dirty="0"/>
              <a:t>Príkaz </a:t>
            </a:r>
            <a:r>
              <a:rPr lang="sk-SK" sz="2800" dirty="0" err="1"/>
              <a:t>If</a:t>
            </a:r>
            <a:r>
              <a:rPr lang="sk-SK" sz="2800" dirty="0"/>
              <a:t> obsahuje vstavanú funkciu </a:t>
            </a:r>
            <a:r>
              <a:rPr lang="sk-SK" sz="2800" dirty="0" err="1"/>
              <a:t>IsNumeric</a:t>
            </a:r>
            <a:r>
              <a:rPr lang="sk-SK" sz="2800" dirty="0"/>
              <a:t>, ktorá vracia hodnotu </a:t>
            </a:r>
            <a:r>
              <a:rPr lang="sk-SK" sz="2800" dirty="0" err="1"/>
              <a:t>True</a:t>
            </a:r>
            <a:r>
              <a:rPr lang="sk-SK" sz="2800" dirty="0"/>
              <a:t>, ak je argumentom číslo, a </a:t>
            </a:r>
            <a:r>
              <a:rPr lang="sk-SK" sz="2800" dirty="0" err="1"/>
              <a:t>False</a:t>
            </a:r>
            <a:r>
              <a:rPr lang="sk-SK" sz="2800" dirty="0"/>
              <a:t>, ak nie je. </a:t>
            </a:r>
          </a:p>
          <a:p>
            <a:r>
              <a:rPr lang="sk-SK" sz="2800" dirty="0"/>
              <a:t>Kedykoľvek vstavaná funkcia začína s </a:t>
            </a:r>
            <a:r>
              <a:rPr lang="sk-SK" sz="2800" dirty="0" err="1"/>
              <a:t>Is</a:t>
            </a:r>
            <a:r>
              <a:rPr lang="sk-SK" sz="2800" dirty="0"/>
              <a:t> alebo Has, vráti </a:t>
            </a:r>
            <a:r>
              <a:rPr lang="sk-SK" sz="2800" dirty="0" err="1"/>
              <a:t>True</a:t>
            </a:r>
            <a:r>
              <a:rPr lang="sk-SK" sz="2800" dirty="0"/>
              <a:t> alebo </a:t>
            </a:r>
            <a:r>
              <a:rPr lang="sk-SK" sz="2800" dirty="0" err="1"/>
              <a:t>False</a:t>
            </a:r>
            <a:r>
              <a:rPr lang="sk-SK" sz="2800" dirty="0"/>
              <a:t> (</a:t>
            </a:r>
            <a:r>
              <a:rPr lang="sk-SK" sz="2800" dirty="0" err="1"/>
              <a:t>boolovská</a:t>
            </a:r>
            <a:r>
              <a:rPr lang="sk-SK" sz="2800" dirty="0"/>
              <a:t> hodnota).</a:t>
            </a:r>
          </a:p>
          <a:p>
            <a:r>
              <a:rPr lang="sk-SK" sz="2800" dirty="0"/>
              <a:t>Funkcia </a:t>
            </a:r>
            <a:r>
              <a:rPr lang="sk-SK" sz="2800" dirty="0" err="1"/>
              <a:t>NumSign</a:t>
            </a:r>
            <a:r>
              <a:rPr lang="sk-SK" sz="2800" dirty="0"/>
              <a:t> používa konštrukciu </a:t>
            </a:r>
            <a:r>
              <a:rPr lang="sk-SK" sz="2800" dirty="0" err="1"/>
              <a:t>Select</a:t>
            </a:r>
            <a:r>
              <a:rPr lang="sk-SK" sz="2800" dirty="0"/>
              <a:t> </a:t>
            </a:r>
            <a:r>
              <a:rPr lang="sk-SK" sz="2800" dirty="0" err="1"/>
              <a:t>Case</a:t>
            </a:r>
            <a:r>
              <a:rPr lang="sk-SK" sz="2800" dirty="0"/>
              <a:t> na vykonanie inej akcie v závislosti od hodnoty </a:t>
            </a:r>
            <a:r>
              <a:rPr lang="sk-SK" sz="2800" dirty="0" err="1"/>
              <a:t>num</a:t>
            </a:r>
            <a:r>
              <a:rPr lang="sk-SK" sz="2800" dirty="0"/>
              <a:t>. </a:t>
            </a:r>
          </a:p>
          <a:p>
            <a:r>
              <a:rPr lang="sk-SK" sz="2800" dirty="0"/>
              <a:t>Ak je číslo menšie ako nula, </a:t>
            </a:r>
            <a:r>
              <a:rPr lang="sk-SK" sz="2800" dirty="0" err="1"/>
              <a:t>NumSign</a:t>
            </a:r>
            <a:r>
              <a:rPr lang="sk-SK" sz="2800" dirty="0"/>
              <a:t> priradí text </a:t>
            </a:r>
            <a:r>
              <a:rPr lang="sk-SK" sz="2800" dirty="0" err="1"/>
              <a:t>Negative</a:t>
            </a:r>
            <a:r>
              <a:rPr lang="sk-SK" sz="2800" dirty="0"/>
              <a:t>.</a:t>
            </a:r>
          </a:p>
          <a:p>
            <a:r>
              <a:rPr lang="fr-FR" sz="2800" dirty="0"/>
              <a:t>Ak sa </a:t>
            </a:r>
            <a:r>
              <a:rPr lang="fr-FR" sz="2800" dirty="0" err="1"/>
              <a:t>num</a:t>
            </a:r>
            <a:r>
              <a:rPr lang="fr-FR" sz="2800" dirty="0"/>
              <a:t> </a:t>
            </a:r>
            <a:r>
              <a:rPr lang="fr-FR" sz="2800" dirty="0" err="1"/>
              <a:t>rovná</a:t>
            </a:r>
            <a:r>
              <a:rPr lang="fr-FR" sz="2800" dirty="0"/>
              <a:t> </a:t>
            </a:r>
            <a:r>
              <a:rPr lang="fr-FR" sz="2800" dirty="0" err="1"/>
              <a:t>nule</a:t>
            </a:r>
            <a:r>
              <a:rPr lang="fr-FR" sz="2800" dirty="0"/>
              <a:t>, </a:t>
            </a:r>
            <a:r>
              <a:rPr lang="fr-FR" sz="2800" dirty="0" err="1"/>
              <a:t>NumSign</a:t>
            </a:r>
            <a:r>
              <a:rPr lang="fr-FR" sz="2800" dirty="0"/>
              <a:t> je </a:t>
            </a:r>
            <a:r>
              <a:rPr lang="fr-FR" sz="2800" dirty="0" err="1"/>
              <a:t>nula</a:t>
            </a:r>
            <a:r>
              <a:rPr lang="sk-SK" sz="2800" dirty="0"/>
              <a:t>. </a:t>
            </a:r>
          </a:p>
          <a:p>
            <a:r>
              <a:rPr lang="sk-SK" sz="2800" dirty="0"/>
              <a:t>Ak je číslo väčšie ako nula, </a:t>
            </a:r>
            <a:r>
              <a:rPr lang="sk-SK" sz="2800" dirty="0" err="1"/>
              <a:t>NumSign</a:t>
            </a:r>
            <a:r>
              <a:rPr lang="sk-SK" sz="2800" dirty="0"/>
              <a:t> výsledok je kladný. </a:t>
            </a:r>
          </a:p>
          <a:p>
            <a:r>
              <a:rPr lang="sk-SK" sz="2800" dirty="0"/>
              <a:t>Hodnota vrátená funkciou je vždy priradená k názvu funkcie.</a:t>
            </a:r>
          </a:p>
        </p:txBody>
      </p:sp>
    </p:spTree>
    <p:extLst>
      <p:ext uri="{BB962C8B-B14F-4D97-AF65-F5344CB8AC3E}">
        <p14:creationId xmlns:p14="http://schemas.microsoft.com/office/powerpoint/2010/main" val="295747087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211</TotalTime>
  <Words>2153</Words>
  <Application>Microsoft Office PowerPoint</Application>
  <PresentationFormat>Widescreen</PresentationFormat>
  <Paragraphs>170</Paragraphs>
  <Slides>32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Century Gothic</vt:lpstr>
      <vt:lpstr>CourierStd</vt:lpstr>
      <vt:lpstr>Wingdings 3</vt:lpstr>
      <vt:lpstr>Wisp</vt:lpstr>
      <vt:lpstr>Funkcie a formuláre</vt:lpstr>
      <vt:lpstr>Úvod do tvorby vlastných VBA funkcií</vt:lpstr>
      <vt:lpstr>Vytvorenie vlastnej funkcie</vt:lpstr>
      <vt:lpstr>Vytvorenie vlastnej funkcie</vt:lpstr>
      <vt:lpstr>Použitie funkcie na pracovnom hárku</vt:lpstr>
      <vt:lpstr>Analýza vlastnej funkcie</vt:lpstr>
      <vt:lpstr>PowerPoint Presentation</vt:lpstr>
      <vt:lpstr>PowerPoint Presentation</vt:lpstr>
      <vt:lpstr>PowerPoint Presentation</vt:lpstr>
      <vt:lpstr>Dôležité informácie o procedúre Funkcia</vt:lpstr>
      <vt:lpstr>Postup vytvorenia vlastnej funkcie:</vt:lpstr>
      <vt:lpstr>Čo funkcia nedokáže</vt:lpstr>
      <vt:lpstr>Použitie argumentov v procedúre Funkcia</vt:lpstr>
      <vt:lpstr>Vytvorenie užívateľského formulára</vt:lpstr>
      <vt:lpstr>Vytvorenie užívateľského formulára – pokr.</vt:lpstr>
      <vt:lpstr>PowerPoint Presentation</vt:lpstr>
      <vt:lpstr>Základné možnosti UserForm – funkcia InputBox</vt:lpstr>
      <vt:lpstr>Základné možnosti UserForm – funkcia MsgBox</vt:lpstr>
      <vt:lpstr>Vytvorenie UserForms: Postup</vt:lpstr>
      <vt:lpstr>Práca s UserForms</vt:lpstr>
      <vt:lpstr>PowerPoint Presentation</vt:lpstr>
      <vt:lpstr>Ovládacie prvky Toolbox</vt:lpstr>
      <vt:lpstr>Zmena vlastností ovládacieho prvku</vt:lpstr>
      <vt:lpstr>PowerPoint Presentation</vt:lpstr>
      <vt:lpstr>Zobrazenie UserForm</vt:lpstr>
      <vt:lpstr>Vytvorenie UserForm - príklad</vt:lpstr>
      <vt:lpstr>Vytvorenie UserForm – príklad – pokr.</vt:lpstr>
      <vt:lpstr>PowerPoint Presentation</vt:lpstr>
      <vt:lpstr>Testovanie UserForm</vt:lpstr>
      <vt:lpstr>Procedúra VBA na zobrazenie UserForm, keď je Excel aktívny:</vt:lpstr>
      <vt:lpstr>Vytvorenie procedúry obsluhy udalosti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and forms</dc:title>
  <dc:creator>Marcela Hallová</dc:creator>
  <cp:lastModifiedBy>Marcela Hallová</cp:lastModifiedBy>
  <cp:revision>47</cp:revision>
  <dcterms:created xsi:type="dcterms:W3CDTF">2022-11-25T15:56:56Z</dcterms:created>
  <dcterms:modified xsi:type="dcterms:W3CDTF">2022-11-27T18:47:40Z</dcterms:modified>
</cp:coreProperties>
</file>