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45EF1-3583-4155-987E-779EBBF9C187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410B1-6430-4B9C-903F-5B194BF60D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74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53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B1B26-DD4D-8D52-E710-31473B2B0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D6840B2-B48A-A0A4-DEC3-345FDF7B6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D64D4CC-75D0-8249-5BEC-64ED6DF55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279FC21-F22E-CDC1-1A0E-0F1E2AC44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8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9FF5B-904D-B206-8C34-9615F8DF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196B2B04-C7EE-4CA1-7413-7CB8021258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DBB37E3E-B802-4E6D-327F-10AF2E64A0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8D402E2-5CCF-0359-864F-F52441333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52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9D89C-A39D-82F5-1727-5A2515AF5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8E10644-9712-DABF-F908-2F7F53FDE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FE416F1-1471-FFFA-FC26-9E7301571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6E3D79C-C174-D18F-B769-11F50266C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99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2B82A-7AB8-949D-C33B-A4FC6F8A0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55C3396-FB0B-6804-9CEE-766FBD92E4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30A5684-81F2-91F1-E3A6-B80716E5A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13FC6BA-ACF4-EE3E-B8A9-10215E5A1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83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38EF4-08F0-2CBE-BC12-83BD35605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19C48FF-A3D8-A054-D2AF-B31BA6BC3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7505B23-3C47-A663-164D-8987AB467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C55CBA8-E143-CD0C-7E0B-CB31C1DE4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60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AC88F-85F7-BDE6-99C1-BEA92228F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5D612AA-9161-889A-3558-35984A3F1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4CF9B5A-FFE6-1637-E808-3442617E6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B4524B4-B558-1255-084E-DDE2EC72DE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39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66664-6AD4-A03B-CB47-0C642B7DF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F576F2D-52B9-E615-4A96-31EABC4065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2BAFF5F-E02E-A1F3-C2F0-EF91EC731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2D2024F-C0F3-D964-3AFB-03A67B2E1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7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75BA6-2E8B-F885-B2EB-A4BC1F8C0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74A0E771-BC25-6B23-5FB6-4683184E3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6E84A56-6CC7-959B-45BD-7F32F11280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25E5E75-2131-251D-141C-DD8927CD1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120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FEC1-6D87-11AE-1259-BC3F59DC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AE19224-7C40-E47C-3342-7BFB090C8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5F9F993-20C0-7FD6-5F24-AB1623AC7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AE4982C-2B21-7EDC-6F5C-08A0C0AED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94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2683B-EC87-0D28-FFA1-A18D7F4A2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81B8F80-9342-B433-E5FF-44E62F8EDA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F82548A-D215-7470-2470-3F6204A3A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CF26145E-D8C0-80EE-17FF-D7FE3481B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9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70FC2-F3BF-7093-BB02-8B78171A20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F499839D-748C-5713-D49F-9B15058885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12EDF4E-A550-ADA0-E9E1-5758F9756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FEA630BA-58CB-9909-FF1E-048834EE4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63108-A1D4-7A37-ABE1-39D770A3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E6CACB7-6C51-CD36-5464-99F03EF03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75D3FFFC-EA55-FB41-4102-46C548E7D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CD33F60-8A53-0B36-B638-04479D037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9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2CB9-21BE-D071-FBE4-612694F9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6AEA51BA-D227-6603-7F03-B5508002D1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3AC5DAF-5137-35C2-0ABA-522CADABFD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C8EF09-18F1-572B-7C64-C2A0580A21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410B1-6430-4B9C-903F-5B194BF60D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3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E4FF4A-B15E-1B27-FAA7-743DEB70D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53DF30-B426-3DE5-8CF8-65E36E3F6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E7A1CA-68F5-7378-B443-13A7C015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76F8159-8486-C988-6F94-D4F56852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3F8EF1E-1820-4A5B-E183-355C99C1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10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4B97C-C8AD-9539-7F8F-685F7066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A366EBFB-A0A0-A20B-82BF-FDAD2A7E7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2B22028-AEF7-993F-33EE-4C4F8010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DBDE15-74FB-62D7-B5B6-1A546FDB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B3726FC-2820-5DF0-213F-1E710EC3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5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6A60523-CEAF-3FCF-95F6-EC7E20DDF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A7939B4-9A97-C892-AE90-72906B205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9EDAD3-E99E-B939-44C7-FE95EF6C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F0B2FF-AB04-D4A9-788B-1937CC5B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F2D9141-2224-190A-B6D8-B3B8B814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2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D73B5-6A04-8EC4-A5EE-F02CF3F6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645BAC-D2BC-8013-9CFD-B601297B4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F1E6DA-C8F3-C982-5B57-27B5F732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C24A7B-4CF6-6BD4-C10C-37DD6A7C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6E2CC29-05C3-C275-9C9B-0D7EB07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0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77861-6D80-F27B-441F-4797BE67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F2602B-179E-4B5D-238D-87DADD0BF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461439-E20A-6990-90EF-E92A80F7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0FD09AB-40A6-790E-0837-C5D264FD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2FB358-D868-01A2-784D-6A168758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C2DB9C-5B48-597B-D8BC-70F2B5EB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2E6DC8C-17B7-A166-3E5E-6DCC037B6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408C29-9C53-D9CE-55B1-6C5B20AF8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62FEFA2-8EEB-7FCC-4A84-847A8449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AB78F3-9E2A-43DF-CDB5-26D8D0FFF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5C33B91-43BA-98F0-18C1-D163E2F0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3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0265F-5C98-F6D2-481D-F84F5133A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15A825-D511-BE82-0956-EB57462B7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28B9779-5B19-BB61-AC2E-0533344FD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7B633E1-C04D-8077-74D4-66C778F42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6BB76BD-FCC3-08B6-9B72-9D4430D9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BF46C15-8F66-83D3-3D35-40695206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081B821-F956-11C4-AD7F-8F4EDE8A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5A3D9C3-AAEF-DE10-6C96-F737D25D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12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DF1F1-94DE-0C26-85FB-7F20F2C8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81D6174-3855-481A-D513-5BB590DA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21B451-0D8E-8340-1D05-58B33870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F7046C6-5AF7-3F61-6B51-82A050D5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1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6C33169-5CB3-142B-5169-B126FC19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2FAE951-DB58-8356-7C6A-E46F7B70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ED37C49-6819-2C80-8570-E2ADC771A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4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E8A607-9B18-4116-DB1A-9C4A46BD7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811A2B-B5D5-F4A1-DC64-4CAEBBDF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A76FD3-53D2-2525-F939-627A170A6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8E445E9-68CD-4102-A110-797D98D6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1C7DCD1-AB1C-D3A3-5BD7-5C4F9187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45A536DA-8ACE-ADBE-58B3-8BC6DE5B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4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4C161-C4DE-83B1-FA9E-F15717BE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A6C898F-B1C5-606E-236F-6C2D84A9F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CD5744-853E-861B-62EE-FD72E9CA8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0722236-A6F3-659E-86D5-71B08FDA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C15F62B-3A7D-A882-5D5C-B354EB49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4ABCCA3-5C36-14BC-8726-AD3E7F49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25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14330649-179C-BD8E-BA49-A7BF8927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DBCB22-3783-060D-2513-6151BE36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8E32DF-654C-8D67-4F7F-882A8040D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3EB04F-6959-4E32-B1E2-5FE64EAADE60}" type="datetimeFigureOut">
              <a:rPr lang="en-GB" smtClean="0"/>
              <a:t>23/11/2024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0BA2E1-5D04-1CD3-3AEB-820CA3E18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6BC5CB-7B74-BA1F-EF6A-CA4287763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8FD55-35FD-44CA-A51F-7F10C83CB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2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ggita.com/story.php?title=Idee_nuove_in_casa_Microsoft_Le_gesture_a_cernier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ggita.it/story.php?title=Che_cosa_e_la_capacita_di_problem_solving_e_perche_e_importante_coltivarla-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Obrázok 4" descr="Obrázok, na ktorom je text, snímka obrazovky, diagram, softvér&#10;&#10;Automaticky generovaný popis">
            <a:extLst>
              <a:ext uri="{FF2B5EF4-FFF2-40B4-BE49-F238E27FC236}">
                <a16:creationId xmlns:a16="http://schemas.microsoft.com/office/drawing/2014/main" id="{B9E965E9-98C8-17E3-9D7F-02FC47E02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2539"/>
          <a:stretch/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1026" name="Picture 2" descr="What is Power BI? - Beginner's Guide to Power BI | DataCamp">
            <a:extLst>
              <a:ext uri="{FF2B5EF4-FFF2-40B4-BE49-F238E27FC236}">
                <a16:creationId xmlns:a16="http://schemas.microsoft.com/office/drawing/2014/main" id="{395035DE-121C-6D4F-8307-D57CA005E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1155" b="1"/>
          <a:stretch/>
        </p:blipFill>
        <p:spPr bwMode="auto">
          <a:xfrm>
            <a:off x="8115298" y="-6"/>
            <a:ext cx="4076702" cy="446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C6FC85-75A4-774A-3EA8-65C5B0E0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573" y="4905953"/>
            <a:ext cx="9932691" cy="858742"/>
          </a:xfrm>
        </p:spPr>
        <p:txBody>
          <a:bodyPr anchor="ctr">
            <a:normAutofit/>
          </a:bodyPr>
          <a:lstStyle/>
          <a:p>
            <a:pPr algn="l"/>
            <a:r>
              <a:rPr lang="sk-SK" sz="4800" b="1" dirty="0" err="1">
                <a:solidFill>
                  <a:srgbClr val="FFFFFF"/>
                </a:solidFill>
              </a:rPr>
              <a:t>Power</a:t>
            </a:r>
            <a:r>
              <a:rPr lang="sk-SK" sz="4800" b="1" dirty="0">
                <a:solidFill>
                  <a:srgbClr val="FFFFFF"/>
                </a:solidFill>
              </a:rPr>
              <a:t> BI</a:t>
            </a:r>
            <a:endParaRPr lang="en-GB" sz="4800" b="1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16C987-FF2E-A6A0-D1C9-878E259FB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570" y="5764694"/>
            <a:ext cx="9932690" cy="436643"/>
          </a:xfrm>
        </p:spPr>
        <p:txBody>
          <a:bodyPr anchor="t">
            <a:normAutofit/>
          </a:bodyPr>
          <a:lstStyle/>
          <a:p>
            <a:pPr algn="l"/>
            <a:r>
              <a:rPr lang="sk-SK" sz="2000">
                <a:solidFill>
                  <a:srgbClr val="FFFFFF"/>
                </a:solidFill>
              </a:rPr>
              <a:t>doc. Ing. Marcela Hallová, PhD.</a:t>
            </a:r>
            <a:endParaRPr lang="en-GB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0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1C5B1-45BD-6207-0207-70491AB29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4FF739E-12E0-27AE-CCA4-E8F9643F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88F989A-C9AC-6ACC-0CDE-E2CF833BB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ACB841C-C9DA-5466-88E8-6B12B6E25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23316A-CD6E-B401-F319-0F27EAA23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656592-EFED-6191-7F3D-6EDBDE214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AB08FF-4580-4E1C-24EB-480E87CA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Import dát – </a:t>
            </a:r>
            <a:r>
              <a:rPr lang="sk-SK" sz="4000" b="1" dirty="0" err="1">
                <a:solidFill>
                  <a:srgbClr val="FFFFFF"/>
                </a:solidFill>
              </a:rPr>
              <a:t>Power</a:t>
            </a:r>
            <a:r>
              <a:rPr lang="sk-SK" sz="4000" b="1" dirty="0">
                <a:solidFill>
                  <a:srgbClr val="FFFFFF"/>
                </a:solidFill>
              </a:rPr>
              <a:t> </a:t>
            </a:r>
            <a:r>
              <a:rPr lang="sk-SK" sz="4000" b="1" dirty="0" err="1">
                <a:solidFill>
                  <a:srgbClr val="FFFFFF"/>
                </a:solidFill>
              </a:rPr>
              <a:t>Query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B249C37-8ED4-69FC-5979-290FD39B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4035104"/>
          </a:xfrm>
        </p:spPr>
        <p:txBody>
          <a:bodyPr anchor="ctr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Po transformovaní údajov sa otvorí </a:t>
            </a:r>
            <a:r>
              <a:rPr lang="sk-SK" sz="3600" dirty="0" err="1"/>
              <a:t>Power</a:t>
            </a:r>
            <a:r>
              <a:rPr lang="sk-SK" sz="3600" dirty="0"/>
              <a:t> </a:t>
            </a:r>
            <a:r>
              <a:rPr lang="sk-SK" sz="3600" dirty="0" err="1"/>
              <a:t>Query</a:t>
            </a:r>
            <a:r>
              <a:rPr lang="sk-SK" sz="3600" dirty="0"/>
              <a:t> editor.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V editore je možné skontrolovať údaje, urobiť zmeny v údaje, ďalšie dodatočné transformácie, formátovanie typov údajov...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Po úprave údajov volíme v ďalšom kroku na karte Home v skupine </a:t>
            </a:r>
            <a:r>
              <a:rPr lang="sk-SK" sz="3600" dirty="0" err="1"/>
              <a:t>Close</a:t>
            </a:r>
            <a:r>
              <a:rPr lang="sk-SK" sz="3600" dirty="0"/>
              <a:t> príkaz </a:t>
            </a:r>
            <a:r>
              <a:rPr lang="sk-SK" sz="3600" dirty="0" err="1"/>
              <a:t>Close&amp;Apply</a:t>
            </a:r>
            <a:r>
              <a:rPr lang="sk-SK" sz="3600" dirty="0"/>
              <a:t>.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FEE3017-B030-BAFA-F858-7B60CB29F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2101" y="4848191"/>
            <a:ext cx="1459779" cy="16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1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0C7597-CCFA-904B-78BB-BC39D9A99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B959208-1C1F-102A-34A8-7001351FF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8F417BB-39BB-D326-AB22-A80B3FC61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3A64D96-AF1B-A6D0-760A-D6D50DE04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28986D-4A25-6632-E05A-997C1113F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8CFC4A-14A2-FA2E-E2B6-87992C419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6C5CA5E-67E3-D048-A369-6B216043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Zobrazenie dátového modelu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6B286A7-EAFD-8F86-85CC-9B817763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4035104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Zvyčajne sa importuje viac ako jedna tabuľka a tým pádom sa vytvára dátový model.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V </a:t>
            </a:r>
            <a:r>
              <a:rPr lang="sk-SK" sz="3600" dirty="0" err="1"/>
              <a:t>Power</a:t>
            </a:r>
            <a:r>
              <a:rPr lang="sk-SK" sz="3600" dirty="0"/>
              <a:t> BI sú dva spôsoby ako vytvárať vzťahy: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Vyberte pole z prvej tabuľky a presuňte ho do poľa v druhej tabuľke, s ktorou chcete vytvoriť vzťah.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Na karte Domov vyberieme Spravovať vzťahy a potom vyberieme „Nový“ na pridanie vzťahu pomocou rovnakého okna, o ktorom bude informácia ďalej.</a:t>
            </a:r>
          </a:p>
        </p:txBody>
      </p:sp>
    </p:spTree>
    <p:extLst>
      <p:ext uri="{BB962C8B-B14F-4D97-AF65-F5344CB8AC3E}">
        <p14:creationId xmlns:p14="http://schemas.microsoft.com/office/powerpoint/2010/main" val="206958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6B20027-7809-276C-38D7-277718E3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8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AB34A9-E759-EFBA-D413-9A9D3FC30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425D7CC-7DE4-53C0-19C7-4BBD87611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A1082BF-25EE-F03D-A22C-2E946E6A3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7AB3DE8-0E29-FFC4-12FF-CB686B7AE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E92E13-4FC3-6A56-480B-FCEB36F1B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524047-1344-E186-62B9-28F75F253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0BAEDE-EFAB-00F9-87CF-01D1B698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Úprava vzťahov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2819B8-B53E-F0E6-DFA9-E86C80C4F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4035104"/>
          </a:xfrm>
        </p:spPr>
        <p:txBody>
          <a:bodyPr anchor="ctr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V predvolenom nastavení sa </a:t>
            </a:r>
            <a:r>
              <a:rPr lang="sk-SK" sz="3600" dirty="0" err="1"/>
              <a:t>Power</a:t>
            </a:r>
            <a:r>
              <a:rPr lang="sk-SK" sz="3600" dirty="0"/>
              <a:t> BI pokúsi odvodiť vzťah medzi tabuľkami – nie vždy sa to podarí, takže možno je lepšie túto funkciu vypnúť v nastaveniach.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Ak chceme upraviť vzťah, klikneme pravým tlačidlom myši na spojovaciu čiaru medzi nimi a vyberieme „Vlastnosti“.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75232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4C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snímka obrazovky, číslo, písmo&#10;&#10;Automaticky generovaný popis">
            <a:extLst>
              <a:ext uri="{FF2B5EF4-FFF2-40B4-BE49-F238E27FC236}">
                <a16:creationId xmlns:a16="http://schemas.microsoft.com/office/drawing/2014/main" id="{529AF2AE-E6FF-A51A-AFFB-C8E05F081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090" y="171450"/>
            <a:ext cx="8332470" cy="64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1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BA6CC-A8C3-AC26-DA7D-F385CD7C7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4683B17-8220-77D8-F49B-04C28D52E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478631A-3FC0-E8C8-DA5D-ABACCA45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CECC1DF-CEBB-D7CE-D83F-D00AFD1A9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2542F1-8A35-36C8-3BA9-143D974D1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D88AC1-8DED-3F17-214F-DCF2FABFA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7445E6-08F2-89B1-5428-466AEC0B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Úprava vzťahov - pokračovanie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3808CF6-6359-72FA-8B2F-46437CC9A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3188735"/>
          </a:xfrm>
        </p:spPr>
        <p:txBody>
          <a:bodyPr anchor="ctr"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Toto okno má pri definovaní vzťahu na výber 2 zaujímavé možnosti: </a:t>
            </a:r>
            <a:r>
              <a:rPr lang="sk-SK" sz="3600" dirty="0" err="1"/>
              <a:t>cardinality</a:t>
            </a:r>
            <a:r>
              <a:rPr lang="sk-SK" sz="3600" dirty="0"/>
              <a:t> a </a:t>
            </a:r>
            <a:r>
              <a:rPr lang="sk-SK" sz="3600" dirty="0" err="1"/>
              <a:t>cross</a:t>
            </a:r>
            <a:r>
              <a:rPr lang="sk-SK" sz="3600" dirty="0"/>
              <a:t> filter </a:t>
            </a:r>
            <a:r>
              <a:rPr lang="sk-SK" sz="3600" dirty="0" err="1"/>
              <a:t>direction</a:t>
            </a:r>
            <a:r>
              <a:rPr lang="sk-SK" sz="3600" dirty="0"/>
              <a:t>. Voľby pre každú z týchto možností môžu mať veľký vplyv na výsledný prehľad, preto vyberajte opatrne.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Rozoberieme každú z týchto možností.</a:t>
            </a:r>
            <a:endParaRPr lang="sk-SK" sz="32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255A0E5-AD34-7EC5-9BAE-3886EE84C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947" y="4836795"/>
            <a:ext cx="9335803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9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E6653F-47F7-AD0C-4710-1882DA65F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0A08F949-B5B8-B0DF-DCB2-113DCAEC2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A21C8A-CAAA-7024-144E-E6E506C57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20C0924-71D8-119D-30D8-595D92E45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F33165-E3A3-C507-3A4B-7D4A6C4F9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A829F-8B36-E379-F4C6-2DACB870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749F0A9-27D3-6001-EB69-5242993E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FFFFFF"/>
                </a:solidFill>
              </a:rPr>
              <a:t>Cardinality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228BC3-ADCE-511F-35C6-9339AD42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5155244"/>
          </a:xfrm>
        </p:spPr>
        <p:txBody>
          <a:bodyPr anchor="ctr">
            <a:normAutofit fontScale="77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 err="1"/>
              <a:t>Cardinality</a:t>
            </a:r>
            <a:r>
              <a:rPr lang="sk-SK" sz="3600" dirty="0"/>
              <a:t> má štyri možnosti: </a:t>
            </a:r>
            <a:r>
              <a:rPr lang="en-GB" sz="3600" dirty="0"/>
              <a:t>many to one, one to one, one to many, or many to many</a:t>
            </a:r>
            <a:r>
              <a:rPr lang="sk-SK" sz="3600" dirty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Pri vytváraní vzťahov sa odporúča, aby spájacie pole obsahovalo jedinečné hodnoty aspoň v 1 z tabuliek.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sk-SK" sz="3200" b="1" dirty="0" err="1">
                <a:solidFill>
                  <a:schemeClr val="accent2"/>
                </a:solidFill>
              </a:rPr>
              <a:t>Many</a:t>
            </a:r>
            <a:r>
              <a:rPr lang="sk-SK" sz="3200" b="1" dirty="0">
                <a:solidFill>
                  <a:schemeClr val="accent2"/>
                </a:solidFill>
              </a:rPr>
              <a:t> to </a:t>
            </a:r>
            <a:r>
              <a:rPr lang="sk-SK" sz="3200" b="1" dirty="0" err="1">
                <a:solidFill>
                  <a:schemeClr val="accent2"/>
                </a:solidFill>
              </a:rPr>
              <a:t>one</a:t>
            </a:r>
            <a:r>
              <a:rPr lang="sk-SK" sz="3200" b="1" dirty="0">
                <a:solidFill>
                  <a:schemeClr val="accent2"/>
                </a:solidFill>
              </a:rPr>
              <a:t> (*:1): </a:t>
            </a:r>
            <a:r>
              <a:rPr lang="sk-SK" sz="3200" dirty="0"/>
              <a:t>najčastejší, predvolený typ vzťahu. Znamená to, že stĺpec v danej tabuľke môže mať viac než jednu inštanciu (stupeň riadenia) hodnoty, a druhá súvisiaca tabuľka, ktorá sa často považuje za vyhľadávanú tabuľku, má iba jednu inštanciu hodnoty.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sk-SK" sz="3200" b="1" dirty="0" err="1">
                <a:solidFill>
                  <a:schemeClr val="accent2"/>
                </a:solidFill>
              </a:rPr>
              <a:t>One</a:t>
            </a:r>
            <a:r>
              <a:rPr lang="sk-SK" sz="3200" b="1" dirty="0">
                <a:solidFill>
                  <a:schemeClr val="accent2"/>
                </a:solidFill>
              </a:rPr>
              <a:t> to </a:t>
            </a:r>
            <a:r>
              <a:rPr lang="sk-SK" sz="3200" b="1" dirty="0" err="1">
                <a:solidFill>
                  <a:schemeClr val="accent2"/>
                </a:solidFill>
              </a:rPr>
              <a:t>one</a:t>
            </a:r>
            <a:r>
              <a:rPr lang="sk-SK" sz="3200" b="1" dirty="0">
                <a:solidFill>
                  <a:schemeClr val="accent2"/>
                </a:solidFill>
              </a:rPr>
              <a:t> (1:1): </a:t>
            </a:r>
            <a:r>
              <a:rPr lang="sk-SK" sz="3200" dirty="0"/>
              <a:t>stĺpec v jednej tabuľke má iba jednu inštanciu konkrétnej hodnoty a súvisiaca tabuľka má iba jednu inštanciu konkrétnej hodnoty.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sk-SK" sz="3200" b="1" dirty="0" err="1">
                <a:solidFill>
                  <a:schemeClr val="accent2"/>
                </a:solidFill>
              </a:rPr>
              <a:t>One</a:t>
            </a:r>
            <a:r>
              <a:rPr lang="sk-SK" sz="3200" b="1" dirty="0">
                <a:solidFill>
                  <a:schemeClr val="accent2"/>
                </a:solidFill>
              </a:rPr>
              <a:t> to </a:t>
            </a:r>
            <a:r>
              <a:rPr lang="sk-SK" sz="3200" b="1" dirty="0" err="1">
                <a:solidFill>
                  <a:schemeClr val="accent2"/>
                </a:solidFill>
              </a:rPr>
              <a:t>many</a:t>
            </a:r>
            <a:r>
              <a:rPr lang="sk-SK" sz="3200" b="1" dirty="0">
                <a:solidFill>
                  <a:schemeClr val="accent2"/>
                </a:solidFill>
              </a:rPr>
              <a:t> (1:*): </a:t>
            </a:r>
            <a:r>
              <a:rPr lang="sk-SK" sz="3200" dirty="0"/>
              <a:t>stĺpec v jednej tabuľke má iba jednu inštanciu konkrétnej hodnoty a súvisiaca tabuľka môže mať viac než jednu inštanciu hodnoty.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sk-SK" sz="3200" b="1" dirty="0" err="1">
                <a:solidFill>
                  <a:schemeClr val="accent2"/>
                </a:solidFill>
              </a:rPr>
              <a:t>Many</a:t>
            </a:r>
            <a:r>
              <a:rPr lang="sk-SK" sz="3200" b="1" dirty="0">
                <a:solidFill>
                  <a:schemeClr val="accent2"/>
                </a:solidFill>
              </a:rPr>
              <a:t> to </a:t>
            </a:r>
            <a:r>
              <a:rPr lang="sk-SK" sz="3200" b="1" dirty="0" err="1">
                <a:solidFill>
                  <a:schemeClr val="accent2"/>
                </a:solidFill>
              </a:rPr>
              <a:t>many</a:t>
            </a:r>
            <a:r>
              <a:rPr lang="sk-SK" sz="3200" b="1" dirty="0">
                <a:solidFill>
                  <a:schemeClr val="accent2"/>
                </a:solidFill>
              </a:rPr>
              <a:t> (*:*): </a:t>
            </a:r>
            <a:r>
              <a:rPr lang="sk-SK" sz="3200" dirty="0"/>
              <a:t>Pomocou zložených modelov môžeme medzi tabuľkami určiť vzťah typu </a:t>
            </a:r>
            <a:r>
              <a:rPr lang="sk-SK" sz="3200" dirty="0" err="1"/>
              <a:t>many</a:t>
            </a:r>
            <a:r>
              <a:rPr lang="sk-SK" sz="3200" dirty="0"/>
              <a:t>-to-</a:t>
            </a:r>
            <a:r>
              <a:rPr lang="sk-SK" sz="3200" dirty="0" err="1"/>
              <a:t>many</a:t>
            </a:r>
            <a:r>
              <a:rPr lang="sk-SK" sz="3200" dirty="0"/>
              <a:t>, čím sa odstránia požiadavky na jedinečné hodnoty v tabuľkách. </a:t>
            </a:r>
          </a:p>
        </p:txBody>
      </p:sp>
    </p:spTree>
    <p:extLst>
      <p:ext uri="{BB962C8B-B14F-4D97-AF65-F5344CB8AC3E}">
        <p14:creationId xmlns:p14="http://schemas.microsoft.com/office/powerpoint/2010/main" val="2320749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8C83F2-5311-4A82-48C0-58E29709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257B8C43-F9B2-7F2B-A897-8C8514F9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B82EEF96-CF78-3E04-6FDA-E078EDF77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36AAC7F0-C727-E0AB-B167-7C9141EEB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69049F-2ADD-74F9-42F2-B11B138A0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8638A1-1201-5EEE-F03B-D845CE1BF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BD825A-9316-AFC8-AD8F-C4124177A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 err="1">
                <a:solidFill>
                  <a:srgbClr val="FFFFFF"/>
                </a:solidFill>
              </a:rPr>
              <a:t>Cross</a:t>
            </a:r>
            <a:r>
              <a:rPr lang="sk-SK" sz="4000" b="1" dirty="0">
                <a:solidFill>
                  <a:srgbClr val="FFFFFF"/>
                </a:solidFill>
              </a:rPr>
              <a:t> filter </a:t>
            </a:r>
            <a:r>
              <a:rPr lang="sk-SK" sz="4000" b="1" dirty="0" err="1">
                <a:solidFill>
                  <a:srgbClr val="FFFFFF"/>
                </a:solidFill>
              </a:rPr>
              <a:t>direction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4B6A36F-B844-8289-64A4-1CA581D71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5155244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 err="1"/>
              <a:t>Cross</a:t>
            </a:r>
            <a:r>
              <a:rPr lang="sk-SK" sz="3600" dirty="0"/>
              <a:t> filter </a:t>
            </a:r>
            <a:r>
              <a:rPr lang="sk-SK" sz="3600" dirty="0" err="1"/>
              <a:t>direction</a:t>
            </a:r>
            <a:r>
              <a:rPr lang="sk-SK" sz="3600" dirty="0"/>
              <a:t> dáva na výber medzi jedným a oboma smermi.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Vzťahy plynú z tabuľky s jedinečnými hodnotami do tabuľky s mnohými hodnotami.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sk-SK" sz="3600" b="1" dirty="0">
                <a:solidFill>
                  <a:schemeClr val="accent2"/>
                </a:solidFill>
              </a:rPr>
              <a:t>Both: </a:t>
            </a:r>
            <a:r>
              <a:rPr lang="sk-SK" sz="3600" dirty="0"/>
              <a:t>Na účely filtrovania sa s oboma tabuľkami zaobchádza, akoby išlo o jednu tabuľku.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sk-SK" sz="3600" b="1" dirty="0">
                <a:solidFill>
                  <a:schemeClr val="accent2"/>
                </a:solidFill>
              </a:rPr>
              <a:t>Single: </a:t>
            </a:r>
            <a:r>
              <a:rPr lang="sk-SK" sz="3600" dirty="0"/>
              <a:t>Najčastejší, predvolený smer, ktorý znamená, že možnosti filtrovania pri prepojených tabuľkách fungujú v tabuľke, v ktorej sa agregujú hodnoty. </a:t>
            </a:r>
          </a:p>
        </p:txBody>
      </p:sp>
    </p:spTree>
    <p:extLst>
      <p:ext uri="{BB962C8B-B14F-4D97-AF65-F5344CB8AC3E}">
        <p14:creationId xmlns:p14="http://schemas.microsoft.com/office/powerpoint/2010/main" val="123248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04BA55-1C7C-2C9F-BF11-69AD7D1C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DAE3166-D052-822A-CBD9-4DAB99943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C352395B-E411-5DC2-5F89-E592C1129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AC10C7B-E1AF-618C-F5E5-9BEA1B7A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9AE412-99B6-389D-6756-CC4F1BA9D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80A207-CA64-8CCD-2693-4A808C7A8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71424E-4D76-4889-D192-0F20A372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DAX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D10FCC-5A65-F1B2-AC83-1F0925D0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85278"/>
            <a:ext cx="11484999" cy="4678183"/>
          </a:xfrm>
        </p:spPr>
        <p:txBody>
          <a:bodyPr anchor="ctr">
            <a:normAutofit fontScale="92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dirty="0"/>
              <a:t>Výpočty v </a:t>
            </a:r>
            <a:r>
              <a:rPr lang="sk-SK" dirty="0" err="1"/>
              <a:t>Power</a:t>
            </a:r>
            <a:r>
              <a:rPr lang="sk-SK" dirty="0"/>
              <a:t> BI využívajú vzorce nazývané DAX alebo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Analysis</a:t>
            </a:r>
            <a:r>
              <a:rPr lang="sk-SK" dirty="0"/>
              <a:t> </a:t>
            </a:r>
            <a:r>
              <a:rPr lang="sk-SK" dirty="0" err="1"/>
              <a:t>Expressions</a:t>
            </a:r>
            <a:r>
              <a:rPr lang="sk-SK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dirty="0"/>
              <a:t>Jazyk DAX umožňuje vytvárať nové polia a dokonca aj nové tabuľky v modeli.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dirty="0"/>
              <a:t>V </a:t>
            </a:r>
            <a:r>
              <a:rPr lang="sk-SK" dirty="0" err="1"/>
              <a:t>Power</a:t>
            </a:r>
            <a:r>
              <a:rPr lang="sk-SK" dirty="0"/>
              <a:t> BI môžeme vykonávať 3 typy výpočtov, ktoré používajú vzorce jazyka DAX: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2800" b="1" dirty="0">
                <a:solidFill>
                  <a:schemeClr val="accent2"/>
                </a:solidFill>
              </a:rPr>
              <a:t>Vypočítané tabuľky </a:t>
            </a:r>
            <a:r>
              <a:rPr lang="sk-SK" sz="2800" dirty="0"/>
              <a:t>– tieto výpočty pridajú do zostavy ďalšiu tabuľku na základe vzorca.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2800" b="1" dirty="0">
                <a:solidFill>
                  <a:schemeClr val="accent2"/>
                </a:solidFill>
              </a:rPr>
              <a:t>Vypočítané stĺpce </a:t>
            </a:r>
            <a:r>
              <a:rPr lang="sk-SK" sz="2800" dirty="0"/>
              <a:t>– tieto výpočty pridajú do tabuľky ďalší stĺpec na základe vzorca. S týmito stĺpcami sa zaobchádza ako s akýmikoľvek inými poľami v tabuľke.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2800" b="1" dirty="0" err="1">
                <a:solidFill>
                  <a:schemeClr val="accent2"/>
                </a:solidFill>
              </a:rPr>
              <a:t>Merítka</a:t>
            </a:r>
            <a:r>
              <a:rPr lang="sk-SK" sz="2800" b="1" dirty="0">
                <a:solidFill>
                  <a:schemeClr val="accent2"/>
                </a:solidFill>
              </a:rPr>
              <a:t> </a:t>
            </a:r>
            <a:r>
              <a:rPr lang="sk-SK" sz="2800" dirty="0"/>
              <a:t>– tieto výpočty pridajú súhrnnú alebo agregovanú </a:t>
            </a:r>
            <a:r>
              <a:rPr lang="sk-SK" sz="2800" dirty="0" err="1"/>
              <a:t>merítko</a:t>
            </a:r>
            <a:r>
              <a:rPr lang="sk-SK" sz="2800" dirty="0"/>
              <a:t> do tabuľky na základe vzorca.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08579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59DBE09-1740-E0DF-6A95-95FD1911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8" y="285670"/>
            <a:ext cx="3366324" cy="14174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E1FDEDB-3B8A-2F52-1532-7237698CE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226" y="285670"/>
            <a:ext cx="6363588" cy="42868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A075EC3-5387-00B9-D8DC-F141EC4DA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28" y="2108719"/>
            <a:ext cx="6544588" cy="1657581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F298BC4-14EA-6DEF-7236-CBC02FCE1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024" y="2028630"/>
            <a:ext cx="3448531" cy="140037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F92D4555-FEEA-BA68-CA4E-0030EE014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226" y="933102"/>
            <a:ext cx="3639058" cy="1095528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427533DE-ED69-8691-9783-4BB8D1C02B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515" y="4419765"/>
            <a:ext cx="11146970" cy="1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99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E785A6-A766-1231-114F-6917B9D0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Čo je </a:t>
            </a:r>
            <a:r>
              <a:rPr lang="sk-SK" sz="4000" b="1" dirty="0" err="1">
                <a:solidFill>
                  <a:srgbClr val="FFFFFF"/>
                </a:solidFill>
              </a:rPr>
              <a:t>Power</a:t>
            </a:r>
            <a:r>
              <a:rPr lang="sk-SK" sz="4000" b="1" dirty="0">
                <a:solidFill>
                  <a:srgbClr val="FFFFFF"/>
                </a:solidFill>
              </a:rPr>
              <a:t> BI?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FE8055-B216-D0E1-2197-99C9EB18F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5155244"/>
          </a:xfrm>
        </p:spPr>
        <p:txBody>
          <a:bodyPr anchor="ctr"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k-SK" sz="3200" dirty="0" err="1"/>
              <a:t>Power</a:t>
            </a:r>
            <a:r>
              <a:rPr lang="sk-SK" sz="3200" dirty="0"/>
              <a:t> BI je nástroj spadajúci pod oblasť Business </a:t>
            </a:r>
            <a:r>
              <a:rPr lang="sk-SK" sz="3200" dirty="0" err="1"/>
              <a:t>Intelligence</a:t>
            </a:r>
            <a:r>
              <a:rPr lang="sk-SK" sz="3200" dirty="0"/>
              <a:t>, ktorý umožňuje pripojiť sa k rôznym zdrojom údajov, vizualizovať údaje v zostavách a </a:t>
            </a:r>
            <a:r>
              <a:rPr lang="sk-SK" sz="3200" dirty="0" err="1"/>
              <a:t>dashboardoch</a:t>
            </a:r>
            <a:r>
              <a:rPr lang="sk-SK" sz="3200" dirty="0"/>
              <a:t> a potom ich zdieľať </a:t>
            </a:r>
            <a:br>
              <a:rPr lang="sk-SK" sz="3200" dirty="0"/>
            </a:br>
            <a:r>
              <a:rPr lang="sk-SK" sz="3200" dirty="0"/>
              <a:t>s kýmkoľvek.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3200" dirty="0"/>
          </a:p>
          <a:p>
            <a:pPr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Skladá sa z troch hlavných častí:</a:t>
            </a:r>
          </a:p>
          <a:p>
            <a:pPr lvl="1">
              <a:spcBef>
                <a:spcPts val="0"/>
              </a:spcBef>
            </a:pPr>
            <a:r>
              <a:rPr lang="sk-SK" b="1" dirty="0" err="1">
                <a:solidFill>
                  <a:schemeClr val="accent2"/>
                </a:solidFill>
              </a:rPr>
              <a:t>Power</a:t>
            </a:r>
            <a:r>
              <a:rPr lang="sk-SK" b="1" dirty="0">
                <a:solidFill>
                  <a:schemeClr val="accent2"/>
                </a:solidFill>
              </a:rPr>
              <a:t> BI Desktop </a:t>
            </a:r>
            <a:r>
              <a:rPr lang="sk-SK" dirty="0"/>
              <a:t>- bezplatná počítačová aplikácia na vytváranie a navrhovanie zostáv. </a:t>
            </a:r>
          </a:p>
          <a:p>
            <a:pPr lvl="1">
              <a:spcBef>
                <a:spcPts val="0"/>
              </a:spcBef>
            </a:pPr>
            <a:r>
              <a:rPr lang="sk-SK" b="1" dirty="0" err="1">
                <a:solidFill>
                  <a:schemeClr val="accent2"/>
                </a:solidFill>
              </a:rPr>
              <a:t>Power</a:t>
            </a:r>
            <a:r>
              <a:rPr lang="sk-SK" b="1" dirty="0">
                <a:solidFill>
                  <a:schemeClr val="accent2"/>
                </a:solidFill>
              </a:rPr>
              <a:t> BI Service </a:t>
            </a:r>
            <a:r>
              <a:rPr lang="sk-SK" dirty="0"/>
              <a:t>- služba publikovania online na prezeranie a zdieľanie zostáv </a:t>
            </a:r>
            <a:br>
              <a:rPr lang="sk-SK" dirty="0"/>
            </a:br>
            <a:r>
              <a:rPr lang="sk-SK" dirty="0"/>
              <a:t>a </a:t>
            </a:r>
            <a:r>
              <a:rPr lang="sk-SK" dirty="0" err="1"/>
              <a:t>dashboardov</a:t>
            </a:r>
            <a:r>
              <a:rPr lang="sk-SK" dirty="0"/>
              <a:t>.</a:t>
            </a:r>
          </a:p>
          <a:p>
            <a:pPr lvl="1">
              <a:spcBef>
                <a:spcPts val="0"/>
              </a:spcBef>
            </a:pPr>
            <a:r>
              <a:rPr lang="sk-SK" b="1" dirty="0" err="1">
                <a:solidFill>
                  <a:schemeClr val="accent2"/>
                </a:solidFill>
              </a:rPr>
              <a:t>Power</a:t>
            </a:r>
            <a:r>
              <a:rPr lang="sk-SK" b="1" dirty="0">
                <a:solidFill>
                  <a:schemeClr val="accent2"/>
                </a:solidFill>
              </a:rPr>
              <a:t> BI mobilná aplikácia </a:t>
            </a:r>
            <a:r>
              <a:rPr lang="sk-SK" dirty="0"/>
              <a:t>- na prezeranie zostáv a </a:t>
            </a:r>
            <a:r>
              <a:rPr lang="sk-SK" dirty="0" err="1"/>
              <a:t>dashboardov</a:t>
            </a:r>
            <a:r>
              <a:rPr lang="sk-SK" dirty="0"/>
              <a:t> na cestách.</a:t>
            </a:r>
          </a:p>
        </p:txBody>
      </p:sp>
    </p:spTree>
    <p:extLst>
      <p:ext uri="{BB962C8B-B14F-4D97-AF65-F5344CB8AC3E}">
        <p14:creationId xmlns:p14="http://schemas.microsoft.com/office/powerpoint/2010/main" val="119926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342B86-7116-EF65-708C-7DD0FC7B8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9F223AD2-6E10-8533-3D5B-A2D0EE13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E9F5EA4-25AE-D88A-DF07-A31A19A92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C357DD4-A00D-690C-C01B-CEE81F19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0DED1B-4899-F46E-0F5D-94B7DF79D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768CBA-500F-D167-BEB6-BC79525A6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1C48F77-1E56-0730-C426-9C9E9275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Vizualizácia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541D2B-F093-DD48-2AC1-AF2054353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01" y="1622745"/>
            <a:ext cx="7370199" cy="5063804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V </a:t>
            </a:r>
            <a:r>
              <a:rPr lang="sk-SK" sz="3600" dirty="0" err="1"/>
              <a:t>Power</a:t>
            </a:r>
            <a:r>
              <a:rPr lang="sk-SK" sz="3600" dirty="0"/>
              <a:t> BI je k dispozícii množstvo vizualizácií – stĺpcové grafy, čiarové grafy, koláčové grafy, tabuľky, matice, jednoduché karty, KPI, meradlá, interaktívne mapy a mnoho ďalších. 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600" dirty="0"/>
              <a:t>Okrem toho existuje veľa možností formátovania.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Ďalšie vizualizácie je možné stiahnuť.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F8586700-21ED-7F75-1B61-E2E4AFDB4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1249" y="993588"/>
            <a:ext cx="3246301" cy="56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CBF7BFA-6C91-CEED-2B26-12826B95B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93" y="688435"/>
            <a:ext cx="4697967" cy="439444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2D7CE6D-1A85-98A3-A3E1-A6205904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100" y="563494"/>
            <a:ext cx="2676899" cy="5525271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CD18319-29E1-E8FB-1395-35E367FD5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787" y="272940"/>
            <a:ext cx="2648320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10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A4BD7E-9B52-9E40-6D38-63DE605CA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59AC31A-1082-A388-BD91-8AF57E37F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E8068D-0CDB-0312-24C7-C72900B45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C55EA3A-35B9-7074-4D9B-504C2B09F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599AF3-142F-D9AC-F90A-BF0073A63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02C9B0-7452-5BE3-CC31-EDCC0B7BF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AD2919A-43F2-C6F3-FB44-5D359A80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Publikovanie výstupov do </a:t>
            </a:r>
            <a:r>
              <a:rPr lang="sk-SK" sz="4000" b="1" dirty="0" err="1">
                <a:solidFill>
                  <a:srgbClr val="FFFFFF"/>
                </a:solidFill>
              </a:rPr>
              <a:t>Power</a:t>
            </a:r>
            <a:r>
              <a:rPr lang="sk-SK" sz="4000" b="1" dirty="0">
                <a:solidFill>
                  <a:srgbClr val="FFFFFF"/>
                </a:solidFill>
              </a:rPr>
              <a:t> BI Service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43CAF6-E0D7-1452-A5D9-12C4E5A74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50" y="1794217"/>
            <a:ext cx="5387231" cy="4183693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4800" dirty="0"/>
              <a:t>Pre publikovanie je potrebné prihlásiť sa pod svojím kontom. </a:t>
            </a:r>
            <a:endParaRPr lang="sk-SK" sz="4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3C0A4AD-8FAE-6712-6E5B-E702C07FA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8" y="1622745"/>
            <a:ext cx="4976691" cy="49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53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70129400-E68B-4B7F-FD83-5FE6AA700FA9}"/>
              </a:ext>
            </a:extLst>
          </p:cNvPr>
          <p:cNvSpPr/>
          <p:nvPr/>
        </p:nvSpPr>
        <p:spPr>
          <a:xfrm rot="20872125">
            <a:off x="2970743" y="1839655"/>
            <a:ext cx="6714699" cy="3178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0" kern="120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Ďakujem</a:t>
            </a:r>
            <a:r>
              <a:rPr lang="en-US" sz="9600" b="0" kern="120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za </a:t>
            </a:r>
            <a:r>
              <a:rPr lang="en-US" sz="9600" b="0" kern="1200" cap="none" spc="0" dirty="0" err="1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pozornosť</a:t>
            </a:r>
            <a:r>
              <a:rPr lang="en-US" sz="9600" b="0" kern="1200" cap="none" spc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What is Power BI? - Beginner's Guide to Power BI | DataCamp">
            <a:extLst>
              <a:ext uri="{FF2B5EF4-FFF2-40B4-BE49-F238E27FC236}">
                <a16:creationId xmlns:a16="http://schemas.microsoft.com/office/drawing/2014/main" id="{ED33B13A-DFCF-E745-A70A-2AE03A61B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2" r="1155" b="1"/>
          <a:stretch/>
        </p:blipFill>
        <p:spPr bwMode="auto">
          <a:xfrm>
            <a:off x="9347473" y="574530"/>
            <a:ext cx="2057402" cy="225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02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snímka obrazovky, dizajn&#10;&#10;Automaticky generovaný popis">
            <a:extLst>
              <a:ext uri="{FF2B5EF4-FFF2-40B4-BE49-F238E27FC236}">
                <a16:creationId xmlns:a16="http://schemas.microsoft.com/office/drawing/2014/main" id="{7455A4AA-546B-7151-97BC-E60BBAE0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67" r="4185"/>
          <a:stretch/>
        </p:blipFill>
        <p:spPr>
          <a:xfrm rot="16200000">
            <a:off x="3124200" y="-2209800"/>
            <a:ext cx="5943600" cy="112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5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63A623-A57D-67F6-CCAA-27298EF2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9C59BEF-8244-BE69-9B14-31F2E44C8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654B1D9-A7A4-3324-859E-8AEF8D1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FCCA5B3-D423-6A08-A2AF-39E9B12AE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4FE78-6A0E-7D53-8457-0E96368E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9E5A4B-B507-10B7-2C54-26B106CC2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CE440F-0085-1FFF-6B77-73CA679E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Na čo sa </a:t>
            </a:r>
            <a:r>
              <a:rPr lang="sk-SK" sz="4000" b="1" dirty="0" err="1">
                <a:solidFill>
                  <a:srgbClr val="FFFFFF"/>
                </a:solidFill>
              </a:rPr>
              <a:t>Power</a:t>
            </a:r>
            <a:r>
              <a:rPr lang="sk-SK" sz="4000" b="1" dirty="0">
                <a:solidFill>
                  <a:srgbClr val="FFFFFF"/>
                </a:solidFill>
              </a:rPr>
              <a:t> BI používa?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41891F-881A-56A0-3EA3-3F9C88EDA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5155244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 err="1"/>
              <a:t>Power</a:t>
            </a:r>
            <a:r>
              <a:rPr lang="sk-SK" sz="3200" dirty="0"/>
              <a:t> BI je nástroj z kategórie Business </a:t>
            </a:r>
            <a:r>
              <a:rPr lang="sk-SK" sz="3200" dirty="0" err="1"/>
              <a:t>Intelligence</a:t>
            </a:r>
            <a:r>
              <a:rPr lang="sk-SK" sz="3200" dirty="0"/>
              <a:t> (BI). Účelom BI je sledovať kľúčové ukazovatele výkonnosti (KPI) predovšetkým v obchodných údajoch, aby sa mohla organizácia alebo podnik lepšie rozhodnúť.</a:t>
            </a:r>
          </a:p>
          <a:p>
            <a:pPr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endParaRPr lang="sk-SK" sz="3200" dirty="0"/>
          </a:p>
          <a:p>
            <a:pPr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 err="1"/>
              <a:t>Power</a:t>
            </a:r>
            <a:r>
              <a:rPr lang="sk-SK" sz="3200" dirty="0"/>
              <a:t> BI sa používa rôznymi spôsobmi v závislosti od úlohy či už pre jednotlivca, vývojárov, analytikov, manažérov a riaditeľov...</a:t>
            </a:r>
          </a:p>
          <a:p>
            <a:pPr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757294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61F83-A4F3-8921-EBEB-9719F6534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70701244-3A44-DD48-2DC0-A6C2133C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572A2C1-CC05-C863-2F68-C6A49EB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0B6CFE17-2BA5-D242-E03B-9179133F7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136046-B347-B0C1-36D7-DBC930FD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0B52F-0A60-7D54-A87D-7836F7C7D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A49181-27DE-3BCE-FAD8-651299763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Stiahnutie a inštalácia </a:t>
            </a:r>
            <a:r>
              <a:rPr lang="sk-SK" sz="4000" b="1" dirty="0" err="1">
                <a:solidFill>
                  <a:srgbClr val="FFFFFF"/>
                </a:solidFill>
              </a:rPr>
              <a:t>Power</a:t>
            </a:r>
            <a:r>
              <a:rPr lang="sk-SK" sz="4000" b="1" dirty="0">
                <a:solidFill>
                  <a:srgbClr val="FFFFFF"/>
                </a:solidFill>
              </a:rPr>
              <a:t> BI desktop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8585E6-916D-F0C1-C7C6-BF2A02C1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5155244"/>
          </a:xfrm>
        </p:spPr>
        <p:txBody>
          <a:bodyPr anchor="ctr">
            <a:normAutofit/>
          </a:bodyPr>
          <a:lstStyle/>
          <a:p>
            <a:pPr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 err="1"/>
              <a:t>Power</a:t>
            </a:r>
            <a:r>
              <a:rPr lang="sk-SK" sz="3200" dirty="0"/>
              <a:t> BI Desktop sa odporúča stiahnuť z obchodu Microsoft </a:t>
            </a:r>
            <a:r>
              <a:rPr lang="sk-SK" sz="3200" dirty="0" err="1"/>
              <a:t>Store</a:t>
            </a:r>
            <a:r>
              <a:rPr lang="sk-SK" sz="3200" dirty="0"/>
              <a:t>, pretože to má niekoľko výhod:</a:t>
            </a:r>
          </a:p>
          <a:p>
            <a:pPr marL="0" indent="0" algn="just">
              <a:spcBef>
                <a:spcPts val="0"/>
              </a:spcBef>
              <a:buNone/>
            </a:pPr>
            <a:endParaRPr lang="sk-SK" sz="3200" dirty="0"/>
          </a:p>
          <a:p>
            <a:pPr lvl="1"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2800" dirty="0"/>
              <a:t>Windows automaticky aktualizuje </a:t>
            </a:r>
            <a:r>
              <a:rPr lang="sk-SK" sz="2800" dirty="0" err="1"/>
              <a:t>Power</a:t>
            </a:r>
            <a:r>
              <a:rPr lang="sk-SK" sz="2800" dirty="0"/>
              <a:t> BI Desktop na najnovšiu verziu. Keďže Microsoft vydáva aktualizácie pre </a:t>
            </a:r>
            <a:r>
              <a:rPr lang="sk-SK" sz="2800" dirty="0" err="1"/>
              <a:t>Power</a:t>
            </a:r>
            <a:r>
              <a:rPr lang="sk-SK" sz="2800" dirty="0"/>
              <a:t> BI každý mesiac, môže to byť veľká úspora času.</a:t>
            </a:r>
          </a:p>
          <a:p>
            <a:pPr lvl="1"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2800" dirty="0"/>
              <a:t>Namiesto toho, aby sme museli sťahovať celú aplikáciu pre každú aktualizáciu, systém Windows stiahne iba súčasti, ktoré sa </a:t>
            </a:r>
            <a:br>
              <a:rPr lang="sk-SK" sz="2800" dirty="0"/>
            </a:br>
            <a:r>
              <a:rPr lang="sk-SK" sz="2800" dirty="0"/>
              <a:t>v aktualizácii zmenili. </a:t>
            </a:r>
          </a:p>
          <a:p>
            <a:pPr lvl="1" algn="just">
              <a:spcBef>
                <a:spcPts val="0"/>
              </a:spcBef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2800" dirty="0"/>
              <a:t>Na inštaláciu alebo aktualizáciu aplikácie </a:t>
            </a:r>
            <a:r>
              <a:rPr lang="sk-SK" sz="2800" dirty="0" err="1"/>
              <a:t>Power</a:t>
            </a:r>
            <a:r>
              <a:rPr lang="sk-SK" sz="2800" dirty="0"/>
              <a:t> BI Desktop sa nevyžaduje, aby mať v počítači oprávnenia správcu (ako je to často v prípade počítačov vo veľkých spoločnostiach).</a:t>
            </a:r>
          </a:p>
        </p:txBody>
      </p:sp>
    </p:spTree>
    <p:extLst>
      <p:ext uri="{BB962C8B-B14F-4D97-AF65-F5344CB8AC3E}">
        <p14:creationId xmlns:p14="http://schemas.microsoft.com/office/powerpoint/2010/main" val="214882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AC92464-EAA9-6DAB-45A4-4E0D8597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38010"/>
          </a:xfrm>
          <a:prstGeom prst="rect">
            <a:avLst/>
          </a:prstGeom>
        </p:spPr>
      </p:pic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FBA826DD-7EFD-8A25-A574-47699F86F913}"/>
              </a:ext>
            </a:extLst>
          </p:cNvPr>
          <p:cNvSpPr/>
          <p:nvPr/>
        </p:nvSpPr>
        <p:spPr>
          <a:xfrm>
            <a:off x="6960870" y="411480"/>
            <a:ext cx="1885950" cy="502920"/>
          </a:xfrm>
          <a:prstGeom prst="wedgeEllipseCallout">
            <a:avLst>
              <a:gd name="adj1" fmla="val -85681"/>
              <a:gd name="adj2" fmla="val -271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Karty</a:t>
            </a:r>
            <a:endParaRPr lang="en-GB" dirty="0"/>
          </a:p>
        </p:txBody>
      </p:sp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340CB664-4C4E-4B91-2591-C459D83FA2F6}"/>
              </a:ext>
            </a:extLst>
          </p:cNvPr>
          <p:cNvSpPr/>
          <p:nvPr/>
        </p:nvSpPr>
        <p:spPr>
          <a:xfrm>
            <a:off x="1112520" y="2404110"/>
            <a:ext cx="1885950" cy="502920"/>
          </a:xfrm>
          <a:prstGeom prst="wedgeEllipseCallout">
            <a:avLst>
              <a:gd name="adj1" fmla="val -85681"/>
              <a:gd name="adj2" fmla="val -2712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Zobrazenia</a:t>
            </a:r>
            <a:endParaRPr lang="en-GB" dirty="0"/>
          </a:p>
        </p:txBody>
      </p:sp>
      <p:sp>
        <p:nvSpPr>
          <p:cNvPr id="8" name="Bublina reči: oválna 7">
            <a:extLst>
              <a:ext uri="{FF2B5EF4-FFF2-40B4-BE49-F238E27FC236}">
                <a16:creationId xmlns:a16="http://schemas.microsoft.com/office/drawing/2014/main" id="{3AD0E014-0130-9D1F-3B7D-D7B0E522F2B1}"/>
              </a:ext>
            </a:extLst>
          </p:cNvPr>
          <p:cNvSpPr/>
          <p:nvPr/>
        </p:nvSpPr>
        <p:spPr>
          <a:xfrm>
            <a:off x="3168015" y="1901190"/>
            <a:ext cx="1885950" cy="502920"/>
          </a:xfrm>
          <a:prstGeom prst="wedgeEllipseCallout">
            <a:avLst>
              <a:gd name="adj1" fmla="val 65228"/>
              <a:gd name="adj2" fmla="val 242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Filtre</a:t>
            </a:r>
            <a:endParaRPr lang="en-GB" dirty="0"/>
          </a:p>
        </p:txBody>
      </p:sp>
      <p:sp>
        <p:nvSpPr>
          <p:cNvPr id="9" name="Bublina reči: oválna 8">
            <a:extLst>
              <a:ext uri="{FF2B5EF4-FFF2-40B4-BE49-F238E27FC236}">
                <a16:creationId xmlns:a16="http://schemas.microsoft.com/office/drawing/2014/main" id="{8F87BD28-7C11-38D5-61D9-AB8A87B5B482}"/>
              </a:ext>
            </a:extLst>
          </p:cNvPr>
          <p:cNvSpPr/>
          <p:nvPr/>
        </p:nvSpPr>
        <p:spPr>
          <a:xfrm>
            <a:off x="9692639" y="1272540"/>
            <a:ext cx="2023111" cy="502920"/>
          </a:xfrm>
          <a:prstGeom prst="wedgeEllipseCallout">
            <a:avLst>
              <a:gd name="adj1" fmla="val -83344"/>
              <a:gd name="adj2" fmla="val 978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Vizualizácie</a:t>
            </a:r>
            <a:endParaRPr lang="en-GB" dirty="0"/>
          </a:p>
        </p:txBody>
      </p:sp>
      <p:sp>
        <p:nvSpPr>
          <p:cNvPr id="11" name="Bublina reči: oválna 10">
            <a:extLst>
              <a:ext uri="{FF2B5EF4-FFF2-40B4-BE49-F238E27FC236}">
                <a16:creationId xmlns:a16="http://schemas.microsoft.com/office/drawing/2014/main" id="{E7AFD0C3-4054-604D-0F9B-FE8883054E9D}"/>
              </a:ext>
            </a:extLst>
          </p:cNvPr>
          <p:cNvSpPr/>
          <p:nvPr/>
        </p:nvSpPr>
        <p:spPr>
          <a:xfrm>
            <a:off x="10078402" y="6050280"/>
            <a:ext cx="1885950" cy="502920"/>
          </a:xfrm>
          <a:prstGeom prst="wedgeEllipseCallout">
            <a:avLst>
              <a:gd name="adj1" fmla="val -8711"/>
              <a:gd name="adj2" fmla="val -1134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Polia</a:t>
            </a:r>
            <a:endParaRPr lang="en-GB" dirty="0"/>
          </a:p>
        </p:txBody>
      </p:sp>
      <p:sp>
        <p:nvSpPr>
          <p:cNvPr id="15" name="Bublina reči: oválna 14">
            <a:extLst>
              <a:ext uri="{FF2B5EF4-FFF2-40B4-BE49-F238E27FC236}">
                <a16:creationId xmlns:a16="http://schemas.microsoft.com/office/drawing/2014/main" id="{3A44A7FF-BF56-FD1B-B96D-17695FF52147}"/>
              </a:ext>
            </a:extLst>
          </p:cNvPr>
          <p:cNvSpPr/>
          <p:nvPr/>
        </p:nvSpPr>
        <p:spPr>
          <a:xfrm>
            <a:off x="3153250" y="5547360"/>
            <a:ext cx="2721769" cy="502920"/>
          </a:xfrm>
          <a:prstGeom prst="wedgeEllipseCallout">
            <a:avLst>
              <a:gd name="adj1" fmla="val -126449"/>
              <a:gd name="adj2" fmla="val 1387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Zobrazenia strán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51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57D1A-FEB1-2D8C-14F0-2D05AE031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E9DB800-DD37-E4AF-F0BF-4638E9EA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43" y="597518"/>
            <a:ext cx="4231998" cy="2171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 a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transformácia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údajov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2B8647-76AA-2C23-9545-DEC88912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22" y="3663507"/>
            <a:ext cx="4343441" cy="23142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Power BI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ponúka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množstvo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podporovaných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zdrojov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údajov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pripojení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</a:t>
            </a:r>
            <a:endParaRPr lang="sk-SK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File – Get Data</a:t>
            </a:r>
          </a:p>
        </p:txBody>
      </p:sp>
      <p:pic>
        <p:nvPicPr>
          <p:cNvPr id="5" name="Obrázok 4" descr="Obrázok, na ktorom je text, snímka obrazovky, softvér, číslo&#10;&#10;Automaticky generovaný popis">
            <a:extLst>
              <a:ext uri="{FF2B5EF4-FFF2-40B4-BE49-F238E27FC236}">
                <a16:creationId xmlns:a16="http://schemas.microsoft.com/office/drawing/2014/main" id="{FA97ECBE-17CC-8903-1F18-C6DC84CCE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845" y="500075"/>
            <a:ext cx="6278147" cy="58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C0EB0-0D36-19BA-65B4-A91B8E102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4C075DE-F660-9FB6-A5C8-213A5691E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4E4EA63C-9981-B910-06BA-18626F051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7F9139C-921D-0DDD-91EE-EC2B01B93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723C45-B99D-576A-7027-DDA5BD926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ECE1C6-C532-9CF7-77C2-36BC2D05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3C7CEF-4548-32CD-5E02-FE319FB4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</a:rPr>
              <a:t>Import dát</a:t>
            </a:r>
            <a:endParaRPr lang="en-GB" sz="4000" b="1" dirty="0">
              <a:solidFill>
                <a:srgbClr val="FFFFFF"/>
              </a:solidFill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DE7D38D-AFC9-EB1D-FDBA-727C904A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622746"/>
            <a:ext cx="11484999" cy="5155244"/>
          </a:xfrm>
        </p:spPr>
        <p:txBody>
          <a:bodyPr anchor="ctr">
            <a:normAutofit lnSpcReduction="1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Pri zadaní príkazu pre import dát sa zobrazí okno s ukážkou, kde môžeme vybrať tabuľku alebo hárok, ktorý chceme importovať.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Tabuľky a hárky sú označené príslušnými ikonami.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Vo všeobecnosti je lepšie importovať naformátované tabuľky (Formátovať ako tabuľku), pretože sú presne definované </a:t>
            </a:r>
            <a:br>
              <a:rPr lang="sk-SK" sz="3200" dirty="0"/>
            </a:br>
            <a:r>
              <a:rPr lang="sk-SK" sz="3200" dirty="0"/>
              <a:t>s hlavičkami.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sk-SK" sz="3200" dirty="0"/>
              <a:t>Tu si tiež môžeme vybrať, či chceme načítať údaje priamo alebo prejsť do editora </a:t>
            </a:r>
            <a:r>
              <a:rPr lang="sk-SK" sz="3200" dirty="0" err="1"/>
              <a:t>Power</a:t>
            </a:r>
            <a:r>
              <a:rPr lang="sk-SK" sz="3200" dirty="0"/>
              <a:t> </a:t>
            </a:r>
            <a:r>
              <a:rPr lang="sk-SK" sz="3200" dirty="0" err="1"/>
              <a:t>Query</a:t>
            </a:r>
            <a:r>
              <a:rPr lang="sk-SK" sz="3200" dirty="0"/>
              <a:t> pomocou možnosti Transformovať údaje – pre kontrolu dát je lepšie transformovať údaje.</a:t>
            </a:r>
          </a:p>
        </p:txBody>
      </p:sp>
    </p:spTree>
    <p:extLst>
      <p:ext uri="{BB962C8B-B14F-4D97-AF65-F5344CB8AC3E}">
        <p14:creationId xmlns:p14="http://schemas.microsoft.com/office/powerpoint/2010/main" val="269579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A12B3396-1F9A-767B-10BB-CDE58FC7F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3681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1020</Words>
  <Application>Microsoft Office PowerPoint</Application>
  <PresentationFormat>Širokouhlá</PresentationFormat>
  <Paragraphs>88</Paragraphs>
  <Slides>23</Slides>
  <Notes>14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Motív Office</vt:lpstr>
      <vt:lpstr>Power BI</vt:lpstr>
      <vt:lpstr>Čo je Power BI?</vt:lpstr>
      <vt:lpstr>Prezentácia programu PowerPoint</vt:lpstr>
      <vt:lpstr>Na čo sa Power BI používa?</vt:lpstr>
      <vt:lpstr>Stiahnutie a inštalácia Power BI desktop</vt:lpstr>
      <vt:lpstr>Prezentácia programu PowerPoint</vt:lpstr>
      <vt:lpstr>Import a transformácia údajov</vt:lpstr>
      <vt:lpstr>Import dát</vt:lpstr>
      <vt:lpstr>Prezentácia programu PowerPoint</vt:lpstr>
      <vt:lpstr>Import dát – Power Query</vt:lpstr>
      <vt:lpstr>Zobrazenie dátového modelu</vt:lpstr>
      <vt:lpstr>Prezentácia programu PowerPoint</vt:lpstr>
      <vt:lpstr>Úprava vzťahov</vt:lpstr>
      <vt:lpstr>Prezentácia programu PowerPoint</vt:lpstr>
      <vt:lpstr>Úprava vzťahov - pokračovanie</vt:lpstr>
      <vt:lpstr>Cardinality</vt:lpstr>
      <vt:lpstr>Cross filter direction</vt:lpstr>
      <vt:lpstr>DAX</vt:lpstr>
      <vt:lpstr>Prezentácia programu PowerPoint</vt:lpstr>
      <vt:lpstr>Vizualizácia</vt:lpstr>
      <vt:lpstr>Prezentácia programu PowerPoint</vt:lpstr>
      <vt:lpstr>Publikovanie výstupov do Power BI Service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Marcela Hallová</dc:creator>
  <cp:lastModifiedBy>Marcela Hallová</cp:lastModifiedBy>
  <cp:revision>27</cp:revision>
  <dcterms:created xsi:type="dcterms:W3CDTF">2024-11-23T14:35:56Z</dcterms:created>
  <dcterms:modified xsi:type="dcterms:W3CDTF">2024-11-23T18:01:33Z</dcterms:modified>
</cp:coreProperties>
</file>