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81" r:id="rId3"/>
    <p:sldId id="275" r:id="rId4"/>
    <p:sldId id="276" r:id="rId5"/>
    <p:sldId id="257" r:id="rId6"/>
    <p:sldId id="265" r:id="rId7"/>
    <p:sldId id="266" r:id="rId8"/>
    <p:sldId id="279" r:id="rId9"/>
    <p:sldId id="280" r:id="rId10"/>
    <p:sldId id="283" r:id="rId11"/>
    <p:sldId id="273" r:id="rId12"/>
    <p:sldId id="274" r:id="rId13"/>
    <p:sldId id="267" r:id="rId14"/>
    <p:sldId id="268" r:id="rId15"/>
    <p:sldId id="269" r:id="rId16"/>
    <p:sldId id="260" r:id="rId17"/>
    <p:sldId id="258" r:id="rId18"/>
    <p:sldId id="271" r:id="rId19"/>
    <p:sldId id="272" r:id="rId20"/>
    <p:sldId id="277" r:id="rId21"/>
    <p:sldId id="263" r:id="rId22"/>
    <p:sldId id="282" r:id="rId23"/>
  </p:sldIdLst>
  <p:sldSz cx="12192000" cy="6858000"/>
  <p:notesSz cx="6858000" cy="9144000"/>
  <p:defaultTextStyle>
    <a:defPPr>
      <a:defRPr lang="sk-S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5033E0-7D96-46DB-A653-7AD758E3153C}" v="6" dt="2025-04-07T13:35:40.773"/>
    <p1510:client id="{A99E7944-68B6-BCB6-0CBD-619999544229}" v="7" dt="2025-04-07T07:34:10.587"/>
    <p1510:client id="{D6115DB7-64DA-E745-1EE0-FB66608994A1}" v="19" dt="2025-04-06T22:08:29.6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0"/>
  </p:normalViewPr>
  <p:slideViewPr>
    <p:cSldViewPr snapToGrid="0">
      <p:cViewPr varScale="1">
        <p:scale>
          <a:sx n="147" d="100"/>
          <a:sy n="147" d="100"/>
        </p:scale>
        <p:origin x="696" y="-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Juhás" userId="991b98d1-a395-4691-bc9f-2ff9e17bbbbc" providerId="ADAL" clId="{415033E0-7D96-46DB-A653-7AD758E3153C}"/>
    <pc:docChg chg="modSld">
      <pc:chgData name="Peter Juhás" userId="991b98d1-a395-4691-bc9f-2ff9e17bbbbc" providerId="ADAL" clId="{415033E0-7D96-46DB-A653-7AD758E3153C}" dt="2025-04-07T13:35:40.773" v="0"/>
      <pc:docMkLst>
        <pc:docMk/>
      </pc:docMkLst>
      <pc:sldChg chg="modSp modAnim">
        <pc:chgData name="Peter Juhás" userId="991b98d1-a395-4691-bc9f-2ff9e17bbbbc" providerId="ADAL" clId="{415033E0-7D96-46DB-A653-7AD758E3153C}" dt="2025-04-07T13:35:40.773" v="0"/>
        <pc:sldMkLst>
          <pc:docMk/>
          <pc:sldMk cId="188102458" sldId="274"/>
        </pc:sldMkLst>
        <pc:picChg chg="mod">
          <ac:chgData name="Peter Juhás" userId="991b98d1-a395-4691-bc9f-2ff9e17bbbbc" providerId="ADAL" clId="{415033E0-7D96-46DB-A653-7AD758E3153C}" dt="2025-04-07T13:35:40.773" v="0"/>
          <ac:picMkLst>
            <pc:docMk/>
            <pc:sldMk cId="188102458" sldId="274"/>
            <ac:picMk id="2" creationId="{FC565216-CD6F-4A28-A090-E498E804B4B9}"/>
          </ac:picMkLst>
        </pc:picChg>
      </pc:sldChg>
      <pc:sldChg chg="modSp modAnim">
        <pc:chgData name="Peter Juhás" userId="991b98d1-a395-4691-bc9f-2ff9e17bbbbc" providerId="ADAL" clId="{415033E0-7D96-46DB-A653-7AD758E3153C}" dt="2025-04-07T13:35:40.773" v="0"/>
        <pc:sldMkLst>
          <pc:docMk/>
          <pc:sldMk cId="576135478" sldId="276"/>
        </pc:sldMkLst>
        <pc:picChg chg="mod">
          <ac:chgData name="Peter Juhás" userId="991b98d1-a395-4691-bc9f-2ff9e17bbbbc" providerId="ADAL" clId="{415033E0-7D96-46DB-A653-7AD758E3153C}" dt="2025-04-07T13:35:40.773" v="0"/>
          <ac:picMkLst>
            <pc:docMk/>
            <pc:sldMk cId="576135478" sldId="276"/>
            <ac:picMk id="2" creationId="{7EC0A495-E6F7-45FC-A780-41D6F550E70E}"/>
          </ac:picMkLst>
        </pc:picChg>
      </pc:sldChg>
    </pc:docChg>
  </pc:docChgLst>
  <pc:docChgLst>
    <pc:chgData name="Terézia Hegerová" userId="S::hegerova@uniag.sk::ddadf0d0-fd7d-40a9-bb7a-6533e3bde8d9" providerId="AD" clId="Web-{D6115DB7-64DA-E745-1EE0-FB66608994A1}"/>
    <pc:docChg chg="delSld modSld">
      <pc:chgData name="Terézia Hegerová" userId="S::hegerova@uniag.sk::ddadf0d0-fd7d-40a9-bb7a-6533e3bde8d9" providerId="AD" clId="Web-{D6115DB7-64DA-E745-1EE0-FB66608994A1}" dt="2025-04-06T22:08:29.646" v="17"/>
      <pc:docMkLst>
        <pc:docMk/>
      </pc:docMkLst>
      <pc:sldChg chg="del">
        <pc:chgData name="Terézia Hegerová" userId="S::hegerova@uniag.sk::ddadf0d0-fd7d-40a9-bb7a-6533e3bde8d9" providerId="AD" clId="Web-{D6115DB7-64DA-E745-1EE0-FB66608994A1}" dt="2025-04-06T22:08:29.646" v="17"/>
        <pc:sldMkLst>
          <pc:docMk/>
          <pc:sldMk cId="3743168551" sldId="262"/>
        </pc:sldMkLst>
      </pc:sldChg>
      <pc:sldChg chg="modSp">
        <pc:chgData name="Terézia Hegerová" userId="S::hegerova@uniag.sk::ddadf0d0-fd7d-40a9-bb7a-6533e3bde8d9" providerId="AD" clId="Web-{D6115DB7-64DA-E745-1EE0-FB66608994A1}" dt="2025-04-06T22:08:03.223" v="16" actId="20577"/>
        <pc:sldMkLst>
          <pc:docMk/>
          <pc:sldMk cId="3544524796" sldId="272"/>
        </pc:sldMkLst>
        <pc:spChg chg="mod">
          <ac:chgData name="Terézia Hegerová" userId="S::hegerova@uniag.sk::ddadf0d0-fd7d-40a9-bb7a-6533e3bde8d9" providerId="AD" clId="Web-{D6115DB7-64DA-E745-1EE0-FB66608994A1}" dt="2025-04-06T22:08:03.223" v="16" actId="20577"/>
          <ac:spMkLst>
            <pc:docMk/>
            <pc:sldMk cId="3544524796" sldId="272"/>
            <ac:spMk id="3" creationId="{1F573461-AD54-1AF3-4D53-A85ED257DDD0}"/>
          </ac:spMkLst>
        </pc:spChg>
      </pc:sldChg>
    </pc:docChg>
  </pc:docChgLst>
  <pc:docChgLst>
    <pc:chgData name="Terézia Hegerová" userId="S::hegerova@uniag.sk::ddadf0d0-fd7d-40a9-bb7a-6533e3bde8d9" providerId="AD" clId="Web-{A99E7944-68B6-BCB6-0CBD-619999544229}"/>
    <pc:docChg chg="modSld sldOrd">
      <pc:chgData name="Terézia Hegerová" userId="S::hegerova@uniag.sk::ddadf0d0-fd7d-40a9-bb7a-6533e3bde8d9" providerId="AD" clId="Web-{A99E7944-68B6-BCB6-0CBD-619999544229}" dt="2025-04-07T07:33:51.446" v="4" actId="20577"/>
      <pc:docMkLst>
        <pc:docMk/>
      </pc:docMkLst>
      <pc:sldChg chg="modSp">
        <pc:chgData name="Terézia Hegerová" userId="S::hegerova@uniag.sk::ddadf0d0-fd7d-40a9-bb7a-6533e3bde8d9" providerId="AD" clId="Web-{A99E7944-68B6-BCB6-0CBD-619999544229}" dt="2025-04-07T07:33:51.446" v="4" actId="20577"/>
        <pc:sldMkLst>
          <pc:docMk/>
          <pc:sldMk cId="1726854883" sldId="271"/>
        </pc:sldMkLst>
        <pc:spChg chg="mod">
          <ac:chgData name="Terézia Hegerová" userId="S::hegerova@uniag.sk::ddadf0d0-fd7d-40a9-bb7a-6533e3bde8d9" providerId="AD" clId="Web-{A99E7944-68B6-BCB6-0CBD-619999544229}" dt="2025-04-07T07:33:51.446" v="4" actId="20577"/>
          <ac:spMkLst>
            <pc:docMk/>
            <pc:sldMk cId="1726854883" sldId="271"/>
            <ac:spMk id="3" creationId="{2C424F5E-D161-706C-43AC-CB58A0AFE1B0}"/>
          </ac:spMkLst>
        </pc:spChg>
      </pc:sldChg>
      <pc:sldChg chg="ord">
        <pc:chgData name="Terézia Hegerová" userId="S::hegerova@uniag.sk::ddadf0d0-fd7d-40a9-bb7a-6533e3bde8d9" providerId="AD" clId="Web-{A99E7944-68B6-BCB6-0CBD-619999544229}" dt="2025-04-07T07:33:07.694" v="0"/>
        <pc:sldMkLst>
          <pc:docMk/>
          <pc:sldMk cId="576135478" sldId="27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5192D0-38F9-45E8-90D6-EDDBE8B2483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FD26BCB-9D64-4295-90E2-C342EAF982CA}">
      <dgm:prSet/>
      <dgm:spPr/>
      <dgm:t>
        <a:bodyPr/>
        <a:lstStyle/>
        <a:p>
          <a:r>
            <a:rPr lang="sk-SK"/>
            <a:t>Zásah je nutný, ak je ohrozený welfare jedinca.</a:t>
          </a:r>
          <a:endParaRPr lang="en-US"/>
        </a:p>
      </dgm:t>
    </dgm:pt>
    <dgm:pt modelId="{7742A0E7-26DE-4D13-A12F-E3826A1846E8}" type="parTrans" cxnId="{030F2D5F-E7D0-476E-A7D1-408CBCC6A120}">
      <dgm:prSet/>
      <dgm:spPr/>
      <dgm:t>
        <a:bodyPr/>
        <a:lstStyle/>
        <a:p>
          <a:endParaRPr lang="en-US"/>
        </a:p>
      </dgm:t>
    </dgm:pt>
    <dgm:pt modelId="{DDA851AF-7E6D-4DB6-B9B7-E7045A705F9C}" type="sibTrans" cxnId="{030F2D5F-E7D0-476E-A7D1-408CBCC6A120}">
      <dgm:prSet/>
      <dgm:spPr/>
      <dgm:t>
        <a:bodyPr/>
        <a:lstStyle/>
        <a:p>
          <a:endParaRPr lang="en-US"/>
        </a:p>
      </dgm:t>
    </dgm:pt>
    <dgm:pt modelId="{C4F37788-A84C-441F-A55C-697A3788F820}">
      <dgm:prSet/>
      <dgm:spPr/>
      <dgm:t>
        <a:bodyPr/>
        <a:lstStyle/>
        <a:p>
          <a:r>
            <a:rPr lang="sk-SK"/>
            <a:t>Prioritou je zachovanie druhovo typického, ale </a:t>
          </a:r>
          <a:r>
            <a:rPr lang="sk-SK" b="1"/>
            <a:t>bezpečného</a:t>
          </a:r>
          <a:r>
            <a:rPr lang="sk-SK"/>
            <a:t> sociálneho prostredia.</a:t>
          </a:r>
          <a:endParaRPr lang="en-US"/>
        </a:p>
      </dgm:t>
    </dgm:pt>
    <dgm:pt modelId="{87774235-9517-4ED9-B5A5-3CFCE3785E03}" type="parTrans" cxnId="{499363BA-3591-4DF0-9D80-79A3CC394F4B}">
      <dgm:prSet/>
      <dgm:spPr/>
      <dgm:t>
        <a:bodyPr/>
        <a:lstStyle/>
        <a:p>
          <a:endParaRPr lang="en-US"/>
        </a:p>
      </dgm:t>
    </dgm:pt>
    <dgm:pt modelId="{551C7556-CEAB-425C-AA80-F0862D9D0703}" type="sibTrans" cxnId="{499363BA-3591-4DF0-9D80-79A3CC394F4B}">
      <dgm:prSet/>
      <dgm:spPr/>
      <dgm:t>
        <a:bodyPr/>
        <a:lstStyle/>
        <a:p>
          <a:endParaRPr lang="en-US"/>
        </a:p>
      </dgm:t>
    </dgm:pt>
    <dgm:pt modelId="{D265EA54-3715-534D-95DC-656999EFF917}" type="pres">
      <dgm:prSet presAssocID="{755192D0-38F9-45E8-90D6-EDDBE8B2483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A3C0665-BC77-6741-A952-AA55FC3F0927}" type="pres">
      <dgm:prSet presAssocID="{DFD26BCB-9D64-4295-90E2-C342EAF982CA}" presName="hierRoot1" presStyleCnt="0"/>
      <dgm:spPr/>
    </dgm:pt>
    <dgm:pt modelId="{A6C4B029-50E4-8F4D-A20E-D88C1DF89327}" type="pres">
      <dgm:prSet presAssocID="{DFD26BCB-9D64-4295-90E2-C342EAF982CA}" presName="composite" presStyleCnt="0"/>
      <dgm:spPr/>
    </dgm:pt>
    <dgm:pt modelId="{19812979-8300-4545-ACB9-CC564094066F}" type="pres">
      <dgm:prSet presAssocID="{DFD26BCB-9D64-4295-90E2-C342EAF982CA}" presName="background" presStyleLbl="node0" presStyleIdx="0" presStyleCnt="2"/>
      <dgm:spPr/>
    </dgm:pt>
    <dgm:pt modelId="{E4C5534E-8A97-2F41-B617-8613BA013B6F}" type="pres">
      <dgm:prSet presAssocID="{DFD26BCB-9D64-4295-90E2-C342EAF982CA}" presName="text" presStyleLbl="fgAcc0" presStyleIdx="0" presStyleCnt="2">
        <dgm:presLayoutVars>
          <dgm:chPref val="3"/>
        </dgm:presLayoutVars>
      </dgm:prSet>
      <dgm:spPr/>
    </dgm:pt>
    <dgm:pt modelId="{CA2215B3-8EA6-3D4E-A31F-17ED88D3E459}" type="pres">
      <dgm:prSet presAssocID="{DFD26BCB-9D64-4295-90E2-C342EAF982CA}" presName="hierChild2" presStyleCnt="0"/>
      <dgm:spPr/>
    </dgm:pt>
    <dgm:pt modelId="{CBBCFEA0-4CD9-5E43-9276-C3BD69148EF4}" type="pres">
      <dgm:prSet presAssocID="{C4F37788-A84C-441F-A55C-697A3788F820}" presName="hierRoot1" presStyleCnt="0"/>
      <dgm:spPr/>
    </dgm:pt>
    <dgm:pt modelId="{72DAE417-7461-0A47-B1E6-5C7C2F076522}" type="pres">
      <dgm:prSet presAssocID="{C4F37788-A84C-441F-A55C-697A3788F820}" presName="composite" presStyleCnt="0"/>
      <dgm:spPr/>
    </dgm:pt>
    <dgm:pt modelId="{67205CB3-BF89-924B-9F3D-C04F0004BC3A}" type="pres">
      <dgm:prSet presAssocID="{C4F37788-A84C-441F-A55C-697A3788F820}" presName="background" presStyleLbl="node0" presStyleIdx="1" presStyleCnt="2"/>
      <dgm:spPr/>
    </dgm:pt>
    <dgm:pt modelId="{0E5BAD7C-EE6A-6344-8529-67ACF2ABED18}" type="pres">
      <dgm:prSet presAssocID="{C4F37788-A84C-441F-A55C-697A3788F820}" presName="text" presStyleLbl="fgAcc0" presStyleIdx="1" presStyleCnt="2">
        <dgm:presLayoutVars>
          <dgm:chPref val="3"/>
        </dgm:presLayoutVars>
      </dgm:prSet>
      <dgm:spPr/>
    </dgm:pt>
    <dgm:pt modelId="{50FCDBA1-3CEE-AD44-921E-B3225A068F1B}" type="pres">
      <dgm:prSet presAssocID="{C4F37788-A84C-441F-A55C-697A3788F820}" presName="hierChild2" presStyleCnt="0"/>
      <dgm:spPr/>
    </dgm:pt>
  </dgm:ptLst>
  <dgm:cxnLst>
    <dgm:cxn modelId="{CD01F015-121F-774F-8335-33FCAC701B83}" type="presOf" srcId="{755192D0-38F9-45E8-90D6-EDDBE8B24830}" destId="{D265EA54-3715-534D-95DC-656999EFF917}" srcOrd="0" destOrd="0" presId="urn:microsoft.com/office/officeart/2005/8/layout/hierarchy1"/>
    <dgm:cxn modelId="{315E072F-4DBB-B248-A6CD-6614E551112E}" type="presOf" srcId="{C4F37788-A84C-441F-A55C-697A3788F820}" destId="{0E5BAD7C-EE6A-6344-8529-67ACF2ABED18}" srcOrd="0" destOrd="0" presId="urn:microsoft.com/office/officeart/2005/8/layout/hierarchy1"/>
    <dgm:cxn modelId="{030F2D5F-E7D0-476E-A7D1-408CBCC6A120}" srcId="{755192D0-38F9-45E8-90D6-EDDBE8B24830}" destId="{DFD26BCB-9D64-4295-90E2-C342EAF982CA}" srcOrd="0" destOrd="0" parTransId="{7742A0E7-26DE-4D13-A12F-E3826A1846E8}" sibTransId="{DDA851AF-7E6D-4DB6-B9B7-E7045A705F9C}"/>
    <dgm:cxn modelId="{499363BA-3591-4DF0-9D80-79A3CC394F4B}" srcId="{755192D0-38F9-45E8-90D6-EDDBE8B24830}" destId="{C4F37788-A84C-441F-A55C-697A3788F820}" srcOrd="1" destOrd="0" parTransId="{87774235-9517-4ED9-B5A5-3CFCE3785E03}" sibTransId="{551C7556-CEAB-425C-AA80-F0862D9D0703}"/>
    <dgm:cxn modelId="{218DB6E0-1D78-8347-848F-2FDA8C1F5DE4}" type="presOf" srcId="{DFD26BCB-9D64-4295-90E2-C342EAF982CA}" destId="{E4C5534E-8A97-2F41-B617-8613BA013B6F}" srcOrd="0" destOrd="0" presId="urn:microsoft.com/office/officeart/2005/8/layout/hierarchy1"/>
    <dgm:cxn modelId="{D7D6EE58-DB8A-C343-81BD-04F3B1B4DD2C}" type="presParOf" srcId="{D265EA54-3715-534D-95DC-656999EFF917}" destId="{6A3C0665-BC77-6741-A952-AA55FC3F0927}" srcOrd="0" destOrd="0" presId="urn:microsoft.com/office/officeart/2005/8/layout/hierarchy1"/>
    <dgm:cxn modelId="{E7F7B11A-7568-184C-B7F9-60662B977FCC}" type="presParOf" srcId="{6A3C0665-BC77-6741-A952-AA55FC3F0927}" destId="{A6C4B029-50E4-8F4D-A20E-D88C1DF89327}" srcOrd="0" destOrd="0" presId="urn:microsoft.com/office/officeart/2005/8/layout/hierarchy1"/>
    <dgm:cxn modelId="{530811C0-C28D-CC41-B6B0-70CADA2569C3}" type="presParOf" srcId="{A6C4B029-50E4-8F4D-A20E-D88C1DF89327}" destId="{19812979-8300-4545-ACB9-CC564094066F}" srcOrd="0" destOrd="0" presId="urn:microsoft.com/office/officeart/2005/8/layout/hierarchy1"/>
    <dgm:cxn modelId="{7A9D01F0-1D06-1C48-9728-203615EE6D6C}" type="presParOf" srcId="{A6C4B029-50E4-8F4D-A20E-D88C1DF89327}" destId="{E4C5534E-8A97-2F41-B617-8613BA013B6F}" srcOrd="1" destOrd="0" presId="urn:microsoft.com/office/officeart/2005/8/layout/hierarchy1"/>
    <dgm:cxn modelId="{C02775CA-025D-C048-8B8E-A5A3C7EB91F6}" type="presParOf" srcId="{6A3C0665-BC77-6741-A952-AA55FC3F0927}" destId="{CA2215B3-8EA6-3D4E-A31F-17ED88D3E459}" srcOrd="1" destOrd="0" presId="urn:microsoft.com/office/officeart/2005/8/layout/hierarchy1"/>
    <dgm:cxn modelId="{A7764EF2-EA80-DC42-89D1-1006D5E1BD71}" type="presParOf" srcId="{D265EA54-3715-534D-95DC-656999EFF917}" destId="{CBBCFEA0-4CD9-5E43-9276-C3BD69148EF4}" srcOrd="1" destOrd="0" presId="urn:microsoft.com/office/officeart/2005/8/layout/hierarchy1"/>
    <dgm:cxn modelId="{5333C9F5-00D6-3643-B621-4B562C8A4A62}" type="presParOf" srcId="{CBBCFEA0-4CD9-5E43-9276-C3BD69148EF4}" destId="{72DAE417-7461-0A47-B1E6-5C7C2F076522}" srcOrd="0" destOrd="0" presId="urn:microsoft.com/office/officeart/2005/8/layout/hierarchy1"/>
    <dgm:cxn modelId="{517C877C-BB16-B841-B294-96202D3BF1B6}" type="presParOf" srcId="{72DAE417-7461-0A47-B1E6-5C7C2F076522}" destId="{67205CB3-BF89-924B-9F3D-C04F0004BC3A}" srcOrd="0" destOrd="0" presId="urn:microsoft.com/office/officeart/2005/8/layout/hierarchy1"/>
    <dgm:cxn modelId="{DCF5453E-26BF-BE4C-A301-086A53937E06}" type="presParOf" srcId="{72DAE417-7461-0A47-B1E6-5C7C2F076522}" destId="{0E5BAD7C-EE6A-6344-8529-67ACF2ABED18}" srcOrd="1" destOrd="0" presId="urn:microsoft.com/office/officeart/2005/8/layout/hierarchy1"/>
    <dgm:cxn modelId="{26DD96A4-E4AE-334A-BD9A-2C5CB41AD5AA}" type="presParOf" srcId="{CBBCFEA0-4CD9-5E43-9276-C3BD69148EF4}" destId="{50FCDBA1-3CEE-AD44-921E-B3225A068F1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812979-8300-4545-ACB9-CC564094066F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C5534E-8A97-2F41-B617-8613BA013B6F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sk-SK" sz="3300" kern="1200"/>
            <a:t>Zásah je nutný, ak je ohrozený welfare jedinca.</a:t>
          </a:r>
          <a:endParaRPr lang="en-US" sz="3300" kern="1200"/>
        </a:p>
      </dsp:txBody>
      <dsp:txXfrm>
        <a:off x="696297" y="538547"/>
        <a:ext cx="4171627" cy="2590157"/>
      </dsp:txXfrm>
    </dsp:sp>
    <dsp:sp modelId="{67205CB3-BF89-924B-9F3D-C04F0004BC3A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BAD7C-EE6A-6344-8529-67ACF2ABED18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sk-SK" sz="3300" kern="1200"/>
            <a:t>Prioritou je zachovanie druhovo typického, ale </a:t>
          </a:r>
          <a:r>
            <a:rPr lang="sk-SK" sz="3300" b="1" kern="1200"/>
            <a:t>bezpečného</a:t>
          </a:r>
          <a:r>
            <a:rPr lang="sk-SK" sz="3300" kern="1200"/>
            <a:t> sociálneho prostredia.</a:t>
          </a:r>
          <a:endParaRPr lang="en-US" sz="3300" kern="1200"/>
        </a:p>
      </dsp:txBody>
      <dsp:txXfrm>
        <a:off x="5991936" y="538547"/>
        <a:ext cx="4171627" cy="2590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hlavičku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k-SK"/>
          </a:p>
        </p:txBody>
      </p:sp>
      <p:sp>
        <p:nvSpPr>
          <p:cNvPr id="3" name="Zástupný objekt pre dá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0781AF-2AD2-034A-8D45-47329E795519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4" name="Zástupný objekt pre obrázok snímky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k-SK"/>
          </a:p>
        </p:txBody>
      </p:sp>
      <p:sp>
        <p:nvSpPr>
          <p:cNvPr id="5" name="Zástupný objekt pre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6" name="Zástupný objekt pre pätu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k-SK"/>
          </a:p>
        </p:txBody>
      </p:sp>
      <p:sp>
        <p:nvSpPr>
          <p:cNvPr id="7" name="Zástupný objekt pre číslo snímky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DFC778-A266-D241-AEAB-82E3908276A8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759420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obrázok snímky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objekt pre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k-SK" dirty="0"/>
          </a:p>
        </p:txBody>
      </p:sp>
      <p:sp>
        <p:nvSpPr>
          <p:cNvPr id="4" name="Zástupný objekt pre číslo snímky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FC778-A266-D241-AEAB-82E3908276A8}" type="slidenum">
              <a:rPr lang="sk-SK" smtClean="0"/>
              <a:t>2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246867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4A07924-7028-E856-9DC6-62A28F337D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49F197D3-0593-5336-DBEE-D76C4C6E2E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k-SK"/>
              <a:t>Kliknutím upravte štýl predlohy podnadpisu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DC22EDC9-1005-1F5D-D728-02543CD6D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D179971D-36F9-35DE-6946-49A6BADB3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0274854A-7D6A-7ABF-2E31-F539AF0A0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872574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CDC0ECA-BAF5-747B-C1B6-43D700A85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899D51EB-98EB-CDCE-2D90-5004E68E5D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D5D3EF1E-128A-45A1-61C3-8035434C8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6C6A4AEF-8229-9D73-8C95-E1E05B8F9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F72F2EB5-4D72-6DAD-EC3D-1A10B9C45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084949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FAC4809-A27E-B0FB-4017-B6B1DD485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48A060B-8B04-FED7-66EA-DEEFCA5632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2C835CF8-575F-216E-093D-C5AD9CC2B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27B381CA-E416-47F4-C4B4-7A0D8136A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F8B3457B-ADD7-D402-53F4-614DFCE1C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627603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FA09498-C922-79B2-12C3-26BEDF335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8C096832-5B20-939D-5B14-8020E6936A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obsah 3">
            <a:extLst>
              <a:ext uri="{FF2B5EF4-FFF2-40B4-BE49-F238E27FC236}">
                <a16:creationId xmlns:a16="http://schemas.microsoft.com/office/drawing/2014/main" id="{F9629E74-D069-A5E8-53BD-579BC1C864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5" name="Zástupný objekt pre dátum 4">
            <a:extLst>
              <a:ext uri="{FF2B5EF4-FFF2-40B4-BE49-F238E27FC236}">
                <a16:creationId xmlns:a16="http://schemas.microsoft.com/office/drawing/2014/main" id="{D1A74D3E-B8C2-20A1-0776-6EE7119CA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6" name="Zástupný objekt pre pätu 5">
            <a:extLst>
              <a:ext uri="{FF2B5EF4-FFF2-40B4-BE49-F238E27FC236}">
                <a16:creationId xmlns:a16="http://schemas.microsoft.com/office/drawing/2014/main" id="{65B0CDB8-1B61-2C76-E611-D39BEEB13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Zástupný objekt pre číslo snímky 6">
            <a:extLst>
              <a:ext uri="{FF2B5EF4-FFF2-40B4-BE49-F238E27FC236}">
                <a16:creationId xmlns:a16="http://schemas.microsoft.com/office/drawing/2014/main" id="{E4E31D03-59D1-941D-9655-6BAFBB8B2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73400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4A3389B-E69F-A9CF-5DF1-3EB66A6A7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E45EBAF-8B6E-F6B3-8DC6-E93E17CC7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Zástupný objekt pre obsah 3">
            <a:extLst>
              <a:ext uri="{FF2B5EF4-FFF2-40B4-BE49-F238E27FC236}">
                <a16:creationId xmlns:a16="http://schemas.microsoft.com/office/drawing/2014/main" id="{CF934E12-DC1B-CAF7-28A7-4E86C0A4EA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D93C224A-4900-3927-7DA6-D097E37B4E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6" name="Zástupný objekt pre obsah 5">
            <a:extLst>
              <a:ext uri="{FF2B5EF4-FFF2-40B4-BE49-F238E27FC236}">
                <a16:creationId xmlns:a16="http://schemas.microsoft.com/office/drawing/2014/main" id="{9872AC6E-68FF-E298-842F-3A54CD7A18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7" name="Zástupný objekt pre dátum 6">
            <a:extLst>
              <a:ext uri="{FF2B5EF4-FFF2-40B4-BE49-F238E27FC236}">
                <a16:creationId xmlns:a16="http://schemas.microsoft.com/office/drawing/2014/main" id="{EB3C9362-C93D-6034-9C06-7562F5BC4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8" name="Zástupný objekt pre pätu 7">
            <a:extLst>
              <a:ext uri="{FF2B5EF4-FFF2-40B4-BE49-F238E27FC236}">
                <a16:creationId xmlns:a16="http://schemas.microsoft.com/office/drawing/2014/main" id="{8D39B223-0EDD-1F07-F8A6-8EDA02157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9" name="Zástupný objekt pre číslo snímky 8">
            <a:extLst>
              <a:ext uri="{FF2B5EF4-FFF2-40B4-BE49-F238E27FC236}">
                <a16:creationId xmlns:a16="http://schemas.microsoft.com/office/drawing/2014/main" id="{08C38DAD-34F2-DE69-509F-5B24165A9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782171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651A957-169F-032F-9180-EB6353844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dátum 2">
            <a:extLst>
              <a:ext uri="{FF2B5EF4-FFF2-40B4-BE49-F238E27FC236}">
                <a16:creationId xmlns:a16="http://schemas.microsoft.com/office/drawing/2014/main" id="{2CE50371-9997-675E-1DE0-54A10B50B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4" name="Zástupný objekt pre pätu 3">
            <a:extLst>
              <a:ext uri="{FF2B5EF4-FFF2-40B4-BE49-F238E27FC236}">
                <a16:creationId xmlns:a16="http://schemas.microsoft.com/office/drawing/2014/main" id="{9D6B24E6-6F01-4766-180E-C0A7BEF60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5" name="Zástupný objekt pre číslo snímky 4">
            <a:extLst>
              <a:ext uri="{FF2B5EF4-FFF2-40B4-BE49-F238E27FC236}">
                <a16:creationId xmlns:a16="http://schemas.microsoft.com/office/drawing/2014/main" id="{17D0EDA9-D231-4D3C-2208-24DE412E4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449242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dátum 1">
            <a:extLst>
              <a:ext uri="{FF2B5EF4-FFF2-40B4-BE49-F238E27FC236}">
                <a16:creationId xmlns:a16="http://schemas.microsoft.com/office/drawing/2014/main" id="{004FE9CC-1E46-BE6A-4485-D5AF16D89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3" name="Zástupný objekt pre pätu 2">
            <a:extLst>
              <a:ext uri="{FF2B5EF4-FFF2-40B4-BE49-F238E27FC236}">
                <a16:creationId xmlns:a16="http://schemas.microsoft.com/office/drawing/2014/main" id="{40CF4055-68B1-49CD-2AA9-33F04D75E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4" name="Zástupný objekt pre číslo snímky 3">
            <a:extLst>
              <a:ext uri="{FF2B5EF4-FFF2-40B4-BE49-F238E27FC236}">
                <a16:creationId xmlns:a16="http://schemas.microsoft.com/office/drawing/2014/main" id="{90C411DE-BB10-E59C-7763-8B7869A72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93670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DC08AE1-4F14-8CA6-8490-21C8A2D39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59207AC0-CC8A-514C-FCC9-F22937CC0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F1EAC8E7-40D3-30AA-70BA-1C9EC273DB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Zástupný objekt pre dátum 4">
            <a:extLst>
              <a:ext uri="{FF2B5EF4-FFF2-40B4-BE49-F238E27FC236}">
                <a16:creationId xmlns:a16="http://schemas.microsoft.com/office/drawing/2014/main" id="{8E7FF1BC-EDF6-FA18-EF25-7D8B35055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6" name="Zástupný objekt pre pätu 5">
            <a:extLst>
              <a:ext uri="{FF2B5EF4-FFF2-40B4-BE49-F238E27FC236}">
                <a16:creationId xmlns:a16="http://schemas.microsoft.com/office/drawing/2014/main" id="{D84DAAEC-66EE-49D9-B0F4-194491501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Zástupný objekt pre číslo snímky 6">
            <a:extLst>
              <a:ext uri="{FF2B5EF4-FFF2-40B4-BE49-F238E27FC236}">
                <a16:creationId xmlns:a16="http://schemas.microsoft.com/office/drawing/2014/main" id="{64ECE74A-29CB-8D9C-18B8-03D22A8C2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959419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BB43B50-9F9D-EB05-6922-20DB93632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rázok 2">
            <a:extLst>
              <a:ext uri="{FF2B5EF4-FFF2-40B4-BE49-F238E27FC236}">
                <a16:creationId xmlns:a16="http://schemas.microsoft.com/office/drawing/2014/main" id="{FC77C3E6-0FEF-1CDE-C8D8-581151E145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sk-SK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62D4152-0E31-D323-4AC2-7782806D92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Zástupný objekt pre dátum 4">
            <a:extLst>
              <a:ext uri="{FF2B5EF4-FFF2-40B4-BE49-F238E27FC236}">
                <a16:creationId xmlns:a16="http://schemas.microsoft.com/office/drawing/2014/main" id="{659967B4-51B0-DDCA-BB23-063E15CAC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6" name="Zástupný objekt pre pätu 5">
            <a:extLst>
              <a:ext uri="{FF2B5EF4-FFF2-40B4-BE49-F238E27FC236}">
                <a16:creationId xmlns:a16="http://schemas.microsoft.com/office/drawing/2014/main" id="{2026494F-8AB5-7B86-1844-60A34182A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Zástupný objekt pre číslo snímky 6">
            <a:extLst>
              <a:ext uri="{FF2B5EF4-FFF2-40B4-BE49-F238E27FC236}">
                <a16:creationId xmlns:a16="http://schemas.microsoft.com/office/drawing/2014/main" id="{8642C570-106E-9575-7C1D-66C24D6F7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818166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9D3ADFD-ED0C-11C3-FD0A-6DE6A97A0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zvislý text 2">
            <a:extLst>
              <a:ext uri="{FF2B5EF4-FFF2-40B4-BE49-F238E27FC236}">
                <a16:creationId xmlns:a16="http://schemas.microsoft.com/office/drawing/2014/main" id="{92174B02-0D1E-C8D6-5323-9BDF7E5E84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C28A5907-DA8B-AC8C-E8FC-863888202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C35BACF0-CFD4-6EF9-18AF-2DF61385D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B648ACFA-1991-EB78-BD9F-932962719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377922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>
            <a:extLst>
              <a:ext uri="{FF2B5EF4-FFF2-40B4-BE49-F238E27FC236}">
                <a16:creationId xmlns:a16="http://schemas.microsoft.com/office/drawing/2014/main" id="{FE648DAC-4A1B-1199-000A-AC2DDED320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zvislý text 2">
            <a:extLst>
              <a:ext uri="{FF2B5EF4-FFF2-40B4-BE49-F238E27FC236}">
                <a16:creationId xmlns:a16="http://schemas.microsoft.com/office/drawing/2014/main" id="{6BC66A12-9F43-F0EA-E397-CC3315581A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B20D86C4-03D4-207F-B8C5-78DE5DAAD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DE0C6F7E-E6AD-F22F-8178-351CC6B27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B8319EC8-B99C-A4B7-6A90-5118EEF2C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234401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nadpis 1">
            <a:extLst>
              <a:ext uri="{FF2B5EF4-FFF2-40B4-BE49-F238E27FC236}">
                <a16:creationId xmlns:a16="http://schemas.microsoft.com/office/drawing/2014/main" id="{CD6CEBD7-BF42-800F-1666-ECA1A15D0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23067FA-866B-E0B2-0F80-90E965D5B0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EBCB63CC-9489-F646-A493-11F84D9104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42C64-6264-A748-B8EE-3EF8C86514F6}" type="datetimeFigureOut">
              <a:rPr lang="sk-SK" smtClean="0"/>
              <a:t>7. 4. 2025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C60339C4-7D9F-FBED-35DA-CB131CF0CD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917EE508-80C2-0E8A-A017-E6C03D320F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5DDFF-A939-DA4D-B18E-C2DC58172493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095278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k-S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8Hw55gqE_Q&amp;ab_channel=NatGeoAnimal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3.mp4"/><Relationship Id="rId7" Type="http://schemas.openxmlformats.org/officeDocument/2006/relationships/slideLayout" Target="../slideLayouts/slideLayout7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video" Target="../media/media4.MP4"/><Relationship Id="rId5" Type="http://schemas.microsoft.com/office/2007/relationships/media" Target="../media/media4.MP4"/><Relationship Id="rId10" Type="http://schemas.openxmlformats.org/officeDocument/2006/relationships/image" Target="../media/image9.png"/><Relationship Id="rId4" Type="http://schemas.openxmlformats.org/officeDocument/2006/relationships/video" Target="../media/media3.mp4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6.mov"/><Relationship Id="rId7" Type="http://schemas.openxmlformats.org/officeDocument/2006/relationships/image" Target="../media/image11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6.mo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89EED9-F54D-4F20-A2C6-949DE4176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E46F721-3785-414D-8697-16AF490E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5DC6B27F-FFBB-D1DB-FB1E-03904B5746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15300" y="1562669"/>
            <a:ext cx="3389515" cy="2380681"/>
          </a:xfrm>
        </p:spPr>
        <p:txBody>
          <a:bodyPr anchor="b">
            <a:normAutofit/>
          </a:bodyPr>
          <a:lstStyle/>
          <a:p>
            <a:r>
              <a:rPr lang="sk-SK" sz="25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Sociálna interakcia </a:t>
            </a:r>
            <a:r>
              <a:rPr lang="sk-SK" sz="2500" b="1">
                <a:solidFill>
                  <a:schemeClr val="tx1">
                    <a:lumMod val="85000"/>
                    <a:lumOff val="15000"/>
                  </a:schemeClr>
                </a:solidFill>
              </a:rPr>
              <a:t>kaňúra</a:t>
            </a:r>
            <a:r>
              <a:rPr lang="sk-SK" sz="25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sk-SK" sz="2500" b="1">
                <a:solidFill>
                  <a:schemeClr val="tx1">
                    <a:lumMod val="85000"/>
                    <a:lumOff val="15000"/>
                  </a:schemeClr>
                </a:solidFill>
              </a:rPr>
              <a:t>okrúchlochvostého</a:t>
            </a:r>
            <a:r>
              <a:rPr lang="sk-SK" sz="25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</a:t>
            </a:r>
            <a:r>
              <a:rPr lang="sk-SK" sz="2500" b="1">
                <a:solidFill>
                  <a:schemeClr val="tx1">
                    <a:lumMod val="85000"/>
                    <a:lumOff val="15000"/>
                  </a:schemeClr>
                </a:solidFill>
              </a:rPr>
              <a:t>Parabuteo</a:t>
            </a:r>
            <a:r>
              <a:rPr lang="sk-SK" sz="25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sk-SK" sz="2500" b="1">
                <a:solidFill>
                  <a:schemeClr val="tx1">
                    <a:lumMod val="85000"/>
                    <a:lumOff val="15000"/>
                  </a:schemeClr>
                </a:solidFill>
              </a:rPr>
              <a:t>unicinctus</a:t>
            </a:r>
            <a:r>
              <a:rPr lang="sk-SK" sz="25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 v zajatí</a:t>
            </a:r>
            <a:br>
              <a:rPr lang="sk-SK" sz="25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sk-SK" sz="25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6925F05F-1C55-0DFB-F7C3-AAFCB0B8A8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62951" y="4216344"/>
            <a:ext cx="2895600" cy="1289676"/>
          </a:xfrm>
        </p:spPr>
        <p:txBody>
          <a:bodyPr anchor="t">
            <a:normAutofit/>
          </a:bodyPr>
          <a:lstStyle/>
          <a:p>
            <a:endParaRPr lang="sk-SK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Obrázok 4" descr="Obrázok, na ktorom je vták, dravý vták, plot, zobák&#10;&#10;Automaticky generovaný popis">
            <a:extLst>
              <a:ext uri="{FF2B5EF4-FFF2-40B4-BE49-F238E27FC236}">
                <a16:creationId xmlns:a16="http://schemas.microsoft.com/office/drawing/2014/main" id="{05E4B7DE-B127-7393-699D-F9909EB126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723" b="14179"/>
          <a:stretch/>
        </p:blipFill>
        <p:spPr>
          <a:xfrm>
            <a:off x="20" y="1"/>
            <a:ext cx="7665573" cy="6857999"/>
          </a:xfrm>
          <a:custGeom>
            <a:avLst/>
            <a:gdLst/>
            <a:ahLst/>
            <a:cxnLst/>
            <a:rect l="l" t="t" r="r" b="b"/>
            <a:pathLst>
              <a:path w="7665593" h="6857999">
                <a:moveTo>
                  <a:pt x="0" y="0"/>
                </a:moveTo>
                <a:lnTo>
                  <a:pt x="7363783" y="0"/>
                </a:lnTo>
                <a:lnTo>
                  <a:pt x="7372954" y="18152"/>
                </a:lnTo>
                <a:cubicBezTo>
                  <a:pt x="7378508" y="27417"/>
                  <a:pt x="7383821" y="35694"/>
                  <a:pt x="7386404" y="41707"/>
                </a:cubicBezTo>
                <a:lnTo>
                  <a:pt x="7389058" y="60832"/>
                </a:lnTo>
                <a:lnTo>
                  <a:pt x="7394074" y="60137"/>
                </a:lnTo>
                <a:lnTo>
                  <a:pt x="7394443" y="67241"/>
                </a:lnTo>
                <a:lnTo>
                  <a:pt x="7394565" y="83099"/>
                </a:lnTo>
                <a:cubicBezTo>
                  <a:pt x="7395324" y="92994"/>
                  <a:pt x="7394122" y="120511"/>
                  <a:pt x="7395957" y="130584"/>
                </a:cubicBezTo>
                <a:cubicBezTo>
                  <a:pt x="7401306" y="133490"/>
                  <a:pt x="7404223" y="137975"/>
                  <a:pt x="7405574" y="143540"/>
                </a:cubicBezTo>
                <a:lnTo>
                  <a:pt x="7405725" y="155795"/>
                </a:lnTo>
                <a:lnTo>
                  <a:pt x="7418615" y="226869"/>
                </a:lnTo>
                <a:lnTo>
                  <a:pt x="7419579" y="236641"/>
                </a:lnTo>
                <a:lnTo>
                  <a:pt x="7423900" y="241933"/>
                </a:lnTo>
                <a:cubicBezTo>
                  <a:pt x="7424763" y="245974"/>
                  <a:pt x="7424206" y="257579"/>
                  <a:pt x="7424760" y="260885"/>
                </a:cubicBezTo>
                <a:cubicBezTo>
                  <a:pt x="7425580" y="261177"/>
                  <a:pt x="7426400" y="261469"/>
                  <a:pt x="7427220" y="261761"/>
                </a:cubicBezTo>
                <a:cubicBezTo>
                  <a:pt x="7431152" y="272291"/>
                  <a:pt x="7444241" y="311893"/>
                  <a:pt x="7448344" y="324055"/>
                </a:cubicBezTo>
                <a:cubicBezTo>
                  <a:pt x="7444563" y="326484"/>
                  <a:pt x="7450535" y="331924"/>
                  <a:pt x="7451833" y="334727"/>
                </a:cubicBezTo>
                <a:cubicBezTo>
                  <a:pt x="7449286" y="335161"/>
                  <a:pt x="7448510" y="341947"/>
                  <a:pt x="7450776" y="343948"/>
                </a:cubicBezTo>
                <a:cubicBezTo>
                  <a:pt x="7463202" y="391652"/>
                  <a:pt x="7437523" y="367773"/>
                  <a:pt x="7453791" y="395003"/>
                </a:cubicBezTo>
                <a:cubicBezTo>
                  <a:pt x="7454869" y="399820"/>
                  <a:pt x="7453841" y="403723"/>
                  <a:pt x="7451939" y="407147"/>
                </a:cubicBezTo>
                <a:lnTo>
                  <a:pt x="7448030" y="412254"/>
                </a:lnTo>
                <a:lnTo>
                  <a:pt x="7455416" y="432021"/>
                </a:lnTo>
                <a:cubicBezTo>
                  <a:pt x="7457991" y="441758"/>
                  <a:pt x="7459699" y="452007"/>
                  <a:pt x="7460479" y="462523"/>
                </a:cubicBezTo>
                <a:cubicBezTo>
                  <a:pt x="7455275" y="464882"/>
                  <a:pt x="7462669" y="473136"/>
                  <a:pt x="7464133" y="477020"/>
                </a:cubicBezTo>
                <a:cubicBezTo>
                  <a:pt x="7460734" y="477060"/>
                  <a:pt x="7459104" y="485663"/>
                  <a:pt x="7461914" y="488716"/>
                </a:cubicBezTo>
                <a:cubicBezTo>
                  <a:pt x="7474065" y="552879"/>
                  <a:pt x="7442314" y="516775"/>
                  <a:pt x="7461353" y="555280"/>
                </a:cubicBezTo>
                <a:cubicBezTo>
                  <a:pt x="7462345" y="561721"/>
                  <a:pt x="7460642" y="566553"/>
                  <a:pt x="7457829" y="570585"/>
                </a:cubicBezTo>
                <a:lnTo>
                  <a:pt x="7450804" y="577839"/>
                </a:lnTo>
                <a:lnTo>
                  <a:pt x="7453309" y="583524"/>
                </a:lnTo>
                <a:cubicBezTo>
                  <a:pt x="7453505" y="604977"/>
                  <a:pt x="7446306" y="611303"/>
                  <a:pt x="7453558" y="623785"/>
                </a:cubicBezTo>
                <a:cubicBezTo>
                  <a:pt x="7438483" y="642230"/>
                  <a:pt x="7452055" y="636019"/>
                  <a:pt x="7454362" y="650049"/>
                </a:cubicBezTo>
                <a:cubicBezTo>
                  <a:pt x="7457368" y="661117"/>
                  <a:pt x="7463152" y="640798"/>
                  <a:pt x="7464006" y="651645"/>
                </a:cubicBezTo>
                <a:cubicBezTo>
                  <a:pt x="7460114" y="663380"/>
                  <a:pt x="7472201" y="662829"/>
                  <a:pt x="7467442" y="675032"/>
                </a:cubicBezTo>
                <a:cubicBezTo>
                  <a:pt x="7458335" y="672068"/>
                  <a:pt x="7469207" y="699114"/>
                  <a:pt x="7461251" y="699956"/>
                </a:cubicBezTo>
                <a:cubicBezTo>
                  <a:pt x="7472628" y="710321"/>
                  <a:pt x="7458614" y="715529"/>
                  <a:pt x="7462119" y="729331"/>
                </a:cubicBezTo>
                <a:cubicBezTo>
                  <a:pt x="7466423" y="735831"/>
                  <a:pt x="7467162" y="740521"/>
                  <a:pt x="7462533" y="746910"/>
                </a:cubicBezTo>
                <a:cubicBezTo>
                  <a:pt x="7483486" y="776851"/>
                  <a:pt x="7463470" y="765024"/>
                  <a:pt x="7471529" y="793043"/>
                </a:cubicBezTo>
                <a:cubicBezTo>
                  <a:pt x="7480002" y="817184"/>
                  <a:pt x="7485500" y="844550"/>
                  <a:pt x="7505730" y="867898"/>
                </a:cubicBezTo>
                <a:cubicBezTo>
                  <a:pt x="7511461" y="872184"/>
                  <a:pt x="7513630" y="882707"/>
                  <a:pt x="7510576" y="891400"/>
                </a:cubicBezTo>
                <a:cubicBezTo>
                  <a:pt x="7510049" y="892894"/>
                  <a:pt x="7509385" y="894278"/>
                  <a:pt x="7508604" y="895508"/>
                </a:cubicBezTo>
                <a:cubicBezTo>
                  <a:pt x="7511698" y="915692"/>
                  <a:pt x="7525520" y="989520"/>
                  <a:pt x="7529143" y="1012510"/>
                </a:cubicBezTo>
                <a:cubicBezTo>
                  <a:pt x="7521781" y="1014371"/>
                  <a:pt x="7535067" y="1025997"/>
                  <a:pt x="7530347" y="1033444"/>
                </a:cubicBezTo>
                <a:cubicBezTo>
                  <a:pt x="7526204" y="1038777"/>
                  <a:pt x="7529270" y="1043549"/>
                  <a:pt x="7529596" y="1049120"/>
                </a:cubicBezTo>
                <a:cubicBezTo>
                  <a:pt x="7526339" y="1056460"/>
                  <a:pt x="7532220" y="1080398"/>
                  <a:pt x="7536437" y="1086639"/>
                </a:cubicBezTo>
                <a:cubicBezTo>
                  <a:pt x="7551094" y="1101553"/>
                  <a:pt x="7540210" y="1135442"/>
                  <a:pt x="7551438" y="1147834"/>
                </a:cubicBezTo>
                <a:cubicBezTo>
                  <a:pt x="7553086" y="1152330"/>
                  <a:pt x="7553752" y="1156729"/>
                  <a:pt x="7553808" y="1161047"/>
                </a:cubicBezTo>
                <a:lnTo>
                  <a:pt x="7552572" y="1173130"/>
                </a:lnTo>
                <a:lnTo>
                  <a:pt x="7549434" y="1176566"/>
                </a:lnTo>
                <a:lnTo>
                  <a:pt x="7550211" y="1183950"/>
                </a:lnTo>
                <a:lnTo>
                  <a:pt x="7549733" y="1186066"/>
                </a:lnTo>
                <a:cubicBezTo>
                  <a:pt x="7548807" y="1190108"/>
                  <a:pt x="7548001" y="1194099"/>
                  <a:pt x="7547683" y="1198047"/>
                </a:cubicBezTo>
                <a:cubicBezTo>
                  <a:pt x="7563423" y="1192855"/>
                  <a:pt x="7547566" y="1230782"/>
                  <a:pt x="7560295" y="1219849"/>
                </a:cubicBezTo>
                <a:cubicBezTo>
                  <a:pt x="7561281" y="1240644"/>
                  <a:pt x="7573138" y="1224782"/>
                  <a:pt x="7561835" y="1249779"/>
                </a:cubicBezTo>
                <a:cubicBezTo>
                  <a:pt x="7574707" y="1282065"/>
                  <a:pt x="7569916" y="1332957"/>
                  <a:pt x="7589445" y="1358245"/>
                </a:cubicBezTo>
                <a:cubicBezTo>
                  <a:pt x="7581989" y="1355103"/>
                  <a:pt x="7576204" y="1368711"/>
                  <a:pt x="7579904" y="1378136"/>
                </a:cubicBezTo>
                <a:cubicBezTo>
                  <a:pt x="7550647" y="1367117"/>
                  <a:pt x="7606267" y="1415404"/>
                  <a:pt x="7586303" y="1423699"/>
                </a:cubicBezTo>
                <a:cubicBezTo>
                  <a:pt x="7604838" y="1424108"/>
                  <a:pt x="7636267" y="1466352"/>
                  <a:pt x="7621059" y="1486236"/>
                </a:cubicBezTo>
                <a:cubicBezTo>
                  <a:pt x="7624771" y="1516526"/>
                  <a:pt x="7640092" y="1537976"/>
                  <a:pt x="7633966" y="1569734"/>
                </a:cubicBezTo>
                <a:cubicBezTo>
                  <a:pt x="7636447" y="1570719"/>
                  <a:pt x="7638522" y="1572334"/>
                  <a:pt x="7640304" y="1574384"/>
                </a:cubicBezTo>
                <a:lnTo>
                  <a:pt x="7644628" y="1581242"/>
                </a:lnTo>
                <a:lnTo>
                  <a:pt x="7644313" y="1582567"/>
                </a:lnTo>
                <a:cubicBezTo>
                  <a:pt x="7644257" y="1587776"/>
                  <a:pt x="7645302" y="1590443"/>
                  <a:pt x="7646831" y="1591983"/>
                </a:cubicBezTo>
                <a:cubicBezTo>
                  <a:pt x="7647577" y="1592347"/>
                  <a:pt x="7648323" y="1592711"/>
                  <a:pt x="7649069" y="1593074"/>
                </a:cubicBezTo>
                <a:lnTo>
                  <a:pt x="7651326" y="1599230"/>
                </a:lnTo>
                <a:lnTo>
                  <a:pt x="7657195" y="1610539"/>
                </a:lnTo>
                <a:lnTo>
                  <a:pt x="7656957" y="1613422"/>
                </a:lnTo>
                <a:lnTo>
                  <a:pt x="7663730" y="1631673"/>
                </a:lnTo>
                <a:lnTo>
                  <a:pt x="7663189" y="1632289"/>
                </a:lnTo>
                <a:cubicBezTo>
                  <a:pt x="7662131" y="1634085"/>
                  <a:pt x="7661641" y="1636199"/>
                  <a:pt x="7662326" y="1639024"/>
                </a:cubicBezTo>
                <a:cubicBezTo>
                  <a:pt x="7651979" y="1640024"/>
                  <a:pt x="7659188" y="1642819"/>
                  <a:pt x="7662125" y="1651067"/>
                </a:cubicBezTo>
                <a:cubicBezTo>
                  <a:pt x="7646711" y="1654462"/>
                  <a:pt x="7660667" y="1674670"/>
                  <a:pt x="7653812" y="1683345"/>
                </a:cubicBezTo>
                <a:cubicBezTo>
                  <a:pt x="7656316" y="1689330"/>
                  <a:pt x="7658683" y="1695719"/>
                  <a:pt x="7660803" y="1702414"/>
                </a:cubicBezTo>
                <a:lnTo>
                  <a:pt x="7661867" y="1756201"/>
                </a:lnTo>
                <a:lnTo>
                  <a:pt x="7649453" y="1812530"/>
                </a:lnTo>
                <a:cubicBezTo>
                  <a:pt x="7649183" y="1833366"/>
                  <a:pt x="7644573" y="1851408"/>
                  <a:pt x="7647823" y="1869041"/>
                </a:cubicBezTo>
                <a:cubicBezTo>
                  <a:pt x="7644238" y="1876204"/>
                  <a:pt x="7642789" y="1882956"/>
                  <a:pt x="7648156" y="1889503"/>
                </a:cubicBezTo>
                <a:cubicBezTo>
                  <a:pt x="7646365" y="1908946"/>
                  <a:pt x="7638702" y="1913653"/>
                  <a:pt x="7644679" y="1925974"/>
                </a:cubicBezTo>
                <a:cubicBezTo>
                  <a:pt x="7632281" y="1936898"/>
                  <a:pt x="7637013" y="1937545"/>
                  <a:pt x="7640564" y="1942678"/>
                </a:cubicBezTo>
                <a:lnTo>
                  <a:pt x="7640816" y="1943410"/>
                </a:lnTo>
                <a:lnTo>
                  <a:pt x="7639044" y="1944904"/>
                </a:lnTo>
                <a:lnTo>
                  <a:pt x="7638223" y="1947993"/>
                </a:lnTo>
                <a:lnTo>
                  <a:pt x="7638752" y="1956430"/>
                </a:lnTo>
                <a:lnTo>
                  <a:pt x="7639407" y="1959603"/>
                </a:lnTo>
                <a:cubicBezTo>
                  <a:pt x="7639690" y="1961788"/>
                  <a:pt x="7639658" y="1963239"/>
                  <a:pt x="7639396" y="1964244"/>
                </a:cubicBezTo>
                <a:lnTo>
                  <a:pt x="7639249" y="1964361"/>
                </a:lnTo>
                <a:lnTo>
                  <a:pt x="7639521" y="1968708"/>
                </a:lnTo>
                <a:cubicBezTo>
                  <a:pt x="7640315" y="1976045"/>
                  <a:pt x="7641402" y="1983186"/>
                  <a:pt x="7642694" y="1989983"/>
                </a:cubicBezTo>
                <a:cubicBezTo>
                  <a:pt x="7634556" y="1995729"/>
                  <a:pt x="7644169" y="2020842"/>
                  <a:pt x="7628828" y="2018094"/>
                </a:cubicBezTo>
                <a:cubicBezTo>
                  <a:pt x="7630116" y="2027262"/>
                  <a:pt x="7636485" y="2032807"/>
                  <a:pt x="7626423" y="2029720"/>
                </a:cubicBezTo>
                <a:cubicBezTo>
                  <a:pt x="7626559" y="2032738"/>
                  <a:pt x="7625703" y="2034598"/>
                  <a:pt x="7624364" y="2035929"/>
                </a:cubicBezTo>
                <a:lnTo>
                  <a:pt x="7623733" y="2036314"/>
                </a:lnTo>
                <a:lnTo>
                  <a:pt x="7626847" y="2056711"/>
                </a:lnTo>
                <a:lnTo>
                  <a:pt x="7626090" y="2059419"/>
                </a:lnTo>
                <a:lnTo>
                  <a:pt x="7629618" y="2072712"/>
                </a:lnTo>
                <a:lnTo>
                  <a:pt x="7630641" y="2079581"/>
                </a:lnTo>
                <a:lnTo>
                  <a:pt x="7632577" y="2081522"/>
                </a:lnTo>
                <a:cubicBezTo>
                  <a:pt x="7633753" y="2083617"/>
                  <a:pt x="7634261" y="2086620"/>
                  <a:pt x="7633251" y="2091658"/>
                </a:cubicBezTo>
                <a:lnTo>
                  <a:pt x="7632707" y="2092825"/>
                </a:lnTo>
                <a:lnTo>
                  <a:pt x="7635575" y="2101184"/>
                </a:lnTo>
                <a:cubicBezTo>
                  <a:pt x="7636900" y="2103876"/>
                  <a:pt x="7638586" y="2106260"/>
                  <a:pt x="7640772" y="2108190"/>
                </a:cubicBezTo>
                <a:cubicBezTo>
                  <a:pt x="7629093" y="2136655"/>
                  <a:pt x="7639778" y="2163513"/>
                  <a:pt x="7637758" y="2194409"/>
                </a:cubicBezTo>
                <a:cubicBezTo>
                  <a:pt x="7619585" y="2207765"/>
                  <a:pt x="7641835" y="2261154"/>
                  <a:pt x="7659453" y="2268824"/>
                </a:cubicBezTo>
                <a:cubicBezTo>
                  <a:pt x="7644015" y="2268997"/>
                  <a:pt x="7665037" y="2307714"/>
                  <a:pt x="7665583" y="2317700"/>
                </a:cubicBezTo>
                <a:cubicBezTo>
                  <a:pt x="7665764" y="2321029"/>
                  <a:pt x="7663671" y="2321166"/>
                  <a:pt x="7657195" y="2315619"/>
                </a:cubicBezTo>
                <a:cubicBezTo>
                  <a:pt x="7658997" y="2326231"/>
                  <a:pt x="7650972" y="2337185"/>
                  <a:pt x="7644431" y="2331209"/>
                </a:cubicBezTo>
                <a:cubicBezTo>
                  <a:pt x="7658433" y="2363448"/>
                  <a:pt x="7644510" y="2411031"/>
                  <a:pt x="7650869" y="2447461"/>
                </a:cubicBezTo>
                <a:cubicBezTo>
                  <a:pt x="7635485" y="2467322"/>
                  <a:pt x="7649719" y="2456555"/>
                  <a:pt x="7646841" y="2477156"/>
                </a:cubicBezTo>
                <a:cubicBezTo>
                  <a:pt x="7661004" y="2471521"/>
                  <a:pt x="7638896" y="2502164"/>
                  <a:pt x="7654880" y="2503292"/>
                </a:cubicBezTo>
                <a:cubicBezTo>
                  <a:pt x="7653849" y="2507005"/>
                  <a:pt x="7652348" y="2510567"/>
                  <a:pt x="7650720" y="2514131"/>
                </a:cubicBezTo>
                <a:lnTo>
                  <a:pt x="7649876" y="2516003"/>
                </a:lnTo>
                <a:lnTo>
                  <a:pt x="7649263" y="2523483"/>
                </a:lnTo>
                <a:lnTo>
                  <a:pt x="7645633" y="2525592"/>
                </a:lnTo>
                <a:lnTo>
                  <a:pt x="7642233" y="2536851"/>
                </a:lnTo>
                <a:cubicBezTo>
                  <a:pt x="7641494" y="2541069"/>
                  <a:pt x="7641323" y="2545607"/>
                  <a:pt x="7642069" y="2550622"/>
                </a:cubicBezTo>
                <a:cubicBezTo>
                  <a:pt x="7648404" y="2562959"/>
                  <a:pt x="7640640" y="2582170"/>
                  <a:pt x="7641110" y="2599544"/>
                </a:cubicBezTo>
                <a:lnTo>
                  <a:pt x="7643071" y="2607523"/>
                </a:lnTo>
                <a:lnTo>
                  <a:pt x="7639801" y="2633566"/>
                </a:lnTo>
                <a:cubicBezTo>
                  <a:pt x="7639166" y="2640978"/>
                  <a:pt x="7638833" y="2648672"/>
                  <a:pt x="7639065" y="2656773"/>
                </a:cubicBezTo>
                <a:lnTo>
                  <a:pt x="7640624" y="2671810"/>
                </a:lnTo>
                <a:lnTo>
                  <a:pt x="7639332" y="2675751"/>
                </a:lnTo>
                <a:cubicBezTo>
                  <a:pt x="7639476" y="2682617"/>
                  <a:pt x="7644027" y="2691703"/>
                  <a:pt x="7638498" y="2690893"/>
                </a:cubicBezTo>
                <a:lnTo>
                  <a:pt x="7640415" y="2698606"/>
                </a:lnTo>
                <a:lnTo>
                  <a:pt x="7636002" y="2706218"/>
                </a:lnTo>
                <a:cubicBezTo>
                  <a:pt x="7634978" y="2707053"/>
                  <a:pt x="7633887" y="2707679"/>
                  <a:pt x="7632770" y="2708079"/>
                </a:cubicBezTo>
                <a:lnTo>
                  <a:pt x="7634220" y="2718854"/>
                </a:lnTo>
                <a:lnTo>
                  <a:pt x="7631061" y="2727688"/>
                </a:lnTo>
                <a:lnTo>
                  <a:pt x="7633127" y="2735389"/>
                </a:lnTo>
                <a:lnTo>
                  <a:pt x="7632661" y="2738584"/>
                </a:lnTo>
                <a:lnTo>
                  <a:pt x="7631098" y="2746529"/>
                </a:lnTo>
                <a:cubicBezTo>
                  <a:pt x="7630002" y="2750602"/>
                  <a:pt x="7628681" y="2755160"/>
                  <a:pt x="7627624" y="2760235"/>
                </a:cubicBezTo>
                <a:lnTo>
                  <a:pt x="7627140" y="2764511"/>
                </a:lnTo>
                <a:lnTo>
                  <a:pt x="7621827" y="2773820"/>
                </a:lnTo>
                <a:cubicBezTo>
                  <a:pt x="7617811" y="2780593"/>
                  <a:pt x="7615104" y="2785923"/>
                  <a:pt x="7617284" y="2791840"/>
                </a:cubicBezTo>
                <a:cubicBezTo>
                  <a:pt x="7612094" y="2801924"/>
                  <a:pt x="7597550" y="2808970"/>
                  <a:pt x="7601430" y="2823567"/>
                </a:cubicBezTo>
                <a:cubicBezTo>
                  <a:pt x="7594841" y="2819137"/>
                  <a:pt x="7600633" y="2839778"/>
                  <a:pt x="7593865" y="2842217"/>
                </a:cubicBezTo>
                <a:cubicBezTo>
                  <a:pt x="7588415" y="2843342"/>
                  <a:pt x="7588901" y="2849866"/>
                  <a:pt x="7586893" y="2854834"/>
                </a:cubicBezTo>
                <a:cubicBezTo>
                  <a:pt x="7581327" y="2858374"/>
                  <a:pt x="7576244" y="2883372"/>
                  <a:pt x="7577046" y="2892075"/>
                </a:cubicBezTo>
                <a:cubicBezTo>
                  <a:pt x="7582584" y="2916606"/>
                  <a:pt x="7560175" y="2936338"/>
                  <a:pt x="7564026" y="2955950"/>
                </a:cubicBezTo>
                <a:cubicBezTo>
                  <a:pt x="7563501" y="2961086"/>
                  <a:pt x="7562240" y="2965343"/>
                  <a:pt x="7560529" y="2969031"/>
                </a:cubicBezTo>
                <a:lnTo>
                  <a:pt x="7554631" y="2978222"/>
                </a:lnTo>
                <a:lnTo>
                  <a:pt x="7550747" y="2978564"/>
                </a:lnTo>
                <a:lnTo>
                  <a:pt x="7548359" y="2985429"/>
                </a:lnTo>
                <a:lnTo>
                  <a:pt x="7547120" y="2986826"/>
                </a:lnTo>
                <a:cubicBezTo>
                  <a:pt x="7544741" y="2989483"/>
                  <a:pt x="7542480" y="2992194"/>
                  <a:pt x="7540621" y="2995267"/>
                </a:cubicBezTo>
                <a:cubicBezTo>
                  <a:pt x="7555200" y="3003715"/>
                  <a:pt x="7527208" y="3022799"/>
                  <a:pt x="7541739" y="3023946"/>
                </a:cubicBezTo>
                <a:cubicBezTo>
                  <a:pt x="7534059" y="3042303"/>
                  <a:pt x="7549904" y="3038579"/>
                  <a:pt x="7530781" y="3050462"/>
                </a:cubicBezTo>
                <a:cubicBezTo>
                  <a:pt x="7527838" y="3088204"/>
                  <a:pt x="7503338" y="3127251"/>
                  <a:pt x="7508515" y="3164510"/>
                </a:cubicBezTo>
                <a:cubicBezTo>
                  <a:pt x="7503888" y="3155782"/>
                  <a:pt x="7493770" y="3162549"/>
                  <a:pt x="7492866" y="3173520"/>
                </a:cubicBezTo>
                <a:cubicBezTo>
                  <a:pt x="7474179" y="3140376"/>
                  <a:pt x="7498581" y="3226463"/>
                  <a:pt x="7479395" y="3217191"/>
                </a:cubicBezTo>
                <a:cubicBezTo>
                  <a:pt x="7493905" y="3232643"/>
                  <a:pt x="7501608" y="3293915"/>
                  <a:pt x="7481475" y="3298298"/>
                </a:cubicBezTo>
                <a:cubicBezTo>
                  <a:pt x="7472089" y="3326890"/>
                  <a:pt x="7475493" y="3357480"/>
                  <a:pt x="7457722" y="3379292"/>
                </a:cubicBezTo>
                <a:cubicBezTo>
                  <a:pt x="7459285" y="3382143"/>
                  <a:pt x="7460273" y="3385199"/>
                  <a:pt x="7460850" y="3388381"/>
                </a:cubicBezTo>
                <a:lnTo>
                  <a:pt x="7461482" y="3397694"/>
                </a:lnTo>
                <a:lnTo>
                  <a:pt x="7460695" y="3398556"/>
                </a:lnTo>
                <a:cubicBezTo>
                  <a:pt x="7458532" y="3402904"/>
                  <a:pt x="7458275" y="3406007"/>
                  <a:pt x="7458858" y="3408553"/>
                </a:cubicBezTo>
                <a:lnTo>
                  <a:pt x="7460185" y="3411299"/>
                </a:lnTo>
                <a:lnTo>
                  <a:pt x="7459468" y="3418333"/>
                </a:lnTo>
                <a:lnTo>
                  <a:pt x="7459515" y="3432662"/>
                </a:lnTo>
                <a:lnTo>
                  <a:pt x="7458154" y="3434902"/>
                </a:lnTo>
                <a:lnTo>
                  <a:pt x="7456091" y="3455825"/>
                </a:lnTo>
                <a:cubicBezTo>
                  <a:pt x="7455865" y="3455850"/>
                  <a:pt x="7455638" y="3455877"/>
                  <a:pt x="7455413" y="3455903"/>
                </a:cubicBezTo>
                <a:cubicBezTo>
                  <a:pt x="7453843" y="3456557"/>
                  <a:pt x="7452596" y="3457940"/>
                  <a:pt x="7451989" y="3460886"/>
                </a:cubicBezTo>
                <a:cubicBezTo>
                  <a:pt x="7443388" y="3453296"/>
                  <a:pt x="7447961" y="3461529"/>
                  <a:pt x="7446929" y="3470886"/>
                </a:cubicBezTo>
                <a:cubicBezTo>
                  <a:pt x="7433341" y="3461186"/>
                  <a:pt x="7436171" y="3489615"/>
                  <a:pt x="7427213" y="3491353"/>
                </a:cubicBezTo>
                <a:cubicBezTo>
                  <a:pt x="7426761" y="3498443"/>
                  <a:pt x="7426037" y="3505767"/>
                  <a:pt x="7424990" y="3513143"/>
                </a:cubicBezTo>
                <a:lnTo>
                  <a:pt x="7424186" y="3517424"/>
                </a:lnTo>
                <a:cubicBezTo>
                  <a:pt x="7424132" y="3517438"/>
                  <a:pt x="7424077" y="3517453"/>
                  <a:pt x="7424024" y="3517467"/>
                </a:cubicBezTo>
                <a:cubicBezTo>
                  <a:pt x="7423536" y="3518305"/>
                  <a:pt x="7423153" y="3519678"/>
                  <a:pt x="7422883" y="3521896"/>
                </a:cubicBezTo>
                <a:lnTo>
                  <a:pt x="7422723" y="3525229"/>
                </a:lnTo>
                <a:lnTo>
                  <a:pt x="7421163" y="3533534"/>
                </a:lnTo>
                <a:lnTo>
                  <a:pt x="7419650" y="3536108"/>
                </a:lnTo>
                <a:lnTo>
                  <a:pt x="7417640" y="3536718"/>
                </a:lnTo>
                <a:lnTo>
                  <a:pt x="7417697" y="3537534"/>
                </a:lnTo>
                <a:cubicBezTo>
                  <a:pt x="7419749" y="3544077"/>
                  <a:pt x="7423989" y="3546875"/>
                  <a:pt x="7409814" y="3551598"/>
                </a:cubicBezTo>
                <a:cubicBezTo>
                  <a:pt x="7412376" y="3566128"/>
                  <a:pt x="7404108" y="3567090"/>
                  <a:pt x="7397719" y="3584844"/>
                </a:cubicBezTo>
                <a:cubicBezTo>
                  <a:pt x="7401116" y="3593573"/>
                  <a:pt x="7398130" y="3599358"/>
                  <a:pt x="7393057" y="3604546"/>
                </a:cubicBezTo>
                <a:cubicBezTo>
                  <a:pt x="7391792" y="3622895"/>
                  <a:pt x="7383125" y="3638008"/>
                  <a:pt x="7377811" y="3657793"/>
                </a:cubicBezTo>
                <a:cubicBezTo>
                  <a:pt x="7379886" y="3680874"/>
                  <a:pt x="7366255" y="3689531"/>
                  <a:pt x="7360624" y="3710685"/>
                </a:cubicBezTo>
                <a:cubicBezTo>
                  <a:pt x="7367950" y="3731637"/>
                  <a:pt x="7347999" y="3723947"/>
                  <a:pt x="7341489" y="3734006"/>
                </a:cubicBezTo>
                <a:lnTo>
                  <a:pt x="7340478" y="3737028"/>
                </a:lnTo>
                <a:lnTo>
                  <a:pt x="7340489" y="3745476"/>
                </a:lnTo>
                <a:lnTo>
                  <a:pt x="7340950" y="3748687"/>
                </a:lnTo>
                <a:cubicBezTo>
                  <a:pt x="7341098" y="3750887"/>
                  <a:pt x="7340976" y="3752333"/>
                  <a:pt x="7340653" y="3753314"/>
                </a:cubicBezTo>
                <a:lnTo>
                  <a:pt x="7340500" y="3753419"/>
                </a:lnTo>
                <a:lnTo>
                  <a:pt x="7340506" y="3757774"/>
                </a:lnTo>
                <a:cubicBezTo>
                  <a:pt x="7340847" y="3765147"/>
                  <a:pt x="7341495" y="3772345"/>
                  <a:pt x="7342369" y="3779218"/>
                </a:cubicBezTo>
                <a:cubicBezTo>
                  <a:pt x="7333890" y="3784348"/>
                  <a:pt x="7341949" y="3810090"/>
                  <a:pt x="7326800" y="3806225"/>
                </a:cubicBezTo>
                <a:cubicBezTo>
                  <a:pt x="7327524" y="3815461"/>
                  <a:pt x="7333545" y="3821456"/>
                  <a:pt x="7323686" y="3817640"/>
                </a:cubicBezTo>
                <a:cubicBezTo>
                  <a:pt x="7323637" y="3820659"/>
                  <a:pt x="7322668" y="3822449"/>
                  <a:pt x="7321247" y="3823678"/>
                </a:cubicBezTo>
                <a:lnTo>
                  <a:pt x="7320595" y="3824018"/>
                </a:lnTo>
                <a:lnTo>
                  <a:pt x="7322453" y="3844579"/>
                </a:lnTo>
                <a:lnTo>
                  <a:pt x="7321532" y="3847225"/>
                </a:lnTo>
                <a:lnTo>
                  <a:pt x="7324238" y="3860736"/>
                </a:lnTo>
                <a:lnTo>
                  <a:pt x="7324840" y="3867658"/>
                </a:lnTo>
                <a:lnTo>
                  <a:pt x="7326655" y="3869733"/>
                </a:lnTo>
                <a:cubicBezTo>
                  <a:pt x="7327701" y="3871909"/>
                  <a:pt x="7328023" y="3874942"/>
                  <a:pt x="7326706" y="3879891"/>
                </a:cubicBezTo>
                <a:lnTo>
                  <a:pt x="7326093" y="3881013"/>
                </a:lnTo>
                <a:lnTo>
                  <a:pt x="7328442" y="3889558"/>
                </a:lnTo>
                <a:cubicBezTo>
                  <a:pt x="7329602" y="3892339"/>
                  <a:pt x="7331138" y="3894839"/>
                  <a:pt x="7333203" y="3896924"/>
                </a:cubicBezTo>
                <a:cubicBezTo>
                  <a:pt x="7319795" y="3924445"/>
                  <a:pt x="7328820" y="3952004"/>
                  <a:pt x="7324908" y="3982658"/>
                </a:cubicBezTo>
                <a:cubicBezTo>
                  <a:pt x="7325522" y="4017325"/>
                  <a:pt x="7327874" y="4041416"/>
                  <a:pt x="7327588" y="4064228"/>
                </a:cubicBezTo>
                <a:cubicBezTo>
                  <a:pt x="7328735" y="4074940"/>
                  <a:pt x="7329351" y="4153102"/>
                  <a:pt x="7323186" y="4146664"/>
                </a:cubicBezTo>
                <a:cubicBezTo>
                  <a:pt x="7335189" y="4179829"/>
                  <a:pt x="7318370" y="4199117"/>
                  <a:pt x="7322488" y="4235901"/>
                </a:cubicBezTo>
                <a:cubicBezTo>
                  <a:pt x="7305909" y="4254573"/>
                  <a:pt x="7320783" y="4244884"/>
                  <a:pt x="7316645" y="4265209"/>
                </a:cubicBezTo>
                <a:cubicBezTo>
                  <a:pt x="7331133" y="4260631"/>
                  <a:pt x="7307179" y="4289560"/>
                  <a:pt x="7323069" y="4291857"/>
                </a:cubicBezTo>
                <a:cubicBezTo>
                  <a:pt x="7321814" y="4295483"/>
                  <a:pt x="7320095" y="4298923"/>
                  <a:pt x="7318251" y="4302359"/>
                </a:cubicBezTo>
                <a:lnTo>
                  <a:pt x="7317295" y="4304161"/>
                </a:lnTo>
                <a:lnTo>
                  <a:pt x="7316223" y="4311573"/>
                </a:lnTo>
                <a:lnTo>
                  <a:pt x="7312469" y="4313411"/>
                </a:lnTo>
                <a:lnTo>
                  <a:pt x="7306447" y="4403491"/>
                </a:lnTo>
                <a:cubicBezTo>
                  <a:pt x="7308849" y="4411399"/>
                  <a:pt x="7308497" y="4436984"/>
                  <a:pt x="7303688" y="4442497"/>
                </a:cubicBezTo>
                <a:cubicBezTo>
                  <a:pt x="7302637" y="4447969"/>
                  <a:pt x="7304327" y="4453942"/>
                  <a:pt x="7299181" y="4457128"/>
                </a:cubicBezTo>
                <a:cubicBezTo>
                  <a:pt x="7296154" y="4469016"/>
                  <a:pt x="7289197" y="4496240"/>
                  <a:pt x="7285530" y="4513823"/>
                </a:cubicBezTo>
                <a:cubicBezTo>
                  <a:pt x="7288769" y="4518560"/>
                  <a:pt x="7287100" y="4524649"/>
                  <a:pt x="7284412" y="4532609"/>
                </a:cubicBezTo>
                <a:lnTo>
                  <a:pt x="7282601" y="4540125"/>
                </a:lnTo>
                <a:lnTo>
                  <a:pt x="7291785" y="4563650"/>
                </a:lnTo>
                <a:lnTo>
                  <a:pt x="7284191" y="4636427"/>
                </a:lnTo>
                <a:lnTo>
                  <a:pt x="7292797" y="4672055"/>
                </a:lnTo>
                <a:cubicBezTo>
                  <a:pt x="7294304" y="4686552"/>
                  <a:pt x="7294421" y="4700466"/>
                  <a:pt x="7295425" y="4713953"/>
                </a:cubicBezTo>
                <a:cubicBezTo>
                  <a:pt x="7296104" y="4744441"/>
                  <a:pt x="7280378" y="4723911"/>
                  <a:pt x="7292574" y="4762180"/>
                </a:cubicBezTo>
                <a:cubicBezTo>
                  <a:pt x="7286719" y="4766152"/>
                  <a:pt x="7286266" y="4770971"/>
                  <a:pt x="7288689" y="4779168"/>
                </a:cubicBezTo>
                <a:cubicBezTo>
                  <a:pt x="7288592" y="4793971"/>
                  <a:pt x="7274303" y="4792486"/>
                  <a:pt x="7282355" y="4807636"/>
                </a:cubicBezTo>
                <a:cubicBezTo>
                  <a:pt x="7278556" y="4806204"/>
                  <a:pt x="7277539" y="4813202"/>
                  <a:pt x="7276505" y="4819678"/>
                </a:cubicBezTo>
                <a:lnTo>
                  <a:pt x="7273752" y="4823797"/>
                </a:lnTo>
                <a:lnTo>
                  <a:pt x="7283683" y="4847794"/>
                </a:lnTo>
                <a:cubicBezTo>
                  <a:pt x="7296832" y="4890479"/>
                  <a:pt x="7302379" y="4941877"/>
                  <a:pt x="7311552" y="4978326"/>
                </a:cubicBezTo>
                <a:cubicBezTo>
                  <a:pt x="7284161" y="4998846"/>
                  <a:pt x="7309660" y="4989594"/>
                  <a:pt x="7304880" y="5015024"/>
                </a:cubicBezTo>
                <a:cubicBezTo>
                  <a:pt x="7330355" y="5012307"/>
                  <a:pt x="7291032" y="5044485"/>
                  <a:pt x="7319932" y="5050993"/>
                </a:cubicBezTo>
                <a:cubicBezTo>
                  <a:pt x="7318148" y="5055414"/>
                  <a:pt x="7315506" y="5059493"/>
                  <a:pt x="7312641" y="5063537"/>
                </a:cubicBezTo>
                <a:lnTo>
                  <a:pt x="7311153" y="5065661"/>
                </a:lnTo>
                <a:lnTo>
                  <a:pt x="7310197" y="5075032"/>
                </a:lnTo>
                <a:lnTo>
                  <a:pt x="7303683" y="5076576"/>
                </a:lnTo>
                <a:lnTo>
                  <a:pt x="7297768" y="5089898"/>
                </a:lnTo>
                <a:cubicBezTo>
                  <a:pt x="7296519" y="5095057"/>
                  <a:pt x="7296302" y="5100805"/>
                  <a:pt x="7297750" y="5107454"/>
                </a:cubicBezTo>
                <a:cubicBezTo>
                  <a:pt x="7309447" y="5125240"/>
                  <a:pt x="7295812" y="5147341"/>
                  <a:pt x="7297014" y="5169708"/>
                </a:cubicBezTo>
                <a:lnTo>
                  <a:pt x="7300719" y="5180532"/>
                </a:lnTo>
                <a:lnTo>
                  <a:pt x="7295705" y="5210620"/>
                </a:lnTo>
                <a:lnTo>
                  <a:pt x="7296901" y="5212749"/>
                </a:lnTo>
                <a:cubicBezTo>
                  <a:pt x="7296704" y="5218058"/>
                  <a:pt x="7294377" y="5228574"/>
                  <a:pt x="7294523" y="5242477"/>
                </a:cubicBezTo>
                <a:lnTo>
                  <a:pt x="7297776" y="5296160"/>
                </a:lnTo>
                <a:lnTo>
                  <a:pt x="7289955" y="5304499"/>
                </a:lnTo>
                <a:lnTo>
                  <a:pt x="7286210" y="5305374"/>
                </a:lnTo>
                <a:lnTo>
                  <a:pt x="7286995" y="5320092"/>
                </a:lnTo>
                <a:lnTo>
                  <a:pt x="7281550" y="5330613"/>
                </a:lnTo>
                <a:lnTo>
                  <a:pt x="7285354" y="5340890"/>
                </a:lnTo>
                <a:lnTo>
                  <a:pt x="7281914" y="5354491"/>
                </a:lnTo>
                <a:cubicBezTo>
                  <a:pt x="7280017" y="5359352"/>
                  <a:pt x="7277725" y="5364763"/>
                  <a:pt x="7275918" y="5370917"/>
                </a:cubicBezTo>
                <a:lnTo>
                  <a:pt x="7267655" y="5384350"/>
                </a:lnTo>
                <a:lnTo>
                  <a:pt x="7263791" y="5406610"/>
                </a:lnTo>
                <a:cubicBezTo>
                  <a:pt x="7260956" y="5423841"/>
                  <a:pt x="7257650" y="5440271"/>
                  <a:pt x="7251522" y="5456222"/>
                </a:cubicBezTo>
                <a:cubicBezTo>
                  <a:pt x="7253699" y="5469913"/>
                  <a:pt x="7252931" y="5482529"/>
                  <a:pt x="7242311" y="5493751"/>
                </a:cubicBezTo>
                <a:cubicBezTo>
                  <a:pt x="7236636" y="5529727"/>
                  <a:pt x="7245809" y="5539513"/>
                  <a:pt x="7231835" y="5561252"/>
                </a:cubicBezTo>
                <a:cubicBezTo>
                  <a:pt x="7236311" y="5568555"/>
                  <a:pt x="7238499" y="5573475"/>
                  <a:pt x="7239152" y="5577121"/>
                </a:cubicBezTo>
                <a:cubicBezTo>
                  <a:pt x="7241111" y="5588065"/>
                  <a:pt x="7229268" y="5587525"/>
                  <a:pt x="7224043" y="5605355"/>
                </a:cubicBezTo>
                <a:cubicBezTo>
                  <a:pt x="7216774" y="5624244"/>
                  <a:pt x="7213225" y="5590845"/>
                  <a:pt x="7209229" y="5609118"/>
                </a:cubicBezTo>
                <a:cubicBezTo>
                  <a:pt x="7212098" y="5628346"/>
                  <a:pt x="7194168" y="5628785"/>
                  <a:pt x="7198222" y="5648700"/>
                </a:cubicBezTo>
                <a:cubicBezTo>
                  <a:pt x="7212577" y="5642705"/>
                  <a:pt x="7189541" y="5689259"/>
                  <a:pt x="7201221" y="5689771"/>
                </a:cubicBezTo>
                <a:cubicBezTo>
                  <a:pt x="7181618" y="5708428"/>
                  <a:pt x="7201258" y="5715573"/>
                  <a:pt x="7192555" y="5739098"/>
                </a:cubicBezTo>
                <a:cubicBezTo>
                  <a:pt x="7184486" y="5750478"/>
                  <a:pt x="7182208" y="5758416"/>
                  <a:pt x="7187522" y="5768603"/>
                </a:cubicBezTo>
                <a:cubicBezTo>
                  <a:pt x="7148692" y="5821144"/>
                  <a:pt x="7181577" y="5799065"/>
                  <a:pt x="7162500" y="5846928"/>
                </a:cubicBezTo>
                <a:lnTo>
                  <a:pt x="7160827" y="5850799"/>
                </a:lnTo>
                <a:lnTo>
                  <a:pt x="7163312" y="5866636"/>
                </a:lnTo>
                <a:cubicBezTo>
                  <a:pt x="7163884" y="5867070"/>
                  <a:pt x="7164455" y="5867505"/>
                  <a:pt x="7165029" y="5867939"/>
                </a:cubicBezTo>
                <a:lnTo>
                  <a:pt x="7142501" y="5914339"/>
                </a:lnTo>
                <a:lnTo>
                  <a:pt x="7143151" y="5921221"/>
                </a:lnTo>
                <a:lnTo>
                  <a:pt x="7123808" y="5950546"/>
                </a:lnTo>
                <a:lnTo>
                  <a:pt x="7116299" y="5966186"/>
                </a:lnTo>
                <a:lnTo>
                  <a:pt x="7106117" y="5983669"/>
                </a:lnTo>
                <a:lnTo>
                  <a:pt x="7109622" y="5995569"/>
                </a:lnTo>
                <a:cubicBezTo>
                  <a:pt x="7114727" y="6023526"/>
                  <a:pt x="7092983" y="6067450"/>
                  <a:pt x="7116605" y="6077139"/>
                </a:cubicBezTo>
                <a:cubicBezTo>
                  <a:pt x="7102148" y="6089933"/>
                  <a:pt x="7125501" y="6101908"/>
                  <a:pt x="7127573" y="6115892"/>
                </a:cubicBezTo>
                <a:cubicBezTo>
                  <a:pt x="7118381" y="6127056"/>
                  <a:pt x="7126331" y="6132595"/>
                  <a:pt x="7128098" y="6142737"/>
                </a:cubicBezTo>
                <a:cubicBezTo>
                  <a:pt x="7122429" y="6147329"/>
                  <a:pt x="7122724" y="6155912"/>
                  <a:pt x="7129375" y="6158833"/>
                </a:cubicBezTo>
                <a:cubicBezTo>
                  <a:pt x="7144709" y="6154689"/>
                  <a:pt x="7137060" y="6184499"/>
                  <a:pt x="7147635" y="6186714"/>
                </a:cubicBezTo>
                <a:cubicBezTo>
                  <a:pt x="7149842" y="6204016"/>
                  <a:pt x="7136414" y="6279145"/>
                  <a:pt x="7153343" y="6291871"/>
                </a:cubicBezTo>
                <a:cubicBezTo>
                  <a:pt x="7161381" y="6326852"/>
                  <a:pt x="7134450" y="6377408"/>
                  <a:pt x="7134923" y="6392273"/>
                </a:cubicBezTo>
                <a:cubicBezTo>
                  <a:pt x="7103997" y="6407024"/>
                  <a:pt x="7185503" y="6478818"/>
                  <a:pt x="7187236" y="6541940"/>
                </a:cubicBezTo>
                <a:cubicBezTo>
                  <a:pt x="7184250" y="6550446"/>
                  <a:pt x="7184290" y="6554993"/>
                  <a:pt x="7191340" y="6557275"/>
                </a:cubicBezTo>
                <a:cubicBezTo>
                  <a:pt x="7195412" y="6573685"/>
                  <a:pt x="7202070" y="6606060"/>
                  <a:pt x="7211670" y="6640404"/>
                </a:cubicBezTo>
                <a:cubicBezTo>
                  <a:pt x="7219591" y="6666216"/>
                  <a:pt x="7212698" y="6793331"/>
                  <a:pt x="7221085" y="6827708"/>
                </a:cubicBezTo>
                <a:lnTo>
                  <a:pt x="7227698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7660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42A971C-C13A-562A-29EB-B43F73974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 fontScale="90000"/>
          </a:bodyPr>
          <a:lstStyle/>
          <a:p>
            <a:r>
              <a:rPr lang="sk-SK" sz="3700" b="1"/>
              <a:t>Kaňúr okrúhlochvostý – sociálna štruktúra a hierarchia</a:t>
            </a:r>
            <a:br>
              <a:rPr lang="sk-SK" sz="3700" b="1"/>
            </a:br>
            <a:endParaRPr lang="sk-SK" sz="3700"/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632A0C4B-B5DB-86FB-BCD6-5A0C86F5E2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sk-SK" sz="1900"/>
              <a:t>Jeden z mála dravcov žijúcich </a:t>
            </a:r>
            <a:r>
              <a:rPr lang="sk-SK" sz="1900" b="1"/>
              <a:t>v stabilných skupinách</a:t>
            </a:r>
            <a:r>
              <a:rPr lang="sk-SK" sz="1900"/>
              <a:t> (2–7 jedincov).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1900"/>
              <a:t>V skupine funguje </a:t>
            </a:r>
            <a:r>
              <a:rPr lang="sk-SK" sz="1900" b="1"/>
              <a:t>jasná hierarchia</a:t>
            </a:r>
            <a:r>
              <a:rPr lang="sk-SK" sz="19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sk-SK" sz="1900" b="1"/>
              <a:t>Alfa samica</a:t>
            </a:r>
            <a:r>
              <a:rPr lang="sk-SK" sz="1900"/>
              <a:t> – dominantná, ako jediná sa rozmnožuje.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sk-SK" sz="1900" b="1"/>
              <a:t>Beta jedinci</a:t>
            </a:r>
            <a:r>
              <a:rPr lang="sk-SK" sz="1900"/>
              <a:t> – najmä samce alebo submisívne samice.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sk-SK" sz="1900" b="1"/>
              <a:t>Gama jedinci</a:t>
            </a:r>
            <a:r>
              <a:rPr lang="sk-SK" sz="1900"/>
              <a:t> – mláďatá alebo pomocníci.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1900"/>
              <a:t>Vysoký stupeň </a:t>
            </a:r>
            <a:r>
              <a:rPr lang="sk-SK" sz="1900" b="1"/>
              <a:t>kooperácie pri love</a:t>
            </a:r>
            <a:r>
              <a:rPr lang="sk-SK" sz="1900"/>
              <a:t> a obrane hniezda.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1900"/>
              <a:t>Táto štruktúra zvyšuje </a:t>
            </a:r>
            <a:r>
              <a:rPr lang="sk-SK" sz="1900" b="1"/>
              <a:t>úspešnosť lovu a prežitia</a:t>
            </a:r>
            <a:r>
              <a:rPr lang="sk-SK" sz="1900"/>
              <a:t> v náročnom prostredí.</a:t>
            </a:r>
          </a:p>
          <a:p>
            <a:endParaRPr lang="sk-SK" sz="1900"/>
          </a:p>
        </p:txBody>
      </p:sp>
      <p:pic>
        <p:nvPicPr>
          <p:cNvPr id="5" name="Obrázok 4" descr="Obrázok, na ktorom je vták, exteriér, dravý vták, zobák&#10;&#10;Automaticky generovaný popis">
            <a:extLst>
              <a:ext uri="{FF2B5EF4-FFF2-40B4-BE49-F238E27FC236}">
                <a16:creationId xmlns:a16="http://schemas.microsoft.com/office/drawing/2014/main" id="{A6BB4810-E0A4-A1D9-BE5B-77BEAABCDA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12" r="-2" b="-2"/>
          <a:stretch/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  <p:sp>
        <p:nvSpPr>
          <p:cNvPr id="6" name="BlokTextu 5">
            <a:extLst>
              <a:ext uri="{FF2B5EF4-FFF2-40B4-BE49-F238E27FC236}">
                <a16:creationId xmlns:a16="http://schemas.microsoft.com/office/drawing/2014/main" id="{2EB4E166-F963-A182-D677-1B5CEA2D77D6}"/>
              </a:ext>
            </a:extLst>
          </p:cNvPr>
          <p:cNvSpPr txBox="1"/>
          <p:nvPr/>
        </p:nvSpPr>
        <p:spPr>
          <a:xfrm>
            <a:off x="9322794" y="6129089"/>
            <a:ext cx="2031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dirty="0"/>
              <a:t>© Martin </a:t>
            </a:r>
            <a:r>
              <a:rPr lang="sk-SK" dirty="0" err="1"/>
              <a:t>LaMonica</a:t>
            </a:r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740275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73BC1C74-B4CC-E0DD-141D-FB89D51E9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sk-SK" b="1">
                <a:solidFill>
                  <a:srgbClr val="FFFFFF"/>
                </a:solidFill>
              </a:rPr>
              <a:t>Ukážka skupinového a teritoriálneho správania v prírode</a:t>
            </a:r>
            <a:br>
              <a:rPr lang="sk-SK" b="1">
                <a:solidFill>
                  <a:srgbClr val="FFFFFF"/>
                </a:solidFill>
              </a:rPr>
            </a:br>
            <a:endParaRPr lang="sk-SK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0E0B5D88-ADC1-4279-731A-A30A83404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sk-SK" sz="1800" b="1"/>
              <a:t>Video:</a:t>
            </a:r>
            <a:r>
              <a:rPr lang="sk-SK" sz="1800"/>
              <a:t> </a:t>
            </a:r>
            <a:r>
              <a:rPr lang="sk-SK" sz="1800" err="1"/>
              <a:t>Kaňúr</a:t>
            </a:r>
            <a:r>
              <a:rPr lang="sk-SK" sz="1800"/>
              <a:t> </a:t>
            </a:r>
            <a:r>
              <a:rPr lang="sk-SK" sz="1800" err="1"/>
              <a:t>okrúhlochvostý</a:t>
            </a:r>
            <a:r>
              <a:rPr lang="sk-SK" sz="1800"/>
              <a:t> pri kooperatívnom love na zajaca (BBC, </a:t>
            </a:r>
            <a:r>
              <a:rPr lang="sk-SK" sz="1800" err="1"/>
              <a:t>The</a:t>
            </a:r>
            <a:r>
              <a:rPr lang="sk-SK" sz="1800"/>
              <a:t> </a:t>
            </a:r>
            <a:r>
              <a:rPr lang="sk-SK" sz="1800" err="1"/>
              <a:t>Desert</a:t>
            </a:r>
            <a:r>
              <a:rPr lang="sk-SK" sz="1800"/>
              <a:t> </a:t>
            </a:r>
            <a:r>
              <a:rPr lang="sk-SK" sz="1800" err="1"/>
              <a:t>Sea</a:t>
            </a:r>
            <a:r>
              <a:rPr lang="sk-SK" sz="1800"/>
              <a:t>)</a:t>
            </a:r>
            <a:br>
              <a:rPr lang="sk-SK" sz="1800"/>
            </a:br>
            <a:r>
              <a:rPr lang="sk-SK" sz="1800" b="1"/>
              <a:t>Lokalita:</a:t>
            </a:r>
            <a:r>
              <a:rPr lang="sk-SK" sz="1800"/>
              <a:t> Sonorská púšť, USA</a:t>
            </a:r>
          </a:p>
          <a:p>
            <a:r>
              <a:rPr lang="sk-SK" sz="1800"/>
              <a:t>Toto video demonštruje prirodzené správanie </a:t>
            </a:r>
            <a:r>
              <a:rPr lang="sk-SK" sz="1800" err="1"/>
              <a:t>kaňúrov</a:t>
            </a:r>
            <a:r>
              <a:rPr lang="sk-SK" sz="1800"/>
              <a:t> </a:t>
            </a:r>
            <a:r>
              <a:rPr lang="sk-SK" sz="1800" err="1"/>
              <a:t>okrúhlochvostých</a:t>
            </a:r>
            <a:r>
              <a:rPr lang="sk-SK" sz="1800"/>
              <a:t> v ich prirodzenom prostredí. Zaznamenané sú: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1800"/>
              <a:t>Kooperatívny lov s priestorovým rozostavením,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1800"/>
              <a:t>Udržiavanie pozícií v skupine počas naháňania koristi,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1800"/>
              <a:t>Vedenie útoku dominantným jedincami.</a:t>
            </a:r>
          </a:p>
          <a:p>
            <a:r>
              <a:rPr lang="sk-SK" sz="1800"/>
              <a:t>Video poukazuje na prepojenie medzi loveckou stratégiou, teritoriálnym správaním a sociálnou hierarchiou, ktorú </a:t>
            </a:r>
            <a:r>
              <a:rPr lang="sk-SK" sz="1800" err="1"/>
              <a:t>kaňúre</a:t>
            </a:r>
            <a:r>
              <a:rPr lang="sk-SK" sz="1800"/>
              <a:t> </a:t>
            </a:r>
            <a:r>
              <a:rPr lang="sk-SK" sz="1800" err="1"/>
              <a:t>okrúhlochvosté</a:t>
            </a:r>
            <a:r>
              <a:rPr lang="sk-SK" sz="1800"/>
              <a:t> uplatňujú aj v zajatí v obmedzených podmienkach.</a:t>
            </a:r>
          </a:p>
          <a:p>
            <a:r>
              <a:rPr lang="sk-SK" sz="1800">
                <a:hlinkClick r:id="rId2"/>
              </a:rPr>
              <a:t>https://www.youtube.com/watch?v=P8Hw55gqE_Q&amp;ab_channel=NatGeoAnimals</a:t>
            </a:r>
            <a:endParaRPr lang="sk-SK" sz="1800"/>
          </a:p>
          <a:p>
            <a:endParaRPr lang="sk-SK" sz="18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658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Harris's Hawks Hunt a Jackrabbit _ The Desert Sea">
            <a:hlinkClick r:id="" action="ppaction://media"/>
            <a:extLst>
              <a:ext uri="{FF2B5EF4-FFF2-40B4-BE49-F238E27FC236}">
                <a16:creationId xmlns:a16="http://schemas.microsoft.com/office/drawing/2014/main" id="{7EC0A495-E6F7-45FC-A780-41D6F550E7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300887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135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6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25F04C1-E034-A2E5-3569-6CACD9E65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sk-SK" sz="4100" b="1"/>
              <a:t>Úvod do etológie dravých vtákov</a:t>
            </a:r>
            <a:br>
              <a:rPr lang="sk-SK" sz="4100" b="1"/>
            </a:br>
            <a:endParaRPr lang="sk-SK" sz="4100"/>
          </a:p>
        </p:txBody>
      </p:sp>
      <p:pic>
        <p:nvPicPr>
          <p:cNvPr id="5" name="Obrázok 4" descr="Obrázok, na ktorom je vták, zobák, maľovanie, kresba&#10;&#10;Automaticky generovaný popis">
            <a:extLst>
              <a:ext uri="{FF2B5EF4-FFF2-40B4-BE49-F238E27FC236}">
                <a16:creationId xmlns:a16="http://schemas.microsoft.com/office/drawing/2014/main" id="{1B5B7321-4542-9841-E398-7DAC5AF049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16190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2ACBF115-7011-BC5B-084B-E97FAD311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1600200"/>
            <a:ext cx="5938158" cy="525779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sk-SK" sz="3400" u="sng" dirty="0"/>
              <a:t>Dravce komunikujú prostredníctvom: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3400" b="1" dirty="0"/>
              <a:t>vizuálnych signálov</a:t>
            </a:r>
            <a:r>
              <a:rPr lang="sk-SK" sz="3400" dirty="0"/>
              <a:t> (postoj tela, vztýčené perie, gestá, poloha na bidle),</a:t>
            </a:r>
          </a:p>
          <a:p>
            <a:r>
              <a:rPr lang="sk-SK" sz="3400" b="1" dirty="0"/>
              <a:t>vokalizácie</a:t>
            </a:r>
            <a:r>
              <a:rPr lang="sk-SK" sz="3400" dirty="0"/>
              <a:t> (kontaktové, varovné, agresívne alebo párové hlasové prejavy-tokanie ),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3400" b="1" dirty="0"/>
              <a:t>teritoriálneho správania</a:t>
            </a:r>
            <a:r>
              <a:rPr lang="sk-SK" sz="3400" dirty="0"/>
              <a:t> (obhajoba priestoru, vyháňanie súperov),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3400" b="1" dirty="0"/>
              <a:t>taktického správania pri love</a:t>
            </a:r>
            <a:r>
              <a:rPr lang="sk-SK" sz="3400" dirty="0"/>
              <a:t> a spolupráci.</a:t>
            </a:r>
          </a:p>
          <a:p>
            <a:pPr marL="0" indent="0">
              <a:buNone/>
            </a:pPr>
            <a:r>
              <a:rPr lang="sk-SK" sz="3400" u="sng" dirty="0"/>
              <a:t>Pri dravcoch v zajatí sa etológia využíva na: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3400" dirty="0"/>
              <a:t>lepšie pochopenie ich potrieb,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3400" dirty="0"/>
              <a:t>predchádzanie stresu a agresii,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3400" dirty="0"/>
              <a:t>tvorbu optimálnych skupín pri chove,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3400" dirty="0"/>
              <a:t>hodnotenie ich stavu pohody (</a:t>
            </a:r>
            <a:r>
              <a:rPr lang="sk-SK" sz="3400" dirty="0" err="1"/>
              <a:t>welfare</a:t>
            </a:r>
            <a:r>
              <a:rPr lang="sk-SK" sz="3400" dirty="0"/>
              <a:t>) a zdravotného stavu.</a:t>
            </a:r>
          </a:p>
        </p:txBody>
      </p:sp>
    </p:spTree>
    <p:extLst>
      <p:ext uri="{BB962C8B-B14F-4D97-AF65-F5344CB8AC3E}">
        <p14:creationId xmlns:p14="http://schemas.microsoft.com/office/powerpoint/2010/main" val="446939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AA112570-65B9-D934-405B-5C4DF646F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sk-SK" sz="5400" b="1"/>
              <a:t>Prejavy správania v pokoji a napätí</a:t>
            </a:r>
            <a:endParaRPr lang="sk-SK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8F3A3A74-9779-F6DD-A6A2-D842CB943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sk-SK" sz="2200" b="1" dirty="0"/>
              <a:t>Pozitívne prejavy správania:</a:t>
            </a:r>
            <a:endParaRPr lang="sk-SK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sk-SK" sz="2200" dirty="0"/>
              <a:t>Čistenie peria (</a:t>
            </a:r>
            <a:r>
              <a:rPr lang="sk-SK" sz="2200" dirty="0" err="1"/>
              <a:t>sebaúprava</a:t>
            </a:r>
            <a:r>
              <a:rPr lang="sk-SK" sz="2200" dirty="0"/>
              <a:t> = komfort správania)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200" dirty="0"/>
              <a:t>Vyložená noha (signál uvoľnenia)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200" dirty="0"/>
              <a:t>Našuchorené perie pri </a:t>
            </a:r>
            <a:r>
              <a:rPr lang="sk-SK" sz="2200" dirty="0" err="1"/>
              <a:t>bidlovaní</a:t>
            </a:r>
            <a:r>
              <a:rPr lang="sk-SK" sz="2200" dirty="0"/>
              <a:t> (pohodlie a termoregulácia)</a:t>
            </a:r>
          </a:p>
          <a:p>
            <a:pPr marL="0" indent="0">
              <a:buNone/>
            </a:pPr>
            <a:r>
              <a:rPr lang="sk-SK" sz="2200" b="1" dirty="0"/>
              <a:t>Výstražné a agresívne prejavy správania:</a:t>
            </a:r>
            <a:endParaRPr lang="sk-SK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sk-SK" sz="2200" dirty="0"/>
              <a:t>Zhrbený postoj s nízkou hlavou (napätie a hrozba)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200" dirty="0"/>
              <a:t>Vibračný varovný zvuk (hlasový výstražný signál)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200" dirty="0"/>
              <a:t>Výkop nohou (obranný alebo výstražný výpad)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200" dirty="0"/>
              <a:t>Výpad s rozloženými krídlami a intenzívny varovný zvuk (dominantný útok alebo vyháňanie)</a:t>
            </a:r>
          </a:p>
          <a:p>
            <a:endParaRPr lang="sk-SK" sz="2200" dirty="0"/>
          </a:p>
        </p:txBody>
      </p:sp>
    </p:spTree>
    <p:extLst>
      <p:ext uri="{BB962C8B-B14F-4D97-AF65-F5344CB8AC3E}">
        <p14:creationId xmlns:p14="http://schemas.microsoft.com/office/powerpoint/2010/main" val="3736660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46B3088-6B32-CB4B-D370-A2039601D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dirty="0"/>
              <a:t>Prejavy správania v pokoji a napätí</a:t>
            </a:r>
          </a:p>
        </p:txBody>
      </p:sp>
      <p:pic>
        <p:nvPicPr>
          <p:cNvPr id="6" name="Zástupný objekt pre obsah 5" descr="Obrázok, na ktorom je vták, dravý vták, sokol, jastrab&#10;&#10;Automaticky generovaný popis">
            <a:extLst>
              <a:ext uri="{FF2B5EF4-FFF2-40B4-BE49-F238E27FC236}">
                <a16:creationId xmlns:a16="http://schemas.microsoft.com/office/drawing/2014/main" id="{D5CAA6E9-A83C-EB42-2E7B-9E187930F62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0" y="2111376"/>
            <a:ext cx="5181600" cy="3454400"/>
          </a:xfrm>
        </p:spPr>
      </p:pic>
      <p:pic>
        <p:nvPicPr>
          <p:cNvPr id="8" name="Zástupný objekt pre obsah 7" descr="Obrázok, na ktorom je vták, dravý vták, zobák, sokol&#10;&#10;Automaticky generovaný popis">
            <a:extLst>
              <a:ext uri="{FF2B5EF4-FFF2-40B4-BE49-F238E27FC236}">
                <a16:creationId xmlns:a16="http://schemas.microsoft.com/office/drawing/2014/main" id="{3EAA22E4-B260-0574-5943-E17FB14E5B7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5000" y="1662907"/>
            <a:ext cx="4351338" cy="4351338"/>
          </a:xfrm>
        </p:spPr>
      </p:pic>
      <p:sp>
        <p:nvSpPr>
          <p:cNvPr id="9" name="BlokTextu 8">
            <a:extLst>
              <a:ext uri="{FF2B5EF4-FFF2-40B4-BE49-F238E27FC236}">
                <a16:creationId xmlns:a16="http://schemas.microsoft.com/office/drawing/2014/main" id="{3CF5426E-859D-F0A6-9C7D-81A9F53FBCAB}"/>
              </a:ext>
            </a:extLst>
          </p:cNvPr>
          <p:cNvSpPr txBox="1"/>
          <p:nvPr/>
        </p:nvSpPr>
        <p:spPr>
          <a:xfrm>
            <a:off x="7378621" y="1531700"/>
            <a:ext cx="2616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dirty="0"/>
              <a:t>Agresívne prvky správania</a:t>
            </a:r>
          </a:p>
        </p:txBody>
      </p:sp>
    </p:spTree>
    <p:extLst>
      <p:ext uri="{BB962C8B-B14F-4D97-AF65-F5344CB8AC3E}">
        <p14:creationId xmlns:p14="http://schemas.microsoft.com/office/powerpoint/2010/main" val="2838845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09044g40000c35n1ijjj0noelg8qabg">
            <a:hlinkClick r:id="" action="ppaction://media"/>
            <a:extLst>
              <a:ext uri="{FF2B5EF4-FFF2-40B4-BE49-F238E27FC236}">
                <a16:creationId xmlns:a16="http://schemas.microsoft.com/office/drawing/2014/main" id="{0451819F-A41F-65E6-4608-D8E3A7FEE8B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48092" y="1123527"/>
            <a:ext cx="2590198" cy="4604800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IMG_4373_96408409-5044-4F99-BDA1-E277B298A77D.mp4">
            <a:hlinkClick r:id="" action="ppaction://media"/>
            <a:extLst>
              <a:ext uri="{FF2B5EF4-FFF2-40B4-BE49-F238E27FC236}">
                <a16:creationId xmlns:a16="http://schemas.microsoft.com/office/drawing/2014/main" id="{A79AE3AE-29E0-2AAC-EA56-2229B34EAD33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784249" y="1123527"/>
            <a:ext cx="2590198" cy="4604800"/>
          </a:xfrm>
          <a:prstGeom prst="rect">
            <a:avLst/>
          </a:prstGeom>
        </p:spPr>
      </p:pic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20033a79682c4a1b845c083c4415c9ea">
            <a:hlinkClick r:id="" action="ppaction://media"/>
            <a:extLst>
              <a:ext uri="{FF2B5EF4-FFF2-40B4-BE49-F238E27FC236}">
                <a16:creationId xmlns:a16="http://schemas.microsoft.com/office/drawing/2014/main" id="{41FF3BAF-9C19-4B9C-5DA7-29B60A8E0191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625797" y="1123528"/>
            <a:ext cx="2590198" cy="4604800"/>
          </a:xfrm>
          <a:prstGeom prst="rect">
            <a:avLst/>
          </a:prstGeom>
        </p:spPr>
      </p:pic>
      <p:sp>
        <p:nvSpPr>
          <p:cNvPr id="4" name="BlokTextu 3">
            <a:extLst>
              <a:ext uri="{FF2B5EF4-FFF2-40B4-BE49-F238E27FC236}">
                <a16:creationId xmlns:a16="http://schemas.microsoft.com/office/drawing/2014/main" id="{ECF035EA-BF45-225F-7D73-D2F59CB8922B}"/>
              </a:ext>
            </a:extLst>
          </p:cNvPr>
          <p:cNvSpPr txBox="1"/>
          <p:nvPr/>
        </p:nvSpPr>
        <p:spPr>
          <a:xfrm>
            <a:off x="842035" y="265815"/>
            <a:ext cx="44851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k-SK" sz="2400" b="1" u="sng" dirty="0"/>
              <a:t>Komfortné správanie </a:t>
            </a:r>
          </a:p>
        </p:txBody>
      </p:sp>
    </p:spTree>
    <p:extLst>
      <p:ext uri="{BB962C8B-B14F-4D97-AF65-F5344CB8AC3E}">
        <p14:creationId xmlns:p14="http://schemas.microsoft.com/office/powerpoint/2010/main" val="63986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4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33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09044360000c0g605icb09pmb19e4j0">
            <a:hlinkClick r:id="" action="ppaction://media"/>
            <a:extLst>
              <a:ext uri="{FF2B5EF4-FFF2-40B4-BE49-F238E27FC236}">
                <a16:creationId xmlns:a16="http://schemas.microsoft.com/office/drawing/2014/main" id="{8FE5F98E-43AD-DFA5-C3F2-B713F071C3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22438" y="643467"/>
            <a:ext cx="3133723" cy="5571066"/>
          </a:xfrm>
          <a:prstGeom prst="rect">
            <a:avLst/>
          </a:prstGeom>
        </p:spPr>
      </p:pic>
      <p:pic>
        <p:nvPicPr>
          <p:cNvPr id="4" name="v0f025gc0000co4limfog65sf1r1d49g">
            <a:hlinkClick r:id="" action="ppaction://media"/>
            <a:extLst>
              <a:ext uri="{FF2B5EF4-FFF2-40B4-BE49-F238E27FC236}">
                <a16:creationId xmlns:a16="http://schemas.microsoft.com/office/drawing/2014/main" id="{A014D0E4-37B1-9AD9-7A35-77BED380C57E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35837" y="643467"/>
            <a:ext cx="3133723" cy="5571066"/>
          </a:xfrm>
          <a:prstGeom prst="rect">
            <a:avLst/>
          </a:prstGeom>
        </p:spPr>
      </p:pic>
      <p:sp>
        <p:nvSpPr>
          <p:cNvPr id="2" name="BlokTextu 1">
            <a:extLst>
              <a:ext uri="{FF2B5EF4-FFF2-40B4-BE49-F238E27FC236}">
                <a16:creationId xmlns:a16="http://schemas.microsoft.com/office/drawing/2014/main" id="{FDF9E3B7-4CFB-FCBC-3D56-5CAEECF17C36}"/>
              </a:ext>
            </a:extLst>
          </p:cNvPr>
          <p:cNvSpPr txBox="1"/>
          <p:nvPr/>
        </p:nvSpPr>
        <p:spPr>
          <a:xfrm>
            <a:off x="5101827" y="2782669"/>
            <a:ext cx="22340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sz="1800" b="1" u="sng" dirty="0"/>
              <a:t>Komfortné správanie </a:t>
            </a:r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368823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4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ok 2" descr="Obrázok, na ktorom je dravý vták, vták, exteriér, osoba&#10;&#10;Automaticky generovaný popis">
            <a:extLst>
              <a:ext uri="{FF2B5EF4-FFF2-40B4-BE49-F238E27FC236}">
                <a16:creationId xmlns:a16="http://schemas.microsoft.com/office/drawing/2014/main" id="{B979F598-3AFC-951B-CA76-685D959D53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6433" y="1669637"/>
            <a:ext cx="5372100" cy="351872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G_7940 2_C1FA54DE-0C85-40F7-8034-5A1DFEA93C98.mp4">
            <a:hlinkClick r:id="" action="ppaction://media"/>
            <a:extLst>
              <a:ext uri="{FF2B5EF4-FFF2-40B4-BE49-F238E27FC236}">
                <a16:creationId xmlns:a16="http://schemas.microsoft.com/office/drawing/2014/main" id="{BC5DACCC-E561-C9F1-906C-D1ABE30D6F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62654" y="643467"/>
            <a:ext cx="3133723" cy="5571066"/>
          </a:xfrm>
          <a:prstGeom prst="rect">
            <a:avLst/>
          </a:prstGeom>
        </p:spPr>
      </p:pic>
      <p:sp>
        <p:nvSpPr>
          <p:cNvPr id="5" name="BlokTextu 4">
            <a:extLst>
              <a:ext uri="{FF2B5EF4-FFF2-40B4-BE49-F238E27FC236}">
                <a16:creationId xmlns:a16="http://schemas.microsoft.com/office/drawing/2014/main" id="{5D094FED-BDDC-A238-7E63-80BA23209BBE}"/>
              </a:ext>
            </a:extLst>
          </p:cNvPr>
          <p:cNvSpPr txBox="1"/>
          <p:nvPr/>
        </p:nvSpPr>
        <p:spPr>
          <a:xfrm>
            <a:off x="5284381" y="893135"/>
            <a:ext cx="4298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k-SK" dirty="0">
                <a:solidFill>
                  <a:schemeClr val="bg1"/>
                </a:solidFill>
              </a:rPr>
              <a:t>Defenzívne vyháňanie</a:t>
            </a:r>
          </a:p>
        </p:txBody>
      </p:sp>
    </p:spTree>
    <p:extLst>
      <p:ext uri="{BB962C8B-B14F-4D97-AF65-F5344CB8AC3E}">
        <p14:creationId xmlns:p14="http://schemas.microsoft.com/office/powerpoint/2010/main" val="188475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F60F6F6B-1CC1-A53F-695A-3005A9B2F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sk-SK" b="1" dirty="0"/>
              <a:t>Vokalizácie</a:t>
            </a:r>
            <a:endParaRPr lang="sk-SK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4A80902E-1A76-A71C-98E8-08808503AC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sk-SK" sz="2600" dirty="0" err="1"/>
              <a:t>Kaňúre</a:t>
            </a:r>
            <a:r>
              <a:rPr lang="sk-SK" sz="2600" dirty="0"/>
              <a:t> </a:t>
            </a:r>
            <a:r>
              <a:rPr lang="sk-SK" sz="2600" dirty="0" err="1"/>
              <a:t>okrúhlochvosté</a:t>
            </a:r>
            <a:r>
              <a:rPr lang="sk-SK" sz="2600" dirty="0"/>
              <a:t> (</a:t>
            </a:r>
            <a:r>
              <a:rPr lang="sk-SK" sz="2600" dirty="0" err="1"/>
              <a:t>Parabuteo</a:t>
            </a:r>
            <a:r>
              <a:rPr lang="sk-SK" sz="2600" dirty="0"/>
              <a:t> </a:t>
            </a:r>
            <a:r>
              <a:rPr lang="sk-SK" sz="2600" dirty="0" err="1"/>
              <a:t>unicinctus</a:t>
            </a:r>
            <a:r>
              <a:rPr lang="sk-SK" sz="2600" dirty="0"/>
              <a:t>) využívajú vokalizáciu ako kľúčový prvok komunikácie, pričom rôzne zvuky signalizujú odlišné správanie a emocionálne stavy:</a:t>
            </a:r>
            <a:endParaRPr lang="sk-SK" sz="2600" b="1" dirty="0"/>
          </a:p>
          <a:p>
            <a:r>
              <a:rPr lang="sk-SK" sz="2600" b="1" dirty="0"/>
              <a:t>Varovné volanie:</a:t>
            </a:r>
            <a:r>
              <a:rPr lang="sk-SK" sz="2600" dirty="0"/>
              <a:t> Drsný, škrípavý zvuk trvajúci približne 3 sekundy, používaný na obranu teritória alebo pri stretnutí s votrelcami v blízkosti koristi. ​</a:t>
            </a:r>
          </a:p>
          <a:p>
            <a:r>
              <a:rPr lang="sk-SK" sz="2600" b="1" dirty="0"/>
              <a:t>Zvuky mláďat:</a:t>
            </a:r>
            <a:r>
              <a:rPr lang="sk-SK" sz="2600" dirty="0"/>
              <a:t> Mláďatá vydávajú slabé pískavé zvuky a volanie pri žobraní o potravu, ktoré môžu pretrvávať až do veku jedného roka. ​</a:t>
            </a:r>
          </a:p>
          <a:p>
            <a:r>
              <a:rPr lang="sk-SK" sz="2600" b="1" dirty="0"/>
              <a:t>Vibračné zvuky a vizuálna komunikácia:</a:t>
            </a:r>
            <a:r>
              <a:rPr lang="sk-SK" sz="2600" dirty="0"/>
              <a:t> Tieto dravce sú známe vibračnými zvukmi a pravdepodobne využívajú aj vizuálne signály na komunikáciu. </a:t>
            </a:r>
          </a:p>
          <a:p>
            <a:endParaRPr lang="sk-SK" sz="2600" dirty="0"/>
          </a:p>
        </p:txBody>
      </p:sp>
    </p:spTree>
    <p:extLst>
      <p:ext uri="{BB962C8B-B14F-4D97-AF65-F5344CB8AC3E}">
        <p14:creationId xmlns:p14="http://schemas.microsoft.com/office/powerpoint/2010/main" val="2676689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ALCONRY_HARRIS HAWK SOUNDS (and what they mean)">
            <a:hlinkClick r:id="" action="ppaction://media"/>
            <a:extLst>
              <a:ext uri="{FF2B5EF4-FFF2-40B4-BE49-F238E27FC236}">
                <a16:creationId xmlns:a16="http://schemas.microsoft.com/office/drawing/2014/main" id="{FC565216-CD6F-4A28-A090-E498E804B4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290254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02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3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5E9BE9C4-F529-D197-61FF-ECF55956E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sk-SK" sz="3700" b="1">
                <a:solidFill>
                  <a:srgbClr val="FFFFFF"/>
                </a:solidFill>
              </a:rPr>
              <a:t>Kľúčové etologické znaky, hierarchia a interpretácia sociálneho správania</a:t>
            </a:r>
            <a:br>
              <a:rPr lang="sk-SK" sz="3700" b="1">
                <a:solidFill>
                  <a:srgbClr val="FFFFFF"/>
                </a:solidFill>
              </a:rPr>
            </a:br>
            <a:endParaRPr lang="sk-SK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2EAA9C68-13AE-1EAB-6DF9-46E82C636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sk-SK" sz="2600" b="1"/>
              <a:t>Dominantná samica: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600"/>
              <a:t>Zvyčajne ide o najstaršiu a/alebo najväčšiu samicu v skupine (tzv. alfa samica).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600"/>
              <a:t>Je nadradená všetkým ostatným členom skupiny vrátane samcov.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600"/>
              <a:t>Prvá obsadzuje vyvýšené bidlá a kontroluje prístup k potrave alebo priestoru.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600"/>
              <a:t>Na prejavy mladších alebo nižšie postavených jedincov často nereaguje agresívne – jej dominancia je stabilná.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600"/>
              <a:t>Časté správanie: pokojné </a:t>
            </a:r>
            <a:r>
              <a:rPr lang="sk-SK" sz="2600" err="1"/>
              <a:t>bidlovanie</a:t>
            </a:r>
            <a:r>
              <a:rPr lang="sk-SK" sz="2600"/>
              <a:t>, čistenie peria aj počas pokusov o vyvolanie konfliktu, tzv. signál istoty.</a:t>
            </a:r>
          </a:p>
          <a:p>
            <a:endParaRPr lang="sk-SK" sz="2600"/>
          </a:p>
        </p:txBody>
      </p:sp>
    </p:spTree>
    <p:extLst>
      <p:ext uri="{BB962C8B-B14F-4D97-AF65-F5344CB8AC3E}">
        <p14:creationId xmlns:p14="http://schemas.microsoft.com/office/powerpoint/2010/main" val="27314233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1BDE853D-1CA6-1C62-939A-F745754D0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sk-SK" b="1">
                <a:solidFill>
                  <a:srgbClr val="FFFFFF"/>
                </a:solidFill>
              </a:rPr>
              <a:t>Kľúčové etologické znaky, hierarchia a interpretácia sociálneho správania</a:t>
            </a:r>
            <a:endParaRPr lang="sk-SK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FFF869AB-54A7-FC94-7024-15E9DE110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sk-SK" b="1" dirty="0"/>
              <a:t>Hierarchická štruktúra: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dirty="0"/>
              <a:t>Skupiny </a:t>
            </a:r>
            <a:r>
              <a:rPr lang="sk-SK" dirty="0" err="1"/>
              <a:t>kaňúrov</a:t>
            </a:r>
            <a:r>
              <a:rPr lang="sk-SK" dirty="0"/>
              <a:t> majú lineárnu hierarchiu: alfa &gt; beta &gt; gama.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dirty="0"/>
              <a:t>Alfa samica &gt; alfa samec &gt; beta jedinci (často submisívne samice alebo samce) &gt; gama jedinci (mláďatá alebo pomocníci).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dirty="0"/>
              <a:t>V zajatí sa hierarchia prejavuje hlavne v prístupe k priestoru (bidlá), kontakte a frekvencii iniciácie správania.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dirty="0"/>
              <a:t>V prírode sa hierarchia utvára postupne prostredníctvom behaviorálnych interakcií (napr. vytláčanie z bidla, </a:t>
            </a:r>
            <a:r>
              <a:rPr lang="sk-SK" dirty="0" err="1"/>
              <a:t>supplanting</a:t>
            </a:r>
            <a:r>
              <a:rPr lang="sk-SK" dirty="0"/>
              <a:t>).</a:t>
            </a:r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2625709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F51FFE30-E170-8E05-809E-7A9B70254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sk-SK" b="1">
                <a:solidFill>
                  <a:srgbClr val="FFFFFF"/>
                </a:solidFill>
              </a:rPr>
              <a:t>Kľúčové etologické znaky, hierarchia a interpretácia sociálneho správania</a:t>
            </a:r>
            <a:endParaRPr lang="sk-SK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2B71EC9C-B7D2-F021-C559-F7D218484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sk-SK" b="1" dirty="0"/>
              <a:t>Submisívna samica: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dirty="0"/>
              <a:t>Ustupuje bez obrany.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dirty="0"/>
              <a:t>Čistí sa, vykazuje pasívne správanie.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dirty="0"/>
              <a:t>Reaguje iba obranným signálom, nie útokom.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dirty="0"/>
              <a:t>Môže však iniciovať kontakt a testovať hranice hierarchie (napr. pokusom o vytlačenie z bidla), čo je známe ako </a:t>
            </a:r>
            <a:r>
              <a:rPr lang="sk-SK" dirty="0" err="1"/>
              <a:t>subdominantné</a:t>
            </a:r>
            <a:r>
              <a:rPr lang="sk-SK" dirty="0"/>
              <a:t> testovanie.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dirty="0"/>
              <a:t>Ak nie je jasná odpoveď od dominantného jedinca, môže dôjsť k opakovaniu pokusov o presadenie.</a:t>
            </a:r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32589088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612DA4D-2086-EB68-E242-0AE0EC4D2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Etogram</a:t>
            </a:r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správania</a:t>
            </a:r>
            <a:b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Zástupný objekt pre obsah 4" descr="Obrázok, na ktorom je text, vták&#10;&#10;Automaticky generovaný popis">
            <a:extLst>
              <a:ext uri="{FF2B5EF4-FFF2-40B4-BE49-F238E27FC236}">
                <a16:creationId xmlns:a16="http://schemas.microsoft.com/office/drawing/2014/main" id="{B6652352-6E15-5059-5461-41867E230A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09100" y="643466"/>
            <a:ext cx="3717132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7946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D432F3CC-074F-B9F6-8F7C-16086823D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sk-SK" sz="4200" b="1" dirty="0"/>
              <a:t> Účel pozorovania</a:t>
            </a:r>
            <a:br>
              <a:rPr lang="sk-SK" sz="4200" b="1" dirty="0"/>
            </a:br>
            <a:br>
              <a:rPr lang="sk-SK" sz="4200" b="1" dirty="0"/>
            </a:br>
            <a:endParaRPr lang="sk-SK" sz="42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3CFDFB2B-5064-CB78-14E3-5A81283CC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sk-SK" sz="2200" b="1" dirty="0"/>
              <a:t>Cieľ:</a:t>
            </a:r>
            <a:r>
              <a:rPr lang="sk-SK" sz="2200" dirty="0"/>
              <a:t> Zistiť mieru kompatibility medzi dvoma samicami </a:t>
            </a:r>
            <a:r>
              <a:rPr lang="sk-SK" sz="2200" dirty="0" err="1"/>
              <a:t>kaňúra</a:t>
            </a:r>
            <a:r>
              <a:rPr lang="sk-SK" sz="2200" dirty="0"/>
              <a:t> </a:t>
            </a:r>
            <a:r>
              <a:rPr lang="sk-SK" sz="2200" dirty="0" err="1"/>
              <a:t>okrúhlochvostého</a:t>
            </a:r>
            <a:r>
              <a:rPr lang="sk-SK" sz="2200" dirty="0"/>
              <a:t> pri pokuse o vytvorenie skupiny v jednej voliére.</a:t>
            </a:r>
          </a:p>
          <a:p>
            <a:endParaRPr lang="sk-SK" sz="2200" dirty="0"/>
          </a:p>
        </p:txBody>
      </p:sp>
      <p:pic>
        <p:nvPicPr>
          <p:cNvPr id="5" name="Obrázok 4" descr="Obrázok, na ktorom je exteriér, nebo, budova, vták&#10;&#10;Automaticky generovaný popis">
            <a:extLst>
              <a:ext uri="{FF2B5EF4-FFF2-40B4-BE49-F238E27FC236}">
                <a16:creationId xmlns:a16="http://schemas.microsoft.com/office/drawing/2014/main" id="{98F1E23F-46A0-E730-FF33-8E1B603DF7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13" r="-1" b="801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167588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5C600DA-4406-65EF-661E-9C4824686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sk-SK" sz="3200" b="1"/>
              <a:t>Metodika</a:t>
            </a:r>
            <a:endParaRPr lang="sk-SK" sz="3200"/>
          </a:p>
        </p:txBody>
      </p:sp>
      <p:pic>
        <p:nvPicPr>
          <p:cNvPr id="7" name="Obrázok 6" descr="Obrázok, na ktorom je zem, vták, jastrab, sediaci&#10;&#10;Automaticky generovaný popis">
            <a:extLst>
              <a:ext uri="{FF2B5EF4-FFF2-40B4-BE49-F238E27FC236}">
                <a16:creationId xmlns:a16="http://schemas.microsoft.com/office/drawing/2014/main" id="{CA80B086-7F31-32A5-E171-532F97A7C4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9" r="2" b="2"/>
          <a:stretch/>
        </p:blipFill>
        <p:spPr>
          <a:xfrm>
            <a:off x="0" y="0"/>
            <a:ext cx="5151179" cy="685799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2C424F5E-D161-706C-43AC-CB58A0AFE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sk-SK" sz="1400" b="1" dirty="0"/>
              <a:t>Postup formovania skupiny:</a:t>
            </a:r>
            <a:endParaRPr lang="sk-SK" sz="1400"/>
          </a:p>
          <a:p>
            <a:pPr>
              <a:buFont typeface="Arial" panose="020B0604020202020204" pitchFamily="34" charset="0"/>
              <a:buChar char="•"/>
            </a:pPr>
            <a:r>
              <a:rPr lang="sk-SK" sz="1400" dirty="0"/>
              <a:t>Najskôr boli samice uvedené do vizuálneho kontaktu v oddelených priestoroch, čím sme imitovali odporúčaný prvý krok socializácie podľa chovateľských štandardov (Animal </a:t>
            </a:r>
            <a:r>
              <a:rPr lang="sk-SK" sz="1400" dirty="0" err="1"/>
              <a:t>Diversity</a:t>
            </a:r>
            <a:r>
              <a:rPr lang="sk-SK" sz="1400" dirty="0"/>
              <a:t> Web, </a:t>
            </a:r>
            <a:r>
              <a:rPr lang="sk-SK" sz="1400" dirty="0" err="1"/>
              <a:t>Parabuteo</a:t>
            </a:r>
            <a:r>
              <a:rPr lang="sk-SK" sz="1400" dirty="0"/>
              <a:t> </a:t>
            </a:r>
            <a:r>
              <a:rPr lang="sk-SK" sz="1400" dirty="0" err="1"/>
              <a:t>unicinctus</a:t>
            </a:r>
            <a:r>
              <a:rPr lang="sk-SK" sz="1400" dirty="0"/>
              <a:t>).</a:t>
            </a:r>
            <a:endParaRPr lang="sk-SK" sz="1400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sk-SK" sz="1400" dirty="0"/>
              <a:t>Následne boli umiestnené do jednej voliéry na samostatné posedy a kŕmené v blízkosti seba – čo podporuje asociáciu potravy s prítomnosťou druhého jedinca a znižuje napätie, ako uvádzajú štúdie o kooperatívnych dravcoch (</a:t>
            </a:r>
            <a:r>
              <a:rPr lang="sk-SK" sz="1400" dirty="0" err="1"/>
              <a:t>Bednarz</a:t>
            </a:r>
            <a:r>
              <a:rPr lang="sk-SK" sz="1400" dirty="0"/>
              <a:t>, 1995; </a:t>
            </a:r>
            <a:r>
              <a:rPr lang="sk-SK" sz="1400" dirty="0" err="1"/>
              <a:t>Dawson</a:t>
            </a:r>
            <a:r>
              <a:rPr lang="sk-SK" sz="1400" dirty="0"/>
              <a:t> &amp; </a:t>
            </a:r>
            <a:r>
              <a:rPr lang="sk-SK" sz="1400" dirty="0" err="1"/>
              <a:t>Mannan</a:t>
            </a:r>
            <a:r>
              <a:rPr lang="sk-SK" sz="1400" dirty="0"/>
              <a:t>, 2005).</a:t>
            </a:r>
            <a:endParaRPr lang="sk-SK" sz="1400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sk-SK" sz="1400" dirty="0"/>
              <a:t>Ďalším krokom bolo ich spoločné lietanie v exteriéri, kde sa vzájomne ignorovali – takýto spôsob „sledovania“ napodobňuje prirodzenú loveckú spoluprácu.</a:t>
            </a:r>
            <a:endParaRPr lang="sk-SK" sz="1400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sk-SK" sz="1400" dirty="0"/>
              <a:t>Po niekoľkých tréningoch boli prvýkrát spoločne vypustené do tej istej voliéry, kde sa sledovalo ich správanie pomocou kamier.</a:t>
            </a:r>
            <a:endParaRPr lang="sk-SK" sz="1400" dirty="0">
              <a:ea typeface="Calibri"/>
              <a:cs typeface="Calibri"/>
            </a:endParaRPr>
          </a:p>
          <a:p>
            <a:endParaRPr lang="sk-SK" sz="1400"/>
          </a:p>
        </p:txBody>
      </p:sp>
    </p:spTree>
    <p:extLst>
      <p:ext uri="{BB962C8B-B14F-4D97-AF65-F5344CB8AC3E}">
        <p14:creationId xmlns:p14="http://schemas.microsoft.com/office/powerpoint/2010/main" val="17268548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AA022B0A-CB2D-6EE5-BBC4-402C0648B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sk-SK" sz="4000" b="1">
                <a:solidFill>
                  <a:srgbClr val="FFFFFF"/>
                </a:solidFill>
              </a:rPr>
              <a:t>Metodika</a:t>
            </a:r>
            <a:endParaRPr lang="sk-SK" sz="4000">
              <a:solidFill>
                <a:srgbClr val="FFFFFF"/>
              </a:solidFill>
            </a:endParaRP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1F573461-AD54-1AF3-4D53-A85ED257D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sk-SK" sz="2000" b="1" dirty="0"/>
              <a:t>Odborná paralela:</a:t>
            </a:r>
            <a:r>
              <a:rPr lang="sk-SK" sz="2000" dirty="0"/>
              <a:t> Tento metodický postup korešponduje s odporúčaniami odborníkov na chov dravcov v zajatí – podľa ktorých je vhodné skupiny </a:t>
            </a:r>
            <a:r>
              <a:rPr lang="sk-SK" sz="2000" dirty="0" err="1"/>
              <a:t>kaňúrov</a:t>
            </a:r>
            <a:r>
              <a:rPr lang="sk-SK" sz="2000" dirty="0"/>
              <a:t> formovať cez postupnú </a:t>
            </a:r>
            <a:r>
              <a:rPr lang="sk-SK" sz="2000" dirty="0" err="1"/>
              <a:t>habituáciu</a:t>
            </a:r>
            <a:r>
              <a:rPr lang="sk-SK" sz="2000" dirty="0"/>
              <a:t>, kontrolované spoločné aktivity a sledovanie hierarchickej dynamiky (napr. behaviorálne signály, vytláčanie z bidla, vizuálne postavenie v priestore). V zajatí je však vždy potrebná vyššia miera dohľadu než v prirodzených podmienkach.</a:t>
            </a:r>
          </a:p>
          <a:p>
            <a:r>
              <a:rPr lang="sk-SK" sz="2000" dirty="0"/>
              <a:t>Monitorovanie pomocou </a:t>
            </a:r>
            <a:r>
              <a:rPr lang="sk-SK" sz="2000" b="1" dirty="0"/>
              <a:t>kamerového systému</a:t>
            </a:r>
            <a:r>
              <a:rPr lang="sk-SK" sz="2000" dirty="0"/>
              <a:t> </a:t>
            </a:r>
            <a:endParaRPr lang="sk-SK" sz="200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sk-SK" sz="2000" dirty="0"/>
              <a:t>Zapisovanie pozorovaných behaviorálnych jednotiek do </a:t>
            </a:r>
            <a:r>
              <a:rPr lang="sk-SK" sz="2000" dirty="0" err="1"/>
              <a:t>etogramu</a:t>
            </a:r>
            <a:r>
              <a:rPr lang="sk-SK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sk-SK" sz="2000" dirty="0"/>
              <a:t>Oddelenie samíc v prípade fyzických kontaktov s rizikom zranenia.</a:t>
            </a:r>
          </a:p>
          <a:p>
            <a:endParaRPr lang="sk-SK" sz="2000" dirty="0"/>
          </a:p>
        </p:txBody>
      </p:sp>
    </p:spTree>
    <p:extLst>
      <p:ext uri="{BB962C8B-B14F-4D97-AF65-F5344CB8AC3E}">
        <p14:creationId xmlns:p14="http://schemas.microsoft.com/office/powerpoint/2010/main" val="35445247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_6019_300E4697-03B1-49F5-BB8A-C74D5EB50F20.mp4">
            <a:hlinkClick r:id="" action="ppaction://media"/>
            <a:extLst>
              <a:ext uri="{FF2B5EF4-FFF2-40B4-BE49-F238E27FC236}">
                <a16:creationId xmlns:a16="http://schemas.microsoft.com/office/drawing/2014/main" id="{2FE9B1EA-C99F-88E9-6306-9B47218DB5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013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619236EB-1EA3-CA3C-60D2-B510D9D85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sk-SK" sz="4800" b="1"/>
              <a:t>Etický aspekt</a:t>
            </a:r>
            <a:br>
              <a:rPr lang="sk-SK" sz="4800" b="1"/>
            </a:br>
            <a:endParaRPr lang="sk-SK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Zástupný objekt pre obsah 2">
            <a:extLst>
              <a:ext uri="{FF2B5EF4-FFF2-40B4-BE49-F238E27FC236}">
                <a16:creationId xmlns:a16="http://schemas.microsoft.com/office/drawing/2014/main" id="{F8B2873B-F55E-3334-256A-F3E7B5824D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282824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54636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391F0A1-88B8-F73B-AF91-8154D621E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sk-SK">
                <a:solidFill>
                  <a:srgbClr val="FFFFFF"/>
                </a:solidFill>
              </a:rPr>
              <a:t>Záver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Zástupný objekt pre obsah 2">
            <a:extLst>
              <a:ext uri="{FF2B5EF4-FFF2-40B4-BE49-F238E27FC236}">
                <a16:creationId xmlns:a16="http://schemas.microsoft.com/office/drawing/2014/main" id="{01D7CB87-2AF4-B7DC-914F-9ADA61A95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sk-SK" sz="1800"/>
          </a:p>
          <a:p>
            <a:r>
              <a:rPr lang="sk-SK" sz="1800" b="1"/>
              <a:t>Ktorý z jedincov vykazoval vyššiu frekvenciu behaviorálnych aktivít počas sledovaného intervalu?</a:t>
            </a:r>
            <a:br>
              <a:rPr lang="sk-SK" sz="1800"/>
            </a:br>
            <a:r>
              <a:rPr lang="sk-SK" sz="1800" i="1"/>
              <a:t>(Zameraj sa na počet pohybov, prejavov a interakcií.)</a:t>
            </a:r>
            <a:endParaRPr lang="sk-SK" sz="1800"/>
          </a:p>
          <a:p>
            <a:r>
              <a:rPr lang="sk-SK" sz="1800" b="1"/>
              <a:t>Ako sa líšil výskyt komfortného (pozitívneho) správania oproti defenzívnemu a agresívnemu medzi oboma samicami?</a:t>
            </a:r>
            <a:br>
              <a:rPr lang="sk-SK" sz="1800"/>
            </a:br>
            <a:r>
              <a:rPr lang="sk-SK" sz="1800" i="1"/>
              <a:t>(Graficky zaznamenaj kvantitatívne rozdiely a uveď konkrétne prejavy.)</a:t>
            </a:r>
            <a:endParaRPr lang="sk-SK" sz="1800"/>
          </a:p>
          <a:p>
            <a:r>
              <a:rPr lang="sk-SK" sz="1800" b="1"/>
              <a:t>Dochádzalo v priebehu pozorovania k zmene správania?</a:t>
            </a:r>
            <a:br>
              <a:rPr lang="sk-SK" sz="1800"/>
            </a:br>
            <a:r>
              <a:rPr lang="sk-SK" sz="1800" i="1"/>
              <a:t>(Sleduj prípadnú eskaláciu, útlm alebo stabilitu správania v čase.)</a:t>
            </a:r>
            <a:endParaRPr lang="sk-SK" sz="1800"/>
          </a:p>
          <a:p>
            <a:r>
              <a:rPr lang="sk-SK" sz="1800" b="1"/>
              <a:t>Ako ovplyvnila prítomnosť sokoliara interakcie medzi jedincami?</a:t>
            </a:r>
            <a:br>
              <a:rPr lang="sk-SK" sz="1800"/>
            </a:br>
            <a:r>
              <a:rPr lang="sk-SK" sz="1800" i="1"/>
              <a:t>(Zváž mieru inhibície, oneskorené reakcie alebo zmenu dynamiky.)</a:t>
            </a:r>
            <a:endParaRPr lang="sk-SK" sz="1800"/>
          </a:p>
          <a:p>
            <a:r>
              <a:rPr lang="sk-SK" sz="1800" b="1"/>
              <a:t>Navrhnite ďalší bezpečný krok v procese socializácie týchto jedincov.</a:t>
            </a:r>
            <a:br>
              <a:rPr lang="sk-SK" sz="1800"/>
            </a:br>
            <a:r>
              <a:rPr lang="sk-SK" sz="1800" i="1"/>
              <a:t>(Zohľadnite mieru rizika a aktuálnu mieru tolerancie.)</a:t>
            </a:r>
            <a:endParaRPr lang="sk-SK" sz="1800"/>
          </a:p>
          <a:p>
            <a:endParaRPr lang="sk-SK" sz="1800"/>
          </a:p>
        </p:txBody>
      </p:sp>
    </p:spTree>
    <p:extLst>
      <p:ext uri="{BB962C8B-B14F-4D97-AF65-F5344CB8AC3E}">
        <p14:creationId xmlns:p14="http://schemas.microsoft.com/office/powerpoint/2010/main" val="956863901"/>
      </p:ext>
    </p:extLst>
  </p:cSld>
  <p:clrMapOvr>
    <a:masterClrMapping/>
  </p:clrMapOvr>
</p:sld>
</file>

<file path=ppt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689</TotalTime>
  <Words>1092</Words>
  <Application>Microsoft Office PowerPoint</Application>
  <PresentationFormat>Širokouhlá</PresentationFormat>
  <Paragraphs>94</Paragraphs>
  <Slides>22</Slides>
  <Notes>1</Notes>
  <HiddenSlides>0</HiddenSlides>
  <MMClips>9</MMClips>
  <ScaleCrop>false</ScaleCrop>
  <HeadingPairs>
    <vt:vector size="6" baseType="variant">
      <vt:variant>
        <vt:lpstr>Použité písma</vt:lpstr>
      </vt:variant>
      <vt:variant>
        <vt:i4>3</vt:i4>
      </vt:variant>
      <vt:variant>
        <vt:lpstr>Motív</vt:lpstr>
      </vt:variant>
      <vt:variant>
        <vt:i4>1</vt:i4>
      </vt:variant>
      <vt:variant>
        <vt:lpstr>Nadpisy snímok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Motív Office</vt:lpstr>
      <vt:lpstr>Sociálna interakcia kaňúra okrúchlochvostého (Parabuteo unicinctus) v zajatí </vt:lpstr>
      <vt:lpstr>Kaňúr okrúhlochvostý – sociálna štruktúra a hierarchia </vt:lpstr>
      <vt:lpstr>Ukážka skupinového a teritoriálneho správania v prírode </vt:lpstr>
      <vt:lpstr>Prezentácia programu PowerPoint</vt:lpstr>
      <vt:lpstr>Úvod do etológie dravých vtákov </vt:lpstr>
      <vt:lpstr>Prejavy správania v pokoji a napätí</vt:lpstr>
      <vt:lpstr>Prejavy správania v pokoji a napätí</vt:lpstr>
      <vt:lpstr>Prezentácia programu PowerPoint</vt:lpstr>
      <vt:lpstr>Prezentácia programu PowerPoint</vt:lpstr>
      <vt:lpstr>Prezentácia programu PowerPoint</vt:lpstr>
      <vt:lpstr>Vokalizácie</vt:lpstr>
      <vt:lpstr>Prezentácia programu PowerPoint</vt:lpstr>
      <vt:lpstr>Kľúčové etologické znaky, hierarchia a interpretácia sociálneho správania </vt:lpstr>
      <vt:lpstr>Kľúčové etologické znaky, hierarchia a interpretácia sociálneho správania</vt:lpstr>
      <vt:lpstr>Kľúčové etologické znaky, hierarchia a interpretácia sociálneho správania</vt:lpstr>
      <vt:lpstr>Etogram správania </vt:lpstr>
      <vt:lpstr> Účel pozorovania  </vt:lpstr>
      <vt:lpstr>Metodika</vt:lpstr>
      <vt:lpstr>Metodika</vt:lpstr>
      <vt:lpstr>Prezentácia programu PowerPoint</vt:lpstr>
      <vt:lpstr>Etický aspekt </vt:lpstr>
      <vt:lpstr>Záver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Sociálna interakcia kaňúra okrúchlochvostého (Parabuteo unicinctus) v zajatí </dc:title>
  <dc:creator>Andrej Štefanka</dc:creator>
  <cp:lastModifiedBy>Peter Juhas</cp:lastModifiedBy>
  <cp:revision>19</cp:revision>
  <dcterms:created xsi:type="dcterms:W3CDTF">2025-04-06T10:09:52Z</dcterms:created>
  <dcterms:modified xsi:type="dcterms:W3CDTF">2025-04-07T13:35:44Z</dcterms:modified>
</cp:coreProperties>
</file>