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67339-CCDF-4CAF-A10E-874C2F86C206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16AA7-CA7D-4D8D-B55E-D10A50B5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78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516AA7-CA7D-4D8D-B55E-D10A50B5C31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2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80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4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0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6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13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5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6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1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0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4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8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5ED6B5C-F97E-4F08-B6E9-75945AB4D875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8063F3-030D-496D-A67B-5078702FA7A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9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8B12A-B1A8-086F-7A5C-263857927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670048"/>
          </a:xfrm>
        </p:spPr>
        <p:txBody>
          <a:bodyPr>
            <a:normAutofit/>
          </a:bodyPr>
          <a:lstStyle/>
          <a:p>
            <a:r>
              <a:rPr lang="sk-SK" sz="8800" b="1" dirty="0"/>
              <a:t>Kontingenčné tabuľky</a:t>
            </a:r>
            <a:endParaRPr lang="en-US" sz="88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6ABD342-AB40-5437-515C-F7552A451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024673"/>
            <a:ext cx="10058400" cy="573948"/>
          </a:xfrm>
        </p:spPr>
        <p:txBody>
          <a:bodyPr/>
          <a:lstStyle/>
          <a:p>
            <a:r>
              <a:rPr lang="sk-SK" b="1" dirty="0"/>
              <a:t>Doc. Ing. Marcela </a:t>
            </a:r>
            <a:r>
              <a:rPr lang="sk-SK" b="1" dirty="0" err="1"/>
              <a:t>hallová</a:t>
            </a:r>
            <a:r>
              <a:rPr lang="sk-SK" b="1" dirty="0"/>
              <a:t>, </a:t>
            </a:r>
            <a:r>
              <a:rPr lang="sk-SK" b="1" dirty="0" err="1"/>
              <a:t>phd.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491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10EC9-6432-D478-D2A9-AA725A1D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50657"/>
          </a:xfrm>
        </p:spPr>
        <p:txBody>
          <a:bodyPr>
            <a:normAutofit fontScale="90000"/>
          </a:bodyPr>
          <a:lstStyle/>
          <a:p>
            <a:r>
              <a:rPr lang="sk-SK" b="1"/>
              <a:t>Automatické vytvorenie kontingenčnej tabuľky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356BAC74-65AE-344D-7625-BA2E4C525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161" y="2684300"/>
            <a:ext cx="3154022" cy="1489399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F4E8DC5B-D464-7D13-4EEA-2072B521D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873" y="1053289"/>
            <a:ext cx="5781662" cy="542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61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8F6E-070F-EE32-4542-B7A1BFA1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Manuálne vytvorenie kontingenčnej tabuľky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5078-97D9-189D-2534-AE1B71D57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225973"/>
            <a:ext cx="3863340" cy="4657514"/>
          </a:xfrm>
        </p:spPr>
        <p:txBody>
          <a:bodyPr>
            <a:normAutofit lnSpcReduction="10000"/>
          </a:bodyPr>
          <a:lstStyle/>
          <a:p>
            <a:r>
              <a:rPr lang="sk-SK" sz="3600" b="0" i="0" u="none" strike="noStrike" baseline="0">
                <a:latin typeface="ITCFranklinGothicStd-MdCd"/>
              </a:rPr>
              <a:t>1) Určenie údajov – ak sú vaše údaje v rozsahu pracovného hárka, vyberte ľubovoľnú bunku v tomto rozsahu a potom kliknite na Vložiť ➪Tabuľky ➪ Kontingenčná tabuľka.</a:t>
            </a:r>
            <a:endParaRPr lang="sk-SK" sz="400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2F24E6DB-A515-6210-E350-4DD86DC8D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388" y="1816681"/>
            <a:ext cx="5713292" cy="36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98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4BEB4-5ACB-AE67-52CE-B93A7EDBC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00667"/>
            <a:ext cx="2880360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Špeciálny</a:t>
            </a:r>
            <a:r>
              <a:rPr lang="en-US" b="1" dirty="0"/>
              <a:t> tip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0EF6C-F281-637D-32FD-6BDEEA2E2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02970"/>
            <a:ext cx="10058400" cy="3474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Ak vytvárame kontingenčnú tabuľku z údajov v pracovnom hárku, je vhodné najskôr vytvoriť automatickú tabuľku.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Kliknúť na Vložiť ➪ Tabuľky ➪ Tabuľka.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Ak potom tabuľku rozšírime pridaním nových riadkov, kontingenčná tabuľka sa automaticky prispôsobí tak, aby pokrývala celý rozsah bez toho, aby sme museli manuálne rozširovať rozsah o nové údaje.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A8409D86-7719-E9F8-719E-F2B78DF82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711" y="4506117"/>
            <a:ext cx="3662770" cy="1353038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892A791-1BAF-5FF3-FFE0-1826CFCB31B4}"/>
              </a:ext>
            </a:extLst>
          </p:cNvPr>
          <p:cNvSpPr/>
          <p:nvPr/>
        </p:nvSpPr>
        <p:spPr>
          <a:xfrm>
            <a:off x="3863340" y="4469130"/>
            <a:ext cx="1154430" cy="94869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570629B9-9253-B02B-6C53-8B2BEC9A9A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143" y="4366558"/>
            <a:ext cx="3187121" cy="142687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FD31666B-18A3-FC1D-A5B7-6EDC2B59481E}"/>
              </a:ext>
            </a:extLst>
          </p:cNvPr>
          <p:cNvSpPr/>
          <p:nvPr/>
        </p:nvSpPr>
        <p:spPr>
          <a:xfrm>
            <a:off x="7526110" y="4469130"/>
            <a:ext cx="1539090" cy="1103674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5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8F6E-070F-EE32-4542-B7A1BFA1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Manuálne vytvorenie kontingenčnej tabuľky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5078-97D9-189D-2534-AE1B71D57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225973"/>
            <a:ext cx="3863340" cy="4657514"/>
          </a:xfrm>
        </p:spPr>
        <p:txBody>
          <a:bodyPr>
            <a:normAutofit/>
          </a:bodyPr>
          <a:lstStyle/>
          <a:p>
            <a:r>
              <a:rPr lang="sk-SK" sz="3600" b="0" i="0" u="none" strike="noStrike" baseline="0">
                <a:latin typeface="ITCFranklinGothicStd-MdCd"/>
              </a:rPr>
              <a:t>2) Určenie umiestnenia pre kontingenčnú tabuľku</a:t>
            </a:r>
            <a:endParaRPr lang="sk-SK" sz="400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F2C02575-D5F5-9E6F-C634-0E825A2C6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5880" y="1309687"/>
            <a:ext cx="6759799" cy="432969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344AC86D-C997-95DB-81AF-B24AFA24B323}"/>
              </a:ext>
            </a:extLst>
          </p:cNvPr>
          <p:cNvSpPr/>
          <p:nvPr/>
        </p:nvSpPr>
        <p:spPr>
          <a:xfrm>
            <a:off x="3621991" y="3087967"/>
            <a:ext cx="3615688" cy="933525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604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8F6E-070F-EE32-4542-B7A1BFA1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Manuálne vytvorenie kontingenčnej tabuľky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5078-97D9-189D-2534-AE1B71D57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0" y="1291590"/>
            <a:ext cx="9772650" cy="4591897"/>
          </a:xfrm>
        </p:spPr>
        <p:txBody>
          <a:bodyPr>
            <a:normAutofit fontScale="92500" lnSpcReduction="10000"/>
          </a:bodyPr>
          <a:lstStyle/>
          <a:p>
            <a:r>
              <a:rPr lang="sk-SK" sz="3200" b="0" i="0" u="none" strike="noStrike" baseline="0" dirty="0">
                <a:latin typeface="ITCFranklinGothicStd-MdCd"/>
              </a:rPr>
              <a:t>3) Rozloženie kontingenčnej tabuľky</a:t>
            </a:r>
            <a:r>
              <a:rPr lang="sk-SK" sz="3200" dirty="0">
                <a:latin typeface="ITCFranklinGothicStd-MdCd"/>
              </a:rPr>
              <a:t>: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sk-SK" sz="3200" dirty="0"/>
              <a:t>Presuňte názvy polí (v hornej časti pracovnej tably Polia kontingenčnej tabuľky) do jedného zo štyroch polí v spodnej časti pracovnej tably.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sk-SK" sz="3200" dirty="0"/>
              <a:t>Začiarknite políčko vedľa položky v hornej časti pracovnej tably Polia kontingenčnej tabuľky. Excel umiestni pole do jedného zo štyroch polí v spodnej časti. V prípade potreby ho môžete presunúť do iného poľa.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sk-SK" sz="3200" dirty="0"/>
              <a:t>Kliknite pravým tlačidlom myši na názov poľa v hornej časti pracovnej tably Polia kontingenčnej tabuľky a vyberte jeho umiestnenie z ponuky skratiek.</a:t>
            </a:r>
          </a:p>
        </p:txBody>
      </p:sp>
    </p:spTree>
    <p:extLst>
      <p:ext uri="{BB962C8B-B14F-4D97-AF65-F5344CB8AC3E}">
        <p14:creationId xmlns:p14="http://schemas.microsoft.com/office/powerpoint/2010/main" val="3159115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EF0C-54BE-9AB8-3E51-9EFCB3F2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6126480" cy="702303"/>
          </a:xfrm>
        </p:spPr>
        <p:txBody>
          <a:bodyPr>
            <a:normAutofit fontScale="90000"/>
          </a:bodyPr>
          <a:lstStyle/>
          <a:p>
            <a:r>
              <a:rPr lang="sk-SK" sz="3600" b="1" dirty="0"/>
              <a:t>Terminológia kontingenčnej tabuľky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A6306-7A64-A91B-7B67-24D567F5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74420"/>
            <a:ext cx="10058400" cy="5120640"/>
          </a:xfrm>
        </p:spPr>
        <p:txBody>
          <a:bodyPr>
            <a:normAutofit fontScale="92500" lnSpcReduction="10000"/>
          </a:bodyPr>
          <a:lstStyle/>
          <a:p>
            <a:r>
              <a:rPr lang="sk-SK" sz="2400" b="1" i="1" dirty="0">
                <a:solidFill>
                  <a:srgbClr val="C00000"/>
                </a:solidFill>
              </a:rPr>
              <a:t>Menovky stĺpcov </a:t>
            </a:r>
            <a:r>
              <a:rPr lang="sk-SK" sz="2400" dirty="0"/>
              <a:t>- Pole, ktoré má v kontingenčnej tabuľke orientáciu stĺpca. Každá položka v poli zaberá stĺpec. Môžeme mať vnorené polia stĺpcov.</a:t>
            </a:r>
          </a:p>
          <a:p>
            <a:r>
              <a:rPr lang="sk-SK" sz="2400" b="1" i="1" dirty="0">
                <a:solidFill>
                  <a:srgbClr val="C00000"/>
                </a:solidFill>
              </a:rPr>
              <a:t>Celkové súčty - </a:t>
            </a:r>
            <a:r>
              <a:rPr lang="sk-SK" sz="2400" dirty="0"/>
              <a:t>Riadok alebo stĺpec, ktorý zobrazuje súčty pre všetky bunky v riadku alebo stĺpci v kontingenčnej tabuľke. Môžeme určiť, aby sa celkové súčty vypočítali pre riadky, stĺpce, oboje alebo ani jedno.</a:t>
            </a:r>
          </a:p>
          <a:p>
            <a:r>
              <a:rPr lang="sk-SK" sz="2400" b="1" i="1" dirty="0">
                <a:solidFill>
                  <a:srgbClr val="C00000"/>
                </a:solidFill>
              </a:rPr>
              <a:t>Skupina</a:t>
            </a:r>
            <a:r>
              <a:rPr lang="sk-SK" sz="2400" dirty="0"/>
              <a:t> - Zbierka položiek, ktoré sa považujú za jednu položku. Položky môžete zoskupovať manuálne alebo automaticky.</a:t>
            </a:r>
          </a:p>
          <a:p>
            <a:r>
              <a:rPr lang="sk-SK" sz="2400" b="1" i="1" dirty="0">
                <a:solidFill>
                  <a:srgbClr val="C00000"/>
                </a:solidFill>
              </a:rPr>
              <a:t>Položka</a:t>
            </a:r>
            <a:r>
              <a:rPr lang="sk-SK" sz="2400" dirty="0"/>
              <a:t> - Prvok v poli, ktorý sa zobrazuje ako hlavička riadka alebo stĺpca v kontingenčnej tabuľke.</a:t>
            </a:r>
          </a:p>
          <a:p>
            <a:r>
              <a:rPr lang="sk-SK" sz="2400" b="1" i="1" dirty="0">
                <a:solidFill>
                  <a:srgbClr val="C00000"/>
                </a:solidFill>
              </a:rPr>
              <a:t>Obnovenie</a:t>
            </a:r>
            <a:r>
              <a:rPr lang="sk-SK" sz="2400" dirty="0"/>
              <a:t> - Po vykonaní zmien v zdrojových údajoch prepočíta kontingenčnú tabuľku.</a:t>
            </a:r>
          </a:p>
          <a:p>
            <a:r>
              <a:rPr lang="sk-SK" sz="2400" b="1" i="1" dirty="0">
                <a:solidFill>
                  <a:srgbClr val="C00000"/>
                </a:solidFill>
              </a:rPr>
              <a:t>Menovky riadkov </a:t>
            </a:r>
            <a:r>
              <a:rPr lang="sk-SK" sz="2400" dirty="0"/>
              <a:t>- Pole, ktoré má orientáciu riadka v kontingenčnej tabuľke. Každá položka v poli zaberá riadok. Môžete mať vnorené riadkové polia.</a:t>
            </a:r>
          </a:p>
          <a:p>
            <a:r>
              <a:rPr lang="sk-SK" sz="2400" b="1" i="1" dirty="0">
                <a:solidFill>
                  <a:srgbClr val="C00000"/>
                </a:solidFill>
              </a:rPr>
              <a:t>Zdrojové údaje </a:t>
            </a:r>
            <a:r>
              <a:rPr lang="sk-SK" sz="2400" dirty="0"/>
              <a:t>- Údaje použité na vytvorenie kontingenčnej tabuľky. Môže sa nachádzať v pracovnom hárku alebo v externej databáze.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993066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EF0C-54BE-9AB8-3E51-9EFCB3F2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8200630" cy="702303"/>
          </a:xfrm>
        </p:spPr>
        <p:txBody>
          <a:bodyPr>
            <a:normAutofit/>
          </a:bodyPr>
          <a:lstStyle/>
          <a:p>
            <a:r>
              <a:rPr lang="sk-SK" sz="3600" b="1"/>
              <a:t>Terminológia kontingenčnej tabuľky – pokr.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A6306-7A64-A91B-7B67-24D567F5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39912"/>
            <a:ext cx="10058400" cy="4866577"/>
          </a:xfrm>
        </p:spPr>
        <p:txBody>
          <a:bodyPr>
            <a:normAutofit/>
          </a:bodyPr>
          <a:lstStyle/>
          <a:p>
            <a:r>
              <a:rPr lang="sk-SK" sz="2800" b="1" i="1" dirty="0">
                <a:solidFill>
                  <a:srgbClr val="C00000"/>
                </a:solidFill>
              </a:rPr>
              <a:t>Medzisúčty </a:t>
            </a:r>
            <a:r>
              <a:rPr lang="sk-SK" sz="2800" dirty="0"/>
              <a:t>- Riadok alebo stĺpec, ktorý zobrazuje medzisúčty pre bunky s detailnými informáciami v riadku alebo stĺpci v kontingenčnej tabuľke. Označenie pre medzisúčet je názov položky, ktorá sa sčítava, a slovo súčet.</a:t>
            </a:r>
          </a:p>
          <a:p>
            <a:r>
              <a:rPr lang="sk-SK" sz="2800" b="1" i="1" dirty="0">
                <a:solidFill>
                  <a:srgbClr val="C00000"/>
                </a:solidFill>
              </a:rPr>
              <a:t>Filter tabuľky </a:t>
            </a:r>
            <a:r>
              <a:rPr lang="sk-SK" sz="2800" dirty="0"/>
              <a:t>- Pole s orientáciou strany v kontingenčnej tabuľke, ktorá sa používa na obmedzenie sumarizovaných údajov. V poli stránky môžeme naraz zobraziť jednu položku, viacero položiek alebo všetky položky.</a:t>
            </a:r>
          </a:p>
          <a:p>
            <a:r>
              <a:rPr lang="sk-SK" sz="2800" b="1" i="1" dirty="0">
                <a:solidFill>
                  <a:srgbClr val="C00000"/>
                </a:solidFill>
              </a:rPr>
              <a:t>Oblasť s hodnotami - </a:t>
            </a:r>
            <a:r>
              <a:rPr lang="sk-SK" sz="2800" dirty="0"/>
              <a:t>Bunky v kontingenčnej tabuľke, ktoré obsahujú súhrnné údaje. Excel ponúka niekoľko spôsobov zhrnutia údajov (súčet, priemer, počet atď.).</a:t>
            </a:r>
          </a:p>
          <a:p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3813376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3FF-C474-F3C3-2D2D-CA87C39F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02067"/>
          </a:xfrm>
        </p:spPr>
        <p:txBody>
          <a:bodyPr>
            <a:noAutofit/>
          </a:bodyPr>
          <a:lstStyle/>
          <a:p>
            <a:r>
              <a:rPr lang="sk-SK" sz="3600" b="1" dirty="0"/>
              <a:t>Formátovanie kontingenčnej tabuľky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9D0D2-633A-F6B6-5025-2BDD94C3A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78186"/>
            <a:ext cx="10058400" cy="569321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Na kontingenčnú tabuľku je možné použiť ktorýkoľvek zo vstavaných štýlov. Nástroje kontingenčnej tabuľky ➪ Návrh ➪ Štýly kontingenčnej tabuľky.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Na ovládanie rôznych prvkov v kontingenčnej tabuľke môžeme použiť ovládacie prvky zo skupiny Kontingenčná tabuľka ➪ Návrh ➪ Rozloženie. Môžeme upraviť ktorýkoľvek z nasledujúcich prvkov: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k-SK" sz="2100" dirty="0"/>
              <a:t>Medzisúčty - Skryť medzisúčet alebo vybrať, kde sa majú zobraziť (nad alebo pod údajmi).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k-SK" sz="2100" dirty="0"/>
              <a:t>Celkové súčty - Vyberte, ktoré typy, ak nejaké, chcete zobraziť.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k-SK" sz="2100" dirty="0"/>
              <a:t>Rozloženie zostavy - Vyberte si z troch rôznych štýlov rozloženia (kompaktný, prehľad alebo tabuľkový).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k-SK" sz="2100" dirty="0"/>
              <a:t>Môžete sa tiež rozhodnúť skryť opakujúce sa menovky.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sk-SK" sz="2100" dirty="0"/>
              <a:t>Prázdny riadok - Pridajte prázdny riadok medzi položky na zlepšenie čitateľnosti.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Ešte viac možností kontingenčnej tabuľky je dostupných v dialógovom okne Možnosti kontingenčnej tabuľky. Ak chceme zobraziť toto dialógové okno, vyberieme Nástroje kontingenčnej tabuľky ➪ Analyzovať ➪ Kontingenčná tabuľka ➪ Možnosti alebo klikneme pravým tlačidlom myši na ľubovoľnú bunku v kontingenčnej tabuľke a v kontextovej ponuke vyberieme Možnosti kontingenčnej tabuľky.</a:t>
            </a:r>
          </a:p>
        </p:txBody>
      </p:sp>
    </p:spTree>
    <p:extLst>
      <p:ext uri="{BB962C8B-B14F-4D97-AF65-F5344CB8AC3E}">
        <p14:creationId xmlns:p14="http://schemas.microsoft.com/office/powerpoint/2010/main" val="449243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799EA-EF62-C8B5-B52E-6A387BB0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Výpočty v kontingenčnej tabuľke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F2876-1E1D-A684-C472-9F8C27D3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10058400" cy="488018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Údaje kontingenčnej tabuľky sa najčastejšie sumarizujú pomocou súčtu.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Údaje však môžeme zobraziť pomocou množstva rôznych súhrnných techník určených v dialógovom okne Nastavenia poľa hodnôt.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Najrýchlejší spôsob, ako zobraziť toto dialógové okno, je kliknúť pravým tlačidlom myši na ľubovoľnú hodnotu v kontingenčnej tabuľke a z kontextovej ponuky vybrať položku Nastavenie poľa hodnôt.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Toto dialógové okno má dve karty: Sumarizovať hodnoty podľa a Zobraziť hodnoty ako.</a:t>
            </a:r>
          </a:p>
        </p:txBody>
      </p:sp>
    </p:spTree>
    <p:extLst>
      <p:ext uri="{BB962C8B-B14F-4D97-AF65-F5344CB8AC3E}">
        <p14:creationId xmlns:p14="http://schemas.microsoft.com/office/powerpoint/2010/main" val="451028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799EA-EF62-C8B5-B52E-6A387BB0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Výpočty v kontingenčnej tabuľke – </a:t>
            </a:r>
            <a:r>
              <a:rPr lang="sk-SK" b="1" dirty="0" err="1"/>
              <a:t>pokr</a:t>
            </a:r>
            <a:r>
              <a:rPr lang="sk-SK" b="1" dirty="0"/>
              <a:t>.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F2876-1E1D-A684-C472-9F8C27D3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5154930" cy="52747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Pomocou karty Súhrn hodnôt podľa vyberieme inú súhrnnú funkciu. Možnosti sú </a:t>
            </a:r>
            <a:r>
              <a:rPr lang="sk-SK" sz="2800" dirty="0" err="1"/>
              <a:t>Sum</a:t>
            </a:r>
            <a:r>
              <a:rPr lang="sk-SK" sz="2800" dirty="0"/>
              <a:t>, </a:t>
            </a:r>
            <a:r>
              <a:rPr lang="sk-SK" sz="2800" dirty="0" err="1"/>
              <a:t>Count</a:t>
            </a:r>
            <a:r>
              <a:rPr lang="sk-SK" sz="2800" dirty="0"/>
              <a:t>, </a:t>
            </a:r>
            <a:r>
              <a:rPr lang="sk-SK" sz="2800" dirty="0" err="1"/>
              <a:t>Average</a:t>
            </a:r>
            <a:r>
              <a:rPr lang="sk-SK" sz="2800" dirty="0"/>
              <a:t>, Max, Min, </a:t>
            </a:r>
            <a:r>
              <a:rPr lang="sk-SK" sz="2800" dirty="0" err="1"/>
              <a:t>Product</a:t>
            </a:r>
            <a:r>
              <a:rPr lang="sk-SK" sz="2800" dirty="0"/>
              <a:t>, </a:t>
            </a:r>
            <a:r>
              <a:rPr lang="sk-SK" sz="2800" dirty="0" err="1"/>
              <a:t>Count</a:t>
            </a:r>
            <a:r>
              <a:rPr lang="sk-SK" sz="2800" dirty="0"/>
              <a:t> </a:t>
            </a:r>
            <a:r>
              <a:rPr lang="sk-SK" sz="2800" dirty="0" err="1"/>
              <a:t>Numbers</a:t>
            </a:r>
            <a:r>
              <a:rPr lang="sk-SK" sz="2800" dirty="0"/>
              <a:t>, </a:t>
            </a:r>
            <a:r>
              <a:rPr lang="sk-SK" sz="2800" dirty="0" err="1"/>
              <a:t>StdDev</a:t>
            </a:r>
            <a:r>
              <a:rPr lang="sk-SK" sz="2800" dirty="0"/>
              <a:t>, </a:t>
            </a:r>
            <a:r>
              <a:rPr lang="sk-SK" sz="2800" dirty="0" err="1"/>
              <a:t>StdDevp</a:t>
            </a:r>
            <a:r>
              <a:rPr lang="sk-SK" sz="2800" dirty="0"/>
              <a:t>, Var a </a:t>
            </a:r>
            <a:r>
              <a:rPr lang="sk-SK" sz="2800" dirty="0" err="1"/>
              <a:t>Varp</a:t>
            </a:r>
            <a:r>
              <a:rPr lang="sk-SK" sz="28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Ak chceme zobraziť hodnoty v inej forme, použijeme </a:t>
            </a:r>
            <a:r>
              <a:rPr lang="sk-SK" sz="2800" dirty="0" err="1"/>
              <a:t>rozbaľovací</a:t>
            </a:r>
            <a:r>
              <a:rPr lang="sk-SK" sz="2800" dirty="0"/>
              <a:t> zoznam na karte Zobraziť hodnoty ako. Máme veľa možností, </a:t>
            </a:r>
            <a:br>
              <a:rPr lang="sk-SK" sz="2800" dirty="0"/>
            </a:br>
            <a:r>
              <a:rPr lang="sk-SK" sz="2800" dirty="0"/>
              <a:t>z ktorých si môžeme vybrať, vrátane percenta z celkovej sumy alebo medzisúčtu.</a:t>
            </a: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10CEB02D-CE09-ADC3-619A-28C5D869C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291" y="1207883"/>
            <a:ext cx="4808725" cy="440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25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E5C956-E376-114F-D12F-4C7F2B0D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5339734" cy="70230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Kontingenčná tabuľka</a:t>
            </a:r>
            <a:endParaRPr lang="en-US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484B0F6-747E-8DD8-2670-1DD16349B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15453"/>
            <a:ext cx="10058400" cy="469604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Kontingenčná tabuľka je v podstate dynamická súhrnná správa vygenerovaná z databázy.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Kontingenčná tabuľka môže pomôcť transformovať obrovské množstvo riadkov a stĺpcov čísel na zmysluplnú prezentáciu údajov.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Najsilnejším aspektom kontingenčnej tabuľky je jej interaktivita.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Po vytvorení kontingenčnej tabuľky môžeme zmeniť usporiadanie informácií takmer akýmkoľvek možným spôsobom a dokonca vložiť špeciálne vzorce, ktoré vykonávajú nové výpočty.</a:t>
            </a:r>
          </a:p>
        </p:txBody>
      </p:sp>
    </p:spTree>
    <p:extLst>
      <p:ext uri="{BB962C8B-B14F-4D97-AF65-F5344CB8AC3E}">
        <p14:creationId xmlns:p14="http://schemas.microsoft.com/office/powerpoint/2010/main" val="1871336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F47DF-A0D4-FADC-9CE0-FF9BCED86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r>
              <a:rPr lang="sk-SK" b="1"/>
              <a:t>Úprava kontingenčnej tabuľky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1287C-BD93-4A1A-5108-8DB1F0050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10058400" cy="538353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Ak chceme odstrániť pole z kontingenčnej tabuľky, vyberieme ho v spodnej časti pracovnej tably Polia kontingenčnej tabuľky a potom ho potiahneme preč.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Ak má oblasť viac ako jedno pole, môžeme zmeniť poradie, v ktorom sú polia uvedené, potiahnutím názvov polí. Tým sa určí spôsob vnorenia a ovplyvní to vzhľad kontingenčnej tabuľky.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Ak chceme pole dočasne odstrániť z kontingenčnej tabuľky, odstránime začiarknutie z názvu poľa v hornej časti pracovnej tably Polia kontingenčnej tabuľky. Kontingenčná tabuľka sa znova zobrazí bez tohto poľa. Umiestnime značku začiarknutia späť na názov poľa a zobrazí sa v predchádzajúcej časti.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/>
              <a:t>Ak pridáme pole do sekcie Filtre, položky poľa sa zobrazia v </a:t>
            </a:r>
            <a:r>
              <a:rPr lang="sk-SK" sz="2800" dirty="0" err="1"/>
              <a:t>rozbaľovacom</a:t>
            </a:r>
            <a:r>
              <a:rPr lang="sk-SK" sz="2800" dirty="0"/>
              <a:t> zozname, ktorý nám umožní filtrovať zobrazené údaje podľa jednej alebo viacerých položiek.</a:t>
            </a:r>
          </a:p>
        </p:txBody>
      </p:sp>
    </p:spTree>
    <p:extLst>
      <p:ext uri="{BB962C8B-B14F-4D97-AF65-F5344CB8AC3E}">
        <p14:creationId xmlns:p14="http://schemas.microsoft.com/office/powerpoint/2010/main" val="2311916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A8FFEA1-1B69-4F42-B552-0CCF7259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3C9226-5EC8-460B-82D7-72AA994DF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A90A9D-33DF-408E-BF4C-F82588935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6AA15AE-DAFE-4E1E-B05F-F57962FD3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AEC4BE-F661-694F-BA2C-C79C25C6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z="4600" b="1">
                <a:solidFill>
                  <a:schemeClr val="tx1">
                    <a:lumMod val="85000"/>
                    <a:lumOff val="15000"/>
                  </a:schemeClr>
                </a:solidFill>
              </a:rPr>
              <a:t>Aká je celková denná suma nových vkladov pre každú pobočku?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07141D5-A57C-43F5-A655-5BA2D0D2A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9DB1F97-BFF9-46CC-8EB4-BB63B98F1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8CAE6E3-39B4-4A16-97BC-9C376B9B7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CCD0A268-E7AD-3EF1-DC8E-F453AED42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853" y="303181"/>
            <a:ext cx="5025147" cy="584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344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A1A74-E192-E533-395F-D7CCBB308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sk-SK" sz="3600" b="1"/>
              <a:t>V ktorý deň v týždni bolo najviac vkladov?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6FF19CFB-1E2A-6450-F843-385D722F5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748" y="2013215"/>
            <a:ext cx="7475266" cy="3249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7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D24FF-C9D1-87F3-9AA7-CB6A5CDCD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7847"/>
          </a:xfrm>
        </p:spPr>
        <p:txBody>
          <a:bodyPr>
            <a:normAutofit fontScale="90000"/>
          </a:bodyPr>
          <a:lstStyle/>
          <a:p>
            <a:r>
              <a:rPr lang="en-GB" sz="3600" b="1" dirty="0" err="1"/>
              <a:t>Koľko</a:t>
            </a:r>
            <a:r>
              <a:rPr lang="en-GB" sz="3600" b="1" dirty="0"/>
              <a:t> </a:t>
            </a:r>
            <a:r>
              <a:rPr lang="en-GB" sz="3600" b="1" dirty="0" err="1"/>
              <a:t>účtov</a:t>
            </a:r>
            <a:r>
              <a:rPr lang="en-GB" sz="3600" b="1" dirty="0"/>
              <a:t> bolo </a:t>
            </a:r>
            <a:r>
              <a:rPr lang="en-GB" sz="3600" b="1" dirty="0" err="1"/>
              <a:t>otvorených</a:t>
            </a:r>
            <a:r>
              <a:rPr lang="en-GB" sz="3600" b="1" dirty="0"/>
              <a:t> v </a:t>
            </a:r>
            <a:r>
              <a:rPr lang="en-GB" sz="3600" b="1" dirty="0" err="1"/>
              <a:t>jednotlivých</a:t>
            </a:r>
            <a:r>
              <a:rPr lang="en-GB" sz="3600" b="1" dirty="0"/>
              <a:t> </a:t>
            </a:r>
            <a:r>
              <a:rPr lang="en-GB" sz="3600" b="1" dirty="0" err="1"/>
              <a:t>pobočkách</a:t>
            </a:r>
            <a:r>
              <a:rPr lang="en-GB" sz="3600" b="1" dirty="0"/>
              <a:t>, </a:t>
            </a:r>
            <a:r>
              <a:rPr lang="en-GB" sz="3600" b="1" dirty="0" err="1"/>
              <a:t>rozdelených</a:t>
            </a:r>
            <a:r>
              <a:rPr lang="en-GB" sz="3600" b="1" dirty="0"/>
              <a:t> </a:t>
            </a:r>
            <a:r>
              <a:rPr lang="en-GB" sz="3600" b="1" dirty="0" err="1"/>
              <a:t>podľa</a:t>
            </a:r>
            <a:r>
              <a:rPr lang="en-GB" sz="3600" b="1" dirty="0"/>
              <a:t> </a:t>
            </a:r>
            <a:r>
              <a:rPr lang="en-GB" sz="3600" b="1" dirty="0" err="1"/>
              <a:t>typu</a:t>
            </a:r>
            <a:r>
              <a:rPr lang="en-GB" sz="3600" b="1" dirty="0"/>
              <a:t> </a:t>
            </a:r>
            <a:r>
              <a:rPr lang="en-GB" sz="3600" b="1" dirty="0" err="1"/>
              <a:t>účtu</a:t>
            </a:r>
            <a:r>
              <a:rPr lang="en-GB" sz="3600" b="1" dirty="0"/>
              <a:t>?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DCD95A0F-712F-ED06-CCC2-B09223827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747" y="2346719"/>
            <a:ext cx="8830290" cy="194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782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1ED0A-3917-D7AE-79C6-AE0ADF00B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Autofit/>
          </a:bodyPr>
          <a:lstStyle/>
          <a:p>
            <a:r>
              <a:rPr lang="sk-SK" sz="3600" b="1"/>
              <a:t>Koľko peňazí bolo použitých na otvorenie účtov?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525B5698-6026-3EB9-C945-6AD51374E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772" y="1081600"/>
            <a:ext cx="4319215" cy="469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314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470CC-A06E-65D0-EF56-A67BF4571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sk-SK" sz="3600" b="1"/>
              <a:t>Aké typy účtov otvárajú pokladníci najčastejšie?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893ABCDA-17DF-729C-AD92-44626A4EC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59" y="1616325"/>
            <a:ext cx="8400484" cy="3471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48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0172-0726-0C3F-EC8C-ABD9FC9A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2147"/>
          </a:xfrm>
        </p:spPr>
        <p:txBody>
          <a:bodyPr>
            <a:normAutofit/>
          </a:bodyPr>
          <a:lstStyle/>
          <a:p>
            <a:r>
              <a:rPr lang="sk-SK" sz="4000" b="1"/>
              <a:t>V ktorej pobočke otvárajú pokladníci najviac bežných účtov pre nových zákazníkov?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5CEC9709-A112-5B46-4F23-2F528AE58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59" y="1913382"/>
            <a:ext cx="5122619" cy="3815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94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F418BA-1EFD-0621-E536-AE1EA574F42E}"/>
              </a:ext>
            </a:extLst>
          </p:cNvPr>
          <p:cNvSpPr/>
          <p:nvPr/>
        </p:nvSpPr>
        <p:spPr>
          <a:xfrm rot="20613923">
            <a:off x="1721751" y="2665365"/>
            <a:ext cx="83330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Ďakujem za pozornosť</a:t>
            </a:r>
            <a:r>
              <a:rPr lang="sk-SK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3571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B2570-E3A0-9980-71C8-16F39CC79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48639"/>
          </a:xfrm>
        </p:spPr>
        <p:txBody>
          <a:bodyPr/>
          <a:lstStyle/>
          <a:p>
            <a:r>
              <a:rPr lang="sk-SK" b="1" dirty="0"/>
              <a:t>Ako vznikol pôvodný názov pivot table?</a:t>
            </a:r>
            <a:endParaRPr lang="en-US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4C9E44-420B-21F8-3F72-8AF4AF3C8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79622"/>
            <a:ext cx="10058400" cy="448947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Pivot ako sloveso znamená otáčať sa alebo otáčať.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Ak si svoje údaje predstavujeme ako fyzický objekt, kontingenčná tabuľka nám umožňuje otáčať súhrn údajov a pozerať sa naň z rôznych uhlov alebo perspektív.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Kontingenčná tabuľka nám umožňuje ľahko presúvať polia, vkladať polia nad seba a dokonca vytvárať skupiny položiek.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 S kontingenčnou tabuľkou je možné experimentovať, takže ju môžeme otáčať a manipulovať s ňou, kým nebudeme spokojní.</a:t>
            </a:r>
          </a:p>
        </p:txBody>
      </p:sp>
    </p:spTree>
    <p:extLst>
      <p:ext uri="{BB962C8B-B14F-4D97-AF65-F5344CB8AC3E}">
        <p14:creationId xmlns:p14="http://schemas.microsoft.com/office/powerpoint/2010/main" val="219832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D1BA31-4285-27A8-5590-C8F0BC7D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Otázky, ktoré môžu zaujímať vedenie banky 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032F2E5-8F19-4FE2-E9F8-E22D67AEC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Aká je celková denná suma nových vkladov pre každú pobočku?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V ktorý deň v týždni bolo najviac vkladov?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Koľko účtov bolo otvorených v jednotlivých pobočkách, rozdelených podľa typu účtu?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Koľko peňazí bolo použitých na otvorenie účtov?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Aké typy účtov otvárajú pokladníci najčastejšie?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V ktorej pobočke otvárajú pokladníci najviac bežných účtov pre nových zákazníkov?</a:t>
            </a:r>
          </a:p>
          <a:p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83987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2178D-2FBB-C56A-5EE3-C80F17D7E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725379"/>
          </a:xfrm>
        </p:spPr>
        <p:txBody>
          <a:bodyPr/>
          <a:lstStyle/>
          <a:p>
            <a:r>
              <a:rPr lang="sk-SK" dirty="0"/>
              <a:t>Príklady kontingenčných tabuliek</a:t>
            </a:r>
            <a:endParaRPr lang="en-US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F938B8B9-2E4B-B037-EC4C-24A40C144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321340"/>
            <a:ext cx="6941803" cy="1693464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9DF70496-1A16-6AEB-917F-2208B710F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6844" y="3347238"/>
            <a:ext cx="6338836" cy="248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638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E02F-4A33-C6D1-568D-6B28C0588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7827"/>
          </a:xfrm>
        </p:spPr>
        <p:txBody>
          <a:bodyPr/>
          <a:lstStyle/>
          <a:p>
            <a:r>
              <a:rPr lang="sk-SK" b="1"/>
              <a:t>Údaje vhodné pre kontingenčnú tabuľku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3ED5A-03FD-0D33-4663-783DB289A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80160"/>
            <a:ext cx="10309860" cy="4812030"/>
          </a:xfrm>
        </p:spPr>
        <p:txBody>
          <a:bodyPr>
            <a:normAutofit fontScale="92500" lnSpcReduction="20000"/>
          </a:bodyPr>
          <a:lstStyle/>
          <a:p>
            <a:r>
              <a:rPr lang="sk-SK" sz="3200" dirty="0"/>
              <a:t>Polia v tabuľke pozostávajú z dvoch typov informácií: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Údaje – obsahuje hodnotu alebo údaje, ktoré sa majú sumarizovať. V prípade bankového účtu je pole Čiastka údajovým poľom.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Kategória – popisuje údaje. Pre údaje o bankových účtoch sú polia Dátum, Deň v týždni, Typ účtu, Otvorený osobou, Pobočka a Zákazník </a:t>
            </a:r>
            <a:r>
              <a:rPr lang="sk-SK" sz="3200" dirty="0" err="1"/>
              <a:t>poliami</a:t>
            </a:r>
            <a:r>
              <a:rPr lang="sk-SK" sz="3200" dirty="0"/>
              <a:t> s kategóriami, pretože popisujú údaje v poli Čiastka.</a:t>
            </a:r>
          </a:p>
          <a:p>
            <a:pPr marL="0" indent="0">
              <a:buNone/>
            </a:pPr>
            <a:r>
              <a:rPr lang="sk-SK" sz="3900" dirty="0">
                <a:solidFill>
                  <a:srgbClr val="C00000"/>
                </a:solidFill>
              </a:rPr>
              <a:t>O databázovej tabuľke, ktorá je vhodná pre kontingenčnú tabuľku, sa hovorí, že je „normalizovaná“. Inými slovami, každý záznam (alebo riadok) obsahuje informácie, ktoré popisujú údaje.</a:t>
            </a:r>
          </a:p>
        </p:txBody>
      </p:sp>
    </p:spTree>
    <p:extLst>
      <p:ext uri="{BB962C8B-B14F-4D97-AF65-F5344CB8AC3E}">
        <p14:creationId xmlns:p14="http://schemas.microsoft.com/office/powerpoint/2010/main" val="372203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62456-700F-3D97-F478-D6892741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6387"/>
          </a:xfrm>
        </p:spPr>
        <p:txBody>
          <a:bodyPr>
            <a:normAutofit fontScale="90000"/>
          </a:bodyPr>
          <a:lstStyle/>
          <a:p>
            <a:r>
              <a:rPr lang="sk-SK" b="1"/>
              <a:t>Rozsah nevhodný pre kontingenčnú tabuľku.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1E29AE-8817-6D20-D06D-E383B2698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062990"/>
            <a:ext cx="10010775" cy="49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996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EFDF1-5B81-1913-74CD-F5B11D80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73" y="286603"/>
            <a:ext cx="11461687" cy="467777"/>
          </a:xfrm>
        </p:spPr>
        <p:txBody>
          <a:bodyPr>
            <a:noAutofit/>
          </a:bodyPr>
          <a:lstStyle/>
          <a:p>
            <a:r>
              <a:rPr lang="sk-SK" sz="2800" b="1"/>
              <a:t>Tento rozsah obsahuje normalizované údaje a je vhodný pre kontingenčnú tabuľku.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297A48-BACE-E8F0-79B8-5F4E6A1A6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262" y="754380"/>
            <a:ext cx="7786688" cy="532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62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2D5F9-9C4A-B9D6-FDBF-C92FC4514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5173"/>
            <a:ext cx="10557850" cy="662087"/>
          </a:xfrm>
        </p:spPr>
        <p:txBody>
          <a:bodyPr>
            <a:normAutofit fontScale="90000"/>
          </a:bodyPr>
          <a:lstStyle/>
          <a:p>
            <a:r>
              <a:rPr lang="pt-BR" sz="4000" b="1" dirty="0"/>
              <a:t>Kontingenčná tabuľka vytvorená z normalizovaných údajov</a:t>
            </a:r>
            <a:endParaRPr lang="en-GB" sz="4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53D077-819E-30CA-97CD-8860FBF7D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10" y="1231823"/>
            <a:ext cx="11052810" cy="419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015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a">
  <a:themeElements>
    <a:clrScheme name="Retrospektí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661</TotalTime>
  <Words>1351</Words>
  <Application>Microsoft Office PowerPoint</Application>
  <PresentationFormat>Širokouhlá</PresentationFormat>
  <Paragraphs>84</Paragraphs>
  <Slides>27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ITCFranklinGothicStd-MdCd</vt:lpstr>
      <vt:lpstr>Wingdings</vt:lpstr>
      <vt:lpstr>Retrospektíva</vt:lpstr>
      <vt:lpstr>Kontingenčné tabuľky</vt:lpstr>
      <vt:lpstr>Kontingenčná tabuľka</vt:lpstr>
      <vt:lpstr>Ako vznikol pôvodný názov pivot table?</vt:lpstr>
      <vt:lpstr>Otázky, ktoré môžu zaujímať vedenie banky :</vt:lpstr>
      <vt:lpstr>Príklady kontingenčných tabuliek</vt:lpstr>
      <vt:lpstr>Údaje vhodné pre kontingenčnú tabuľku</vt:lpstr>
      <vt:lpstr>Rozsah nevhodný pre kontingenčnú tabuľku.</vt:lpstr>
      <vt:lpstr>Tento rozsah obsahuje normalizované údaje a je vhodný pre kontingenčnú tabuľku.</vt:lpstr>
      <vt:lpstr>Kontingenčná tabuľka vytvorená z normalizovaných údajov</vt:lpstr>
      <vt:lpstr>Automatické vytvorenie kontingenčnej tabuľky</vt:lpstr>
      <vt:lpstr>Manuálne vytvorenie kontingenčnej tabuľky</vt:lpstr>
      <vt:lpstr>Špeciálny tip</vt:lpstr>
      <vt:lpstr>Manuálne vytvorenie kontingenčnej tabuľky</vt:lpstr>
      <vt:lpstr>Manuálne vytvorenie kontingenčnej tabuľky</vt:lpstr>
      <vt:lpstr>Terminológia kontingenčnej tabuľky</vt:lpstr>
      <vt:lpstr>Terminológia kontingenčnej tabuľky – pokr.</vt:lpstr>
      <vt:lpstr>Formátovanie kontingenčnej tabuľky</vt:lpstr>
      <vt:lpstr>Výpočty v kontingenčnej tabuľke</vt:lpstr>
      <vt:lpstr>Výpočty v kontingenčnej tabuľke – pokr.</vt:lpstr>
      <vt:lpstr>Úprava kontingenčnej tabuľky</vt:lpstr>
      <vt:lpstr>Aká je celková denná suma nových vkladov pre každú pobočku?</vt:lpstr>
      <vt:lpstr>V ktorý deň v týždni bolo najviac vkladov?</vt:lpstr>
      <vt:lpstr>Koľko účtov bolo otvorených v jednotlivých pobočkách, rozdelených podľa typu účtu?</vt:lpstr>
      <vt:lpstr>Koľko peňazí bolo použitých na otvorenie účtov?</vt:lpstr>
      <vt:lpstr>Aké typy účtov otvárajú pokladníci najčastejšie?</vt:lpstr>
      <vt:lpstr>V ktorej pobočke otvárajú pokladníci najviac bežných účtov pre nových zákazníkov?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Pivot tables</dc:title>
  <dc:creator>Marcela Hallová</dc:creator>
  <cp:lastModifiedBy>Marcela Hallová</cp:lastModifiedBy>
  <cp:revision>39</cp:revision>
  <dcterms:created xsi:type="dcterms:W3CDTF">2022-10-05T12:16:24Z</dcterms:created>
  <dcterms:modified xsi:type="dcterms:W3CDTF">2022-10-10T15:20:42Z</dcterms:modified>
</cp:coreProperties>
</file>