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8" r:id="rId21"/>
    <p:sldId id="279" r:id="rId22"/>
    <p:sldId id="275" r:id="rId23"/>
    <p:sldId id="276" r:id="rId24"/>
    <p:sldId id="277"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a:t>Kliknutím upravte štýl predlohy nadpisu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2275876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a:t>Kliknutím upravte štýl predlohy nadpisu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4225525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Kliknutím upravte štýl predlohy nadpisu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Kliknite sem a upravte štýly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9836967-A051-42D9-87B5-8249D9125843}"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7535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a:t>Kliknutím upravte štýl predlohy nadpisu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Kliknite sem a upravte štýly predlohy textu</a:t>
            </a:r>
          </a:p>
        </p:txBody>
      </p:sp>
      <p:sp>
        <p:nvSpPr>
          <p:cNvPr id="5" name="Date Placeholder 4"/>
          <p:cNvSpPr>
            <a:spLocks noGrp="1"/>
          </p:cNvSpPr>
          <p:nvPr>
            <p:ph type="dt" sz="half" idx="10"/>
          </p:nvPr>
        </p:nvSpPr>
        <p:spPr/>
        <p:txBody>
          <a:bodyPr/>
          <a:lstStyle/>
          <a:p>
            <a:fld id="{32F0405F-FE5C-4A3C-AD9E-531EE0278CB7}"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1277969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Kliknutím upravte štýl predlohy nadpisu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Kliknite sem a upravte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Kliknite sem a upravte štýly predlohy textu</a:t>
            </a:r>
          </a:p>
        </p:txBody>
      </p:sp>
      <p:sp>
        <p:nvSpPr>
          <p:cNvPr id="5" name="Date Placeholder 4"/>
          <p:cNvSpPr>
            <a:spLocks noGrp="1"/>
          </p:cNvSpPr>
          <p:nvPr>
            <p:ph type="dt" sz="half" idx="10"/>
          </p:nvPr>
        </p:nvSpPr>
        <p:spPr/>
        <p:txBody>
          <a:bodyPr/>
          <a:lstStyle/>
          <a:p>
            <a:fld id="{32F0405F-FE5C-4A3C-AD9E-531EE0278CB7}"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9836967-A051-42D9-87B5-8249D9125843}"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37072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a:t>Kliknutím upravte štýl predlohy nadpisu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Kliknite sem a upravte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Kliknite sem a upravte štýly predlohy textu</a:t>
            </a:r>
          </a:p>
        </p:txBody>
      </p:sp>
      <p:sp>
        <p:nvSpPr>
          <p:cNvPr id="5" name="Date Placeholder 4"/>
          <p:cNvSpPr>
            <a:spLocks noGrp="1"/>
          </p:cNvSpPr>
          <p:nvPr>
            <p:ph type="dt" sz="half" idx="10"/>
          </p:nvPr>
        </p:nvSpPr>
        <p:spPr/>
        <p:txBody>
          <a:bodyPr/>
          <a:lstStyle/>
          <a:p>
            <a:fld id="{32F0405F-FE5C-4A3C-AD9E-531EE0278CB7}"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3870303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Vertical Text Placeholder 2"/>
          <p:cNvSpPr>
            <a:spLocks noGrp="1"/>
          </p:cNvSpPr>
          <p:nvPr>
            <p:ph type="body" orient="vert" idx="1"/>
          </p:nvPr>
        </p:nvSpPr>
        <p:spPr/>
        <p:txBody>
          <a:bodyPr vert="eaVert" ancho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1622187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144868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a:t>Kliknutím upravte štýl predlohy nadpisu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3701159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a:t>Kliknutím upravte štýl predlohy nadpisu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32F0405F-FE5C-4A3C-AD9E-531EE0278CB7}" type="datetimeFigureOut">
              <a:rPr lang="en-GB" smtClean="0"/>
              <a:t>14/11/2022</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312977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a:t>Kliknutím upravte štýl predlohy nadpisu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32F0405F-FE5C-4A3C-AD9E-531EE0278CB7}"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3426116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a:t>Kliknutím upravte štýl predlohy nadpisu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32F0405F-FE5C-4A3C-AD9E-531EE0278CB7}" type="datetimeFigureOut">
              <a:rPr lang="en-GB" smtClean="0"/>
              <a:t>14/11/2022</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319447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32F0405F-FE5C-4A3C-AD9E-531EE0278CB7}" type="datetimeFigureOut">
              <a:rPr lang="en-GB" smtClean="0"/>
              <a:t>14/11/2022</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394624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F0405F-FE5C-4A3C-AD9E-531EE0278CB7}" type="datetimeFigureOut">
              <a:rPr lang="en-GB" smtClean="0"/>
              <a:t>14/11/2022</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215064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a:t>Kliknutím upravte štýl predlohy nadpisu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32F0405F-FE5C-4A3C-AD9E-531EE0278CB7}"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864520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a:t>Kliknutím upravte štýl predlohy nadpisu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Kliknutím na ikonu pridáte obrázok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32F0405F-FE5C-4A3C-AD9E-531EE0278CB7}" type="datetimeFigureOut">
              <a:rPr lang="en-GB" smtClean="0"/>
              <a:t>14/11/2022</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9836967-A051-42D9-87B5-8249D9125843}" type="slidenum">
              <a:rPr lang="en-GB" smtClean="0"/>
              <a:t>‹#›</a:t>
            </a:fld>
            <a:endParaRPr lang="en-GB"/>
          </a:p>
        </p:txBody>
      </p:sp>
    </p:spTree>
    <p:extLst>
      <p:ext uri="{BB962C8B-B14F-4D97-AF65-F5344CB8AC3E}">
        <p14:creationId xmlns:p14="http://schemas.microsoft.com/office/powerpoint/2010/main" val="705207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a:t>Kliknutím upravte štýl predlohy nadpisu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2F0405F-FE5C-4A3C-AD9E-531EE0278CB7}" type="datetimeFigureOut">
              <a:rPr lang="en-GB" smtClean="0"/>
              <a:t>14/11/2022</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9836967-A051-42D9-87B5-8249D9125843}" type="slidenum">
              <a:rPr lang="en-GB" smtClean="0"/>
              <a:t>‹#›</a:t>
            </a:fld>
            <a:endParaRPr lang="en-GB"/>
          </a:p>
        </p:txBody>
      </p:sp>
    </p:spTree>
    <p:extLst>
      <p:ext uri="{BB962C8B-B14F-4D97-AF65-F5344CB8AC3E}">
        <p14:creationId xmlns:p14="http://schemas.microsoft.com/office/powerpoint/2010/main" val="1759155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41624A-4B67-B882-E82B-086A0B931FC6}"/>
              </a:ext>
            </a:extLst>
          </p:cNvPr>
          <p:cNvSpPr>
            <a:spLocks noGrp="1"/>
          </p:cNvSpPr>
          <p:nvPr>
            <p:ph type="ctrTitle"/>
          </p:nvPr>
        </p:nvSpPr>
        <p:spPr>
          <a:xfrm>
            <a:off x="2589213" y="1388318"/>
            <a:ext cx="8915399" cy="1874520"/>
          </a:xfrm>
        </p:spPr>
        <p:txBody>
          <a:bodyPr/>
          <a:lstStyle/>
          <a:p>
            <a:r>
              <a:rPr lang="sk-SK" b="1" dirty="0"/>
              <a:t>Úvod do makier</a:t>
            </a:r>
            <a:endParaRPr lang="en-GB" b="1" dirty="0"/>
          </a:p>
        </p:txBody>
      </p:sp>
      <p:sp>
        <p:nvSpPr>
          <p:cNvPr id="3" name="Podnadpis 2">
            <a:extLst>
              <a:ext uri="{FF2B5EF4-FFF2-40B4-BE49-F238E27FC236}">
                <a16:creationId xmlns:a16="http://schemas.microsoft.com/office/drawing/2014/main" id="{F2994E3C-DD48-58B2-70F7-FE9C4BFD62FF}"/>
              </a:ext>
            </a:extLst>
          </p:cNvPr>
          <p:cNvSpPr>
            <a:spLocks noGrp="1"/>
          </p:cNvSpPr>
          <p:nvPr>
            <p:ph type="subTitle" idx="1"/>
          </p:nvPr>
        </p:nvSpPr>
        <p:spPr/>
        <p:txBody>
          <a:bodyPr>
            <a:normAutofit/>
          </a:bodyPr>
          <a:lstStyle/>
          <a:p>
            <a:r>
              <a:rPr lang="sk-SK" sz="2800" dirty="0"/>
              <a:t>doc. Ing. Marcela Hallová, PhD.</a:t>
            </a:r>
            <a:endParaRPr lang="en-GB" sz="2800" dirty="0"/>
          </a:p>
        </p:txBody>
      </p:sp>
    </p:spTree>
    <p:extLst>
      <p:ext uri="{BB962C8B-B14F-4D97-AF65-F5344CB8AC3E}">
        <p14:creationId xmlns:p14="http://schemas.microsoft.com/office/powerpoint/2010/main" val="787149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D4C8-A89D-7BF3-C9C0-357EAED51F7B}"/>
              </a:ext>
            </a:extLst>
          </p:cNvPr>
          <p:cNvSpPr>
            <a:spLocks noGrp="1"/>
          </p:cNvSpPr>
          <p:nvPr>
            <p:ph type="title"/>
          </p:nvPr>
        </p:nvSpPr>
        <p:spPr>
          <a:xfrm>
            <a:off x="2592925" y="281210"/>
            <a:ext cx="8911687" cy="656050"/>
          </a:xfrm>
        </p:spPr>
        <p:txBody>
          <a:bodyPr/>
          <a:lstStyle/>
          <a:p>
            <a:r>
              <a:rPr lang="en-GB" b="1" dirty="0"/>
              <a:t>VBA </a:t>
            </a:r>
            <a:r>
              <a:rPr lang="sk-SK" b="1" dirty="0"/>
              <a:t>procedúra </a:t>
            </a:r>
            <a:r>
              <a:rPr lang="en-GB" b="1" dirty="0"/>
              <a:t>Sub </a:t>
            </a:r>
            <a:r>
              <a:rPr lang="sk-SK" b="1" dirty="0"/>
              <a:t>– </a:t>
            </a:r>
            <a:r>
              <a:rPr lang="sk-SK" b="1" dirty="0" err="1"/>
              <a:t>pokr</a:t>
            </a:r>
            <a:r>
              <a:rPr lang="sk-SK" b="1" dirty="0"/>
              <a:t>.</a:t>
            </a:r>
            <a:endParaRPr lang="en-GB" dirty="0"/>
          </a:p>
        </p:txBody>
      </p:sp>
      <p:sp>
        <p:nvSpPr>
          <p:cNvPr id="3" name="Content Placeholder 2">
            <a:extLst>
              <a:ext uri="{FF2B5EF4-FFF2-40B4-BE49-F238E27FC236}">
                <a16:creationId xmlns:a16="http://schemas.microsoft.com/office/drawing/2014/main" id="{ECF4C698-8E2F-E6E1-83E4-3B766F3C553F}"/>
              </a:ext>
            </a:extLst>
          </p:cNvPr>
          <p:cNvSpPr>
            <a:spLocks noGrp="1"/>
          </p:cNvSpPr>
          <p:nvPr>
            <p:ph idx="1"/>
          </p:nvPr>
        </p:nvSpPr>
        <p:spPr>
          <a:xfrm>
            <a:off x="2589212" y="1040130"/>
            <a:ext cx="8915400" cy="5200650"/>
          </a:xfrm>
        </p:spPr>
        <p:txBody>
          <a:bodyPr>
            <a:normAutofit fontScale="92500" lnSpcReduction="10000"/>
          </a:bodyPr>
          <a:lstStyle/>
          <a:p>
            <a:r>
              <a:rPr lang="sk-SK" sz="2800" dirty="0"/>
              <a:t>Procedúry </a:t>
            </a:r>
            <a:r>
              <a:rPr lang="sk-SK" sz="2800" dirty="0" err="1"/>
              <a:t>Sub</a:t>
            </a:r>
            <a:r>
              <a:rPr lang="sk-SK" sz="2800" dirty="0"/>
              <a:t> vždy začínajú kľúčovým slovom </a:t>
            </a:r>
            <a:r>
              <a:rPr lang="sk-SK" sz="2800" dirty="0" err="1"/>
              <a:t>Sub</a:t>
            </a:r>
            <a:r>
              <a:rPr lang="sk-SK" sz="2800" dirty="0"/>
              <a:t>, názvom makra (každé makro musí mať jedinečný názov) a potom zoznamom argumentov v zátvorkách.</a:t>
            </a:r>
          </a:p>
          <a:p>
            <a:r>
              <a:rPr lang="sk-SK" sz="2800" dirty="0"/>
              <a:t>Zátvorky sú povinné, aj keď procedúra nepoužíva argumenty, ako bol tento príklad.</a:t>
            </a:r>
          </a:p>
          <a:p>
            <a:r>
              <a:rPr lang="pl-PL" sz="2800" dirty="0"/>
              <a:t>Príkaz End Sub signalizuje koniec procedúry</a:t>
            </a:r>
            <a:r>
              <a:rPr lang="sk-SK" sz="2800" dirty="0"/>
              <a:t>.</a:t>
            </a:r>
          </a:p>
          <a:p>
            <a:r>
              <a:rPr lang="sk-SK" sz="2800" dirty="0"/>
              <a:t>Riadky medzi </a:t>
            </a:r>
            <a:r>
              <a:rPr lang="sk-SK" sz="2800" dirty="0" err="1"/>
              <a:t>Sub</a:t>
            </a:r>
            <a:r>
              <a:rPr lang="sk-SK" sz="2800" dirty="0"/>
              <a:t> a End </a:t>
            </a:r>
            <a:r>
              <a:rPr lang="sk-SK" sz="2800" dirty="0" err="1"/>
              <a:t>Sub</a:t>
            </a:r>
            <a:r>
              <a:rPr lang="sk-SK" sz="2800" dirty="0"/>
              <a:t> tvoria kód procedúry.</a:t>
            </a:r>
          </a:p>
          <a:p>
            <a:r>
              <a:rPr lang="sk-SK" sz="2800" dirty="0"/>
              <a:t>Makro </a:t>
            </a:r>
            <a:r>
              <a:rPr lang="sk-SK" sz="2800" dirty="0" err="1"/>
              <a:t>CurrentDate</a:t>
            </a:r>
            <a:r>
              <a:rPr lang="sk-SK" sz="2800" dirty="0"/>
              <a:t> obsahuje aj komentár. Komentáre sú pre nás jednoducho poznámky a VBA ich ignoruje.</a:t>
            </a:r>
          </a:p>
          <a:p>
            <a:r>
              <a:rPr lang="sk-SK" sz="2800" dirty="0"/>
              <a:t>Riadok komentára začína apostrofom.</a:t>
            </a:r>
          </a:p>
        </p:txBody>
      </p:sp>
    </p:spTree>
    <p:extLst>
      <p:ext uri="{BB962C8B-B14F-4D97-AF65-F5344CB8AC3E}">
        <p14:creationId xmlns:p14="http://schemas.microsoft.com/office/powerpoint/2010/main" val="448687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D4C8-A89D-7BF3-C9C0-357EAED51F7B}"/>
              </a:ext>
            </a:extLst>
          </p:cNvPr>
          <p:cNvSpPr>
            <a:spLocks noGrp="1"/>
          </p:cNvSpPr>
          <p:nvPr>
            <p:ph type="title"/>
          </p:nvPr>
        </p:nvSpPr>
        <p:spPr>
          <a:xfrm>
            <a:off x="2261937" y="281210"/>
            <a:ext cx="9242675" cy="656050"/>
          </a:xfrm>
        </p:spPr>
        <p:txBody>
          <a:bodyPr>
            <a:noAutofit/>
          </a:bodyPr>
          <a:lstStyle/>
          <a:p>
            <a:r>
              <a:rPr lang="en-GB" sz="2800" b="1" dirty="0"/>
              <a:t>VBA </a:t>
            </a:r>
            <a:r>
              <a:rPr lang="sk-SK" sz="2800" b="1" dirty="0"/>
              <a:t>procedúra </a:t>
            </a:r>
            <a:r>
              <a:rPr lang="en-GB" sz="2800" b="1" dirty="0"/>
              <a:t>Sub </a:t>
            </a:r>
            <a:r>
              <a:rPr lang="sk-SK" sz="2800" b="1" dirty="0"/>
              <a:t>– </a:t>
            </a:r>
            <a:r>
              <a:rPr lang="sk-SK" sz="2800" b="1" dirty="0" err="1"/>
              <a:t>pokr</a:t>
            </a:r>
            <a:r>
              <a:rPr lang="sk-SK" sz="2800" b="1" dirty="0"/>
              <a:t>. (spôsoby vyvolania)</a:t>
            </a:r>
            <a:endParaRPr lang="en-GB" sz="2800" dirty="0"/>
          </a:p>
        </p:txBody>
      </p:sp>
      <p:sp>
        <p:nvSpPr>
          <p:cNvPr id="3" name="Content Placeholder 2">
            <a:extLst>
              <a:ext uri="{FF2B5EF4-FFF2-40B4-BE49-F238E27FC236}">
                <a16:creationId xmlns:a16="http://schemas.microsoft.com/office/drawing/2014/main" id="{ECF4C698-8E2F-E6E1-83E4-3B766F3C553F}"/>
              </a:ext>
            </a:extLst>
          </p:cNvPr>
          <p:cNvSpPr>
            <a:spLocks noGrp="1"/>
          </p:cNvSpPr>
          <p:nvPr>
            <p:ph idx="1"/>
          </p:nvPr>
        </p:nvSpPr>
        <p:spPr>
          <a:xfrm>
            <a:off x="2589212" y="1040130"/>
            <a:ext cx="8915400" cy="5536660"/>
          </a:xfrm>
        </p:spPr>
        <p:txBody>
          <a:bodyPr>
            <a:normAutofit fontScale="92500" lnSpcReduction="10000"/>
          </a:bodyPr>
          <a:lstStyle/>
          <a:p>
            <a:r>
              <a:rPr lang="sk-SK" sz="2800" dirty="0"/>
              <a:t>Vybrať Vývojár ➪ kód ➪ Makrá (alebo Alt+F8) na zobrazenie dialógového okna s makrami. Vyberte názov procedúry zo zoznamu a potom kliknite na Spustiť.</a:t>
            </a:r>
          </a:p>
          <a:p>
            <a:r>
              <a:rPr lang="sk-SK" sz="2800" dirty="0"/>
              <a:t>Priraďte makro ovládaciemu prvku na paneli s nástrojmi Rýchly prístup alebo ovládaciemu prvku na páse s nástrojmi.</a:t>
            </a:r>
          </a:p>
          <a:p>
            <a:r>
              <a:rPr lang="sk-SK" sz="2800" dirty="0"/>
              <a:t>Stlačte kombináciu klávesových skratiek makra (ak nejakú má).</a:t>
            </a:r>
          </a:p>
          <a:p>
            <a:r>
              <a:rPr lang="sk-SK" sz="2800" dirty="0"/>
              <a:t>Kliknite na tlačidlo alebo iný tvar, ku ktorému je priradené makro.</a:t>
            </a:r>
          </a:p>
          <a:p>
            <a:r>
              <a:rPr lang="pl-PL" sz="2800" dirty="0"/>
              <a:t>Vykonajte procedúru jej vyvolaním z inej procedúry VBA</a:t>
            </a:r>
            <a:r>
              <a:rPr lang="sk-SK" sz="2800" dirty="0"/>
              <a:t>.</a:t>
            </a:r>
          </a:p>
        </p:txBody>
      </p:sp>
    </p:spTree>
    <p:extLst>
      <p:ext uri="{BB962C8B-B14F-4D97-AF65-F5344CB8AC3E}">
        <p14:creationId xmlns:p14="http://schemas.microsoft.com/office/powerpoint/2010/main" val="1245091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A5B44-EC16-A411-4B23-45A579789745}"/>
              </a:ext>
            </a:extLst>
          </p:cNvPr>
          <p:cNvSpPr>
            <a:spLocks noGrp="1"/>
          </p:cNvSpPr>
          <p:nvPr>
            <p:ph type="title"/>
          </p:nvPr>
        </p:nvSpPr>
        <p:spPr>
          <a:xfrm>
            <a:off x="2589212" y="486950"/>
            <a:ext cx="8911687" cy="724630"/>
          </a:xfrm>
        </p:spPr>
        <p:txBody>
          <a:bodyPr/>
          <a:lstStyle/>
          <a:p>
            <a:r>
              <a:rPr lang="en-GB" b="1" dirty="0"/>
              <a:t>VBA </a:t>
            </a:r>
            <a:r>
              <a:rPr lang="sk-SK" b="1" dirty="0"/>
              <a:t>funkcie</a:t>
            </a:r>
            <a:endParaRPr lang="en-GB" b="1" dirty="0"/>
          </a:p>
        </p:txBody>
      </p:sp>
      <p:sp>
        <p:nvSpPr>
          <p:cNvPr id="3" name="Content Placeholder 2">
            <a:extLst>
              <a:ext uri="{FF2B5EF4-FFF2-40B4-BE49-F238E27FC236}">
                <a16:creationId xmlns:a16="http://schemas.microsoft.com/office/drawing/2014/main" id="{8AB94185-9DB6-DD06-6195-646C146920D1}"/>
              </a:ext>
            </a:extLst>
          </p:cNvPr>
          <p:cNvSpPr>
            <a:spLocks noGrp="1"/>
          </p:cNvSpPr>
          <p:nvPr>
            <p:ph idx="1"/>
          </p:nvPr>
        </p:nvSpPr>
        <p:spPr>
          <a:xfrm>
            <a:off x="2589212" y="1252222"/>
            <a:ext cx="8915400" cy="724630"/>
          </a:xfrm>
        </p:spPr>
        <p:txBody>
          <a:bodyPr>
            <a:normAutofit/>
          </a:bodyPr>
          <a:lstStyle/>
          <a:p>
            <a:r>
              <a:rPr lang="sk-SK" sz="2400" dirty="0"/>
              <a:t>VBA funkcia, ktorá vráti odmocninu koreňa kocky:</a:t>
            </a:r>
            <a:endParaRPr lang="en-GB" sz="2400" dirty="0"/>
          </a:p>
        </p:txBody>
      </p:sp>
      <p:pic>
        <p:nvPicPr>
          <p:cNvPr id="5" name="Picture 4">
            <a:extLst>
              <a:ext uri="{FF2B5EF4-FFF2-40B4-BE49-F238E27FC236}">
                <a16:creationId xmlns:a16="http://schemas.microsoft.com/office/drawing/2014/main" id="{D1ABD4CC-FE3D-1A83-98D7-0B49891BF395}"/>
              </a:ext>
            </a:extLst>
          </p:cNvPr>
          <p:cNvPicPr>
            <a:picLocks noChangeAspect="1"/>
          </p:cNvPicPr>
          <p:nvPr/>
        </p:nvPicPr>
        <p:blipFill>
          <a:blip r:embed="rId2"/>
          <a:stretch>
            <a:fillRect/>
          </a:stretch>
        </p:blipFill>
        <p:spPr>
          <a:xfrm>
            <a:off x="2883217" y="2017495"/>
            <a:ext cx="6425565" cy="2721416"/>
          </a:xfrm>
          <a:prstGeom prst="rect">
            <a:avLst/>
          </a:prstGeom>
        </p:spPr>
      </p:pic>
      <p:sp>
        <p:nvSpPr>
          <p:cNvPr id="6" name="TextBox 5">
            <a:extLst>
              <a:ext uri="{FF2B5EF4-FFF2-40B4-BE49-F238E27FC236}">
                <a16:creationId xmlns:a16="http://schemas.microsoft.com/office/drawing/2014/main" id="{3A464ECF-D0F0-D892-2817-69B20F2CCBA9}"/>
              </a:ext>
            </a:extLst>
          </p:cNvPr>
          <p:cNvSpPr txBox="1"/>
          <p:nvPr/>
        </p:nvSpPr>
        <p:spPr>
          <a:xfrm>
            <a:off x="2080260" y="4893722"/>
            <a:ext cx="9544050" cy="1323439"/>
          </a:xfrm>
          <a:prstGeom prst="rect">
            <a:avLst/>
          </a:prstGeom>
          <a:noFill/>
        </p:spPr>
        <p:txBody>
          <a:bodyPr wrap="square" rtlCol="0">
            <a:spAutoFit/>
          </a:bodyPr>
          <a:lstStyle/>
          <a:p>
            <a:pPr algn="l"/>
            <a:r>
              <a:rPr lang="sk-SK" sz="2000" b="0" i="0" u="none" strike="noStrike" baseline="0">
                <a:latin typeface="OfficinaSerifStd-Book"/>
              </a:rPr>
              <a:t>Táto funkcia sa volá CubeRoot a vyžaduje jeden argument. CubeRoot vypočíta odmocninu svojho argumentu a vráti výsledok. Procedúra Function vyzerá podobne ako procedúra Sub. Všimnite si však, že funkčné procedúry začínajú kľúčovým slovom Function a končia príkazom End Function.</a:t>
            </a:r>
            <a:endParaRPr lang="sk-SK" sz="2000"/>
          </a:p>
        </p:txBody>
      </p:sp>
    </p:spTree>
    <p:extLst>
      <p:ext uri="{BB962C8B-B14F-4D97-AF65-F5344CB8AC3E}">
        <p14:creationId xmlns:p14="http://schemas.microsoft.com/office/powerpoint/2010/main" val="4085812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F757C-EA1A-E2BC-5FFB-771636864440}"/>
              </a:ext>
            </a:extLst>
          </p:cNvPr>
          <p:cNvSpPr>
            <a:spLocks noGrp="1"/>
          </p:cNvSpPr>
          <p:nvPr>
            <p:ph type="title"/>
          </p:nvPr>
        </p:nvSpPr>
        <p:spPr>
          <a:xfrm>
            <a:off x="2589212" y="338360"/>
            <a:ext cx="8911687" cy="713200"/>
          </a:xfrm>
        </p:spPr>
        <p:txBody>
          <a:bodyPr/>
          <a:lstStyle/>
          <a:p>
            <a:r>
              <a:rPr lang="sk-SK" b="1" dirty="0"/>
              <a:t>Niektoré kľúčové definície</a:t>
            </a:r>
            <a:endParaRPr lang="en-GB" b="1" dirty="0"/>
          </a:p>
        </p:txBody>
      </p:sp>
      <p:sp>
        <p:nvSpPr>
          <p:cNvPr id="3" name="Content Placeholder 2">
            <a:extLst>
              <a:ext uri="{FF2B5EF4-FFF2-40B4-BE49-F238E27FC236}">
                <a16:creationId xmlns:a16="http://schemas.microsoft.com/office/drawing/2014/main" id="{9BE993C1-86BA-0FE2-ECC0-6C3101ED8440}"/>
              </a:ext>
            </a:extLst>
          </p:cNvPr>
          <p:cNvSpPr>
            <a:spLocks noGrp="1"/>
          </p:cNvSpPr>
          <p:nvPr>
            <p:ph idx="1"/>
          </p:nvPr>
        </p:nvSpPr>
        <p:spPr>
          <a:xfrm>
            <a:off x="2589212" y="1234440"/>
            <a:ext cx="8915400" cy="5285200"/>
          </a:xfrm>
        </p:spPr>
        <p:txBody>
          <a:bodyPr>
            <a:normAutofit fontScale="92500" lnSpcReduction="10000"/>
          </a:bodyPr>
          <a:lstStyle/>
          <a:p>
            <a:r>
              <a:rPr lang="sk-SK" sz="2400" b="1" dirty="0"/>
              <a:t>Kód</a:t>
            </a:r>
            <a:r>
              <a:rPr lang="sk-SK" sz="2400" dirty="0"/>
              <a:t> - Inštrukcie VBA, ktoré sa uložia do modulu, keď zaznamenáme makro alebo ich zadáme manuálne.</a:t>
            </a:r>
          </a:p>
          <a:p>
            <a:r>
              <a:rPr lang="sk-SK" sz="2400" b="1" dirty="0"/>
              <a:t>Ovládacie prvky</a:t>
            </a:r>
            <a:r>
              <a:rPr lang="sk-SK" sz="2400" dirty="0"/>
              <a:t> - Objekty na formulári (alebo v pracovnom hárku), ktoré sa používajú na interakciu s používateľom. Príklady zahŕňajú tlačidlá, </a:t>
            </a:r>
            <a:r>
              <a:rPr lang="sk-SK" sz="2400" dirty="0" err="1"/>
              <a:t>začiarkavacie</a:t>
            </a:r>
            <a:r>
              <a:rPr lang="sk-SK" sz="2400" dirty="0"/>
              <a:t> políčka a zoznamy.</a:t>
            </a:r>
          </a:p>
          <a:p>
            <a:r>
              <a:rPr lang="sk-SK" sz="2400" b="1" dirty="0"/>
              <a:t>Funkcia</a:t>
            </a:r>
            <a:r>
              <a:rPr lang="sk-SK" sz="2400" dirty="0"/>
              <a:t> - Jeden z dvoch typov makier VBA, ktoré môžeme vytvoriť. (Druhá je procedúra </a:t>
            </a:r>
            <a:r>
              <a:rPr lang="sk-SK" sz="2400" dirty="0" err="1"/>
              <a:t>Sub</a:t>
            </a:r>
            <a:r>
              <a:rPr lang="sk-SK" sz="2400" dirty="0"/>
              <a:t>.) Funkcia vracia jednu hodnotu. Funkcie VBA môžeme použiť v iných makrách VBA alebo v našich pracovných hárkoch.</a:t>
            </a:r>
          </a:p>
          <a:p>
            <a:r>
              <a:rPr lang="sk-SK" sz="2400" b="1" dirty="0"/>
              <a:t>Makro</a:t>
            </a:r>
            <a:r>
              <a:rPr lang="sk-SK" sz="2400" dirty="0"/>
              <a:t> - Súbor inštrukcií VBA.</a:t>
            </a:r>
          </a:p>
          <a:p>
            <a:r>
              <a:rPr lang="sk-SK" sz="2400" b="1" dirty="0"/>
              <a:t>Metóda</a:t>
            </a:r>
            <a:r>
              <a:rPr lang="sk-SK" sz="2400" dirty="0"/>
              <a:t> - Akcia vykonaná na objekte. Napríklad pri použití metódy </a:t>
            </a:r>
            <a:r>
              <a:rPr lang="sk-SK" sz="2400" dirty="0" err="1"/>
              <a:t>Clear</a:t>
            </a:r>
            <a:r>
              <a:rPr lang="sk-SK" sz="2400" dirty="0"/>
              <a:t> na objekt </a:t>
            </a:r>
            <a:r>
              <a:rPr lang="sk-SK" sz="2400" dirty="0" err="1"/>
              <a:t>Range</a:t>
            </a:r>
            <a:r>
              <a:rPr lang="sk-SK" sz="2400" dirty="0"/>
              <a:t> sa vymaže obsah a formátovanie buniek.</a:t>
            </a:r>
          </a:p>
          <a:p>
            <a:r>
              <a:rPr lang="sk-SK" sz="2400" b="1" dirty="0"/>
              <a:t>Modul</a:t>
            </a:r>
            <a:r>
              <a:rPr lang="sk-SK" sz="2400" dirty="0"/>
              <a:t> - Priestor pre kód VBA.</a:t>
            </a:r>
          </a:p>
        </p:txBody>
      </p:sp>
    </p:spTree>
    <p:extLst>
      <p:ext uri="{BB962C8B-B14F-4D97-AF65-F5344CB8AC3E}">
        <p14:creationId xmlns:p14="http://schemas.microsoft.com/office/powerpoint/2010/main" val="2896547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F757C-EA1A-E2BC-5FFB-771636864440}"/>
              </a:ext>
            </a:extLst>
          </p:cNvPr>
          <p:cNvSpPr>
            <a:spLocks noGrp="1"/>
          </p:cNvSpPr>
          <p:nvPr>
            <p:ph type="title"/>
          </p:nvPr>
        </p:nvSpPr>
        <p:spPr>
          <a:xfrm>
            <a:off x="2589212" y="338360"/>
            <a:ext cx="8911687" cy="713200"/>
          </a:xfrm>
        </p:spPr>
        <p:txBody>
          <a:bodyPr/>
          <a:lstStyle/>
          <a:p>
            <a:r>
              <a:rPr lang="sk-SK" b="1" dirty="0"/>
              <a:t>Niektoré kľúčové definície – </a:t>
            </a:r>
            <a:r>
              <a:rPr lang="sk-SK" b="1" dirty="0" err="1"/>
              <a:t>pokr</a:t>
            </a:r>
            <a:r>
              <a:rPr lang="sk-SK" b="1" dirty="0"/>
              <a:t>.</a:t>
            </a:r>
            <a:endParaRPr lang="en-GB" b="1" dirty="0"/>
          </a:p>
        </p:txBody>
      </p:sp>
      <p:sp>
        <p:nvSpPr>
          <p:cNvPr id="3" name="Content Placeholder 2">
            <a:extLst>
              <a:ext uri="{FF2B5EF4-FFF2-40B4-BE49-F238E27FC236}">
                <a16:creationId xmlns:a16="http://schemas.microsoft.com/office/drawing/2014/main" id="{9BE993C1-86BA-0FE2-ECC0-6C3101ED8440}"/>
              </a:ext>
            </a:extLst>
          </p:cNvPr>
          <p:cNvSpPr>
            <a:spLocks noGrp="1"/>
          </p:cNvSpPr>
          <p:nvPr>
            <p:ph idx="1"/>
          </p:nvPr>
        </p:nvSpPr>
        <p:spPr>
          <a:xfrm>
            <a:off x="2589212" y="1234440"/>
            <a:ext cx="8915400" cy="5285200"/>
          </a:xfrm>
        </p:spPr>
        <p:txBody>
          <a:bodyPr>
            <a:normAutofit/>
          </a:bodyPr>
          <a:lstStyle/>
          <a:p>
            <a:r>
              <a:rPr lang="sk-SK" sz="2800" b="1" dirty="0"/>
              <a:t>Objekt </a:t>
            </a:r>
            <a:r>
              <a:rPr lang="sk-SK" sz="2800" dirty="0"/>
              <a:t>- Prvok, s ktorým manipulujeme pomocou VBA. Príklady zahŕňajú rozsahy, grafy a objekty kreslenia.</a:t>
            </a:r>
          </a:p>
          <a:p>
            <a:r>
              <a:rPr lang="sk-SK" sz="2800" b="1" dirty="0"/>
              <a:t>Procedúra</a:t>
            </a:r>
            <a:r>
              <a:rPr lang="sk-SK" sz="2800" dirty="0"/>
              <a:t> - Iný názov pre makro. Procedúra VBA môže byť procedúra </a:t>
            </a:r>
            <a:r>
              <a:rPr lang="sk-SK" sz="2800" dirty="0" err="1"/>
              <a:t>Sub</a:t>
            </a:r>
            <a:r>
              <a:rPr lang="sk-SK" sz="2800" dirty="0"/>
              <a:t> alebo </a:t>
            </a:r>
            <a:r>
              <a:rPr lang="sk-SK" sz="2800" dirty="0" err="1"/>
              <a:t>Function</a:t>
            </a:r>
            <a:r>
              <a:rPr lang="sk-SK" sz="2800" dirty="0"/>
              <a:t>.</a:t>
            </a:r>
          </a:p>
          <a:p>
            <a:r>
              <a:rPr lang="sk-SK" sz="2800" b="1" dirty="0"/>
              <a:t>Vlastnosť </a:t>
            </a:r>
            <a:r>
              <a:rPr lang="sk-SK" sz="2800" dirty="0"/>
              <a:t>- Konkrétny aspekt objektu. Napríklad objekt </a:t>
            </a:r>
            <a:r>
              <a:rPr lang="sk-SK" sz="2800" dirty="0" err="1"/>
              <a:t>Range</a:t>
            </a:r>
            <a:r>
              <a:rPr lang="sk-SK" sz="2800" dirty="0"/>
              <a:t> má vlastnosti, ako sú Výška, Štýl a Názov.</a:t>
            </a:r>
          </a:p>
          <a:p>
            <a:r>
              <a:rPr lang="sk-SK" sz="2800" b="1" dirty="0" err="1"/>
              <a:t>Sub</a:t>
            </a:r>
            <a:r>
              <a:rPr lang="sk-SK" sz="2800" b="1" dirty="0"/>
              <a:t> procedúra </a:t>
            </a:r>
            <a:r>
              <a:rPr lang="sk-SK" sz="2800" dirty="0"/>
              <a:t>- Jeden z dvoch typov makier VBA, ktoré môžete vytvoriť. Druhá je funkcia.</a:t>
            </a:r>
          </a:p>
          <a:p>
            <a:endParaRPr lang="sk-SK" sz="2800" dirty="0"/>
          </a:p>
        </p:txBody>
      </p:sp>
    </p:spTree>
    <p:extLst>
      <p:ext uri="{BB962C8B-B14F-4D97-AF65-F5344CB8AC3E}">
        <p14:creationId xmlns:p14="http://schemas.microsoft.com/office/powerpoint/2010/main" val="3722990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F757C-EA1A-E2BC-5FFB-771636864440}"/>
              </a:ext>
            </a:extLst>
          </p:cNvPr>
          <p:cNvSpPr>
            <a:spLocks noGrp="1"/>
          </p:cNvSpPr>
          <p:nvPr>
            <p:ph type="title"/>
          </p:nvPr>
        </p:nvSpPr>
        <p:spPr>
          <a:xfrm>
            <a:off x="2589212" y="338360"/>
            <a:ext cx="8911687" cy="713200"/>
          </a:xfrm>
        </p:spPr>
        <p:txBody>
          <a:bodyPr/>
          <a:lstStyle/>
          <a:p>
            <a:r>
              <a:rPr lang="sk-SK" b="1" dirty="0"/>
              <a:t>Niektoré kľúčové definície – </a:t>
            </a:r>
            <a:r>
              <a:rPr lang="sk-SK" b="1" dirty="0" err="1"/>
              <a:t>pokr</a:t>
            </a:r>
            <a:r>
              <a:rPr lang="sk-SK" b="1" dirty="0"/>
              <a:t>.</a:t>
            </a:r>
            <a:endParaRPr lang="en-GB" b="1" dirty="0"/>
          </a:p>
        </p:txBody>
      </p:sp>
      <p:sp>
        <p:nvSpPr>
          <p:cNvPr id="3" name="Content Placeholder 2">
            <a:extLst>
              <a:ext uri="{FF2B5EF4-FFF2-40B4-BE49-F238E27FC236}">
                <a16:creationId xmlns:a16="http://schemas.microsoft.com/office/drawing/2014/main" id="{9BE993C1-86BA-0FE2-ECC0-6C3101ED8440}"/>
              </a:ext>
            </a:extLst>
          </p:cNvPr>
          <p:cNvSpPr>
            <a:spLocks noGrp="1"/>
          </p:cNvSpPr>
          <p:nvPr>
            <p:ph idx="1"/>
          </p:nvPr>
        </p:nvSpPr>
        <p:spPr>
          <a:xfrm>
            <a:off x="2589212" y="1234440"/>
            <a:ext cx="8915400" cy="5285200"/>
          </a:xfrm>
        </p:spPr>
        <p:txBody>
          <a:bodyPr>
            <a:normAutofit/>
          </a:bodyPr>
          <a:lstStyle/>
          <a:p>
            <a:r>
              <a:rPr lang="sk-SK" sz="2800" b="1" dirty="0"/>
              <a:t>Formulár</a:t>
            </a:r>
            <a:r>
              <a:rPr lang="sk-SK" sz="2800" dirty="0"/>
              <a:t> - Priestor, ktorý obsahuje ovládacie prvky pre vlastné dialógové okno a obsahuje kód VBA na manipuláciu s ovládacími prvkami.</a:t>
            </a:r>
          </a:p>
          <a:p>
            <a:r>
              <a:rPr lang="sk-SK" sz="2800" b="1" dirty="0"/>
              <a:t>VBA</a:t>
            </a:r>
            <a:r>
              <a:rPr lang="sk-SK" sz="2800" dirty="0"/>
              <a:t> - </a:t>
            </a:r>
            <a:r>
              <a:rPr lang="sk-SK" sz="2800" dirty="0" err="1"/>
              <a:t>Visual</a:t>
            </a:r>
            <a:r>
              <a:rPr lang="sk-SK" sz="2800" dirty="0"/>
              <a:t> </a:t>
            </a:r>
            <a:r>
              <a:rPr lang="sk-SK" sz="2800" dirty="0" err="1"/>
              <a:t>Basic</a:t>
            </a:r>
            <a:r>
              <a:rPr lang="sk-SK" sz="2800" dirty="0"/>
              <a:t> </a:t>
            </a:r>
            <a:r>
              <a:rPr lang="sk-SK" sz="2800" dirty="0" err="1"/>
              <a:t>for</a:t>
            </a:r>
            <a:r>
              <a:rPr lang="sk-SK" sz="2800" dirty="0"/>
              <a:t> </a:t>
            </a:r>
            <a:r>
              <a:rPr lang="sk-SK" sz="2800" dirty="0" err="1"/>
              <a:t>Applications</a:t>
            </a:r>
            <a:r>
              <a:rPr lang="sk-SK" sz="2800" dirty="0"/>
              <a:t>. Jazyk makier, ktorý je dostupný v Exceli, ako aj v iných aplikáciách balíka Microsoft Office.</a:t>
            </a:r>
          </a:p>
          <a:p>
            <a:r>
              <a:rPr lang="sk-SK" sz="2800" b="1" dirty="0"/>
              <a:t>VBE</a:t>
            </a:r>
            <a:r>
              <a:rPr lang="sk-SK" sz="2800" dirty="0"/>
              <a:t> - </a:t>
            </a:r>
            <a:r>
              <a:rPr lang="sk-SK" sz="2800" dirty="0" err="1"/>
              <a:t>Visual</a:t>
            </a:r>
            <a:r>
              <a:rPr lang="sk-SK" sz="2800" dirty="0"/>
              <a:t> </a:t>
            </a:r>
            <a:r>
              <a:rPr lang="sk-SK" sz="2800" dirty="0" err="1"/>
              <a:t>Basic</a:t>
            </a:r>
            <a:r>
              <a:rPr lang="sk-SK" sz="2800" dirty="0"/>
              <a:t> Editor. Okno (oddelené od Excelu), ktoré používame na vytváranie makier VBA a Formulárov. Stlačením Alt+F11 sa prepíname medzi Excelom a VBE.</a:t>
            </a:r>
          </a:p>
        </p:txBody>
      </p:sp>
    </p:spTree>
    <p:extLst>
      <p:ext uri="{BB962C8B-B14F-4D97-AF65-F5344CB8AC3E}">
        <p14:creationId xmlns:p14="http://schemas.microsoft.com/office/powerpoint/2010/main" val="1129496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79A69-5FAD-B302-C3A5-7F53A5E2BFBB}"/>
              </a:ext>
            </a:extLst>
          </p:cNvPr>
          <p:cNvSpPr>
            <a:spLocks noGrp="1"/>
          </p:cNvSpPr>
          <p:nvPr>
            <p:ph type="title"/>
          </p:nvPr>
        </p:nvSpPr>
        <p:spPr>
          <a:xfrm>
            <a:off x="2592925" y="624110"/>
            <a:ext cx="8911687" cy="701770"/>
          </a:xfrm>
        </p:spPr>
        <p:txBody>
          <a:bodyPr/>
          <a:lstStyle/>
          <a:p>
            <a:r>
              <a:rPr lang="sk-SK" b="1"/>
              <a:t>Vytváranie makier VBA</a:t>
            </a:r>
          </a:p>
        </p:txBody>
      </p:sp>
      <p:sp>
        <p:nvSpPr>
          <p:cNvPr id="3" name="Content Placeholder 2">
            <a:extLst>
              <a:ext uri="{FF2B5EF4-FFF2-40B4-BE49-F238E27FC236}">
                <a16:creationId xmlns:a16="http://schemas.microsoft.com/office/drawing/2014/main" id="{738CD189-80C0-2D02-54DE-3D553DE11292}"/>
              </a:ext>
            </a:extLst>
          </p:cNvPr>
          <p:cNvSpPr>
            <a:spLocks noGrp="1"/>
          </p:cNvSpPr>
          <p:nvPr>
            <p:ph idx="1"/>
          </p:nvPr>
        </p:nvSpPr>
        <p:spPr>
          <a:xfrm>
            <a:off x="2589212" y="1657350"/>
            <a:ext cx="8915400" cy="4253872"/>
          </a:xfrm>
        </p:spPr>
        <p:txBody>
          <a:bodyPr>
            <a:normAutofit/>
          </a:bodyPr>
          <a:lstStyle/>
          <a:p>
            <a:r>
              <a:rPr lang="sk-SK" sz="4000" dirty="0"/>
              <a:t>Excel poskytuje dva spôsoby vytvárania makier:</a:t>
            </a:r>
          </a:p>
          <a:p>
            <a:pPr lvl="1"/>
            <a:r>
              <a:rPr lang="sk-SK" sz="3600" dirty="0"/>
              <a:t>Zapnutím záznamníka makier a   zaznamenávaním svojej činnosti.</a:t>
            </a:r>
          </a:p>
          <a:p>
            <a:pPr lvl="1"/>
            <a:r>
              <a:rPr lang="sk-SK" sz="3600" dirty="0"/>
              <a:t>Zadať kód priamo do modulu VBA.</a:t>
            </a:r>
          </a:p>
        </p:txBody>
      </p:sp>
    </p:spTree>
    <p:extLst>
      <p:ext uri="{BB962C8B-B14F-4D97-AF65-F5344CB8AC3E}">
        <p14:creationId xmlns:p14="http://schemas.microsoft.com/office/powerpoint/2010/main" val="811302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7AE11B-C85B-E4F0-2F73-AB0C1820E796}"/>
              </a:ext>
            </a:extLst>
          </p:cNvPr>
          <p:cNvSpPr>
            <a:spLocks noGrp="1"/>
          </p:cNvSpPr>
          <p:nvPr>
            <p:ph type="title"/>
          </p:nvPr>
        </p:nvSpPr>
        <p:spPr>
          <a:xfrm>
            <a:off x="353213" y="256488"/>
            <a:ext cx="4480526" cy="674647"/>
          </a:xfrm>
        </p:spPr>
        <p:txBody>
          <a:bodyPr>
            <a:normAutofit/>
          </a:bodyPr>
          <a:lstStyle/>
          <a:p>
            <a:r>
              <a:rPr lang="sk-SK" sz="2800" b="1" dirty="0"/>
              <a:t>Nahrávanie makier VBA</a:t>
            </a:r>
          </a:p>
        </p:txBody>
      </p:sp>
      <p:sp>
        <p:nvSpPr>
          <p:cNvPr id="12" name="Rectangle 11">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2BB2682D-4926-57D1-CC0E-69AA3707430B}"/>
              </a:ext>
            </a:extLst>
          </p:cNvPr>
          <p:cNvSpPr>
            <a:spLocks noGrp="1"/>
          </p:cNvSpPr>
          <p:nvPr>
            <p:ph idx="1"/>
          </p:nvPr>
        </p:nvSpPr>
        <p:spPr>
          <a:xfrm>
            <a:off x="649225" y="931135"/>
            <a:ext cx="3650278" cy="5670377"/>
          </a:xfrm>
        </p:spPr>
        <p:txBody>
          <a:bodyPr>
            <a:normAutofit/>
          </a:bodyPr>
          <a:lstStyle/>
          <a:p>
            <a:pPr>
              <a:lnSpc>
                <a:spcPct val="90000"/>
              </a:lnSpc>
            </a:pPr>
            <a:r>
              <a:rPr lang="sk-SK" sz="2000" dirty="0"/>
              <a:t>Vo väčšine prípadov môžeme zaznamenať naše akcie ako makro a potom jednoducho prehrať makro; nemusíme sa pozerať na kód, ktorý sa generuje automaticky.</a:t>
            </a:r>
          </a:p>
          <a:p>
            <a:pPr>
              <a:lnSpc>
                <a:spcPct val="90000"/>
              </a:lnSpc>
            </a:pPr>
            <a:r>
              <a:rPr lang="sk-SK" sz="2000" dirty="0"/>
              <a:t>Záznamník makier preloží naše akcie do kódu VBA.</a:t>
            </a:r>
          </a:p>
          <a:p>
            <a:pPr>
              <a:lnSpc>
                <a:spcPct val="90000"/>
              </a:lnSpc>
            </a:pPr>
            <a:r>
              <a:rPr lang="sk-SK" sz="2000" dirty="0"/>
              <a:t>Pre spustenie záznamníka klikneme buď na kartu Vývojár ➪ Kód ➪ Zaznamenať makro alebo klik na ikonu Záznam makra na pravej strane stavového riadku.</a:t>
            </a:r>
          </a:p>
        </p:txBody>
      </p:sp>
      <p:sp>
        <p:nvSpPr>
          <p:cNvPr id="14"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Obrázok 5">
            <a:extLst>
              <a:ext uri="{FF2B5EF4-FFF2-40B4-BE49-F238E27FC236}">
                <a16:creationId xmlns:a16="http://schemas.microsoft.com/office/drawing/2014/main" id="{282F361E-45B0-BFA9-BAA7-045968B99B59}"/>
              </a:ext>
            </a:extLst>
          </p:cNvPr>
          <p:cNvPicPr>
            <a:picLocks noChangeAspect="1"/>
          </p:cNvPicPr>
          <p:nvPr/>
        </p:nvPicPr>
        <p:blipFill>
          <a:blip r:embed="rId2"/>
          <a:stretch>
            <a:fillRect/>
          </a:stretch>
        </p:blipFill>
        <p:spPr>
          <a:xfrm>
            <a:off x="5307872" y="947726"/>
            <a:ext cx="5937644" cy="4962547"/>
          </a:xfrm>
          <a:prstGeom prst="rect">
            <a:avLst/>
          </a:prstGeom>
        </p:spPr>
      </p:pic>
    </p:spTree>
    <p:extLst>
      <p:ext uri="{BB962C8B-B14F-4D97-AF65-F5344CB8AC3E}">
        <p14:creationId xmlns:p14="http://schemas.microsoft.com/office/powerpoint/2010/main" val="2073005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C3897-53BA-B44E-9A3B-C3C3CE9DB24A}"/>
              </a:ext>
            </a:extLst>
          </p:cNvPr>
          <p:cNvSpPr>
            <a:spLocks noGrp="1"/>
          </p:cNvSpPr>
          <p:nvPr>
            <p:ph type="title"/>
          </p:nvPr>
        </p:nvSpPr>
        <p:spPr>
          <a:xfrm>
            <a:off x="2592925" y="336448"/>
            <a:ext cx="8911687" cy="610330"/>
          </a:xfrm>
        </p:spPr>
        <p:txBody>
          <a:bodyPr>
            <a:normAutofit fontScale="90000"/>
          </a:bodyPr>
          <a:lstStyle/>
          <a:p>
            <a:r>
              <a:rPr lang="sk-SK" sz="2400" b="1"/>
              <a:t>Dialógové okno Záznam makra ponúka niekoľko možností :</a:t>
            </a:r>
          </a:p>
        </p:txBody>
      </p:sp>
      <p:sp>
        <p:nvSpPr>
          <p:cNvPr id="3" name="Content Placeholder 2">
            <a:extLst>
              <a:ext uri="{FF2B5EF4-FFF2-40B4-BE49-F238E27FC236}">
                <a16:creationId xmlns:a16="http://schemas.microsoft.com/office/drawing/2014/main" id="{19A9AFDD-7E76-7542-F019-0BC16B6DEC8D}"/>
              </a:ext>
            </a:extLst>
          </p:cNvPr>
          <p:cNvSpPr>
            <a:spLocks noGrp="1"/>
          </p:cNvSpPr>
          <p:nvPr>
            <p:ph idx="1"/>
          </p:nvPr>
        </p:nvSpPr>
        <p:spPr>
          <a:xfrm>
            <a:off x="2589212" y="1143000"/>
            <a:ext cx="8915400" cy="5378552"/>
          </a:xfrm>
        </p:spPr>
        <p:txBody>
          <a:bodyPr>
            <a:normAutofit lnSpcReduction="10000"/>
          </a:bodyPr>
          <a:lstStyle/>
          <a:p>
            <a:r>
              <a:rPr lang="sk-SK" sz="2400" b="1" dirty="0"/>
              <a:t>Názov makra </a:t>
            </a:r>
            <a:r>
              <a:rPr lang="sk-SK" sz="2400" dirty="0"/>
              <a:t>– Pomenovanie makra. Excel ponúka základné názvy ako Makro1, Makro2...</a:t>
            </a:r>
          </a:p>
          <a:p>
            <a:r>
              <a:rPr lang="sk-SK" sz="2400" b="1" dirty="0"/>
              <a:t>Klávesová skratka </a:t>
            </a:r>
            <a:r>
              <a:rPr lang="sk-SK" sz="2400" dirty="0"/>
              <a:t>– Môžeme určiť kombináciu kláves, ktorá spustí makro. Kombinácia kláves vždy používa kláves </a:t>
            </a:r>
            <a:r>
              <a:rPr lang="sk-SK" sz="2400" dirty="0" err="1"/>
              <a:t>Ctrl</a:t>
            </a:r>
            <a:r>
              <a:rPr lang="sk-SK" sz="2400" dirty="0"/>
              <a:t>. Pri zadávaní písmena môžeme tiež stlačiť </a:t>
            </a:r>
            <a:r>
              <a:rPr lang="sk-SK" sz="2400" dirty="0" err="1"/>
              <a:t>Shift</a:t>
            </a:r>
            <a:r>
              <a:rPr lang="sk-SK" sz="2400" dirty="0"/>
              <a:t>.</a:t>
            </a:r>
          </a:p>
          <a:p>
            <a:r>
              <a:rPr lang="sk-SK" sz="2400" dirty="0">
                <a:solidFill>
                  <a:srgbClr val="FF0000"/>
                </a:solidFill>
              </a:rPr>
              <a:t>Klávesové skratky priradené makrám majú prednosť pred vstavanými klávesovými skratkami. Ak napríklad priradíme </a:t>
            </a:r>
            <a:r>
              <a:rPr lang="sk-SK" sz="2400" dirty="0" err="1">
                <a:solidFill>
                  <a:srgbClr val="FF0000"/>
                </a:solidFill>
              </a:rPr>
              <a:t>Ctrl+S</a:t>
            </a:r>
            <a:r>
              <a:rPr lang="sk-SK" sz="2400" dirty="0">
                <a:solidFill>
                  <a:srgbClr val="FF0000"/>
                </a:solidFill>
              </a:rPr>
              <a:t> k makru, nemôžeme použiť kombináciu klávesov na uloženie nášho zošita, keď je toto makro dostupné.</a:t>
            </a:r>
          </a:p>
          <a:p>
            <a:r>
              <a:rPr lang="sk-SK" sz="2400" b="1" dirty="0">
                <a:solidFill>
                  <a:schemeClr val="tx1"/>
                </a:solidFill>
              </a:rPr>
              <a:t>Makro uložiť v </a:t>
            </a:r>
            <a:r>
              <a:rPr lang="sk-SK" sz="2400" dirty="0">
                <a:solidFill>
                  <a:schemeClr val="tx1"/>
                </a:solidFill>
              </a:rPr>
              <a:t>- Miesto pre makro. Na výber sú aktuálny zošit, Osobný zošit makier alebo nový zošit.</a:t>
            </a:r>
          </a:p>
          <a:p>
            <a:r>
              <a:rPr lang="sk-SK" sz="2400" b="1" dirty="0">
                <a:solidFill>
                  <a:schemeClr val="tx1"/>
                </a:solidFill>
              </a:rPr>
              <a:t>Popis</a:t>
            </a:r>
            <a:r>
              <a:rPr lang="sk-SK" sz="2400" dirty="0">
                <a:solidFill>
                  <a:schemeClr val="tx1"/>
                </a:solidFill>
              </a:rPr>
              <a:t> - Popis makra (voliteľné).</a:t>
            </a:r>
          </a:p>
        </p:txBody>
      </p:sp>
    </p:spTree>
    <p:extLst>
      <p:ext uri="{BB962C8B-B14F-4D97-AF65-F5344CB8AC3E}">
        <p14:creationId xmlns:p14="http://schemas.microsoft.com/office/powerpoint/2010/main" val="2697455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F7E28C-86B2-92F2-9033-D84218CF2F2C}"/>
              </a:ext>
            </a:extLst>
          </p:cNvPr>
          <p:cNvSpPr>
            <a:spLocks noGrp="1"/>
          </p:cNvSpPr>
          <p:nvPr>
            <p:ph idx="1"/>
          </p:nvPr>
        </p:nvSpPr>
        <p:spPr>
          <a:xfrm>
            <a:off x="1828801" y="529389"/>
            <a:ext cx="9698672" cy="5802831"/>
          </a:xfrm>
        </p:spPr>
        <p:txBody>
          <a:bodyPr>
            <a:normAutofit fontScale="92500"/>
          </a:bodyPr>
          <a:lstStyle/>
          <a:p>
            <a:r>
              <a:rPr lang="sk-SK" sz="2800" dirty="0"/>
              <a:t>Ak chceme začať zaznamenávať naše akcie, klikneme na tlačidlo OK; naše akcie v Exceli sú konvertované na kód VBA.</a:t>
            </a:r>
          </a:p>
          <a:p>
            <a:r>
              <a:rPr lang="sk-SK" sz="2800" dirty="0"/>
              <a:t>Keď dokončíme nahrávanie makra, </a:t>
            </a:r>
            <a:r>
              <a:rPr lang="sk-SK" sz="2800" dirty="0" err="1"/>
              <a:t>vyberime</a:t>
            </a:r>
            <a:r>
              <a:rPr lang="sk-SK" sz="2800" dirty="0"/>
              <a:t> Vývojár ➪ Kód ➪ Zastaviť nahrávanie alebo môžeme kliknúť na tlačidlo Zastaviť nahrávanie v stavovom riadku.</a:t>
            </a:r>
          </a:p>
          <a:p>
            <a:r>
              <a:rPr lang="sk-SK" sz="2800" dirty="0"/>
              <a:t>Toto tlačidlo nahrádza tlačidlo Spustiť nahrávanie počas nahrávania makra.</a:t>
            </a:r>
          </a:p>
          <a:p>
            <a:r>
              <a:rPr lang="sk-SK" sz="2800" dirty="0"/>
              <a:t>Výsledkom zaznamenávania našich akcií je vždy nová procedúra </a:t>
            </a:r>
            <a:r>
              <a:rPr lang="sk-SK" sz="2800" dirty="0" err="1"/>
              <a:t>Sub</a:t>
            </a:r>
            <a:r>
              <a:rPr lang="sk-SK" sz="2800" dirty="0"/>
              <a:t>. </a:t>
            </a:r>
          </a:p>
          <a:p>
            <a:r>
              <a:rPr lang="sk-SK" sz="2800" dirty="0"/>
              <a:t>Nemôžeme vytvoriť procedúru </a:t>
            </a:r>
            <a:r>
              <a:rPr lang="sk-SK" sz="2800" dirty="0" err="1"/>
              <a:t>Function</a:t>
            </a:r>
            <a:r>
              <a:rPr lang="sk-SK" sz="2800" dirty="0"/>
              <a:t> pomocou makro rekordéra. Atribúty funkcií musíme vytvoriť manuálne.</a:t>
            </a:r>
          </a:p>
        </p:txBody>
      </p:sp>
    </p:spTree>
    <p:extLst>
      <p:ext uri="{BB962C8B-B14F-4D97-AF65-F5344CB8AC3E}">
        <p14:creationId xmlns:p14="http://schemas.microsoft.com/office/powerpoint/2010/main" val="84518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3BBA6F-2027-79C0-C66C-E757D3A578D4}"/>
              </a:ext>
            </a:extLst>
          </p:cNvPr>
          <p:cNvSpPr>
            <a:spLocks noGrp="1"/>
          </p:cNvSpPr>
          <p:nvPr>
            <p:ph type="title"/>
          </p:nvPr>
        </p:nvSpPr>
        <p:spPr>
          <a:xfrm>
            <a:off x="2592925" y="624110"/>
            <a:ext cx="8911687" cy="816070"/>
          </a:xfrm>
        </p:spPr>
        <p:txBody>
          <a:bodyPr/>
          <a:lstStyle/>
          <a:p>
            <a:r>
              <a:rPr lang="sk-SK" b="1" dirty="0"/>
              <a:t>Čo je makro</a:t>
            </a:r>
            <a:r>
              <a:rPr lang="en-GB" b="1" dirty="0"/>
              <a:t>?</a:t>
            </a:r>
          </a:p>
        </p:txBody>
      </p:sp>
      <p:sp>
        <p:nvSpPr>
          <p:cNvPr id="3" name="Zástupný objekt pre obsah 2">
            <a:extLst>
              <a:ext uri="{FF2B5EF4-FFF2-40B4-BE49-F238E27FC236}">
                <a16:creationId xmlns:a16="http://schemas.microsoft.com/office/drawing/2014/main" id="{2338AE54-845D-0EC4-AAC7-11BB24976FAC}"/>
              </a:ext>
            </a:extLst>
          </p:cNvPr>
          <p:cNvSpPr>
            <a:spLocks noGrp="1"/>
          </p:cNvSpPr>
          <p:nvPr>
            <p:ph idx="1"/>
          </p:nvPr>
        </p:nvSpPr>
        <p:spPr>
          <a:xfrm>
            <a:off x="2589212" y="1440180"/>
            <a:ext cx="8915400" cy="4471042"/>
          </a:xfrm>
        </p:spPr>
        <p:txBody>
          <a:bodyPr>
            <a:normAutofit lnSpcReduction="10000"/>
          </a:bodyPr>
          <a:lstStyle/>
          <a:p>
            <a:r>
              <a:rPr lang="sk-SK" sz="3200" dirty="0"/>
              <a:t>Makro je postupnosť pokynov, ktoré automatizujú niektoré činnosti v Exceli, aby sme mohli pracovať efektívnejšie a s menším počtom chýb.</a:t>
            </a:r>
          </a:p>
          <a:p>
            <a:r>
              <a:rPr lang="sk-SK" sz="3200" dirty="0"/>
              <a:t>Makro je malý program vytvorený v Exceli, ktorý automatizuje úlohy.</a:t>
            </a:r>
          </a:p>
          <a:p>
            <a:r>
              <a:rPr lang="sk-SK" sz="3200" dirty="0"/>
              <a:t>Makrá sa robia a </a:t>
            </a:r>
            <a:r>
              <a:rPr lang="sk-SK" sz="3200" dirty="0" err="1"/>
              <a:t>uparvujú</a:t>
            </a:r>
            <a:r>
              <a:rPr lang="sk-SK" sz="3200" dirty="0"/>
              <a:t> pomocou jazyka VBA, čo je skratka pre </a:t>
            </a:r>
            <a:r>
              <a:rPr lang="sk-SK" sz="3200" dirty="0" err="1"/>
              <a:t>Visual</a:t>
            </a:r>
            <a:r>
              <a:rPr lang="sk-SK" sz="3200" dirty="0"/>
              <a:t> </a:t>
            </a:r>
            <a:r>
              <a:rPr lang="sk-SK" sz="3200" dirty="0" err="1"/>
              <a:t>Basic</a:t>
            </a:r>
            <a:r>
              <a:rPr lang="sk-SK" sz="3200" dirty="0"/>
              <a:t> </a:t>
            </a:r>
            <a:r>
              <a:rPr lang="sk-SK" sz="3200" dirty="0" err="1"/>
              <a:t>for</a:t>
            </a:r>
            <a:r>
              <a:rPr lang="sk-SK" sz="3200" dirty="0"/>
              <a:t> </a:t>
            </a:r>
            <a:r>
              <a:rPr lang="sk-SK" sz="3200" dirty="0" err="1"/>
              <a:t>Applications</a:t>
            </a:r>
            <a:r>
              <a:rPr lang="sk-SK" sz="3200" dirty="0"/>
              <a:t>.</a:t>
            </a:r>
          </a:p>
        </p:txBody>
      </p:sp>
    </p:spTree>
    <p:extLst>
      <p:ext uri="{BB962C8B-B14F-4D97-AF65-F5344CB8AC3E}">
        <p14:creationId xmlns:p14="http://schemas.microsoft.com/office/powerpoint/2010/main" val="466060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2BA6F-A4DF-B2AB-96C5-EC2C0C49F2EF}"/>
              </a:ext>
            </a:extLst>
          </p:cNvPr>
          <p:cNvSpPr>
            <a:spLocks noGrp="1"/>
          </p:cNvSpPr>
          <p:nvPr>
            <p:ph type="title"/>
          </p:nvPr>
        </p:nvSpPr>
        <p:spPr>
          <a:xfrm>
            <a:off x="2592925" y="486950"/>
            <a:ext cx="8911687" cy="633190"/>
          </a:xfrm>
        </p:spPr>
        <p:txBody>
          <a:bodyPr>
            <a:normAutofit fontScale="90000"/>
          </a:bodyPr>
          <a:lstStyle/>
          <a:p>
            <a:r>
              <a:rPr lang="sk-SK" b="1" dirty="0"/>
              <a:t>Absolútne </a:t>
            </a:r>
            <a:r>
              <a:rPr lang="sk-SK" b="1" dirty="0" err="1"/>
              <a:t>vs</a:t>
            </a:r>
            <a:r>
              <a:rPr lang="sk-SK" b="1" dirty="0"/>
              <a:t>. relatívne odkazy na bunky</a:t>
            </a:r>
            <a:endParaRPr lang="en-GB" b="1" dirty="0"/>
          </a:p>
        </p:txBody>
      </p:sp>
      <p:sp>
        <p:nvSpPr>
          <p:cNvPr id="3" name="Content Placeholder 2">
            <a:extLst>
              <a:ext uri="{FF2B5EF4-FFF2-40B4-BE49-F238E27FC236}">
                <a16:creationId xmlns:a16="http://schemas.microsoft.com/office/drawing/2014/main" id="{37B155EB-4E1E-27FF-AF9D-D47A783448F8}"/>
              </a:ext>
            </a:extLst>
          </p:cNvPr>
          <p:cNvSpPr>
            <a:spLocks noGrp="1"/>
          </p:cNvSpPr>
          <p:nvPr>
            <p:ph idx="1"/>
          </p:nvPr>
        </p:nvSpPr>
        <p:spPr>
          <a:xfrm>
            <a:off x="2589212" y="1348740"/>
            <a:ext cx="8915400" cy="5022310"/>
          </a:xfrm>
        </p:spPr>
        <p:txBody>
          <a:bodyPr>
            <a:normAutofit fontScale="92500"/>
          </a:bodyPr>
          <a:lstStyle/>
          <a:p>
            <a:r>
              <a:rPr lang="sk-SK" sz="2800" dirty="0"/>
              <a:t>Počas zaznamenávania makra môžu byť odkazy na bunky vytvorené buď relatívne k počiatočnej polohe, alebo s absolútnou adresou.</a:t>
            </a:r>
          </a:p>
          <a:p>
            <a:r>
              <a:rPr lang="sk-SK" sz="2800" dirty="0"/>
              <a:t>Zaznamenané makrá štandardne používajú absolútne odkazovanie na bunky.</a:t>
            </a:r>
          </a:p>
          <a:p>
            <a:r>
              <a:rPr lang="pl-PL" sz="2800" dirty="0"/>
              <a:t>To znamená, že do makier sú zaznamenané presné odkazy na bunky</a:t>
            </a:r>
            <a:r>
              <a:rPr lang="sk-SK" sz="2800" dirty="0"/>
              <a:t>.</a:t>
            </a:r>
          </a:p>
          <a:p>
            <a:r>
              <a:rPr lang="sk-SK" sz="2800" dirty="0"/>
              <a:t>Medzi týmito dvoma nastaveniami záznamu makra môžeme prepínať tam a späť, koľkokrát je potrebné.</a:t>
            </a:r>
          </a:p>
          <a:p>
            <a:r>
              <a:rPr lang="sk-SK" sz="2800" dirty="0"/>
              <a:t>Keď zaznamenáme makro, bude sa predvolene zaznamenávať s „absolútnymi odkazmi“.</a:t>
            </a:r>
          </a:p>
          <a:p>
            <a:pPr marL="0" indent="0">
              <a:buNone/>
            </a:pPr>
            <a:endParaRPr lang="sk-SK" sz="2800" dirty="0"/>
          </a:p>
        </p:txBody>
      </p:sp>
    </p:spTree>
    <p:extLst>
      <p:ext uri="{BB962C8B-B14F-4D97-AF65-F5344CB8AC3E}">
        <p14:creationId xmlns:p14="http://schemas.microsoft.com/office/powerpoint/2010/main" val="56443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AB7C4-2E48-AA29-F7A2-915666544270}"/>
              </a:ext>
            </a:extLst>
          </p:cNvPr>
          <p:cNvSpPr>
            <a:spLocks noGrp="1"/>
          </p:cNvSpPr>
          <p:nvPr>
            <p:ph type="title"/>
          </p:nvPr>
        </p:nvSpPr>
        <p:spPr>
          <a:xfrm>
            <a:off x="2592925" y="624110"/>
            <a:ext cx="8911687" cy="701770"/>
          </a:xfrm>
        </p:spPr>
        <p:txBody>
          <a:bodyPr/>
          <a:lstStyle/>
          <a:p>
            <a:r>
              <a:rPr lang="sk-SK" b="1"/>
              <a:t>Pochopenie rozdielu</a:t>
            </a:r>
          </a:p>
        </p:txBody>
      </p:sp>
      <p:sp>
        <p:nvSpPr>
          <p:cNvPr id="3" name="Content Placeholder 2">
            <a:extLst>
              <a:ext uri="{FF2B5EF4-FFF2-40B4-BE49-F238E27FC236}">
                <a16:creationId xmlns:a16="http://schemas.microsoft.com/office/drawing/2014/main" id="{6DF8F2E6-C106-8CA0-6BB5-C6E40ADEF237}"/>
              </a:ext>
            </a:extLst>
          </p:cNvPr>
          <p:cNvSpPr>
            <a:spLocks noGrp="1"/>
          </p:cNvSpPr>
          <p:nvPr>
            <p:ph idx="1"/>
          </p:nvPr>
        </p:nvSpPr>
        <p:spPr>
          <a:xfrm>
            <a:off x="2486342" y="1405890"/>
            <a:ext cx="8915400" cy="1292542"/>
          </a:xfrm>
        </p:spPr>
        <p:txBody>
          <a:bodyPr>
            <a:normAutofit/>
          </a:bodyPr>
          <a:lstStyle/>
          <a:p>
            <a:r>
              <a:rPr lang="sk-SK" sz="2400"/>
              <a:t>Keď používame absolútne odkazy, výber alebo presun z jednej bunky do druhej generuje kód, ktorý odkazuje na konkrétny rozsah buniek.</a:t>
            </a:r>
          </a:p>
          <a:p>
            <a:endParaRPr lang="sk-SK" sz="2400"/>
          </a:p>
        </p:txBody>
      </p:sp>
      <p:pic>
        <p:nvPicPr>
          <p:cNvPr id="7" name="Picture 6">
            <a:extLst>
              <a:ext uri="{FF2B5EF4-FFF2-40B4-BE49-F238E27FC236}">
                <a16:creationId xmlns:a16="http://schemas.microsoft.com/office/drawing/2014/main" id="{621F29C4-686D-727C-E1E1-CA09C129A465}"/>
              </a:ext>
            </a:extLst>
          </p:cNvPr>
          <p:cNvPicPr>
            <a:picLocks noChangeAspect="1"/>
          </p:cNvPicPr>
          <p:nvPr/>
        </p:nvPicPr>
        <p:blipFill>
          <a:blip r:embed="rId2"/>
          <a:stretch>
            <a:fillRect/>
          </a:stretch>
        </p:blipFill>
        <p:spPr>
          <a:xfrm>
            <a:off x="3423285" y="2790825"/>
            <a:ext cx="2876550" cy="638175"/>
          </a:xfrm>
          <a:prstGeom prst="rect">
            <a:avLst/>
          </a:prstGeom>
        </p:spPr>
      </p:pic>
      <p:sp>
        <p:nvSpPr>
          <p:cNvPr id="8" name="Content Placeholder 2">
            <a:extLst>
              <a:ext uri="{FF2B5EF4-FFF2-40B4-BE49-F238E27FC236}">
                <a16:creationId xmlns:a16="http://schemas.microsoft.com/office/drawing/2014/main" id="{86A98CBF-BB9B-D11F-87E4-CA350450D76C}"/>
              </a:ext>
            </a:extLst>
          </p:cNvPr>
          <p:cNvSpPr txBox="1">
            <a:spLocks/>
          </p:cNvSpPr>
          <p:nvPr/>
        </p:nvSpPr>
        <p:spPr>
          <a:xfrm>
            <a:off x="2486342" y="3615690"/>
            <a:ext cx="8915400" cy="129254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sk-SK" sz="2400"/>
              <a:t>V prípade relatívnych odkazov je vygenerovaný kód odkazom na bunku vo vzťahu k aktívnej bunke (t. j. pôvodne vybratej bunke).</a:t>
            </a:r>
          </a:p>
        </p:txBody>
      </p:sp>
      <p:pic>
        <p:nvPicPr>
          <p:cNvPr id="10" name="Picture 9">
            <a:extLst>
              <a:ext uri="{FF2B5EF4-FFF2-40B4-BE49-F238E27FC236}">
                <a16:creationId xmlns:a16="http://schemas.microsoft.com/office/drawing/2014/main" id="{C0E71604-0B57-DBB7-C672-6AEE42251089}"/>
              </a:ext>
            </a:extLst>
          </p:cNvPr>
          <p:cNvPicPr>
            <a:picLocks noChangeAspect="1"/>
          </p:cNvPicPr>
          <p:nvPr/>
        </p:nvPicPr>
        <p:blipFill>
          <a:blip r:embed="rId3"/>
          <a:stretch>
            <a:fillRect/>
          </a:stretch>
        </p:blipFill>
        <p:spPr>
          <a:xfrm>
            <a:off x="3423285" y="5196840"/>
            <a:ext cx="5200650" cy="628650"/>
          </a:xfrm>
          <a:prstGeom prst="rect">
            <a:avLst/>
          </a:prstGeom>
        </p:spPr>
      </p:pic>
    </p:spTree>
    <p:extLst>
      <p:ext uri="{BB962C8B-B14F-4D97-AF65-F5344CB8AC3E}">
        <p14:creationId xmlns:p14="http://schemas.microsoft.com/office/powerpoint/2010/main" val="3677604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C243B-5B73-D4EE-0F5B-5876BEAA23D4}"/>
              </a:ext>
            </a:extLst>
          </p:cNvPr>
          <p:cNvSpPr>
            <a:spLocks noGrp="1"/>
          </p:cNvSpPr>
          <p:nvPr>
            <p:ph type="title"/>
          </p:nvPr>
        </p:nvSpPr>
        <p:spPr>
          <a:xfrm>
            <a:off x="2592925" y="235490"/>
            <a:ext cx="8911687" cy="621760"/>
          </a:xfrm>
        </p:spPr>
        <p:txBody>
          <a:bodyPr>
            <a:normAutofit/>
          </a:bodyPr>
          <a:lstStyle/>
          <a:p>
            <a:r>
              <a:rPr lang="pl-PL" sz="2800" b="1" dirty="0"/>
              <a:t>Ukladanie makier do osobného zošita makier</a:t>
            </a:r>
            <a:endParaRPr lang="en-GB" sz="2800" b="1" dirty="0"/>
          </a:p>
        </p:txBody>
      </p:sp>
      <p:sp>
        <p:nvSpPr>
          <p:cNvPr id="3" name="Content Placeholder 2">
            <a:extLst>
              <a:ext uri="{FF2B5EF4-FFF2-40B4-BE49-F238E27FC236}">
                <a16:creationId xmlns:a16="http://schemas.microsoft.com/office/drawing/2014/main" id="{05EA8DDB-BB4A-2F14-07BF-9E6B6211B16D}"/>
              </a:ext>
            </a:extLst>
          </p:cNvPr>
          <p:cNvSpPr>
            <a:spLocks noGrp="1"/>
          </p:cNvSpPr>
          <p:nvPr>
            <p:ph idx="1"/>
          </p:nvPr>
        </p:nvSpPr>
        <p:spPr>
          <a:xfrm>
            <a:off x="2589212" y="1245870"/>
            <a:ext cx="8915400" cy="5257800"/>
          </a:xfrm>
        </p:spPr>
        <p:txBody>
          <a:bodyPr>
            <a:normAutofit fontScale="92500" lnSpcReduction="10000"/>
          </a:bodyPr>
          <a:lstStyle/>
          <a:p>
            <a:r>
              <a:rPr lang="sk-SK" sz="2400" dirty="0"/>
              <a:t>Väčšina makier vytvorených používateľom je navrhnutá na použitie v konkrétnom súbore, ale niektoré makrá možno budeme chcieť použiť vo všetkých našich súboroch.</a:t>
            </a:r>
          </a:p>
          <a:p>
            <a:r>
              <a:rPr lang="sk-SK" sz="2400" dirty="0"/>
              <a:t>Tieto univerzálne makrá môžeme uložiť v Osobnom zošite makier, aby sme ich mali vždy k dispozícii.</a:t>
            </a:r>
          </a:p>
          <a:p>
            <a:r>
              <a:rPr lang="sk-SK" sz="2400" dirty="0"/>
              <a:t>Osobný zošit makier sa načíta vždy, keď spustíme Excel.</a:t>
            </a:r>
          </a:p>
          <a:p>
            <a:r>
              <a:rPr lang="sk-SK" sz="2400" dirty="0"/>
              <a:t>Tento súbor s názvom personal.xlsb neexistuje, kým nezaznamenáme makro pomocou uloženia do osobného zošita makier.</a:t>
            </a:r>
          </a:p>
          <a:p>
            <a:r>
              <a:rPr lang="sk-SK" sz="2400" dirty="0"/>
              <a:t>Osobný zošit makier sa zvyčajne nachádza v skrytom okne, aby neprekážal.</a:t>
            </a:r>
          </a:p>
          <a:p>
            <a:r>
              <a:rPr lang="sk-SK" sz="2400" dirty="0"/>
              <a:t>Ak ukladáme makrá do osobného zošita makier, nemusíme pamätať na to, aby sme otvorili osobný zošit makier, keď načítame zošit, ktorý používa makrá.</a:t>
            </a:r>
          </a:p>
        </p:txBody>
      </p:sp>
    </p:spTree>
    <p:extLst>
      <p:ext uri="{BB962C8B-B14F-4D97-AF65-F5344CB8AC3E}">
        <p14:creationId xmlns:p14="http://schemas.microsoft.com/office/powerpoint/2010/main" val="32603783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B83C3-EEBC-F6C9-3D16-750DFF3D24DD}"/>
              </a:ext>
            </a:extLst>
          </p:cNvPr>
          <p:cNvSpPr>
            <a:spLocks noGrp="1"/>
          </p:cNvSpPr>
          <p:nvPr>
            <p:ph type="title"/>
          </p:nvPr>
        </p:nvSpPr>
        <p:spPr>
          <a:xfrm>
            <a:off x="2592925" y="395510"/>
            <a:ext cx="8911687" cy="690340"/>
          </a:xfrm>
        </p:spPr>
        <p:txBody>
          <a:bodyPr/>
          <a:lstStyle/>
          <a:p>
            <a:r>
              <a:rPr lang="sk-SK" b="1" dirty="0"/>
              <a:t>Písanie kódu VBA</a:t>
            </a:r>
            <a:endParaRPr lang="en-GB" b="1" dirty="0"/>
          </a:p>
        </p:txBody>
      </p:sp>
      <p:sp>
        <p:nvSpPr>
          <p:cNvPr id="3" name="Content Placeholder 2">
            <a:extLst>
              <a:ext uri="{FF2B5EF4-FFF2-40B4-BE49-F238E27FC236}">
                <a16:creationId xmlns:a16="http://schemas.microsoft.com/office/drawing/2014/main" id="{A64DFFB0-4F9A-3711-4ECD-BBE13870EAFB}"/>
              </a:ext>
            </a:extLst>
          </p:cNvPr>
          <p:cNvSpPr>
            <a:spLocks noGrp="1"/>
          </p:cNvSpPr>
          <p:nvPr>
            <p:ph idx="1"/>
          </p:nvPr>
        </p:nvSpPr>
        <p:spPr>
          <a:xfrm>
            <a:off x="2589212" y="1211580"/>
            <a:ext cx="8915400" cy="4699642"/>
          </a:xfrm>
        </p:spPr>
        <p:txBody>
          <a:bodyPr>
            <a:normAutofit/>
          </a:bodyPr>
          <a:lstStyle/>
          <a:p>
            <a:r>
              <a:rPr lang="sk-SK" sz="2800" dirty="0"/>
              <a:t>Keď potrebujeme vytvoriť zložitejšie makrá.</a:t>
            </a:r>
          </a:p>
          <a:p>
            <a:r>
              <a:rPr lang="sk-SK" sz="2800" dirty="0"/>
              <a:t>Predtým, ako začneme písať kód VBA, musíme dobre rozumieť takým pojmom, ako sú objekty, vlastnosti a metódy.</a:t>
            </a:r>
          </a:p>
          <a:p>
            <a:r>
              <a:rPr lang="sk-SK" sz="2800" dirty="0"/>
              <a:t>Tiež musíme byť oboznámení s bežnými programovacími konštrukciami, ako sú cykly a príkazy </a:t>
            </a:r>
            <a:r>
              <a:rPr lang="sk-SK" sz="2800" dirty="0" err="1"/>
              <a:t>If-Then</a:t>
            </a:r>
            <a:r>
              <a:rPr lang="sk-SK" sz="2800" dirty="0"/>
              <a:t>.</a:t>
            </a:r>
          </a:p>
          <a:p>
            <a:r>
              <a:rPr lang="sk-SK" sz="2800" dirty="0"/>
              <a:t>Pred zadaním kódu musíme do zošita vložiť modul VBA. </a:t>
            </a:r>
          </a:p>
        </p:txBody>
      </p:sp>
    </p:spTree>
    <p:extLst>
      <p:ext uri="{BB962C8B-B14F-4D97-AF65-F5344CB8AC3E}">
        <p14:creationId xmlns:p14="http://schemas.microsoft.com/office/powerpoint/2010/main" val="708242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A4B15-BC1B-DAE7-3D44-60ECF515D3B6}"/>
              </a:ext>
            </a:extLst>
          </p:cNvPr>
          <p:cNvSpPr>
            <a:spLocks noGrp="1"/>
          </p:cNvSpPr>
          <p:nvPr>
            <p:ph type="title"/>
          </p:nvPr>
        </p:nvSpPr>
        <p:spPr>
          <a:xfrm>
            <a:off x="2592925" y="624110"/>
            <a:ext cx="8911687" cy="827500"/>
          </a:xfrm>
        </p:spPr>
        <p:txBody>
          <a:bodyPr/>
          <a:lstStyle/>
          <a:p>
            <a:r>
              <a:rPr lang="sk-SK" b="1" dirty="0"/>
              <a:t>Kroky na vloženie nového modulu VBA</a:t>
            </a:r>
            <a:endParaRPr lang="en-GB" b="1" dirty="0"/>
          </a:p>
        </p:txBody>
      </p:sp>
      <p:sp>
        <p:nvSpPr>
          <p:cNvPr id="3" name="Content Placeholder 2">
            <a:extLst>
              <a:ext uri="{FF2B5EF4-FFF2-40B4-BE49-F238E27FC236}">
                <a16:creationId xmlns:a16="http://schemas.microsoft.com/office/drawing/2014/main" id="{B33FAA46-561D-6FFE-A6A1-AF10CBE7F743}"/>
              </a:ext>
            </a:extLst>
          </p:cNvPr>
          <p:cNvSpPr>
            <a:spLocks noGrp="1"/>
          </p:cNvSpPr>
          <p:nvPr>
            <p:ph idx="1"/>
          </p:nvPr>
        </p:nvSpPr>
        <p:spPr>
          <a:xfrm>
            <a:off x="2589212" y="1360170"/>
            <a:ext cx="8915400" cy="4551052"/>
          </a:xfrm>
        </p:spPr>
        <p:txBody>
          <a:bodyPr>
            <a:normAutofit/>
          </a:bodyPr>
          <a:lstStyle/>
          <a:p>
            <a:pPr>
              <a:buFont typeface="+mj-lt"/>
              <a:buAutoNum type="arabicPeriod"/>
            </a:pPr>
            <a:r>
              <a:rPr lang="sk-SK" sz="3200" dirty="0"/>
              <a:t>Stlačením Alt+F11 aktivujte okno VBE. V projektovom okne sa zobrazí zoznam všetkých otvorených zošitov a doplnkov.</a:t>
            </a:r>
          </a:p>
          <a:p>
            <a:pPr>
              <a:buFont typeface="+mj-lt"/>
              <a:buAutoNum type="arabicPeriod"/>
            </a:pPr>
            <a:r>
              <a:rPr lang="sk-SK" sz="3200" dirty="0"/>
              <a:t>V projektovom okne nájdite a vyberte zošit, v ktorom pracujete.</a:t>
            </a:r>
          </a:p>
          <a:p>
            <a:pPr>
              <a:buFont typeface="+mj-lt"/>
              <a:buAutoNum type="arabicPeriod"/>
            </a:pPr>
            <a:r>
              <a:rPr lang="sk-SK" sz="3200" dirty="0"/>
              <a:t>Vybrať Vložiť ➪ Modul. VBA vloží nový (prázdny) modul do zošita a zobrazí ho v okne s kódom.</a:t>
            </a:r>
          </a:p>
        </p:txBody>
      </p:sp>
    </p:spTree>
    <p:extLst>
      <p:ext uri="{BB962C8B-B14F-4D97-AF65-F5344CB8AC3E}">
        <p14:creationId xmlns:p14="http://schemas.microsoft.com/office/powerpoint/2010/main" val="1350121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54294-EE29-8D52-FCE0-0E4411CC92B8}"/>
              </a:ext>
            </a:extLst>
          </p:cNvPr>
          <p:cNvSpPr>
            <a:spLocks noGrp="1"/>
          </p:cNvSpPr>
          <p:nvPr>
            <p:ph type="title"/>
          </p:nvPr>
        </p:nvSpPr>
        <p:spPr>
          <a:xfrm>
            <a:off x="2589212" y="144050"/>
            <a:ext cx="8911687" cy="816070"/>
          </a:xfrm>
        </p:spPr>
        <p:txBody>
          <a:bodyPr/>
          <a:lstStyle/>
          <a:p>
            <a:r>
              <a:rPr lang="sk-SK" b="1"/>
              <a:t>Objektový model programu Excel</a:t>
            </a:r>
          </a:p>
        </p:txBody>
      </p:sp>
      <p:sp>
        <p:nvSpPr>
          <p:cNvPr id="3" name="Content Placeholder 2">
            <a:extLst>
              <a:ext uri="{FF2B5EF4-FFF2-40B4-BE49-F238E27FC236}">
                <a16:creationId xmlns:a16="http://schemas.microsoft.com/office/drawing/2014/main" id="{9B2CF48E-9599-AE14-118F-FB250A8A3B04}"/>
              </a:ext>
            </a:extLst>
          </p:cNvPr>
          <p:cNvSpPr>
            <a:spLocks noGrp="1"/>
          </p:cNvSpPr>
          <p:nvPr>
            <p:ph idx="1"/>
          </p:nvPr>
        </p:nvSpPr>
        <p:spPr>
          <a:xfrm>
            <a:off x="2589212" y="1062990"/>
            <a:ext cx="8915400" cy="5433790"/>
          </a:xfrm>
        </p:spPr>
        <p:txBody>
          <a:bodyPr>
            <a:normAutofit fontScale="85000" lnSpcReduction="10000"/>
          </a:bodyPr>
          <a:lstStyle/>
          <a:p>
            <a:r>
              <a:rPr lang="sk-SK" sz="2800" dirty="0"/>
              <a:t>VBA je jazyk určený na manipuláciu s objektmi.</a:t>
            </a:r>
          </a:p>
          <a:p>
            <a:r>
              <a:rPr lang="sk-SK" sz="2800" dirty="0"/>
              <a:t>Niektoré objekty sú obsiahnuté v samotnom jazyku, ale väčšina objektov, ktoré použijeme pri programovaní VBA, pochádza z objektového modelu Excel.</a:t>
            </a:r>
          </a:p>
          <a:p>
            <a:r>
              <a:rPr lang="sk-SK" sz="2800" dirty="0"/>
              <a:t>Na vrchole objektovej štruktúry je objekt </a:t>
            </a:r>
            <a:r>
              <a:rPr lang="sk-SK" sz="2800" b="1" i="1" dirty="0" err="1"/>
              <a:t>Application</a:t>
            </a:r>
            <a:r>
              <a:rPr lang="sk-SK" sz="2800" dirty="0"/>
              <a:t>.</a:t>
            </a:r>
          </a:p>
          <a:p>
            <a:r>
              <a:rPr lang="sk-SK" sz="2800" dirty="0"/>
              <a:t>Tento objekt predstavuje samotný Excel a všetky ostatné objekty sú v hierarchii pod ním.</a:t>
            </a:r>
          </a:p>
          <a:p>
            <a:r>
              <a:rPr lang="sk-SK" sz="2800" dirty="0"/>
              <a:t>Okrem objektu </a:t>
            </a:r>
            <a:r>
              <a:rPr lang="sk-SK" sz="2800" dirty="0" err="1"/>
              <a:t>Application</a:t>
            </a:r>
            <a:r>
              <a:rPr lang="sk-SK" sz="2800" dirty="0"/>
              <a:t> sú vo vašom kóde k dispozícii stovky ďalších objektov, ako sú rozsahy, grafy a tvary. Tieto objekty sú usporiadané v hierarchii s objektom </a:t>
            </a:r>
            <a:r>
              <a:rPr lang="sk-SK" sz="2800" dirty="0" err="1"/>
              <a:t>Application</a:t>
            </a:r>
            <a:r>
              <a:rPr lang="sk-SK" sz="2800" dirty="0"/>
              <a:t> navrchu.</a:t>
            </a:r>
          </a:p>
          <a:p>
            <a:r>
              <a:rPr lang="sk-SK" sz="2800" dirty="0"/>
              <a:t>Objekty rovnakého typu sú obsiahnuté v kolekciách. (Kolekcie sú tiež objektami.)</a:t>
            </a:r>
          </a:p>
        </p:txBody>
      </p:sp>
    </p:spTree>
    <p:extLst>
      <p:ext uri="{BB962C8B-B14F-4D97-AF65-F5344CB8AC3E}">
        <p14:creationId xmlns:p14="http://schemas.microsoft.com/office/powerpoint/2010/main" val="36133671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E4E6-B528-42D9-8690-426E51218107}"/>
              </a:ext>
            </a:extLst>
          </p:cNvPr>
          <p:cNvSpPr>
            <a:spLocks noGrp="1"/>
          </p:cNvSpPr>
          <p:nvPr>
            <p:ph type="title"/>
          </p:nvPr>
        </p:nvSpPr>
        <p:spPr>
          <a:xfrm>
            <a:off x="2589212" y="315500"/>
            <a:ext cx="8911687" cy="758920"/>
          </a:xfrm>
        </p:spPr>
        <p:txBody>
          <a:bodyPr/>
          <a:lstStyle/>
          <a:p>
            <a:r>
              <a:rPr lang="sk-SK" b="1" dirty="0"/>
              <a:t>Vlastnosti</a:t>
            </a:r>
            <a:endParaRPr lang="en-GB" b="1" dirty="0"/>
          </a:p>
        </p:txBody>
      </p:sp>
      <p:sp>
        <p:nvSpPr>
          <p:cNvPr id="3" name="Content Placeholder 2">
            <a:extLst>
              <a:ext uri="{FF2B5EF4-FFF2-40B4-BE49-F238E27FC236}">
                <a16:creationId xmlns:a16="http://schemas.microsoft.com/office/drawing/2014/main" id="{67127862-250B-3293-EB98-A9A6CEF7A124}"/>
              </a:ext>
            </a:extLst>
          </p:cNvPr>
          <p:cNvSpPr>
            <a:spLocks noGrp="1"/>
          </p:cNvSpPr>
          <p:nvPr>
            <p:ph idx="1"/>
          </p:nvPr>
        </p:nvSpPr>
        <p:spPr>
          <a:xfrm>
            <a:off x="2589212" y="1234440"/>
            <a:ext cx="8915400" cy="5394960"/>
          </a:xfrm>
        </p:spPr>
        <p:txBody>
          <a:bodyPr>
            <a:normAutofit/>
          </a:bodyPr>
          <a:lstStyle/>
          <a:p>
            <a:r>
              <a:rPr lang="sk-SK" sz="2400" dirty="0"/>
              <a:t>Objekty, s ktorými pracujeme, majú vlastnosti, ktoré si môžeme predstaviť ako atribúty objektov.</a:t>
            </a:r>
          </a:p>
          <a:p>
            <a:r>
              <a:rPr lang="sk-SK" sz="2400" dirty="0"/>
              <a:t>Napríklad objekt </a:t>
            </a:r>
            <a:r>
              <a:rPr lang="sk-SK" sz="2400" dirty="0" err="1"/>
              <a:t>Range</a:t>
            </a:r>
            <a:r>
              <a:rPr lang="sk-SK" sz="2400" dirty="0"/>
              <a:t> má vlastnosti, ako sú stĺpec, riadok, šírka a hodnota. Objekt Graf má vlastnosti, ako napríklad Legenda, Názov grafu atď. Názov grafu je tiež objekt s vlastnosťami ako Typ písma, Orientácia a Text.</a:t>
            </a:r>
          </a:p>
          <a:p>
            <a:r>
              <a:rPr lang="sk-SK" sz="2400" dirty="0"/>
              <a:t>Excel má veľa objektov a každý má svoj vlastný súbor vlastností.</a:t>
            </a:r>
          </a:p>
          <a:p>
            <a:r>
              <a:rPr lang="sk-SK" sz="2400" dirty="0"/>
              <a:t>Môžeme napísať kód VBA, aby sme urobili nasledovné:</a:t>
            </a:r>
          </a:p>
          <a:p>
            <a:pPr lvl="1"/>
            <a:r>
              <a:rPr lang="sk-SK" sz="2000" dirty="0"/>
              <a:t>Preskúmajte aktuálne nastavenie vlastností objektu a na základe toho vykonajte nejakú akciu.</a:t>
            </a:r>
          </a:p>
          <a:p>
            <a:pPr lvl="1"/>
            <a:r>
              <a:rPr lang="sk-SK" sz="2000" dirty="0"/>
              <a:t>Zmeňte nastavenie vlastností objektu.</a:t>
            </a:r>
          </a:p>
        </p:txBody>
      </p:sp>
    </p:spTree>
    <p:extLst>
      <p:ext uri="{BB962C8B-B14F-4D97-AF65-F5344CB8AC3E}">
        <p14:creationId xmlns:p14="http://schemas.microsoft.com/office/powerpoint/2010/main" val="26150845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BE4A4-5EAB-6B4A-05E6-B2ECDE4C9C7A}"/>
              </a:ext>
            </a:extLst>
          </p:cNvPr>
          <p:cNvSpPr>
            <a:spLocks noGrp="1"/>
          </p:cNvSpPr>
          <p:nvPr>
            <p:ph type="title"/>
          </p:nvPr>
        </p:nvSpPr>
        <p:spPr>
          <a:xfrm>
            <a:off x="2592925" y="267868"/>
            <a:ext cx="8911687" cy="678910"/>
          </a:xfrm>
        </p:spPr>
        <p:txBody>
          <a:bodyPr/>
          <a:lstStyle/>
          <a:p>
            <a:r>
              <a:rPr lang="en-GB" b="1" dirty="0"/>
              <a:t>Met</a:t>
            </a:r>
            <a:r>
              <a:rPr lang="sk-SK" b="1" dirty="0"/>
              <a:t>ódy</a:t>
            </a:r>
            <a:endParaRPr lang="en-GB" b="1" dirty="0"/>
          </a:p>
        </p:txBody>
      </p:sp>
      <p:sp>
        <p:nvSpPr>
          <p:cNvPr id="3" name="Content Placeholder 2">
            <a:extLst>
              <a:ext uri="{FF2B5EF4-FFF2-40B4-BE49-F238E27FC236}">
                <a16:creationId xmlns:a16="http://schemas.microsoft.com/office/drawing/2014/main" id="{E023A2A2-F01A-0A0A-8C5F-090C0A9186FD}"/>
              </a:ext>
            </a:extLst>
          </p:cNvPr>
          <p:cNvSpPr>
            <a:spLocks noGrp="1"/>
          </p:cNvSpPr>
          <p:nvPr>
            <p:ph idx="1"/>
          </p:nvPr>
        </p:nvSpPr>
        <p:spPr>
          <a:xfrm>
            <a:off x="2589212" y="1303020"/>
            <a:ext cx="8915400" cy="4857750"/>
          </a:xfrm>
        </p:spPr>
        <p:txBody>
          <a:bodyPr>
            <a:normAutofit/>
          </a:bodyPr>
          <a:lstStyle/>
          <a:p>
            <a:r>
              <a:rPr lang="sk-SK" sz="2800" dirty="0"/>
              <a:t>Objekty tiež majú metódy.</a:t>
            </a:r>
          </a:p>
          <a:p>
            <a:r>
              <a:rPr lang="sk-SK" sz="2800" dirty="0"/>
              <a:t>Metódu si môžeme predstaviť ako akciu vykonanú s objektom.</a:t>
            </a:r>
          </a:p>
          <a:p>
            <a:r>
              <a:rPr lang="sk-SK" sz="2800" dirty="0"/>
              <a:t>Vo všeobecnosti sa metódy používajú na interakciu s počítačom mimo aplikácie Excel alebo na úpravu viacerých vlastností naraz.</a:t>
            </a:r>
          </a:p>
          <a:p>
            <a:r>
              <a:rPr lang="sk-SK" sz="2800" dirty="0"/>
              <a:t>V kóde VBA metódy vyzerajú ako vlastnosti, pretože sú spojené s objektom „bodkou“. Metódy a vlastnosti sú však odlišné pojmy.</a:t>
            </a:r>
          </a:p>
        </p:txBody>
      </p:sp>
    </p:spTree>
    <p:extLst>
      <p:ext uri="{BB962C8B-B14F-4D97-AF65-F5344CB8AC3E}">
        <p14:creationId xmlns:p14="http://schemas.microsoft.com/office/powerpoint/2010/main" val="2915533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07B63-F7AE-DE28-DDA7-8C5F20D9AC99}"/>
              </a:ext>
            </a:extLst>
          </p:cNvPr>
          <p:cNvSpPr>
            <a:spLocks noGrp="1"/>
          </p:cNvSpPr>
          <p:nvPr>
            <p:ph type="title"/>
          </p:nvPr>
        </p:nvSpPr>
        <p:spPr>
          <a:xfrm>
            <a:off x="2581592" y="326930"/>
            <a:ext cx="8911687" cy="827500"/>
          </a:xfrm>
        </p:spPr>
        <p:txBody>
          <a:bodyPr/>
          <a:lstStyle/>
          <a:p>
            <a:r>
              <a:rPr lang="sk-SK" b="1" dirty="0"/>
              <a:t>Objekt </a:t>
            </a:r>
            <a:r>
              <a:rPr lang="sk-SK" b="1" dirty="0" err="1"/>
              <a:t>Range</a:t>
            </a:r>
            <a:endParaRPr lang="en-GB" b="1" dirty="0"/>
          </a:p>
        </p:txBody>
      </p:sp>
      <p:sp>
        <p:nvSpPr>
          <p:cNvPr id="3" name="Content Placeholder 2">
            <a:extLst>
              <a:ext uri="{FF2B5EF4-FFF2-40B4-BE49-F238E27FC236}">
                <a16:creationId xmlns:a16="http://schemas.microsoft.com/office/drawing/2014/main" id="{9336A7D5-C3E2-955F-A88D-769862C689C0}"/>
              </a:ext>
            </a:extLst>
          </p:cNvPr>
          <p:cNvSpPr>
            <a:spLocks noGrp="1"/>
          </p:cNvSpPr>
          <p:nvPr>
            <p:ph idx="1"/>
          </p:nvPr>
        </p:nvSpPr>
        <p:spPr>
          <a:xfrm>
            <a:off x="2589212" y="1291590"/>
            <a:ext cx="8915400" cy="4619632"/>
          </a:xfrm>
        </p:spPr>
        <p:txBody>
          <a:bodyPr>
            <a:normAutofit lnSpcReduction="10000"/>
          </a:bodyPr>
          <a:lstStyle/>
          <a:p>
            <a:r>
              <a:rPr lang="sk-SK" sz="3200" dirty="0"/>
              <a:t>Objekt </a:t>
            </a:r>
            <a:r>
              <a:rPr lang="sk-SK" sz="3200" dirty="0" err="1"/>
              <a:t>Range</a:t>
            </a:r>
            <a:r>
              <a:rPr lang="sk-SK" sz="3200" dirty="0"/>
              <a:t> je špeciálny.</a:t>
            </a:r>
          </a:p>
          <a:p>
            <a:r>
              <a:rPr lang="sk-SK" sz="3200" dirty="0"/>
              <a:t>Ako by sme si to mali predstaviť, je ústredným prvkom objektového modelu Excelu.</a:t>
            </a:r>
          </a:p>
          <a:p>
            <a:r>
              <a:rPr lang="pl-PL" sz="3200" dirty="0"/>
              <a:t>Jedna bunka je objekt Range</a:t>
            </a:r>
            <a:r>
              <a:rPr lang="sk-SK" sz="3200" dirty="0"/>
              <a:t>.</a:t>
            </a:r>
          </a:p>
          <a:p>
            <a:r>
              <a:rPr lang="pl-PL" sz="3200" dirty="0"/>
              <a:t>Rozsah buniek je tiež objekt Range, ale nie objekt kolekcie Ranges</a:t>
            </a:r>
            <a:r>
              <a:rPr lang="sk-SK" sz="3200" dirty="0"/>
              <a:t>.</a:t>
            </a:r>
          </a:p>
          <a:p>
            <a:r>
              <a:rPr lang="sk-SK" sz="3200" dirty="0"/>
              <a:t>Objekt </a:t>
            </a:r>
            <a:r>
              <a:rPr lang="sk-SK" sz="3200" dirty="0" err="1"/>
              <a:t>Range</a:t>
            </a:r>
            <a:r>
              <a:rPr lang="sk-SK" sz="3200" dirty="0"/>
              <a:t> má vlastnosť </a:t>
            </a:r>
            <a:r>
              <a:rPr lang="sk-SK" sz="3200" dirty="0" err="1"/>
              <a:t>Item</a:t>
            </a:r>
            <a:r>
              <a:rPr lang="sk-SK" sz="3200" dirty="0"/>
              <a:t> aj vlastnosť </a:t>
            </a:r>
            <a:r>
              <a:rPr lang="sk-SK" sz="3200" dirty="0" err="1"/>
              <a:t>Value</a:t>
            </a:r>
            <a:r>
              <a:rPr lang="sk-SK" sz="3200" dirty="0"/>
              <a:t>.</a:t>
            </a:r>
          </a:p>
        </p:txBody>
      </p:sp>
    </p:spTree>
    <p:extLst>
      <p:ext uri="{BB962C8B-B14F-4D97-AF65-F5344CB8AC3E}">
        <p14:creationId xmlns:p14="http://schemas.microsoft.com/office/powerpoint/2010/main" val="14429356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F466F-CFC7-2FC5-6A1E-4546D1CCD4FF}"/>
              </a:ext>
            </a:extLst>
          </p:cNvPr>
          <p:cNvSpPr>
            <a:spLocks noGrp="1"/>
          </p:cNvSpPr>
          <p:nvPr>
            <p:ph type="title"/>
          </p:nvPr>
        </p:nvSpPr>
        <p:spPr>
          <a:xfrm>
            <a:off x="2589212" y="498380"/>
            <a:ext cx="8911687" cy="736060"/>
          </a:xfrm>
        </p:spPr>
        <p:txBody>
          <a:bodyPr/>
          <a:lstStyle/>
          <a:p>
            <a:r>
              <a:rPr lang="sk-SK" b="1"/>
              <a:t>Premenné</a:t>
            </a:r>
          </a:p>
        </p:txBody>
      </p:sp>
      <p:sp>
        <p:nvSpPr>
          <p:cNvPr id="3" name="Content Placeholder 2">
            <a:extLst>
              <a:ext uri="{FF2B5EF4-FFF2-40B4-BE49-F238E27FC236}">
                <a16:creationId xmlns:a16="http://schemas.microsoft.com/office/drawing/2014/main" id="{2695D65D-781F-2130-90F5-E2AAAFFD1A22}"/>
              </a:ext>
            </a:extLst>
          </p:cNvPr>
          <p:cNvSpPr>
            <a:spLocks noGrp="1"/>
          </p:cNvSpPr>
          <p:nvPr>
            <p:ph idx="1"/>
          </p:nvPr>
        </p:nvSpPr>
        <p:spPr>
          <a:xfrm>
            <a:off x="2589212" y="1234440"/>
            <a:ext cx="8915400" cy="4994910"/>
          </a:xfrm>
        </p:spPr>
        <p:txBody>
          <a:bodyPr>
            <a:normAutofit fontScale="92500"/>
          </a:bodyPr>
          <a:lstStyle/>
          <a:p>
            <a:r>
              <a:rPr lang="sk-SK" sz="2800" dirty="0"/>
              <a:t>Ako všetky programovacie jazyky, aj VBA nám umožňuje pracovať s premennými.</a:t>
            </a:r>
          </a:p>
          <a:p>
            <a:r>
              <a:rPr lang="sk-SK" sz="2800" dirty="0"/>
              <a:t>Vo VBA (na rozdiel od niektorých jazykov) nemusíme premenné explicitne deklarovať predtým, ako ich použijeme v našom kóde (aj keď je to určite dobrý postup).</a:t>
            </a:r>
          </a:p>
          <a:p>
            <a:r>
              <a:rPr lang="sk-SK" sz="2800" dirty="0"/>
              <a:t>V nasledujúcom príklade je hodnota v bunke A1 na Hárku1 priradená k premennej s názvom Sadzba:</a:t>
            </a:r>
          </a:p>
          <a:p>
            <a:pPr marL="457200" lvl="1" indent="0">
              <a:buNone/>
            </a:pPr>
            <a:r>
              <a:rPr lang="sk-SK" sz="2400" dirty="0"/>
              <a:t>	Rate = </a:t>
            </a:r>
            <a:r>
              <a:rPr lang="sk-SK" sz="2400" dirty="0" err="1"/>
              <a:t>Worksheets</a:t>
            </a:r>
            <a:r>
              <a:rPr lang="sk-SK" sz="2400" dirty="0"/>
              <a:t>("Sheet1").</a:t>
            </a:r>
            <a:r>
              <a:rPr lang="sk-SK" sz="2400" dirty="0" err="1"/>
              <a:t>Range</a:t>
            </a:r>
            <a:r>
              <a:rPr lang="sk-SK" sz="2400" dirty="0"/>
              <a:t>("A1").</a:t>
            </a:r>
            <a:r>
              <a:rPr lang="sk-SK" sz="2400" dirty="0" err="1"/>
              <a:t>Value</a:t>
            </a:r>
            <a:endParaRPr lang="sk-SK" sz="2400" dirty="0"/>
          </a:p>
          <a:p>
            <a:pPr indent="-285750"/>
            <a:r>
              <a:rPr lang="sk-SK" sz="2800" dirty="0"/>
              <a:t>Po vykonaní príkazu môžeme pracovať s premennou Rate v iných častiach kódu VBA.</a:t>
            </a:r>
          </a:p>
        </p:txBody>
      </p:sp>
    </p:spTree>
    <p:extLst>
      <p:ext uri="{BB962C8B-B14F-4D97-AF65-F5344CB8AC3E}">
        <p14:creationId xmlns:p14="http://schemas.microsoft.com/office/powerpoint/2010/main" val="1744265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C8957E-D4BD-A4B8-E51D-15BC1442CF8A}"/>
              </a:ext>
            </a:extLst>
          </p:cNvPr>
          <p:cNvSpPr>
            <a:spLocks noGrp="1"/>
          </p:cNvSpPr>
          <p:nvPr>
            <p:ph type="title"/>
          </p:nvPr>
        </p:nvSpPr>
        <p:spPr>
          <a:xfrm>
            <a:off x="2589212" y="429800"/>
            <a:ext cx="8911687" cy="838930"/>
          </a:xfrm>
        </p:spPr>
        <p:txBody>
          <a:bodyPr/>
          <a:lstStyle/>
          <a:p>
            <a:r>
              <a:rPr lang="sk-SK" b="1" dirty="0"/>
              <a:t>Čo môžeme robiť pomocou </a:t>
            </a:r>
            <a:r>
              <a:rPr lang="en-US" b="1" dirty="0"/>
              <a:t>VBA</a:t>
            </a:r>
            <a:endParaRPr lang="en-GB" b="1" dirty="0"/>
          </a:p>
        </p:txBody>
      </p:sp>
      <p:sp>
        <p:nvSpPr>
          <p:cNvPr id="3" name="Zástupný objekt pre obsah 2">
            <a:extLst>
              <a:ext uri="{FF2B5EF4-FFF2-40B4-BE49-F238E27FC236}">
                <a16:creationId xmlns:a16="http://schemas.microsoft.com/office/drawing/2014/main" id="{630A183E-88B0-E364-9366-53FFD6DC26DF}"/>
              </a:ext>
            </a:extLst>
          </p:cNvPr>
          <p:cNvSpPr>
            <a:spLocks noGrp="1"/>
          </p:cNvSpPr>
          <p:nvPr>
            <p:ph idx="1"/>
          </p:nvPr>
        </p:nvSpPr>
        <p:spPr>
          <a:xfrm>
            <a:off x="2589212" y="1268730"/>
            <a:ext cx="8915400" cy="4642492"/>
          </a:xfrm>
        </p:spPr>
        <p:txBody>
          <a:bodyPr>
            <a:normAutofit lnSpcReduction="10000"/>
          </a:bodyPr>
          <a:lstStyle/>
          <a:p>
            <a:r>
              <a:rPr lang="sk-SK" sz="2400" dirty="0"/>
              <a:t>Vložiť štandardný text - ak potrebujeme zadať text do rozsahu buniek, môžeme vytvoriť makro, ktoré vykoná písanie za nás.</a:t>
            </a:r>
          </a:p>
          <a:p>
            <a:r>
              <a:rPr lang="sk-SK" sz="2400" dirty="0"/>
              <a:t>Automatizovať postupy, ktoré často vykonávame.</a:t>
            </a:r>
          </a:p>
          <a:p>
            <a:r>
              <a:rPr lang="sk-SK" sz="2400" dirty="0"/>
              <a:t>Automatizovať opakujúce sa operácie.</a:t>
            </a:r>
          </a:p>
          <a:p>
            <a:r>
              <a:rPr lang="sk-SK" sz="2400" dirty="0"/>
              <a:t>Vytvárať vlastné príkazy.</a:t>
            </a:r>
          </a:p>
          <a:p>
            <a:r>
              <a:rPr lang="sk-SK" sz="2400" dirty="0"/>
              <a:t>Vytvárať zjednodušené formuláre pre používateľov, ktorí toho o Exceli veľa nevedia.</a:t>
            </a:r>
          </a:p>
          <a:p>
            <a:r>
              <a:rPr lang="sk-SK" sz="2400" dirty="0"/>
              <a:t>Vytvárať nové funkcie.</a:t>
            </a:r>
          </a:p>
          <a:p>
            <a:r>
              <a:rPr lang="sk-SK" sz="2400" dirty="0"/>
              <a:t>Vytvárať aplikácie kompletne riadené makrom.</a:t>
            </a:r>
          </a:p>
          <a:p>
            <a:r>
              <a:rPr lang="sk-SK" sz="2400" dirty="0"/>
              <a:t>Vytvárať vlastné doplnky pre Excel.</a:t>
            </a:r>
          </a:p>
        </p:txBody>
      </p:sp>
    </p:spTree>
    <p:extLst>
      <p:ext uri="{BB962C8B-B14F-4D97-AF65-F5344CB8AC3E}">
        <p14:creationId xmlns:p14="http://schemas.microsoft.com/office/powerpoint/2010/main" val="22306302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2A278-61F5-9101-14B9-46E98F52F6D1}"/>
              </a:ext>
            </a:extLst>
          </p:cNvPr>
          <p:cNvSpPr>
            <a:spLocks noGrp="1"/>
          </p:cNvSpPr>
          <p:nvPr>
            <p:ph type="title"/>
          </p:nvPr>
        </p:nvSpPr>
        <p:spPr>
          <a:xfrm>
            <a:off x="2592925" y="418370"/>
            <a:ext cx="8911687" cy="724630"/>
          </a:xfrm>
        </p:spPr>
        <p:txBody>
          <a:bodyPr/>
          <a:lstStyle/>
          <a:p>
            <a:r>
              <a:rPr lang="sk-SK" b="1"/>
              <a:t>Kontrola vykonávania príkazov</a:t>
            </a:r>
          </a:p>
        </p:txBody>
      </p:sp>
      <p:sp>
        <p:nvSpPr>
          <p:cNvPr id="3" name="Content Placeholder 2">
            <a:extLst>
              <a:ext uri="{FF2B5EF4-FFF2-40B4-BE49-F238E27FC236}">
                <a16:creationId xmlns:a16="http://schemas.microsoft.com/office/drawing/2014/main" id="{73022CF8-1AB2-92C7-E3E0-7F325B86EC01}"/>
              </a:ext>
            </a:extLst>
          </p:cNvPr>
          <p:cNvSpPr>
            <a:spLocks noGrp="1"/>
          </p:cNvSpPr>
          <p:nvPr>
            <p:ph idx="1"/>
          </p:nvPr>
        </p:nvSpPr>
        <p:spPr>
          <a:xfrm>
            <a:off x="2589212" y="1497330"/>
            <a:ext cx="8915400" cy="4629150"/>
          </a:xfrm>
        </p:spPr>
        <p:txBody>
          <a:bodyPr>
            <a:normAutofit fontScale="92500" lnSpcReduction="10000"/>
          </a:bodyPr>
          <a:lstStyle/>
          <a:p>
            <a:r>
              <a:rPr lang="sk-SK" sz="2800" dirty="0"/>
              <a:t>VBA používa mnoho konštrukcií, ktoré sa nachádzajú vo väčšine ostatných programovacích jazykov.</a:t>
            </a:r>
          </a:p>
          <a:p>
            <a:r>
              <a:rPr lang="sk-SK" sz="2800" dirty="0"/>
              <a:t>Tieto konštrukcie sa používajú na riadenie poradia vykonávania príkazov. Najbežnejšie programovacie konštrukcie:</a:t>
            </a:r>
          </a:p>
          <a:p>
            <a:pPr lvl="1"/>
            <a:r>
              <a:rPr lang="sk-SK" sz="2400" dirty="0" err="1"/>
              <a:t>If-Then</a:t>
            </a:r>
            <a:r>
              <a:rPr lang="sk-SK" sz="2400" dirty="0"/>
              <a:t> </a:t>
            </a:r>
          </a:p>
          <a:p>
            <a:pPr lvl="1"/>
            <a:r>
              <a:rPr lang="sk-SK" sz="2400" dirty="0" err="1"/>
              <a:t>For-Next</a:t>
            </a:r>
            <a:r>
              <a:rPr lang="sk-SK" sz="2400" dirty="0"/>
              <a:t> cykly</a:t>
            </a:r>
          </a:p>
          <a:p>
            <a:pPr lvl="1"/>
            <a:r>
              <a:rPr lang="sk-SK" sz="2400" dirty="0"/>
              <a:t>Do cykly</a:t>
            </a:r>
          </a:p>
          <a:p>
            <a:pPr lvl="1"/>
            <a:r>
              <a:rPr lang="sk-SK" sz="2400" dirty="0" err="1"/>
              <a:t>With</a:t>
            </a:r>
            <a:r>
              <a:rPr lang="sk-SK" sz="2400" dirty="0"/>
              <a:t>-End </a:t>
            </a:r>
            <a:r>
              <a:rPr lang="sk-SK" sz="2400" dirty="0" err="1"/>
              <a:t>With</a:t>
            </a:r>
            <a:r>
              <a:rPr lang="sk-SK" sz="2400" dirty="0"/>
              <a:t> konštrukcia</a:t>
            </a:r>
          </a:p>
          <a:p>
            <a:pPr lvl="1"/>
            <a:r>
              <a:rPr lang="sk-SK" sz="2400" dirty="0" err="1"/>
              <a:t>Select</a:t>
            </a:r>
            <a:r>
              <a:rPr lang="sk-SK" sz="2400" dirty="0"/>
              <a:t> </a:t>
            </a:r>
            <a:r>
              <a:rPr lang="sk-SK" sz="2400" dirty="0" err="1"/>
              <a:t>Case</a:t>
            </a:r>
            <a:r>
              <a:rPr lang="sk-SK" sz="2400" dirty="0"/>
              <a:t> konštrukcia</a:t>
            </a:r>
          </a:p>
          <a:p>
            <a:pPr marL="457200" lvl="1" indent="0">
              <a:buNone/>
            </a:pPr>
            <a:endParaRPr lang="sk-SK" sz="2400" dirty="0"/>
          </a:p>
          <a:p>
            <a:endParaRPr lang="sk-SK" sz="2800" dirty="0"/>
          </a:p>
        </p:txBody>
      </p:sp>
    </p:spTree>
    <p:extLst>
      <p:ext uri="{BB962C8B-B14F-4D97-AF65-F5344CB8AC3E}">
        <p14:creationId xmlns:p14="http://schemas.microsoft.com/office/powerpoint/2010/main" val="3150514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364E64F-667B-4F93-B15E-5A001180244B}"/>
              </a:ext>
            </a:extLst>
          </p:cNvPr>
          <p:cNvSpPr/>
          <p:nvPr/>
        </p:nvSpPr>
        <p:spPr>
          <a:xfrm rot="20506782">
            <a:off x="1110967" y="2875001"/>
            <a:ext cx="9581469" cy="1107996"/>
          </a:xfrm>
          <a:prstGeom prst="rect">
            <a:avLst/>
          </a:prstGeom>
          <a:noFill/>
        </p:spPr>
        <p:txBody>
          <a:bodyPr wrap="none" lIns="91440" tIns="45720" rIns="91440" bIns="45720">
            <a:spAutoFit/>
          </a:bodyPr>
          <a:lstStyle/>
          <a:p>
            <a:pPr algn="ctr"/>
            <a:r>
              <a:rPr lang="sk-SK" sz="6600" b="1" dirty="0">
                <a:ln w="9525">
                  <a:solidFill>
                    <a:schemeClr val="bg1"/>
                  </a:solidFill>
                  <a:prstDash val="solid"/>
                </a:ln>
                <a:effectLst>
                  <a:outerShdw blurRad="12700" dist="38100" dir="2700000" algn="tl" rotWithShape="0">
                    <a:schemeClr val="bg1">
                      <a:lumMod val="50000"/>
                    </a:schemeClr>
                  </a:outerShdw>
                </a:effectLst>
              </a:rPr>
              <a:t>Ďakujem za pozornosť!</a:t>
            </a:r>
            <a:endParaRPr lang="en-GB" sz="66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966325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AD0F2F-C92A-9FA6-9207-B6B247A19D23}"/>
              </a:ext>
            </a:extLst>
          </p:cNvPr>
          <p:cNvSpPr>
            <a:spLocks noGrp="1"/>
          </p:cNvSpPr>
          <p:nvPr>
            <p:ph type="title"/>
          </p:nvPr>
        </p:nvSpPr>
        <p:spPr>
          <a:xfrm>
            <a:off x="2592925" y="624110"/>
            <a:ext cx="8911687" cy="811285"/>
          </a:xfrm>
        </p:spPr>
        <p:txBody>
          <a:bodyPr/>
          <a:lstStyle/>
          <a:p>
            <a:r>
              <a:rPr lang="sk-SK" b="1" dirty="0"/>
              <a:t>Zobrazenie karty Vývojár</a:t>
            </a:r>
            <a:endParaRPr lang="en-GB" b="1" dirty="0"/>
          </a:p>
        </p:txBody>
      </p:sp>
      <p:sp>
        <p:nvSpPr>
          <p:cNvPr id="3" name="Zástupný objekt pre obsah 2">
            <a:extLst>
              <a:ext uri="{FF2B5EF4-FFF2-40B4-BE49-F238E27FC236}">
                <a16:creationId xmlns:a16="http://schemas.microsoft.com/office/drawing/2014/main" id="{252E6758-5ADA-727C-3CA7-568DD2665AAD}"/>
              </a:ext>
            </a:extLst>
          </p:cNvPr>
          <p:cNvSpPr>
            <a:spLocks noGrp="1"/>
          </p:cNvSpPr>
          <p:nvPr>
            <p:ph idx="1"/>
          </p:nvPr>
        </p:nvSpPr>
        <p:spPr>
          <a:xfrm>
            <a:off x="2589212" y="1435396"/>
            <a:ext cx="8915400" cy="723014"/>
          </a:xfrm>
        </p:spPr>
        <p:txBody>
          <a:bodyPr>
            <a:normAutofit/>
          </a:bodyPr>
          <a:lstStyle/>
          <a:p>
            <a:r>
              <a:rPr lang="sk-SK" sz="2400" dirty="0"/>
              <a:t>Súbor – Možnosti – Prispôsobiť pás s nástrojmi– Vývojár</a:t>
            </a:r>
            <a:endParaRPr lang="en-GB" sz="2400" dirty="0"/>
          </a:p>
        </p:txBody>
      </p:sp>
      <p:pic>
        <p:nvPicPr>
          <p:cNvPr id="6" name="Obrázok 5">
            <a:extLst>
              <a:ext uri="{FF2B5EF4-FFF2-40B4-BE49-F238E27FC236}">
                <a16:creationId xmlns:a16="http://schemas.microsoft.com/office/drawing/2014/main" id="{9DCC341F-50FB-5839-A15C-B3F9BEB9CAD8}"/>
              </a:ext>
            </a:extLst>
          </p:cNvPr>
          <p:cNvPicPr>
            <a:picLocks noChangeAspect="1"/>
          </p:cNvPicPr>
          <p:nvPr/>
        </p:nvPicPr>
        <p:blipFill>
          <a:blip r:embed="rId2"/>
          <a:stretch>
            <a:fillRect/>
          </a:stretch>
        </p:blipFill>
        <p:spPr>
          <a:xfrm>
            <a:off x="887428" y="2937567"/>
            <a:ext cx="10932300" cy="1417150"/>
          </a:xfrm>
          <a:prstGeom prst="rect">
            <a:avLst/>
          </a:prstGeom>
        </p:spPr>
      </p:pic>
    </p:spTree>
    <p:extLst>
      <p:ext uri="{BB962C8B-B14F-4D97-AF65-F5344CB8AC3E}">
        <p14:creationId xmlns:p14="http://schemas.microsoft.com/office/powerpoint/2010/main" val="541343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650E7-F55C-2809-D069-29FEF5ABE2F5}"/>
              </a:ext>
            </a:extLst>
          </p:cNvPr>
          <p:cNvSpPr>
            <a:spLocks noGrp="1"/>
          </p:cNvSpPr>
          <p:nvPr>
            <p:ph type="title"/>
          </p:nvPr>
        </p:nvSpPr>
        <p:spPr>
          <a:xfrm>
            <a:off x="2592925" y="212630"/>
            <a:ext cx="8911687" cy="701770"/>
          </a:xfrm>
        </p:spPr>
        <p:txBody>
          <a:bodyPr/>
          <a:lstStyle/>
          <a:p>
            <a:r>
              <a:rPr lang="sk-SK" b="1" dirty="0"/>
              <a:t>Zabezpečenie makra</a:t>
            </a:r>
            <a:endParaRPr lang="en-GB" b="1" dirty="0"/>
          </a:p>
        </p:txBody>
      </p:sp>
      <p:sp>
        <p:nvSpPr>
          <p:cNvPr id="3" name="Content Placeholder 2">
            <a:extLst>
              <a:ext uri="{FF2B5EF4-FFF2-40B4-BE49-F238E27FC236}">
                <a16:creationId xmlns:a16="http://schemas.microsoft.com/office/drawing/2014/main" id="{30AC665D-A399-9562-7FF5-18BB612C9A16}"/>
              </a:ext>
            </a:extLst>
          </p:cNvPr>
          <p:cNvSpPr>
            <a:spLocks noGrp="1"/>
          </p:cNvSpPr>
          <p:nvPr>
            <p:ph idx="1"/>
          </p:nvPr>
        </p:nvSpPr>
        <p:spPr>
          <a:xfrm>
            <a:off x="2589212" y="1074420"/>
            <a:ext cx="8915400" cy="5570950"/>
          </a:xfrm>
        </p:spPr>
        <p:txBody>
          <a:bodyPr>
            <a:normAutofit lnSpcReduction="10000"/>
          </a:bodyPr>
          <a:lstStyle/>
          <a:p>
            <a:r>
              <a:rPr lang="sk-SK" sz="2000" dirty="0"/>
              <a:t>Makrá môžu spôsobiť vážne poškodenie vášho počítača, ako je vymazanie súborov alebo inštalácia škodlivého softvéru.</a:t>
            </a:r>
          </a:p>
          <a:p>
            <a:r>
              <a:rPr lang="sk-SK" sz="2000" dirty="0"/>
              <a:t>V dôsledku toho spoločnosť Microsoft pridala funkcie zabezpečenia makier, ktoré pomáhajú predchádzať problémom súvisiacim s makrami.</a:t>
            </a:r>
          </a:p>
          <a:p>
            <a:r>
              <a:rPr lang="sk-SK" sz="2000" dirty="0"/>
              <a:t>Vývojár ➪ Kód ➪ Zabezpečenie makra</a:t>
            </a:r>
          </a:p>
          <a:p>
            <a:r>
              <a:rPr lang="sk-SK" sz="2000" dirty="0"/>
              <a:t>V predvolenom nastavení Excel používa možnosť Zakázať všetky makrá s upozornením.</a:t>
            </a:r>
          </a:p>
          <a:p>
            <a:r>
              <a:rPr lang="sk-SK" sz="2000" dirty="0"/>
              <a:t>Ak je toto nastavenie platné, ak otvoríme súbor, ktorý obsahuje makrá (a súbor ešte nie je dôveryhodný), makrá sa deaktivujú a Excel zobrazí bezpečnostné upozornenie nad riadkom vzorcov.</a:t>
            </a:r>
          </a:p>
          <a:p>
            <a:r>
              <a:rPr lang="sk-SK" sz="2000" dirty="0"/>
              <a:t>Ak ste si istí, že súbor pochádza z dôveryhodného zdroja, klikneme na tlačidlo Povoliť obsah v oblasti bezpečnostných upozornení a makrá sa povolia.</a:t>
            </a:r>
          </a:p>
          <a:p>
            <a:r>
              <a:rPr lang="sk-SK" sz="2000" dirty="0"/>
              <a:t>Excel si pamätá naše rozhodnutie; ak makrá povolíme, pri ďalšom otvorení súboru neuvidíme bezpečnostné upozornenie.</a:t>
            </a:r>
          </a:p>
        </p:txBody>
      </p:sp>
    </p:spTree>
    <p:extLst>
      <p:ext uri="{BB962C8B-B14F-4D97-AF65-F5344CB8AC3E}">
        <p14:creationId xmlns:p14="http://schemas.microsoft.com/office/powerpoint/2010/main" val="314092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ok 2">
            <a:extLst>
              <a:ext uri="{FF2B5EF4-FFF2-40B4-BE49-F238E27FC236}">
                <a16:creationId xmlns:a16="http://schemas.microsoft.com/office/drawing/2014/main" id="{27BD8480-9F25-08A2-BA2A-3EEC45190A8D}"/>
              </a:ext>
            </a:extLst>
          </p:cNvPr>
          <p:cNvPicPr>
            <a:picLocks noChangeAspect="1"/>
          </p:cNvPicPr>
          <p:nvPr/>
        </p:nvPicPr>
        <p:blipFill>
          <a:blip r:embed="rId2"/>
          <a:stretch>
            <a:fillRect/>
          </a:stretch>
        </p:blipFill>
        <p:spPr>
          <a:xfrm>
            <a:off x="2419350" y="331082"/>
            <a:ext cx="7353300" cy="6195836"/>
          </a:xfrm>
          <a:prstGeom prst="rect">
            <a:avLst/>
          </a:prstGeom>
        </p:spPr>
      </p:pic>
    </p:spTree>
    <p:extLst>
      <p:ext uri="{BB962C8B-B14F-4D97-AF65-F5344CB8AC3E}">
        <p14:creationId xmlns:p14="http://schemas.microsoft.com/office/powerpoint/2010/main" val="117703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91DE8-CA4F-550D-DD29-6AF189494392}"/>
              </a:ext>
            </a:extLst>
          </p:cNvPr>
          <p:cNvSpPr>
            <a:spLocks noGrp="1"/>
          </p:cNvSpPr>
          <p:nvPr>
            <p:ph type="title"/>
          </p:nvPr>
        </p:nvSpPr>
        <p:spPr>
          <a:xfrm>
            <a:off x="2589212" y="486950"/>
            <a:ext cx="8911687" cy="701770"/>
          </a:xfrm>
        </p:spPr>
        <p:txBody>
          <a:bodyPr>
            <a:normAutofit/>
          </a:bodyPr>
          <a:lstStyle/>
          <a:p>
            <a:r>
              <a:rPr lang="sk-SK" sz="3200" b="1"/>
              <a:t>Ukladanie súborov, ktoré obsahujú makrá</a:t>
            </a:r>
          </a:p>
        </p:txBody>
      </p:sp>
      <p:sp>
        <p:nvSpPr>
          <p:cNvPr id="3" name="Content Placeholder 2">
            <a:extLst>
              <a:ext uri="{FF2B5EF4-FFF2-40B4-BE49-F238E27FC236}">
                <a16:creationId xmlns:a16="http://schemas.microsoft.com/office/drawing/2014/main" id="{17FACFBF-7912-B59B-7FAC-5B9FCCA34E44}"/>
              </a:ext>
            </a:extLst>
          </p:cNvPr>
          <p:cNvSpPr>
            <a:spLocks noGrp="1"/>
          </p:cNvSpPr>
          <p:nvPr>
            <p:ph idx="1"/>
          </p:nvPr>
        </p:nvSpPr>
        <p:spPr>
          <a:xfrm>
            <a:off x="2589212" y="1257300"/>
            <a:ext cx="8915400" cy="3166110"/>
          </a:xfrm>
        </p:spPr>
        <p:txBody>
          <a:bodyPr>
            <a:normAutofit lnSpcReduction="10000"/>
          </a:bodyPr>
          <a:lstStyle/>
          <a:p>
            <a:r>
              <a:rPr lang="sk-SK" sz="2000" dirty="0"/>
              <a:t>Ak do súboru ukladáme jedno alebo viac makier, musíme súbor uložiť s príponou *.</a:t>
            </a:r>
            <a:r>
              <a:rPr lang="sk-SK" sz="2000" dirty="0" err="1"/>
              <a:t>xlsm</a:t>
            </a:r>
            <a:r>
              <a:rPr lang="sk-SK" sz="2000" dirty="0"/>
              <a:t>.</a:t>
            </a:r>
          </a:p>
          <a:p>
            <a:r>
              <a:rPr lang="sk-SK" sz="2000" dirty="0"/>
              <a:t>Keď prvýkrát uložíme súbor, ktorý obsahuje makrá (alebo prázdny modul VBA), predvolený formát súboru je .</a:t>
            </a:r>
            <a:r>
              <a:rPr lang="sk-SK" sz="2000" dirty="0" err="1"/>
              <a:t>xlsx</a:t>
            </a:r>
            <a:r>
              <a:rPr lang="sk-SK" sz="2000" dirty="0"/>
              <a:t> – a tento formát nemôže obsahovať makrá.</a:t>
            </a:r>
          </a:p>
          <a:p>
            <a:r>
              <a:rPr lang="sk-SK" sz="2000" dirty="0"/>
              <a:t>Ak nezmeníme formát súboru na .</a:t>
            </a:r>
            <a:r>
              <a:rPr lang="sk-SK" sz="2000" dirty="0" err="1"/>
              <a:t>xlsm</a:t>
            </a:r>
            <a:r>
              <a:rPr lang="sk-SK" sz="2000" dirty="0"/>
              <a:t>, Excel zobrazí varovanie.</a:t>
            </a:r>
          </a:p>
          <a:p>
            <a:r>
              <a:rPr lang="sk-SK" sz="2000" dirty="0"/>
              <a:t>Musíme kliknúť na Nie a potom vybrať zošit Excel s podporou makier (*.</a:t>
            </a:r>
            <a:r>
              <a:rPr lang="sk-SK" sz="2000" dirty="0" err="1"/>
              <a:t>xlsm</a:t>
            </a:r>
            <a:r>
              <a:rPr lang="sk-SK" sz="2000" dirty="0"/>
              <a:t>) z </a:t>
            </a:r>
            <a:r>
              <a:rPr lang="sk-SK" sz="2000" dirty="0" err="1"/>
              <a:t>rozbaľovacieho</a:t>
            </a:r>
            <a:r>
              <a:rPr lang="sk-SK" sz="2000" dirty="0"/>
              <a:t> zoznamu Uložiť ako typ v dialógovom okne Uložiť ako.</a:t>
            </a:r>
          </a:p>
          <a:p>
            <a:pPr marL="0" indent="0">
              <a:buNone/>
            </a:pPr>
            <a:endParaRPr lang="sk-SK" sz="2000" dirty="0"/>
          </a:p>
        </p:txBody>
      </p:sp>
      <p:pic>
        <p:nvPicPr>
          <p:cNvPr id="6" name="Obrázok 5">
            <a:extLst>
              <a:ext uri="{FF2B5EF4-FFF2-40B4-BE49-F238E27FC236}">
                <a16:creationId xmlns:a16="http://schemas.microsoft.com/office/drawing/2014/main" id="{BEE30AEC-789B-1A32-0BD1-CB1AFBCB066C}"/>
              </a:ext>
            </a:extLst>
          </p:cNvPr>
          <p:cNvPicPr>
            <a:picLocks noChangeAspect="1"/>
          </p:cNvPicPr>
          <p:nvPr/>
        </p:nvPicPr>
        <p:blipFill>
          <a:blip r:embed="rId2"/>
          <a:stretch>
            <a:fillRect/>
          </a:stretch>
        </p:blipFill>
        <p:spPr>
          <a:xfrm>
            <a:off x="2589212" y="4238908"/>
            <a:ext cx="8911687" cy="2132142"/>
          </a:xfrm>
          <a:prstGeom prst="rect">
            <a:avLst/>
          </a:prstGeom>
        </p:spPr>
      </p:pic>
    </p:spTree>
    <p:extLst>
      <p:ext uri="{BB962C8B-B14F-4D97-AF65-F5344CB8AC3E}">
        <p14:creationId xmlns:p14="http://schemas.microsoft.com/office/powerpoint/2010/main" val="1918621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DE815-23C6-EB7D-8575-DB7CF06EFE9B}"/>
              </a:ext>
            </a:extLst>
          </p:cNvPr>
          <p:cNvSpPr>
            <a:spLocks noGrp="1"/>
          </p:cNvSpPr>
          <p:nvPr>
            <p:ph type="title"/>
          </p:nvPr>
        </p:nvSpPr>
        <p:spPr>
          <a:xfrm>
            <a:off x="2589212" y="344906"/>
            <a:ext cx="8911687" cy="758920"/>
          </a:xfrm>
        </p:spPr>
        <p:txBody>
          <a:bodyPr/>
          <a:lstStyle/>
          <a:p>
            <a:r>
              <a:rPr lang="sk-SK" b="1" dirty="0"/>
              <a:t>Dva typy makier VBA</a:t>
            </a:r>
            <a:endParaRPr lang="en-GB" b="1" dirty="0"/>
          </a:p>
        </p:txBody>
      </p:sp>
      <p:sp>
        <p:nvSpPr>
          <p:cNvPr id="3" name="Content Placeholder 2">
            <a:extLst>
              <a:ext uri="{FF2B5EF4-FFF2-40B4-BE49-F238E27FC236}">
                <a16:creationId xmlns:a16="http://schemas.microsoft.com/office/drawing/2014/main" id="{0C4B937C-0C94-6083-96CA-00110A684D82}"/>
              </a:ext>
            </a:extLst>
          </p:cNvPr>
          <p:cNvSpPr>
            <a:spLocks noGrp="1"/>
          </p:cNvSpPr>
          <p:nvPr>
            <p:ph idx="1"/>
          </p:nvPr>
        </p:nvSpPr>
        <p:spPr>
          <a:xfrm>
            <a:off x="2589212" y="1383029"/>
            <a:ext cx="8915400" cy="5130065"/>
          </a:xfrm>
        </p:spPr>
        <p:txBody>
          <a:bodyPr>
            <a:normAutofit/>
          </a:bodyPr>
          <a:lstStyle/>
          <a:p>
            <a:r>
              <a:rPr lang="en-GB" sz="2800" b="1" dirty="0"/>
              <a:t>VBA </a:t>
            </a:r>
            <a:r>
              <a:rPr lang="sk-SK" sz="2800" b="1" dirty="0"/>
              <a:t>procedúra </a:t>
            </a:r>
            <a:r>
              <a:rPr lang="en-GB" sz="2800" b="1" dirty="0"/>
              <a:t>Sub </a:t>
            </a:r>
            <a:r>
              <a:rPr lang="sk-SK" sz="2800" dirty="0"/>
              <a:t>- môžeme ju považovať za nový príkaz, ktorý môže vykonať používateľ alebo iné makro. V excelovskom súbore môžeme mať ľubovoľný počet </a:t>
            </a:r>
            <a:r>
              <a:rPr lang="sk-SK" sz="2800" dirty="0" err="1"/>
              <a:t>procedú</a:t>
            </a:r>
            <a:r>
              <a:rPr lang="sk-SK" sz="2800" dirty="0"/>
              <a:t> </a:t>
            </a:r>
            <a:r>
              <a:rPr lang="sk-SK" sz="2800" dirty="0" err="1"/>
              <a:t>Subr</a:t>
            </a:r>
            <a:r>
              <a:rPr lang="en-GB" sz="2800" dirty="0"/>
              <a:t>.</a:t>
            </a:r>
            <a:endParaRPr lang="sk-SK" sz="2800" dirty="0"/>
          </a:p>
          <a:p>
            <a:r>
              <a:rPr lang="en-GB" sz="2800" b="1" dirty="0"/>
              <a:t>VBA </a:t>
            </a:r>
            <a:r>
              <a:rPr lang="sk-SK" sz="2800" b="1" dirty="0"/>
              <a:t>funkcie </a:t>
            </a:r>
            <a:r>
              <a:rPr lang="sk-SK" sz="2800" dirty="0"/>
              <a:t>- funkcia vracia jednu hodnotu (rovnako ako funkcia pracovného hárka vždy vracia jednu hodnotu). Funkcia VBA môže byť spustená inými procedúrami VBA alebo použitá vo vzorcoch pracovného hárka, rovnako ako by sme použili vstavané funkcie pracovného hárka programu Excel.</a:t>
            </a:r>
            <a:endParaRPr lang="en-GB" sz="2800" dirty="0"/>
          </a:p>
        </p:txBody>
      </p:sp>
    </p:spTree>
    <p:extLst>
      <p:ext uri="{BB962C8B-B14F-4D97-AF65-F5344CB8AC3E}">
        <p14:creationId xmlns:p14="http://schemas.microsoft.com/office/powerpoint/2010/main" val="2610744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289EB-9429-548B-B4C4-A03EE9C55A5A}"/>
              </a:ext>
            </a:extLst>
          </p:cNvPr>
          <p:cNvSpPr>
            <a:spLocks noGrp="1"/>
          </p:cNvSpPr>
          <p:nvPr>
            <p:ph type="title"/>
          </p:nvPr>
        </p:nvSpPr>
        <p:spPr>
          <a:xfrm>
            <a:off x="2589212" y="533028"/>
            <a:ext cx="8911687" cy="827500"/>
          </a:xfrm>
        </p:spPr>
        <p:txBody>
          <a:bodyPr/>
          <a:lstStyle/>
          <a:p>
            <a:r>
              <a:rPr lang="en-GB" b="1" dirty="0"/>
              <a:t>VBA </a:t>
            </a:r>
            <a:r>
              <a:rPr lang="sk-SK" b="1" dirty="0"/>
              <a:t>procedúra </a:t>
            </a:r>
            <a:r>
              <a:rPr lang="en-GB" b="1" dirty="0"/>
              <a:t>Sub</a:t>
            </a:r>
          </a:p>
        </p:txBody>
      </p:sp>
      <p:sp>
        <p:nvSpPr>
          <p:cNvPr id="3" name="Content Placeholder 2">
            <a:extLst>
              <a:ext uri="{FF2B5EF4-FFF2-40B4-BE49-F238E27FC236}">
                <a16:creationId xmlns:a16="http://schemas.microsoft.com/office/drawing/2014/main" id="{445CA8B4-1C38-A9E2-6334-81B0E8A994C2}"/>
              </a:ext>
            </a:extLst>
          </p:cNvPr>
          <p:cNvSpPr>
            <a:spLocks noGrp="1"/>
          </p:cNvSpPr>
          <p:nvPr>
            <p:ph idx="1"/>
          </p:nvPr>
        </p:nvSpPr>
        <p:spPr>
          <a:xfrm>
            <a:off x="2589212" y="1360528"/>
            <a:ext cx="8915400" cy="502562"/>
          </a:xfrm>
        </p:spPr>
        <p:txBody>
          <a:bodyPr>
            <a:normAutofit/>
          </a:bodyPr>
          <a:lstStyle/>
          <a:p>
            <a:r>
              <a:rPr lang="sk-SK" sz="2400" dirty="0"/>
              <a:t>Jednoduchá VBA procedúra :</a:t>
            </a:r>
            <a:endParaRPr lang="en-GB" sz="2400" dirty="0"/>
          </a:p>
        </p:txBody>
      </p:sp>
      <p:pic>
        <p:nvPicPr>
          <p:cNvPr id="5" name="Picture 4">
            <a:extLst>
              <a:ext uri="{FF2B5EF4-FFF2-40B4-BE49-F238E27FC236}">
                <a16:creationId xmlns:a16="http://schemas.microsoft.com/office/drawing/2014/main" id="{685FDB33-53AD-EC2A-011F-211F9C67B423}"/>
              </a:ext>
            </a:extLst>
          </p:cNvPr>
          <p:cNvPicPr>
            <a:picLocks noChangeAspect="1"/>
          </p:cNvPicPr>
          <p:nvPr/>
        </p:nvPicPr>
        <p:blipFill>
          <a:blip r:embed="rId2"/>
          <a:stretch>
            <a:fillRect/>
          </a:stretch>
        </p:blipFill>
        <p:spPr>
          <a:xfrm>
            <a:off x="2747010" y="2014537"/>
            <a:ext cx="6099810" cy="3039670"/>
          </a:xfrm>
          <a:prstGeom prst="rect">
            <a:avLst/>
          </a:prstGeom>
        </p:spPr>
      </p:pic>
      <p:sp>
        <p:nvSpPr>
          <p:cNvPr id="6" name="TextBox 5">
            <a:extLst>
              <a:ext uri="{FF2B5EF4-FFF2-40B4-BE49-F238E27FC236}">
                <a16:creationId xmlns:a16="http://schemas.microsoft.com/office/drawing/2014/main" id="{83F1E839-13F1-BF4A-0FD1-194AEB3E8975}"/>
              </a:ext>
            </a:extLst>
          </p:cNvPr>
          <p:cNvSpPr txBox="1"/>
          <p:nvPr/>
        </p:nvSpPr>
        <p:spPr>
          <a:xfrm>
            <a:off x="1777682" y="5308786"/>
            <a:ext cx="9149398" cy="1200329"/>
          </a:xfrm>
          <a:prstGeom prst="rect">
            <a:avLst/>
          </a:prstGeom>
          <a:noFill/>
        </p:spPr>
        <p:txBody>
          <a:bodyPr wrap="square" rtlCol="0">
            <a:spAutoFit/>
          </a:bodyPr>
          <a:lstStyle/>
          <a:p>
            <a:pPr algn="l"/>
            <a:r>
              <a:rPr lang="sk-SK" sz="2400" b="0" i="0" u="none" strike="noStrike" baseline="0">
                <a:latin typeface="OfficinaSerifStd-Book"/>
              </a:rPr>
              <a:t>Keď sa tento kód spustí, VBA vloží aktuálny dátum do aktívnej bunky, použije formát čísla, bunku zmení na tučné, nastaví farbu textu na bielu, nastaví farbu pozadia na čiernu a nastaví šírku stĺpca.</a:t>
            </a:r>
            <a:endParaRPr lang="sk-SK" sz="2400"/>
          </a:p>
        </p:txBody>
      </p:sp>
    </p:spTree>
    <p:extLst>
      <p:ext uri="{BB962C8B-B14F-4D97-AF65-F5344CB8AC3E}">
        <p14:creationId xmlns:p14="http://schemas.microsoft.com/office/powerpoint/2010/main" val="1997918908"/>
      </p:ext>
    </p:extLst>
  </p:cSld>
  <p:clrMapOvr>
    <a:masterClrMapping/>
  </p:clrMapOvr>
</p:sld>
</file>

<file path=ppt/theme/theme1.xml><?xml version="1.0" encoding="utf-8"?>
<a:theme xmlns:a="http://schemas.openxmlformats.org/drawingml/2006/main" name="Dym">
  <a:themeElements>
    <a:clrScheme name="Dym">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y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ym">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592</TotalTime>
  <Words>2112</Words>
  <Application>Microsoft Office PowerPoint</Application>
  <PresentationFormat>Widescreen</PresentationFormat>
  <Paragraphs>152</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Century Gothic</vt:lpstr>
      <vt:lpstr>OfficinaSerifStd-Book</vt:lpstr>
      <vt:lpstr>Wingdings 3</vt:lpstr>
      <vt:lpstr>Dym</vt:lpstr>
      <vt:lpstr>Úvod do makier</vt:lpstr>
      <vt:lpstr>Čo je makro?</vt:lpstr>
      <vt:lpstr>Čo môžeme robiť pomocou VBA</vt:lpstr>
      <vt:lpstr>Zobrazenie karty Vývojár</vt:lpstr>
      <vt:lpstr>Zabezpečenie makra</vt:lpstr>
      <vt:lpstr>PowerPoint Presentation</vt:lpstr>
      <vt:lpstr>Ukladanie súborov, ktoré obsahujú makrá</vt:lpstr>
      <vt:lpstr>Dva typy makier VBA</vt:lpstr>
      <vt:lpstr>VBA procedúra Sub</vt:lpstr>
      <vt:lpstr>VBA procedúra Sub – pokr.</vt:lpstr>
      <vt:lpstr>VBA procedúra Sub – pokr. (spôsoby vyvolania)</vt:lpstr>
      <vt:lpstr>VBA funkcie</vt:lpstr>
      <vt:lpstr>Niektoré kľúčové definície</vt:lpstr>
      <vt:lpstr>Niektoré kľúčové definície – pokr.</vt:lpstr>
      <vt:lpstr>Niektoré kľúčové definície – pokr.</vt:lpstr>
      <vt:lpstr>Vytváranie makier VBA</vt:lpstr>
      <vt:lpstr>Nahrávanie makier VBA</vt:lpstr>
      <vt:lpstr>Dialógové okno Záznam makra ponúka niekoľko možností :</vt:lpstr>
      <vt:lpstr>PowerPoint Presentation</vt:lpstr>
      <vt:lpstr>Absolútne vs. relatívne odkazy na bunky</vt:lpstr>
      <vt:lpstr>Pochopenie rozdielu</vt:lpstr>
      <vt:lpstr>Ukladanie makier do osobného zošita makier</vt:lpstr>
      <vt:lpstr>Písanie kódu VBA</vt:lpstr>
      <vt:lpstr>Kroky na vloženie nového modulu VBA</vt:lpstr>
      <vt:lpstr>Objektový model programu Excel</vt:lpstr>
      <vt:lpstr>Vlastnosti</vt:lpstr>
      <vt:lpstr>Metódy</vt:lpstr>
      <vt:lpstr>Objekt Range</vt:lpstr>
      <vt:lpstr>Premenné</vt:lpstr>
      <vt:lpstr>Kontrola vykonávania príkazov</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macros</dc:title>
  <dc:creator>Marcela Hallová</dc:creator>
  <cp:lastModifiedBy>Marcela Hallová</cp:lastModifiedBy>
  <cp:revision>57</cp:revision>
  <dcterms:created xsi:type="dcterms:W3CDTF">2022-11-12T18:35:13Z</dcterms:created>
  <dcterms:modified xsi:type="dcterms:W3CDTF">2022-11-14T20:59:01Z</dcterms:modified>
</cp:coreProperties>
</file>