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72" r:id="rId3"/>
    <p:sldId id="275" r:id="rId4"/>
    <p:sldId id="276" r:id="rId5"/>
    <p:sldId id="273" r:id="rId6"/>
    <p:sldId id="271" r:id="rId7"/>
    <p:sldId id="257" r:id="rId8"/>
    <p:sldId id="258" r:id="rId9"/>
    <p:sldId id="259" r:id="rId10"/>
    <p:sldId id="260" r:id="rId11"/>
    <p:sldId id="274" r:id="rId12"/>
    <p:sldId id="261" r:id="rId13"/>
    <p:sldId id="269" r:id="rId14"/>
    <p:sldId id="277" r:id="rId15"/>
    <p:sldId id="263" r:id="rId16"/>
    <p:sldId id="264" r:id="rId17"/>
    <p:sldId id="279" r:id="rId18"/>
    <p:sldId id="265" r:id="rId19"/>
    <p:sldId id="266" r:id="rId20"/>
    <p:sldId id="268" r:id="rId21"/>
    <p:sldId id="278" r:id="rId22"/>
    <p:sldId id="280" r:id="rId23"/>
    <p:sldId id="281" r:id="rId24"/>
    <p:sldId id="282" r:id="rId25"/>
    <p:sldId id="270" r:id="rId26"/>
    <p:sldId id="262" r:id="rId27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811" autoAdjust="0"/>
  </p:normalViewPr>
  <p:slideViewPr>
    <p:cSldViewPr snapToGrid="0">
      <p:cViewPr varScale="1">
        <p:scale>
          <a:sx n="97" d="100"/>
          <a:sy n="97" d="100"/>
        </p:scale>
        <p:origin x="10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482986-2680-40A4-8F39-91ED803F3D8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477749-84FF-4157-B37B-69055E2B4EFF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sk-SK" sz="3200" b="1" dirty="0">
              <a:solidFill>
                <a:srgbClr val="C00000"/>
              </a:solidFill>
            </a:rPr>
            <a:t>20 % </a:t>
          </a:r>
          <a:br>
            <a:rPr lang="sk-SK" sz="3200" b="1" dirty="0">
              <a:solidFill>
                <a:srgbClr val="C00000"/>
              </a:solidFill>
            </a:rPr>
          </a:br>
          <a:r>
            <a:rPr lang="sk-SK" sz="3200" b="1" dirty="0">
              <a:solidFill>
                <a:schemeClr val="tx1"/>
              </a:solidFill>
            </a:rPr>
            <a:t>z počutého</a:t>
          </a:r>
          <a:endParaRPr lang="en-US" sz="3200" b="1" dirty="0">
            <a:solidFill>
              <a:schemeClr val="tx1"/>
            </a:solidFill>
          </a:endParaRPr>
        </a:p>
      </dgm:t>
    </dgm:pt>
    <dgm:pt modelId="{F274DC3E-EE38-45E0-9EBC-17AF50BDF05D}" type="parTrans" cxnId="{42E717BB-ED6C-4193-91DA-B0871F16E330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3DF5709F-5D14-4F49-A1AC-D557707E6144}" type="sibTrans" cxnId="{42E717BB-ED6C-4193-91DA-B0871F16E330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4F7D9BB3-2646-4149-B9DE-0D80E1C21FD2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sk-SK" sz="3200" b="1" dirty="0">
              <a:solidFill>
                <a:srgbClr val="C00000"/>
              </a:solidFill>
            </a:rPr>
            <a:t>30 %</a:t>
          </a:r>
          <a:r>
            <a:rPr lang="sk-SK" sz="3200" b="1" dirty="0">
              <a:solidFill>
                <a:schemeClr val="tx1"/>
              </a:solidFill>
            </a:rPr>
            <a:t> </a:t>
          </a:r>
        </a:p>
        <a:p>
          <a:pPr>
            <a:spcAft>
              <a:spcPct val="35000"/>
            </a:spcAft>
          </a:pPr>
          <a:r>
            <a:rPr lang="sk-SK" sz="3200" b="1" dirty="0">
              <a:solidFill>
                <a:schemeClr val="tx1"/>
              </a:solidFill>
            </a:rPr>
            <a:t>z videného </a:t>
          </a:r>
          <a:endParaRPr lang="en-US" sz="3200" b="1" dirty="0">
            <a:solidFill>
              <a:schemeClr val="tx1"/>
            </a:solidFill>
          </a:endParaRPr>
        </a:p>
      </dgm:t>
    </dgm:pt>
    <dgm:pt modelId="{8C8C30BC-ECEE-4C8E-B85B-B46BF151D261}" type="parTrans" cxnId="{ED2A2898-5374-4D3C-BAE7-76B76D70AF3E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57B0861E-6974-4C8C-B75E-E0522033BEC3}" type="sibTrans" cxnId="{ED2A2898-5374-4D3C-BAE7-76B76D70AF3E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94C4D99F-F2D0-4FE8-8EF1-66687E3DE32B}">
      <dgm:prSet custT="1"/>
      <dgm:spPr/>
      <dgm:t>
        <a:bodyPr/>
        <a:lstStyle/>
        <a:p>
          <a:r>
            <a:rPr lang="sk-SK" sz="3200" b="1" dirty="0">
              <a:solidFill>
                <a:srgbClr val="C00000"/>
              </a:solidFill>
            </a:rPr>
            <a:t>50 % </a:t>
          </a:r>
          <a:br>
            <a:rPr lang="sk-SK" sz="3200" b="1" dirty="0">
              <a:solidFill>
                <a:srgbClr val="C00000"/>
              </a:solidFill>
            </a:rPr>
          </a:br>
          <a:r>
            <a:rPr lang="sk-SK" sz="2800" b="1" dirty="0">
              <a:solidFill>
                <a:schemeClr val="tx1"/>
              </a:solidFill>
            </a:rPr>
            <a:t>ak vidí aj počuje súčasne</a:t>
          </a:r>
          <a:endParaRPr lang="en-US" sz="3200" b="1" dirty="0">
            <a:solidFill>
              <a:schemeClr val="tx1"/>
            </a:solidFill>
          </a:endParaRPr>
        </a:p>
      </dgm:t>
    </dgm:pt>
    <dgm:pt modelId="{B675CBA3-710A-4FF5-BB1C-6BC1204311F0}" type="parTrans" cxnId="{4ACE567A-B5B1-474B-9DAC-6A60E05B8B50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8D724128-FA72-4D0D-9F99-096C6AF04818}" type="sibTrans" cxnId="{4ACE567A-B5B1-474B-9DAC-6A60E05B8B50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6D17830A-73DA-4026-99BE-100DD8A877E3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sk-SK" sz="3200" b="1" dirty="0">
              <a:solidFill>
                <a:srgbClr val="C00000"/>
              </a:solidFill>
            </a:rPr>
            <a:t>70 % </a:t>
          </a:r>
        </a:p>
        <a:p>
          <a:pPr>
            <a:spcAft>
              <a:spcPts val="0"/>
            </a:spcAft>
          </a:pPr>
          <a:r>
            <a:rPr lang="sk-SK" sz="3200" b="1" dirty="0">
              <a:solidFill>
                <a:schemeClr val="tx1"/>
              </a:solidFill>
            </a:rPr>
            <a:t>ak o tom aktívne diskutuje</a:t>
          </a:r>
          <a:endParaRPr lang="en-US" sz="3200" b="1" dirty="0">
            <a:solidFill>
              <a:schemeClr val="tx1"/>
            </a:solidFill>
          </a:endParaRPr>
        </a:p>
      </dgm:t>
    </dgm:pt>
    <dgm:pt modelId="{32C0DF7B-A766-4F3F-92F0-84334C12A550}" type="parTrans" cxnId="{3873CAB2-40B5-4428-BF5D-EAC60CFC4282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1F0F2E43-1511-4AE2-90D5-2273D3A33717}" type="sibTrans" cxnId="{3873CAB2-40B5-4428-BF5D-EAC60CFC4282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5F9365B7-B065-41C0-9170-DF37FC41C189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sk-SK" sz="3200" b="1" dirty="0">
              <a:solidFill>
                <a:srgbClr val="C00000"/>
              </a:solidFill>
            </a:rPr>
            <a:t>90 % </a:t>
          </a:r>
          <a:br>
            <a:rPr lang="sk-SK" sz="3200" b="1" dirty="0">
              <a:solidFill>
                <a:srgbClr val="C00000"/>
              </a:solidFill>
            </a:rPr>
          </a:br>
          <a:r>
            <a:rPr lang="sk-SK" sz="3200" b="1" dirty="0">
              <a:solidFill>
                <a:schemeClr val="tx1"/>
              </a:solidFill>
            </a:rPr>
            <a:t>ak to môže vykonávať</a:t>
          </a:r>
          <a:endParaRPr lang="en-US" sz="3200" b="1" dirty="0">
            <a:solidFill>
              <a:schemeClr val="tx1"/>
            </a:solidFill>
          </a:endParaRPr>
        </a:p>
      </dgm:t>
    </dgm:pt>
    <dgm:pt modelId="{309B6F7D-E86D-434E-89AD-B0F2EBD57D81}" type="parTrans" cxnId="{E0A9B4A7-B37C-4198-A6DC-3A0BB8E39E87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E0CAB6FE-389C-4D14-81AA-DE4836D78491}" type="sibTrans" cxnId="{E0A9B4A7-B37C-4198-A6DC-3A0BB8E39E87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39934040-BDB2-4DB3-98B5-0195878AE6AE}" type="pres">
      <dgm:prSet presAssocID="{B5482986-2680-40A4-8F39-91ED803F3D84}" presName="diagram" presStyleCnt="0">
        <dgm:presLayoutVars>
          <dgm:dir/>
          <dgm:resizeHandles val="exact"/>
        </dgm:presLayoutVars>
      </dgm:prSet>
      <dgm:spPr/>
    </dgm:pt>
    <dgm:pt modelId="{FDFCCBDF-8373-4DAF-8F1E-76E906AA7F3B}" type="pres">
      <dgm:prSet presAssocID="{8B477749-84FF-4157-B37B-69055E2B4EFF}" presName="node" presStyleLbl="node1" presStyleIdx="0" presStyleCnt="5">
        <dgm:presLayoutVars>
          <dgm:bulletEnabled val="1"/>
        </dgm:presLayoutVars>
      </dgm:prSet>
      <dgm:spPr>
        <a:prstGeom prst="ellipse">
          <a:avLst/>
        </a:prstGeom>
      </dgm:spPr>
    </dgm:pt>
    <dgm:pt modelId="{DE4DEF9C-0C7F-431B-B60D-4AA99C2AA1FD}" type="pres">
      <dgm:prSet presAssocID="{3DF5709F-5D14-4F49-A1AC-D557707E6144}" presName="sibTrans" presStyleCnt="0"/>
      <dgm:spPr/>
    </dgm:pt>
    <dgm:pt modelId="{8D3CBB42-360F-4E9E-9BCA-5D9A874F8B36}" type="pres">
      <dgm:prSet presAssocID="{4F7D9BB3-2646-4149-B9DE-0D80E1C21FD2}" presName="node" presStyleLbl="node1" presStyleIdx="1" presStyleCnt="5">
        <dgm:presLayoutVars>
          <dgm:bulletEnabled val="1"/>
        </dgm:presLayoutVars>
      </dgm:prSet>
      <dgm:spPr>
        <a:prstGeom prst="ellipse">
          <a:avLst/>
        </a:prstGeom>
      </dgm:spPr>
    </dgm:pt>
    <dgm:pt modelId="{12B09FEB-CE9A-4E9F-BC91-9D9090F5C6FE}" type="pres">
      <dgm:prSet presAssocID="{57B0861E-6974-4C8C-B75E-E0522033BEC3}" presName="sibTrans" presStyleCnt="0"/>
      <dgm:spPr/>
    </dgm:pt>
    <dgm:pt modelId="{DCCA1126-0DDE-4DE9-BF00-992C2EE42D82}" type="pres">
      <dgm:prSet presAssocID="{94C4D99F-F2D0-4FE8-8EF1-66687E3DE32B}" presName="node" presStyleLbl="node1" presStyleIdx="2" presStyleCnt="5" custLinFactNeighborX="1570">
        <dgm:presLayoutVars>
          <dgm:bulletEnabled val="1"/>
        </dgm:presLayoutVars>
      </dgm:prSet>
      <dgm:spPr>
        <a:prstGeom prst="ellipse">
          <a:avLst/>
        </a:prstGeom>
      </dgm:spPr>
    </dgm:pt>
    <dgm:pt modelId="{3DEF2073-9201-4BAB-A7AD-CD24CC744301}" type="pres">
      <dgm:prSet presAssocID="{8D724128-FA72-4D0D-9F99-096C6AF04818}" presName="sibTrans" presStyleCnt="0"/>
      <dgm:spPr/>
    </dgm:pt>
    <dgm:pt modelId="{95E4CB8C-4370-4FB3-B36D-046794516F8D}" type="pres">
      <dgm:prSet presAssocID="{6D17830A-73DA-4026-99BE-100DD8A877E3}" presName="node" presStyleLbl="node1" presStyleIdx="3" presStyleCnt="5">
        <dgm:presLayoutVars>
          <dgm:bulletEnabled val="1"/>
        </dgm:presLayoutVars>
      </dgm:prSet>
      <dgm:spPr>
        <a:prstGeom prst="ellipse">
          <a:avLst/>
        </a:prstGeom>
      </dgm:spPr>
    </dgm:pt>
    <dgm:pt modelId="{64E630EB-F463-4826-8CF1-25CEC240F4AA}" type="pres">
      <dgm:prSet presAssocID="{1F0F2E43-1511-4AE2-90D5-2273D3A33717}" presName="sibTrans" presStyleCnt="0"/>
      <dgm:spPr/>
    </dgm:pt>
    <dgm:pt modelId="{977133BA-C8C3-4DAB-850D-281B83331669}" type="pres">
      <dgm:prSet presAssocID="{5F9365B7-B065-41C0-9170-DF37FC41C189}" presName="node" presStyleLbl="node1" presStyleIdx="4" presStyleCnt="5">
        <dgm:presLayoutVars>
          <dgm:bulletEnabled val="1"/>
        </dgm:presLayoutVars>
      </dgm:prSet>
      <dgm:spPr>
        <a:prstGeom prst="ellipse">
          <a:avLst/>
        </a:prstGeom>
      </dgm:spPr>
    </dgm:pt>
  </dgm:ptLst>
  <dgm:cxnLst>
    <dgm:cxn modelId="{92E7483E-DC76-46B6-884E-692E6FEB84E9}" type="presOf" srcId="{B5482986-2680-40A4-8F39-91ED803F3D84}" destId="{39934040-BDB2-4DB3-98B5-0195878AE6AE}" srcOrd="0" destOrd="0" presId="urn:microsoft.com/office/officeart/2005/8/layout/default"/>
    <dgm:cxn modelId="{1DD46346-FAA1-41CF-B864-960352E2D857}" type="presOf" srcId="{94C4D99F-F2D0-4FE8-8EF1-66687E3DE32B}" destId="{DCCA1126-0DDE-4DE9-BF00-992C2EE42D82}" srcOrd="0" destOrd="0" presId="urn:microsoft.com/office/officeart/2005/8/layout/default"/>
    <dgm:cxn modelId="{5D76F349-6414-42B3-ABE1-CD86FFF4BE46}" type="presOf" srcId="{5F9365B7-B065-41C0-9170-DF37FC41C189}" destId="{977133BA-C8C3-4DAB-850D-281B83331669}" srcOrd="0" destOrd="0" presId="urn:microsoft.com/office/officeart/2005/8/layout/default"/>
    <dgm:cxn modelId="{4ACE567A-B5B1-474B-9DAC-6A60E05B8B50}" srcId="{B5482986-2680-40A4-8F39-91ED803F3D84}" destId="{94C4D99F-F2D0-4FE8-8EF1-66687E3DE32B}" srcOrd="2" destOrd="0" parTransId="{B675CBA3-710A-4FF5-BB1C-6BC1204311F0}" sibTransId="{8D724128-FA72-4D0D-9F99-096C6AF04818}"/>
    <dgm:cxn modelId="{BE056794-F1EA-42B9-B15B-023837922F8F}" type="presOf" srcId="{4F7D9BB3-2646-4149-B9DE-0D80E1C21FD2}" destId="{8D3CBB42-360F-4E9E-9BCA-5D9A874F8B36}" srcOrd="0" destOrd="0" presId="urn:microsoft.com/office/officeart/2005/8/layout/default"/>
    <dgm:cxn modelId="{692D2D96-C0A7-4376-B901-C0327BAD4455}" type="presOf" srcId="{8B477749-84FF-4157-B37B-69055E2B4EFF}" destId="{FDFCCBDF-8373-4DAF-8F1E-76E906AA7F3B}" srcOrd="0" destOrd="0" presId="urn:microsoft.com/office/officeart/2005/8/layout/default"/>
    <dgm:cxn modelId="{ED2A2898-5374-4D3C-BAE7-76B76D70AF3E}" srcId="{B5482986-2680-40A4-8F39-91ED803F3D84}" destId="{4F7D9BB3-2646-4149-B9DE-0D80E1C21FD2}" srcOrd="1" destOrd="0" parTransId="{8C8C30BC-ECEE-4C8E-B85B-B46BF151D261}" sibTransId="{57B0861E-6974-4C8C-B75E-E0522033BEC3}"/>
    <dgm:cxn modelId="{E0A9B4A7-B37C-4198-A6DC-3A0BB8E39E87}" srcId="{B5482986-2680-40A4-8F39-91ED803F3D84}" destId="{5F9365B7-B065-41C0-9170-DF37FC41C189}" srcOrd="4" destOrd="0" parTransId="{309B6F7D-E86D-434E-89AD-B0F2EBD57D81}" sibTransId="{E0CAB6FE-389C-4D14-81AA-DE4836D78491}"/>
    <dgm:cxn modelId="{3873CAB2-40B5-4428-BF5D-EAC60CFC4282}" srcId="{B5482986-2680-40A4-8F39-91ED803F3D84}" destId="{6D17830A-73DA-4026-99BE-100DD8A877E3}" srcOrd="3" destOrd="0" parTransId="{32C0DF7B-A766-4F3F-92F0-84334C12A550}" sibTransId="{1F0F2E43-1511-4AE2-90D5-2273D3A33717}"/>
    <dgm:cxn modelId="{42E717BB-ED6C-4193-91DA-B0871F16E330}" srcId="{B5482986-2680-40A4-8F39-91ED803F3D84}" destId="{8B477749-84FF-4157-B37B-69055E2B4EFF}" srcOrd="0" destOrd="0" parTransId="{F274DC3E-EE38-45E0-9EBC-17AF50BDF05D}" sibTransId="{3DF5709F-5D14-4F49-A1AC-D557707E6144}"/>
    <dgm:cxn modelId="{D65DE9E2-B8D4-4C0A-8618-30FDE6F37524}" type="presOf" srcId="{6D17830A-73DA-4026-99BE-100DD8A877E3}" destId="{95E4CB8C-4370-4FB3-B36D-046794516F8D}" srcOrd="0" destOrd="0" presId="urn:microsoft.com/office/officeart/2005/8/layout/default"/>
    <dgm:cxn modelId="{F76FCBCE-645B-4BD8-8BF1-C2BD9DA9B716}" type="presParOf" srcId="{39934040-BDB2-4DB3-98B5-0195878AE6AE}" destId="{FDFCCBDF-8373-4DAF-8F1E-76E906AA7F3B}" srcOrd="0" destOrd="0" presId="urn:microsoft.com/office/officeart/2005/8/layout/default"/>
    <dgm:cxn modelId="{70EC38B2-DA85-4D9A-8205-52F5ECC0017D}" type="presParOf" srcId="{39934040-BDB2-4DB3-98B5-0195878AE6AE}" destId="{DE4DEF9C-0C7F-431B-B60D-4AA99C2AA1FD}" srcOrd="1" destOrd="0" presId="urn:microsoft.com/office/officeart/2005/8/layout/default"/>
    <dgm:cxn modelId="{7066B1DA-07C5-48A6-976F-9AC0FECA30FC}" type="presParOf" srcId="{39934040-BDB2-4DB3-98B5-0195878AE6AE}" destId="{8D3CBB42-360F-4E9E-9BCA-5D9A874F8B36}" srcOrd="2" destOrd="0" presId="urn:microsoft.com/office/officeart/2005/8/layout/default"/>
    <dgm:cxn modelId="{B2307866-01F6-4B96-93D8-F53DF6F8C820}" type="presParOf" srcId="{39934040-BDB2-4DB3-98B5-0195878AE6AE}" destId="{12B09FEB-CE9A-4E9F-BC91-9D9090F5C6FE}" srcOrd="3" destOrd="0" presId="urn:microsoft.com/office/officeart/2005/8/layout/default"/>
    <dgm:cxn modelId="{9B955C64-749D-41D6-8A8C-2FD9D07A997E}" type="presParOf" srcId="{39934040-BDB2-4DB3-98B5-0195878AE6AE}" destId="{DCCA1126-0DDE-4DE9-BF00-992C2EE42D82}" srcOrd="4" destOrd="0" presId="urn:microsoft.com/office/officeart/2005/8/layout/default"/>
    <dgm:cxn modelId="{C743A757-ACE6-459C-8BB6-7A3E71F73692}" type="presParOf" srcId="{39934040-BDB2-4DB3-98B5-0195878AE6AE}" destId="{3DEF2073-9201-4BAB-A7AD-CD24CC744301}" srcOrd="5" destOrd="0" presId="urn:microsoft.com/office/officeart/2005/8/layout/default"/>
    <dgm:cxn modelId="{447A8C4F-C6D8-4BD9-9547-34371D650742}" type="presParOf" srcId="{39934040-BDB2-4DB3-98B5-0195878AE6AE}" destId="{95E4CB8C-4370-4FB3-B36D-046794516F8D}" srcOrd="6" destOrd="0" presId="urn:microsoft.com/office/officeart/2005/8/layout/default"/>
    <dgm:cxn modelId="{A57EC65E-7BB7-4C0D-A2F7-4DB0CF25710E}" type="presParOf" srcId="{39934040-BDB2-4DB3-98B5-0195878AE6AE}" destId="{64E630EB-F463-4826-8CF1-25CEC240F4AA}" srcOrd="7" destOrd="0" presId="urn:microsoft.com/office/officeart/2005/8/layout/default"/>
    <dgm:cxn modelId="{127B0E1A-56A1-4BBB-8C91-03633DAA06B5}" type="presParOf" srcId="{39934040-BDB2-4DB3-98B5-0195878AE6AE}" destId="{977133BA-C8C3-4DAB-850D-281B8333166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2D1E25-FCB6-4205-96F1-76902E014575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CAA917BB-5D40-4146-AE48-C840B88976E9}">
      <dgm:prSet phldrT="[Text]" custT="1"/>
      <dgm:spPr/>
      <dgm:t>
        <a:bodyPr/>
        <a:lstStyle/>
        <a:p>
          <a:r>
            <a:rPr lang="sk-SK" sz="2800" dirty="0"/>
            <a:t>Spracovanie počítačovej prezentácie</a:t>
          </a:r>
        </a:p>
      </dgm:t>
    </dgm:pt>
    <dgm:pt modelId="{5C27D2ED-63E2-4D74-9028-BCA4C9813D5C}" type="parTrans" cxnId="{A635DE0D-C689-4FE4-A8DA-75B8532AC4D1}">
      <dgm:prSet/>
      <dgm:spPr/>
      <dgm:t>
        <a:bodyPr/>
        <a:lstStyle/>
        <a:p>
          <a:endParaRPr lang="sk-SK" sz="2400"/>
        </a:p>
      </dgm:t>
    </dgm:pt>
    <dgm:pt modelId="{204B12B1-B1AE-4456-A2F1-18029377B321}" type="sibTrans" cxnId="{A635DE0D-C689-4FE4-A8DA-75B8532AC4D1}">
      <dgm:prSet/>
      <dgm:spPr/>
      <dgm:t>
        <a:bodyPr/>
        <a:lstStyle/>
        <a:p>
          <a:endParaRPr lang="sk-SK" sz="2400"/>
        </a:p>
      </dgm:t>
    </dgm:pt>
    <dgm:pt modelId="{A4E6BE55-EE70-4851-A555-D5CFBE7FD127}">
      <dgm:prSet phldrT="[Text]" custT="1"/>
      <dgm:spPr/>
      <dgm:t>
        <a:bodyPr/>
        <a:lstStyle/>
        <a:p>
          <a:r>
            <a:rPr lang="sk-SK" sz="2000" dirty="0"/>
            <a:t>Prvá a posledná snímka</a:t>
          </a:r>
        </a:p>
      </dgm:t>
    </dgm:pt>
    <dgm:pt modelId="{E95D137E-8FAF-4F4F-92BE-76E5F0B32AB0}" type="parTrans" cxnId="{5A697B15-04BF-4C32-8A7B-CEB02F3B05F4}">
      <dgm:prSet custT="1"/>
      <dgm:spPr/>
      <dgm:t>
        <a:bodyPr/>
        <a:lstStyle/>
        <a:p>
          <a:endParaRPr lang="sk-SK" sz="1800"/>
        </a:p>
      </dgm:t>
    </dgm:pt>
    <dgm:pt modelId="{4EB83912-7AA9-4569-8553-07D62DDD8F2A}" type="sibTrans" cxnId="{5A697B15-04BF-4C32-8A7B-CEB02F3B05F4}">
      <dgm:prSet/>
      <dgm:spPr/>
      <dgm:t>
        <a:bodyPr/>
        <a:lstStyle/>
        <a:p>
          <a:endParaRPr lang="sk-SK" sz="2400"/>
        </a:p>
      </dgm:t>
    </dgm:pt>
    <dgm:pt modelId="{2D0546E3-07CD-427D-A6ED-ABA35958000C}">
      <dgm:prSet phldrT="[Text]" custT="1"/>
      <dgm:spPr/>
      <dgm:t>
        <a:bodyPr/>
        <a:lstStyle/>
        <a:p>
          <a:r>
            <a:rPr lang="sk-SK" sz="2000" dirty="0"/>
            <a:t>Stručné texty</a:t>
          </a:r>
        </a:p>
      </dgm:t>
    </dgm:pt>
    <dgm:pt modelId="{2DF2683A-40DF-4576-8FF4-9D5449B85086}" type="parTrans" cxnId="{16FB2549-1AD7-4383-BE91-7E59BF11AD7B}">
      <dgm:prSet custT="1"/>
      <dgm:spPr/>
      <dgm:t>
        <a:bodyPr/>
        <a:lstStyle/>
        <a:p>
          <a:endParaRPr lang="sk-SK" sz="1800"/>
        </a:p>
      </dgm:t>
    </dgm:pt>
    <dgm:pt modelId="{734C9E06-C526-48F2-8A0F-2BAF7352A4F2}" type="sibTrans" cxnId="{16FB2549-1AD7-4383-BE91-7E59BF11AD7B}">
      <dgm:prSet/>
      <dgm:spPr/>
      <dgm:t>
        <a:bodyPr/>
        <a:lstStyle/>
        <a:p>
          <a:endParaRPr lang="sk-SK" sz="2400"/>
        </a:p>
      </dgm:t>
    </dgm:pt>
    <dgm:pt modelId="{034C8124-9690-421E-BED5-52C94BC361C0}">
      <dgm:prSet phldrT="[Text]" custT="1"/>
      <dgm:spPr/>
      <dgm:t>
        <a:bodyPr/>
        <a:lstStyle/>
        <a:p>
          <a:r>
            <a:rPr lang="sk-SK" sz="2000" dirty="0"/>
            <a:t>Farebný kontrast</a:t>
          </a:r>
        </a:p>
      </dgm:t>
    </dgm:pt>
    <dgm:pt modelId="{6CCCDCE3-5448-4A62-9160-FE57A12DC41A}" type="parTrans" cxnId="{9044E3AD-3751-4EA3-94FE-110DFD54048D}">
      <dgm:prSet custT="1"/>
      <dgm:spPr/>
      <dgm:t>
        <a:bodyPr/>
        <a:lstStyle/>
        <a:p>
          <a:endParaRPr lang="sk-SK" sz="1800"/>
        </a:p>
      </dgm:t>
    </dgm:pt>
    <dgm:pt modelId="{5C8FC26E-CA1A-48D6-B748-D94BFF204D74}" type="sibTrans" cxnId="{9044E3AD-3751-4EA3-94FE-110DFD54048D}">
      <dgm:prSet/>
      <dgm:spPr/>
      <dgm:t>
        <a:bodyPr/>
        <a:lstStyle/>
        <a:p>
          <a:endParaRPr lang="sk-SK" sz="2400"/>
        </a:p>
      </dgm:t>
    </dgm:pt>
    <dgm:pt modelId="{363BEF89-7C54-4CB0-80D2-5111B7F0094E}">
      <dgm:prSet phldrT="[Text]" custT="1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>
        <a:solidFill>
          <a:srgbClr val="30ACEC">
            <a:alpha val="50000"/>
            <a:hueOff val="0"/>
            <a:satOff val="0"/>
            <a:lumOff val="0"/>
            <a:alphaOff val="0"/>
          </a:srgbClr>
        </a:solidFill>
        <a:ln w="15875" cap="rnd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25400" tIns="25400" rIns="25400" bIns="254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kern="1200" dirty="0">
              <a:solidFill>
                <a:prstClr val="black"/>
              </a:solidFill>
              <a:latin typeface="Corbel" panose="020B0503020204020204"/>
              <a:ea typeface="+mn-ea"/>
              <a:cs typeface="+mn-cs"/>
            </a:rPr>
            <a:t>Navigačné prvky</a:t>
          </a:r>
        </a:p>
      </dgm:t>
    </dgm:pt>
    <dgm:pt modelId="{C8599D27-C61C-437D-A093-21724F4A1D75}" type="parTrans" cxnId="{D512D7F6-2BA5-4EDD-BD5A-1A218729D0FD}">
      <dgm:prSet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sk-SK" sz="1800"/>
        </a:p>
      </dgm:t>
    </dgm:pt>
    <dgm:pt modelId="{2BC8B02D-970A-46F8-A19E-F6E137D3015D}" type="sibTrans" cxnId="{D512D7F6-2BA5-4EDD-BD5A-1A218729D0FD}">
      <dgm:prSet/>
      <dgm:spPr/>
      <dgm:t>
        <a:bodyPr/>
        <a:lstStyle/>
        <a:p>
          <a:endParaRPr lang="sk-SK" sz="2400"/>
        </a:p>
      </dgm:t>
    </dgm:pt>
    <dgm:pt modelId="{9C1D8B62-2A02-4D74-9DA7-BD8569405874}">
      <dgm:prSet custT="1"/>
      <dgm:spPr/>
      <dgm:t>
        <a:bodyPr/>
        <a:lstStyle/>
        <a:p>
          <a:r>
            <a:rPr lang="sk-SK" sz="2000" dirty="0"/>
            <a:t>Všetko s mierou</a:t>
          </a:r>
        </a:p>
      </dgm:t>
    </dgm:pt>
    <dgm:pt modelId="{903990B7-658E-4BFC-9137-7CCDE5B1EEFC}" type="parTrans" cxnId="{3294A403-65CC-47D8-8D45-DF42771D8B8E}">
      <dgm:prSet custT="1"/>
      <dgm:spPr/>
      <dgm:t>
        <a:bodyPr/>
        <a:lstStyle/>
        <a:p>
          <a:endParaRPr lang="sk-SK" sz="1800"/>
        </a:p>
      </dgm:t>
    </dgm:pt>
    <dgm:pt modelId="{EFC9145D-AFDE-4C0E-8585-D0D625667879}" type="sibTrans" cxnId="{3294A403-65CC-47D8-8D45-DF42771D8B8E}">
      <dgm:prSet/>
      <dgm:spPr/>
      <dgm:t>
        <a:bodyPr/>
        <a:lstStyle/>
        <a:p>
          <a:endParaRPr lang="sk-SK" sz="2400"/>
        </a:p>
      </dgm:t>
    </dgm:pt>
    <dgm:pt modelId="{2ADBC85F-0693-4FCC-A822-EAF5FA48920C}">
      <dgm:prSet custT="1"/>
      <dgm:spPr/>
      <dgm:t>
        <a:bodyPr/>
        <a:lstStyle/>
        <a:p>
          <a:r>
            <a:rPr lang="sk-SK" sz="2000" dirty="0"/>
            <a:t>Kontrola pravopisu</a:t>
          </a:r>
        </a:p>
      </dgm:t>
    </dgm:pt>
    <dgm:pt modelId="{C98D5DD7-D98A-4219-885C-C660FA1DCDF2}" type="parTrans" cxnId="{F1220BD7-AFF0-4513-A3B0-21AF9159C4C0}">
      <dgm:prSet custT="1"/>
      <dgm:spPr/>
      <dgm:t>
        <a:bodyPr/>
        <a:lstStyle/>
        <a:p>
          <a:endParaRPr lang="sk-SK" sz="1800"/>
        </a:p>
      </dgm:t>
    </dgm:pt>
    <dgm:pt modelId="{925330E9-C111-49E0-9F3F-AE7FB660DA79}" type="sibTrans" cxnId="{F1220BD7-AFF0-4513-A3B0-21AF9159C4C0}">
      <dgm:prSet/>
      <dgm:spPr/>
      <dgm:t>
        <a:bodyPr/>
        <a:lstStyle/>
        <a:p>
          <a:endParaRPr lang="sk-SK" sz="2400"/>
        </a:p>
      </dgm:t>
    </dgm:pt>
    <dgm:pt modelId="{93FB9E64-93B3-4E2B-A601-7613771F4570}" type="pres">
      <dgm:prSet presAssocID="{1F2D1E25-FCB6-4205-96F1-76902E014575}" presName="composite" presStyleCnt="0">
        <dgm:presLayoutVars>
          <dgm:chMax val="1"/>
          <dgm:dir/>
          <dgm:resizeHandles val="exact"/>
        </dgm:presLayoutVars>
      </dgm:prSet>
      <dgm:spPr/>
    </dgm:pt>
    <dgm:pt modelId="{FB0194A0-3489-4A9E-8B1D-3BD3E9C35427}" type="pres">
      <dgm:prSet presAssocID="{1F2D1E25-FCB6-4205-96F1-76902E014575}" presName="radial" presStyleCnt="0">
        <dgm:presLayoutVars>
          <dgm:animLvl val="ctr"/>
        </dgm:presLayoutVars>
      </dgm:prSet>
      <dgm:spPr/>
    </dgm:pt>
    <dgm:pt modelId="{8AAD2C5F-5716-4E89-95AE-B726FAE2C15F}" type="pres">
      <dgm:prSet presAssocID="{CAA917BB-5D40-4146-AE48-C840B88976E9}" presName="centerShape" presStyleLbl="vennNode1" presStyleIdx="0" presStyleCnt="7"/>
      <dgm:spPr/>
    </dgm:pt>
    <dgm:pt modelId="{AC637EF3-376B-4C6F-8F3B-C5279D3D4E58}" type="pres">
      <dgm:prSet presAssocID="{A4E6BE55-EE70-4851-A555-D5CFBE7FD127}" presName="node" presStyleLbl="vennNode1" presStyleIdx="1" presStyleCnt="7">
        <dgm:presLayoutVars>
          <dgm:bulletEnabled val="1"/>
        </dgm:presLayoutVars>
      </dgm:prSet>
      <dgm:spPr/>
    </dgm:pt>
    <dgm:pt modelId="{D7047626-82F5-4C67-90AF-E0F31DB37164}" type="pres">
      <dgm:prSet presAssocID="{2D0546E3-07CD-427D-A6ED-ABA35958000C}" presName="node" presStyleLbl="vennNode1" presStyleIdx="2" presStyleCnt="7">
        <dgm:presLayoutVars>
          <dgm:bulletEnabled val="1"/>
        </dgm:presLayoutVars>
      </dgm:prSet>
      <dgm:spPr/>
    </dgm:pt>
    <dgm:pt modelId="{84E29D30-F09E-4904-937F-4ECD2A5D9FED}" type="pres">
      <dgm:prSet presAssocID="{034C8124-9690-421E-BED5-52C94BC361C0}" presName="node" presStyleLbl="vennNode1" presStyleIdx="3" presStyleCnt="7">
        <dgm:presLayoutVars>
          <dgm:bulletEnabled val="1"/>
        </dgm:presLayoutVars>
      </dgm:prSet>
      <dgm:spPr/>
    </dgm:pt>
    <dgm:pt modelId="{BF2265DD-F57B-4ED2-8041-BC8A8C61C213}" type="pres">
      <dgm:prSet presAssocID="{363BEF89-7C54-4CB0-80D2-5111B7F0094E}" presName="node" presStyleLbl="vennNode1" presStyleIdx="4" presStyleCnt="7">
        <dgm:presLayoutVars>
          <dgm:bulletEnabled val="1"/>
        </dgm:presLayoutVars>
      </dgm:prSet>
      <dgm:spPr>
        <a:xfrm>
          <a:off x="4760136" y="4487133"/>
          <a:ext cx="1722324" cy="1722324"/>
        </a:xfrm>
        <a:prstGeom prst="ellipse">
          <a:avLst/>
        </a:prstGeom>
      </dgm:spPr>
    </dgm:pt>
    <dgm:pt modelId="{D7725EC8-2B35-4F46-A278-DB6A75C16495}" type="pres">
      <dgm:prSet presAssocID="{9C1D8B62-2A02-4D74-9DA7-BD8569405874}" presName="node" presStyleLbl="vennNode1" presStyleIdx="5" presStyleCnt="7">
        <dgm:presLayoutVars>
          <dgm:bulletEnabled val="1"/>
        </dgm:presLayoutVars>
      </dgm:prSet>
      <dgm:spPr/>
    </dgm:pt>
    <dgm:pt modelId="{DC4D4818-105B-41F9-9E28-736CDF331D23}" type="pres">
      <dgm:prSet presAssocID="{2ADBC85F-0693-4FCC-A822-EAF5FA48920C}" presName="node" presStyleLbl="vennNode1" presStyleIdx="6" presStyleCnt="7">
        <dgm:presLayoutVars>
          <dgm:bulletEnabled val="1"/>
        </dgm:presLayoutVars>
      </dgm:prSet>
      <dgm:spPr/>
    </dgm:pt>
  </dgm:ptLst>
  <dgm:cxnLst>
    <dgm:cxn modelId="{3294A403-65CC-47D8-8D45-DF42771D8B8E}" srcId="{CAA917BB-5D40-4146-AE48-C840B88976E9}" destId="{9C1D8B62-2A02-4D74-9DA7-BD8569405874}" srcOrd="4" destOrd="0" parTransId="{903990B7-658E-4BFC-9137-7CCDE5B1EEFC}" sibTransId="{EFC9145D-AFDE-4C0E-8585-D0D625667879}"/>
    <dgm:cxn modelId="{38693D04-7315-499F-90DF-D2ACD2A5675D}" type="presOf" srcId="{2ADBC85F-0693-4FCC-A822-EAF5FA48920C}" destId="{DC4D4818-105B-41F9-9E28-736CDF331D23}" srcOrd="0" destOrd="0" presId="urn:microsoft.com/office/officeart/2005/8/layout/radial3"/>
    <dgm:cxn modelId="{224A130C-F825-493D-B423-D3E8D8F609B6}" type="presOf" srcId="{2D0546E3-07CD-427D-A6ED-ABA35958000C}" destId="{D7047626-82F5-4C67-90AF-E0F31DB37164}" srcOrd="0" destOrd="0" presId="urn:microsoft.com/office/officeart/2005/8/layout/radial3"/>
    <dgm:cxn modelId="{A635DE0D-C689-4FE4-A8DA-75B8532AC4D1}" srcId="{1F2D1E25-FCB6-4205-96F1-76902E014575}" destId="{CAA917BB-5D40-4146-AE48-C840B88976E9}" srcOrd="0" destOrd="0" parTransId="{5C27D2ED-63E2-4D74-9028-BCA4C9813D5C}" sibTransId="{204B12B1-B1AE-4456-A2F1-18029377B321}"/>
    <dgm:cxn modelId="{5A697B15-04BF-4C32-8A7B-CEB02F3B05F4}" srcId="{CAA917BB-5D40-4146-AE48-C840B88976E9}" destId="{A4E6BE55-EE70-4851-A555-D5CFBE7FD127}" srcOrd="0" destOrd="0" parTransId="{E95D137E-8FAF-4F4F-92BE-76E5F0B32AB0}" sibTransId="{4EB83912-7AA9-4569-8553-07D62DDD8F2A}"/>
    <dgm:cxn modelId="{B4085D1D-C52F-447D-8F9F-240D7DD70FD2}" type="presOf" srcId="{9C1D8B62-2A02-4D74-9DA7-BD8569405874}" destId="{D7725EC8-2B35-4F46-A278-DB6A75C16495}" srcOrd="0" destOrd="0" presId="urn:microsoft.com/office/officeart/2005/8/layout/radial3"/>
    <dgm:cxn modelId="{DA2B9621-32CB-42A1-9E62-59FEAFF890D4}" type="presOf" srcId="{A4E6BE55-EE70-4851-A555-D5CFBE7FD127}" destId="{AC637EF3-376B-4C6F-8F3B-C5279D3D4E58}" srcOrd="0" destOrd="0" presId="urn:microsoft.com/office/officeart/2005/8/layout/radial3"/>
    <dgm:cxn modelId="{16FB2549-1AD7-4383-BE91-7E59BF11AD7B}" srcId="{CAA917BB-5D40-4146-AE48-C840B88976E9}" destId="{2D0546E3-07CD-427D-A6ED-ABA35958000C}" srcOrd="1" destOrd="0" parTransId="{2DF2683A-40DF-4576-8FF4-9D5449B85086}" sibTransId="{734C9E06-C526-48F2-8A0F-2BAF7352A4F2}"/>
    <dgm:cxn modelId="{C7815675-0DFB-4F03-AB96-47AD2B2E7099}" type="presOf" srcId="{034C8124-9690-421E-BED5-52C94BC361C0}" destId="{84E29D30-F09E-4904-937F-4ECD2A5D9FED}" srcOrd="0" destOrd="0" presId="urn:microsoft.com/office/officeart/2005/8/layout/radial3"/>
    <dgm:cxn modelId="{12A95DA5-F003-4616-BF80-A60A2C986A62}" type="presOf" srcId="{1F2D1E25-FCB6-4205-96F1-76902E014575}" destId="{93FB9E64-93B3-4E2B-A601-7613771F4570}" srcOrd="0" destOrd="0" presId="urn:microsoft.com/office/officeart/2005/8/layout/radial3"/>
    <dgm:cxn modelId="{9044E3AD-3751-4EA3-94FE-110DFD54048D}" srcId="{CAA917BB-5D40-4146-AE48-C840B88976E9}" destId="{034C8124-9690-421E-BED5-52C94BC361C0}" srcOrd="2" destOrd="0" parTransId="{6CCCDCE3-5448-4A62-9160-FE57A12DC41A}" sibTransId="{5C8FC26E-CA1A-48D6-B748-D94BFF204D74}"/>
    <dgm:cxn modelId="{F1220BD7-AFF0-4513-A3B0-21AF9159C4C0}" srcId="{CAA917BB-5D40-4146-AE48-C840B88976E9}" destId="{2ADBC85F-0693-4FCC-A822-EAF5FA48920C}" srcOrd="5" destOrd="0" parTransId="{C98D5DD7-D98A-4219-885C-C660FA1DCDF2}" sibTransId="{925330E9-C111-49E0-9F3F-AE7FB660DA79}"/>
    <dgm:cxn modelId="{DACA5FF1-E113-4A93-92A4-7718E01BFC5C}" type="presOf" srcId="{363BEF89-7C54-4CB0-80D2-5111B7F0094E}" destId="{BF2265DD-F57B-4ED2-8041-BC8A8C61C213}" srcOrd="0" destOrd="0" presId="urn:microsoft.com/office/officeart/2005/8/layout/radial3"/>
    <dgm:cxn modelId="{D512D7F6-2BA5-4EDD-BD5A-1A218729D0FD}" srcId="{CAA917BB-5D40-4146-AE48-C840B88976E9}" destId="{363BEF89-7C54-4CB0-80D2-5111B7F0094E}" srcOrd="3" destOrd="0" parTransId="{C8599D27-C61C-437D-A093-21724F4A1D75}" sibTransId="{2BC8B02D-970A-46F8-A19E-F6E137D3015D}"/>
    <dgm:cxn modelId="{55088DF7-7120-46DD-BE9A-3730547B1D3A}" type="presOf" srcId="{CAA917BB-5D40-4146-AE48-C840B88976E9}" destId="{8AAD2C5F-5716-4E89-95AE-B726FAE2C15F}" srcOrd="0" destOrd="0" presId="urn:microsoft.com/office/officeart/2005/8/layout/radial3"/>
    <dgm:cxn modelId="{D92D503C-7B60-4AF4-9E5D-F0C8D8797A45}" type="presParOf" srcId="{93FB9E64-93B3-4E2B-A601-7613771F4570}" destId="{FB0194A0-3489-4A9E-8B1D-3BD3E9C35427}" srcOrd="0" destOrd="0" presId="urn:microsoft.com/office/officeart/2005/8/layout/radial3"/>
    <dgm:cxn modelId="{ADBF4E40-5650-4F7C-995A-4FAA9894C27F}" type="presParOf" srcId="{FB0194A0-3489-4A9E-8B1D-3BD3E9C35427}" destId="{8AAD2C5F-5716-4E89-95AE-B726FAE2C15F}" srcOrd="0" destOrd="0" presId="urn:microsoft.com/office/officeart/2005/8/layout/radial3"/>
    <dgm:cxn modelId="{DCBDACE4-08EF-4102-B5A2-DBB6C3DB5C51}" type="presParOf" srcId="{FB0194A0-3489-4A9E-8B1D-3BD3E9C35427}" destId="{AC637EF3-376B-4C6F-8F3B-C5279D3D4E58}" srcOrd="1" destOrd="0" presId="urn:microsoft.com/office/officeart/2005/8/layout/radial3"/>
    <dgm:cxn modelId="{BF45A16F-334D-49DC-A1B3-D8AD66757E60}" type="presParOf" srcId="{FB0194A0-3489-4A9E-8B1D-3BD3E9C35427}" destId="{D7047626-82F5-4C67-90AF-E0F31DB37164}" srcOrd="2" destOrd="0" presId="urn:microsoft.com/office/officeart/2005/8/layout/radial3"/>
    <dgm:cxn modelId="{25A7FA85-F587-4C32-ADFA-EC92E5D9082D}" type="presParOf" srcId="{FB0194A0-3489-4A9E-8B1D-3BD3E9C35427}" destId="{84E29D30-F09E-4904-937F-4ECD2A5D9FED}" srcOrd="3" destOrd="0" presId="urn:microsoft.com/office/officeart/2005/8/layout/radial3"/>
    <dgm:cxn modelId="{1AC0309D-7203-4CF6-857A-668B69D2E016}" type="presParOf" srcId="{FB0194A0-3489-4A9E-8B1D-3BD3E9C35427}" destId="{BF2265DD-F57B-4ED2-8041-BC8A8C61C213}" srcOrd="4" destOrd="0" presId="urn:microsoft.com/office/officeart/2005/8/layout/radial3"/>
    <dgm:cxn modelId="{CC5FA93F-DF43-46D6-870E-E01D0771DAB8}" type="presParOf" srcId="{FB0194A0-3489-4A9E-8B1D-3BD3E9C35427}" destId="{D7725EC8-2B35-4F46-A278-DB6A75C16495}" srcOrd="5" destOrd="0" presId="urn:microsoft.com/office/officeart/2005/8/layout/radial3"/>
    <dgm:cxn modelId="{B2B594C9-0096-4CA9-9DCD-A1144DF6E08E}" type="presParOf" srcId="{FB0194A0-3489-4A9E-8B1D-3BD3E9C35427}" destId="{DC4D4818-105B-41F9-9E28-736CDF331D23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184329E-2E49-4E62-9CB7-8CD88CAA3074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9944F7D7-AC76-451D-8AF0-2A3CE043BB48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endParaRPr lang="sk-SK" sz="2400" dirty="0"/>
        </a:p>
        <a:p>
          <a:pPr>
            <a:lnSpc>
              <a:spcPct val="100000"/>
            </a:lnSpc>
            <a:spcAft>
              <a:spcPts val="0"/>
            </a:spcAft>
          </a:pPr>
          <a:r>
            <a:rPr lang="sk-SK" sz="2400" dirty="0"/>
            <a:t>Naj-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sk-SK" sz="2400" dirty="0"/>
            <a:t>dôležitejšie informácie</a:t>
          </a:r>
        </a:p>
      </dgm:t>
    </dgm:pt>
    <dgm:pt modelId="{A513B9E2-79A9-43B9-A113-DA9A39C1E69D}" type="parTrans" cxnId="{97B65397-78BA-496C-A64E-6B10623F299C}">
      <dgm:prSet/>
      <dgm:spPr/>
      <dgm:t>
        <a:bodyPr/>
        <a:lstStyle/>
        <a:p>
          <a:endParaRPr lang="sk-SK"/>
        </a:p>
      </dgm:t>
    </dgm:pt>
    <dgm:pt modelId="{0891FB61-936D-4085-82C9-EA93D7CEFCFA}" type="sibTrans" cxnId="{97B65397-78BA-496C-A64E-6B10623F299C}">
      <dgm:prSet/>
      <dgm:spPr/>
      <dgm:t>
        <a:bodyPr/>
        <a:lstStyle/>
        <a:p>
          <a:endParaRPr lang="sk-SK"/>
        </a:p>
      </dgm:t>
    </dgm:pt>
    <dgm:pt modelId="{833A4AE2-7890-4710-9463-AD464C5614CA}">
      <dgm:prSet phldrT="[Text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k-SK" dirty="0"/>
            <a:t>Zaujímavé fakty a detaily</a:t>
          </a:r>
        </a:p>
      </dgm:t>
    </dgm:pt>
    <dgm:pt modelId="{F98C8697-EE01-452A-A7FE-3F2EF9D56470}" type="parTrans" cxnId="{1C2ED19A-D698-4B8C-B28B-0D0BD1FC3D57}">
      <dgm:prSet/>
      <dgm:spPr/>
      <dgm:t>
        <a:bodyPr/>
        <a:lstStyle/>
        <a:p>
          <a:endParaRPr lang="sk-SK"/>
        </a:p>
      </dgm:t>
    </dgm:pt>
    <dgm:pt modelId="{4892D79B-6F25-4AAA-BED1-13786119F57C}" type="sibTrans" cxnId="{1C2ED19A-D698-4B8C-B28B-0D0BD1FC3D57}">
      <dgm:prSet/>
      <dgm:spPr/>
      <dgm:t>
        <a:bodyPr/>
        <a:lstStyle/>
        <a:p>
          <a:endParaRPr lang="sk-SK"/>
        </a:p>
      </dgm:t>
    </dgm:pt>
    <dgm:pt modelId="{D20357EF-6DC6-49F3-AFDD-CE8344FB182A}">
      <dgm:prSet phldrT="[Text]"/>
      <dgm:spPr/>
      <dgm:t>
        <a:bodyPr/>
        <a:lstStyle/>
        <a:p>
          <a:r>
            <a:rPr lang="sk-SK" dirty="0"/>
            <a:t>Všeobecné informácie – prehľad o téme</a:t>
          </a:r>
        </a:p>
      </dgm:t>
    </dgm:pt>
    <dgm:pt modelId="{7006E7AB-7539-4878-A564-B07F6CC37D8B}" type="parTrans" cxnId="{3EB35C4D-35DE-417C-B94A-1CE0825A65FC}">
      <dgm:prSet/>
      <dgm:spPr/>
      <dgm:t>
        <a:bodyPr/>
        <a:lstStyle/>
        <a:p>
          <a:endParaRPr lang="sk-SK"/>
        </a:p>
      </dgm:t>
    </dgm:pt>
    <dgm:pt modelId="{6E29C82C-A0FB-47D4-9E5F-7C5E1E0AD334}" type="sibTrans" cxnId="{3EB35C4D-35DE-417C-B94A-1CE0825A65FC}">
      <dgm:prSet/>
      <dgm:spPr/>
      <dgm:t>
        <a:bodyPr/>
        <a:lstStyle/>
        <a:p>
          <a:endParaRPr lang="sk-SK"/>
        </a:p>
      </dgm:t>
    </dgm:pt>
    <dgm:pt modelId="{5793B897-C42D-4B8F-A806-5BEF45B6007E}" type="pres">
      <dgm:prSet presAssocID="{2184329E-2E49-4E62-9CB7-8CD88CAA3074}" presName="Name0" presStyleCnt="0">
        <dgm:presLayoutVars>
          <dgm:dir/>
          <dgm:animLvl val="lvl"/>
          <dgm:resizeHandles val="exact"/>
        </dgm:presLayoutVars>
      </dgm:prSet>
      <dgm:spPr/>
    </dgm:pt>
    <dgm:pt modelId="{44A81788-C795-4EE6-A6AD-FA7559420DD3}" type="pres">
      <dgm:prSet presAssocID="{9944F7D7-AC76-451D-8AF0-2A3CE043BB48}" presName="Name8" presStyleCnt="0"/>
      <dgm:spPr/>
    </dgm:pt>
    <dgm:pt modelId="{23628FEA-5D16-4673-AD65-36498A69C76D}" type="pres">
      <dgm:prSet presAssocID="{9944F7D7-AC76-451D-8AF0-2A3CE043BB48}" presName="level" presStyleLbl="node1" presStyleIdx="0" presStyleCnt="3">
        <dgm:presLayoutVars>
          <dgm:chMax val="1"/>
          <dgm:bulletEnabled val="1"/>
        </dgm:presLayoutVars>
      </dgm:prSet>
      <dgm:spPr/>
    </dgm:pt>
    <dgm:pt modelId="{5C18F06B-3D06-4C5C-B26C-B09A8B1B1C26}" type="pres">
      <dgm:prSet presAssocID="{9944F7D7-AC76-451D-8AF0-2A3CE043BB4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100424A-C01E-4566-9AC2-FF85D8FB5112}" type="pres">
      <dgm:prSet presAssocID="{833A4AE2-7890-4710-9463-AD464C5614CA}" presName="Name8" presStyleCnt="0"/>
      <dgm:spPr/>
    </dgm:pt>
    <dgm:pt modelId="{3ACDC26B-60AD-4460-A4B7-329B60171B16}" type="pres">
      <dgm:prSet presAssocID="{833A4AE2-7890-4710-9463-AD464C5614CA}" presName="level" presStyleLbl="node1" presStyleIdx="1" presStyleCnt="3">
        <dgm:presLayoutVars>
          <dgm:chMax val="1"/>
          <dgm:bulletEnabled val="1"/>
        </dgm:presLayoutVars>
      </dgm:prSet>
      <dgm:spPr/>
    </dgm:pt>
    <dgm:pt modelId="{89C30250-D2BA-4968-94D6-073B244232EB}" type="pres">
      <dgm:prSet presAssocID="{833A4AE2-7890-4710-9463-AD464C5614C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9AFF3EB-BB38-4000-8301-A01DA1CA9B9D}" type="pres">
      <dgm:prSet presAssocID="{D20357EF-6DC6-49F3-AFDD-CE8344FB182A}" presName="Name8" presStyleCnt="0"/>
      <dgm:spPr/>
    </dgm:pt>
    <dgm:pt modelId="{3879BE39-9E4B-411B-8100-D6EBD41640B5}" type="pres">
      <dgm:prSet presAssocID="{D20357EF-6DC6-49F3-AFDD-CE8344FB182A}" presName="level" presStyleLbl="node1" presStyleIdx="2" presStyleCnt="3">
        <dgm:presLayoutVars>
          <dgm:chMax val="1"/>
          <dgm:bulletEnabled val="1"/>
        </dgm:presLayoutVars>
      </dgm:prSet>
      <dgm:spPr/>
    </dgm:pt>
    <dgm:pt modelId="{21414D13-2C2B-40FE-A3DB-94EC3DA5997F}" type="pres">
      <dgm:prSet presAssocID="{D20357EF-6DC6-49F3-AFDD-CE8344FB182A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B6D5BA03-F7F9-4A62-8D95-6D30725D2C0C}" type="presOf" srcId="{9944F7D7-AC76-451D-8AF0-2A3CE043BB48}" destId="{23628FEA-5D16-4673-AD65-36498A69C76D}" srcOrd="0" destOrd="0" presId="urn:microsoft.com/office/officeart/2005/8/layout/pyramid1"/>
    <dgm:cxn modelId="{870D542A-99A0-4234-B6BF-5A3AA60C3004}" type="presOf" srcId="{833A4AE2-7890-4710-9463-AD464C5614CA}" destId="{89C30250-D2BA-4968-94D6-073B244232EB}" srcOrd="1" destOrd="0" presId="urn:microsoft.com/office/officeart/2005/8/layout/pyramid1"/>
    <dgm:cxn modelId="{3EB35C4D-35DE-417C-B94A-1CE0825A65FC}" srcId="{2184329E-2E49-4E62-9CB7-8CD88CAA3074}" destId="{D20357EF-6DC6-49F3-AFDD-CE8344FB182A}" srcOrd="2" destOrd="0" parTransId="{7006E7AB-7539-4878-A564-B07F6CC37D8B}" sibTransId="{6E29C82C-A0FB-47D4-9E5F-7C5E1E0AD334}"/>
    <dgm:cxn modelId="{85240192-1744-4A00-A9D3-2A280016B38D}" type="presOf" srcId="{833A4AE2-7890-4710-9463-AD464C5614CA}" destId="{3ACDC26B-60AD-4460-A4B7-329B60171B16}" srcOrd="0" destOrd="0" presId="urn:microsoft.com/office/officeart/2005/8/layout/pyramid1"/>
    <dgm:cxn modelId="{97B65397-78BA-496C-A64E-6B10623F299C}" srcId="{2184329E-2E49-4E62-9CB7-8CD88CAA3074}" destId="{9944F7D7-AC76-451D-8AF0-2A3CE043BB48}" srcOrd="0" destOrd="0" parTransId="{A513B9E2-79A9-43B9-A113-DA9A39C1E69D}" sibTransId="{0891FB61-936D-4085-82C9-EA93D7CEFCFA}"/>
    <dgm:cxn modelId="{1C2ED19A-D698-4B8C-B28B-0D0BD1FC3D57}" srcId="{2184329E-2E49-4E62-9CB7-8CD88CAA3074}" destId="{833A4AE2-7890-4710-9463-AD464C5614CA}" srcOrd="1" destOrd="0" parTransId="{F98C8697-EE01-452A-A7FE-3F2EF9D56470}" sibTransId="{4892D79B-6F25-4AAA-BED1-13786119F57C}"/>
    <dgm:cxn modelId="{1FB1D2A1-5795-43EB-B932-D118597EA709}" type="presOf" srcId="{D20357EF-6DC6-49F3-AFDD-CE8344FB182A}" destId="{21414D13-2C2B-40FE-A3DB-94EC3DA5997F}" srcOrd="1" destOrd="0" presId="urn:microsoft.com/office/officeart/2005/8/layout/pyramid1"/>
    <dgm:cxn modelId="{2DFBD0B0-6838-4C4C-94AF-5F9D37A1A6B5}" type="presOf" srcId="{2184329E-2E49-4E62-9CB7-8CD88CAA3074}" destId="{5793B897-C42D-4B8F-A806-5BEF45B6007E}" srcOrd="0" destOrd="0" presId="urn:microsoft.com/office/officeart/2005/8/layout/pyramid1"/>
    <dgm:cxn modelId="{9BAD7AB1-0AB5-43A2-BECB-C553F07A526E}" type="presOf" srcId="{9944F7D7-AC76-451D-8AF0-2A3CE043BB48}" destId="{5C18F06B-3D06-4C5C-B26C-B09A8B1B1C26}" srcOrd="1" destOrd="0" presId="urn:microsoft.com/office/officeart/2005/8/layout/pyramid1"/>
    <dgm:cxn modelId="{F5DB37CA-9709-46D9-9F56-23AE456389E2}" type="presOf" srcId="{D20357EF-6DC6-49F3-AFDD-CE8344FB182A}" destId="{3879BE39-9E4B-411B-8100-D6EBD41640B5}" srcOrd="0" destOrd="0" presId="urn:microsoft.com/office/officeart/2005/8/layout/pyramid1"/>
    <dgm:cxn modelId="{8F712DA7-0944-4896-A345-DBB8BEA12D8D}" type="presParOf" srcId="{5793B897-C42D-4B8F-A806-5BEF45B6007E}" destId="{44A81788-C795-4EE6-A6AD-FA7559420DD3}" srcOrd="0" destOrd="0" presId="urn:microsoft.com/office/officeart/2005/8/layout/pyramid1"/>
    <dgm:cxn modelId="{A5ED1660-E668-4BB5-A01E-67B6804EB5C4}" type="presParOf" srcId="{44A81788-C795-4EE6-A6AD-FA7559420DD3}" destId="{23628FEA-5D16-4673-AD65-36498A69C76D}" srcOrd="0" destOrd="0" presId="urn:microsoft.com/office/officeart/2005/8/layout/pyramid1"/>
    <dgm:cxn modelId="{29A335C3-CF41-4A8C-B36F-0FBC06137880}" type="presParOf" srcId="{44A81788-C795-4EE6-A6AD-FA7559420DD3}" destId="{5C18F06B-3D06-4C5C-B26C-B09A8B1B1C26}" srcOrd="1" destOrd="0" presId="urn:microsoft.com/office/officeart/2005/8/layout/pyramid1"/>
    <dgm:cxn modelId="{8D6439D8-7D0A-4249-908B-338661089178}" type="presParOf" srcId="{5793B897-C42D-4B8F-A806-5BEF45B6007E}" destId="{9100424A-C01E-4566-9AC2-FF85D8FB5112}" srcOrd="1" destOrd="0" presId="urn:microsoft.com/office/officeart/2005/8/layout/pyramid1"/>
    <dgm:cxn modelId="{E27E1ECA-7B6E-4B76-8061-6D8FB69F694B}" type="presParOf" srcId="{9100424A-C01E-4566-9AC2-FF85D8FB5112}" destId="{3ACDC26B-60AD-4460-A4B7-329B60171B16}" srcOrd="0" destOrd="0" presId="urn:microsoft.com/office/officeart/2005/8/layout/pyramid1"/>
    <dgm:cxn modelId="{CC6C14DE-DBA5-4F0F-A842-4B96965EE041}" type="presParOf" srcId="{9100424A-C01E-4566-9AC2-FF85D8FB5112}" destId="{89C30250-D2BA-4968-94D6-073B244232EB}" srcOrd="1" destOrd="0" presId="urn:microsoft.com/office/officeart/2005/8/layout/pyramid1"/>
    <dgm:cxn modelId="{AB7B92C3-A634-46F9-8CFC-5E7FD4882337}" type="presParOf" srcId="{5793B897-C42D-4B8F-A806-5BEF45B6007E}" destId="{19AFF3EB-BB38-4000-8301-A01DA1CA9B9D}" srcOrd="2" destOrd="0" presId="urn:microsoft.com/office/officeart/2005/8/layout/pyramid1"/>
    <dgm:cxn modelId="{06679519-38E2-4614-A306-8DA1ADF98056}" type="presParOf" srcId="{19AFF3EB-BB38-4000-8301-A01DA1CA9B9D}" destId="{3879BE39-9E4B-411B-8100-D6EBD41640B5}" srcOrd="0" destOrd="0" presId="urn:microsoft.com/office/officeart/2005/8/layout/pyramid1"/>
    <dgm:cxn modelId="{8F43073B-0598-4255-9236-F7AE98D713EA}" type="presParOf" srcId="{19AFF3EB-BB38-4000-8301-A01DA1CA9B9D}" destId="{21414D13-2C2B-40FE-A3DB-94EC3DA5997F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FCCBDF-8373-4DAF-8F1E-76E906AA7F3B}">
      <dsp:nvSpPr>
        <dsp:cNvPr id="0" name=""/>
        <dsp:cNvSpPr/>
      </dsp:nvSpPr>
      <dsp:spPr>
        <a:xfrm>
          <a:off x="0" y="202149"/>
          <a:ext cx="3192186" cy="19153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sk-SK" sz="3200" b="1" kern="1200" dirty="0">
              <a:solidFill>
                <a:srgbClr val="C00000"/>
              </a:solidFill>
            </a:rPr>
            <a:t>20 % </a:t>
          </a:r>
          <a:br>
            <a:rPr lang="sk-SK" sz="3200" b="1" kern="1200" dirty="0">
              <a:solidFill>
                <a:srgbClr val="C00000"/>
              </a:solidFill>
            </a:rPr>
          </a:br>
          <a:r>
            <a:rPr lang="sk-SK" sz="3200" b="1" kern="1200" dirty="0">
              <a:solidFill>
                <a:schemeClr val="tx1"/>
              </a:solidFill>
            </a:rPr>
            <a:t>z počutého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467485" y="482640"/>
        <a:ext cx="2257216" cy="1354329"/>
      </dsp:txXfrm>
    </dsp:sp>
    <dsp:sp modelId="{8D3CBB42-360F-4E9E-9BCA-5D9A874F8B36}">
      <dsp:nvSpPr>
        <dsp:cNvPr id="0" name=""/>
        <dsp:cNvSpPr/>
      </dsp:nvSpPr>
      <dsp:spPr>
        <a:xfrm>
          <a:off x="3511405" y="202149"/>
          <a:ext cx="3192186" cy="19153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sk-SK" sz="3200" b="1" kern="1200" dirty="0">
              <a:solidFill>
                <a:srgbClr val="C00000"/>
              </a:solidFill>
            </a:rPr>
            <a:t>30 %</a:t>
          </a:r>
          <a:r>
            <a:rPr lang="sk-SK" sz="3200" b="1" kern="1200" dirty="0">
              <a:solidFill>
                <a:schemeClr val="tx1"/>
              </a:solidFill>
            </a:rPr>
            <a:t> 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200" b="1" kern="1200" dirty="0">
              <a:solidFill>
                <a:schemeClr val="tx1"/>
              </a:solidFill>
            </a:rPr>
            <a:t>z videného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3978890" y="482640"/>
        <a:ext cx="2257216" cy="1354329"/>
      </dsp:txXfrm>
    </dsp:sp>
    <dsp:sp modelId="{DCCA1126-0DDE-4DE9-BF00-992C2EE42D82}">
      <dsp:nvSpPr>
        <dsp:cNvPr id="0" name=""/>
        <dsp:cNvSpPr/>
      </dsp:nvSpPr>
      <dsp:spPr>
        <a:xfrm>
          <a:off x="7022810" y="202149"/>
          <a:ext cx="3192186" cy="19153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200" b="1" kern="1200" dirty="0">
              <a:solidFill>
                <a:srgbClr val="C00000"/>
              </a:solidFill>
            </a:rPr>
            <a:t>50 % </a:t>
          </a:r>
          <a:br>
            <a:rPr lang="sk-SK" sz="3200" b="1" kern="1200" dirty="0">
              <a:solidFill>
                <a:srgbClr val="C00000"/>
              </a:solidFill>
            </a:rPr>
          </a:br>
          <a:r>
            <a:rPr lang="sk-SK" sz="2800" b="1" kern="1200" dirty="0">
              <a:solidFill>
                <a:schemeClr val="tx1"/>
              </a:solidFill>
            </a:rPr>
            <a:t>ak vidí aj počuje súčasne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7490295" y="482640"/>
        <a:ext cx="2257216" cy="1354329"/>
      </dsp:txXfrm>
    </dsp:sp>
    <dsp:sp modelId="{95E4CB8C-4370-4FB3-B36D-046794516F8D}">
      <dsp:nvSpPr>
        <dsp:cNvPr id="0" name=""/>
        <dsp:cNvSpPr/>
      </dsp:nvSpPr>
      <dsp:spPr>
        <a:xfrm>
          <a:off x="1755702" y="2436679"/>
          <a:ext cx="3192186" cy="19153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sk-SK" sz="3200" b="1" kern="1200" dirty="0">
              <a:solidFill>
                <a:srgbClr val="C00000"/>
              </a:solidFill>
            </a:rPr>
            <a:t>70 % 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sk-SK" sz="3200" b="1" kern="1200" dirty="0">
              <a:solidFill>
                <a:schemeClr val="tx1"/>
              </a:solidFill>
            </a:rPr>
            <a:t>ak o tom aktívne diskutuje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2223187" y="2717170"/>
        <a:ext cx="2257216" cy="1354329"/>
      </dsp:txXfrm>
    </dsp:sp>
    <dsp:sp modelId="{977133BA-C8C3-4DAB-850D-281B83331669}">
      <dsp:nvSpPr>
        <dsp:cNvPr id="0" name=""/>
        <dsp:cNvSpPr/>
      </dsp:nvSpPr>
      <dsp:spPr>
        <a:xfrm>
          <a:off x="5267107" y="2436679"/>
          <a:ext cx="3192186" cy="19153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sk-SK" sz="3200" b="1" kern="1200" dirty="0">
              <a:solidFill>
                <a:srgbClr val="C00000"/>
              </a:solidFill>
            </a:rPr>
            <a:t>90 % </a:t>
          </a:r>
          <a:br>
            <a:rPr lang="sk-SK" sz="3200" b="1" kern="1200" dirty="0">
              <a:solidFill>
                <a:srgbClr val="C00000"/>
              </a:solidFill>
            </a:rPr>
          </a:br>
          <a:r>
            <a:rPr lang="sk-SK" sz="3200" b="1" kern="1200" dirty="0">
              <a:solidFill>
                <a:schemeClr val="tx1"/>
              </a:solidFill>
            </a:rPr>
            <a:t>ak to môže vykonávať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5734592" y="2717170"/>
        <a:ext cx="2257216" cy="13543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AD2C5F-5716-4E89-95AE-B726FAE2C15F}">
      <dsp:nvSpPr>
        <dsp:cNvPr id="0" name=""/>
        <dsp:cNvSpPr/>
      </dsp:nvSpPr>
      <dsp:spPr>
        <a:xfrm>
          <a:off x="3898973" y="1382711"/>
          <a:ext cx="3444649" cy="344464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800" kern="1200" dirty="0"/>
            <a:t>Spracovanie počítačovej prezentácie</a:t>
          </a:r>
        </a:p>
      </dsp:txBody>
      <dsp:txXfrm>
        <a:off x="4403430" y="1887168"/>
        <a:ext cx="2435735" cy="2435735"/>
      </dsp:txXfrm>
    </dsp:sp>
    <dsp:sp modelId="{AC637EF3-376B-4C6F-8F3B-C5279D3D4E58}">
      <dsp:nvSpPr>
        <dsp:cNvPr id="0" name=""/>
        <dsp:cNvSpPr/>
      </dsp:nvSpPr>
      <dsp:spPr>
        <a:xfrm>
          <a:off x="4760136" y="614"/>
          <a:ext cx="1722324" cy="172232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kern="1200" dirty="0"/>
            <a:t>Prvá a posledná snímka</a:t>
          </a:r>
        </a:p>
      </dsp:txBody>
      <dsp:txXfrm>
        <a:off x="5012365" y="252843"/>
        <a:ext cx="1217866" cy="1217866"/>
      </dsp:txXfrm>
    </dsp:sp>
    <dsp:sp modelId="{D7047626-82F5-4C67-90AF-E0F31DB37164}">
      <dsp:nvSpPr>
        <dsp:cNvPr id="0" name=""/>
        <dsp:cNvSpPr/>
      </dsp:nvSpPr>
      <dsp:spPr>
        <a:xfrm>
          <a:off x="6702855" y="1122244"/>
          <a:ext cx="1722324" cy="172232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kern="1200" dirty="0"/>
            <a:t>Stručné texty</a:t>
          </a:r>
        </a:p>
      </dsp:txBody>
      <dsp:txXfrm>
        <a:off x="6955084" y="1374473"/>
        <a:ext cx="1217866" cy="1217866"/>
      </dsp:txXfrm>
    </dsp:sp>
    <dsp:sp modelId="{84E29D30-F09E-4904-937F-4ECD2A5D9FED}">
      <dsp:nvSpPr>
        <dsp:cNvPr id="0" name=""/>
        <dsp:cNvSpPr/>
      </dsp:nvSpPr>
      <dsp:spPr>
        <a:xfrm>
          <a:off x="6702855" y="3365503"/>
          <a:ext cx="1722324" cy="172232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kern="1200" dirty="0"/>
            <a:t>Farebný kontrast</a:t>
          </a:r>
        </a:p>
      </dsp:txBody>
      <dsp:txXfrm>
        <a:off x="6955084" y="3617732"/>
        <a:ext cx="1217866" cy="1217866"/>
      </dsp:txXfrm>
    </dsp:sp>
    <dsp:sp modelId="{BF2265DD-F57B-4ED2-8041-BC8A8C61C213}">
      <dsp:nvSpPr>
        <dsp:cNvPr id="0" name=""/>
        <dsp:cNvSpPr/>
      </dsp:nvSpPr>
      <dsp:spPr>
        <a:xfrm>
          <a:off x="4760136" y="4487133"/>
          <a:ext cx="1722324" cy="1722324"/>
        </a:xfrm>
        <a:prstGeom prst="ellipse">
          <a:avLst/>
        </a:prstGeom>
        <a:solidFill>
          <a:srgbClr val="30ACEC">
            <a:alpha val="50000"/>
            <a:hueOff val="0"/>
            <a:satOff val="0"/>
            <a:lumOff val="0"/>
            <a:alphaOff val="0"/>
          </a:srgbClr>
        </a:solidFill>
        <a:ln w="15875" cap="rnd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kern="1200" dirty="0">
              <a:solidFill>
                <a:prstClr val="black"/>
              </a:solidFill>
              <a:latin typeface="Corbel" panose="020B0503020204020204"/>
              <a:ea typeface="+mn-ea"/>
              <a:cs typeface="+mn-cs"/>
            </a:rPr>
            <a:t>Navigačné prvky</a:t>
          </a:r>
        </a:p>
      </dsp:txBody>
      <dsp:txXfrm>
        <a:off x="5012365" y="4739362"/>
        <a:ext cx="1217866" cy="1217866"/>
      </dsp:txXfrm>
    </dsp:sp>
    <dsp:sp modelId="{D7725EC8-2B35-4F46-A278-DB6A75C16495}">
      <dsp:nvSpPr>
        <dsp:cNvPr id="0" name=""/>
        <dsp:cNvSpPr/>
      </dsp:nvSpPr>
      <dsp:spPr>
        <a:xfrm>
          <a:off x="2817416" y="3365503"/>
          <a:ext cx="1722324" cy="172232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kern="1200" dirty="0"/>
            <a:t>Všetko s mierou</a:t>
          </a:r>
        </a:p>
      </dsp:txBody>
      <dsp:txXfrm>
        <a:off x="3069645" y="3617732"/>
        <a:ext cx="1217866" cy="1217866"/>
      </dsp:txXfrm>
    </dsp:sp>
    <dsp:sp modelId="{DC4D4818-105B-41F9-9E28-736CDF331D23}">
      <dsp:nvSpPr>
        <dsp:cNvPr id="0" name=""/>
        <dsp:cNvSpPr/>
      </dsp:nvSpPr>
      <dsp:spPr>
        <a:xfrm>
          <a:off x="2817416" y="1122244"/>
          <a:ext cx="1722324" cy="172232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kern="1200" dirty="0"/>
            <a:t>Kontrola pravopisu</a:t>
          </a:r>
        </a:p>
      </dsp:txBody>
      <dsp:txXfrm>
        <a:off x="3069645" y="1374473"/>
        <a:ext cx="1217866" cy="12178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628FEA-5D16-4673-AD65-36498A69C76D}">
      <dsp:nvSpPr>
        <dsp:cNvPr id="0" name=""/>
        <dsp:cNvSpPr/>
      </dsp:nvSpPr>
      <dsp:spPr>
        <a:xfrm>
          <a:off x="2709333" y="0"/>
          <a:ext cx="2709333" cy="1806222"/>
        </a:xfrm>
        <a:prstGeom prst="trapezoid">
          <a:avLst>
            <a:gd name="adj" fmla="val 75000"/>
          </a:avLst>
        </a:prstGeom>
        <a:gradFill rotWithShape="1">
          <a:gsLst>
            <a:gs pos="0">
              <a:schemeClr val="accent4">
                <a:tint val="96000"/>
                <a:lumMod val="102000"/>
              </a:schemeClr>
            </a:gs>
            <a:gs pos="100000">
              <a:schemeClr val="accent4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2400" kern="1200" dirty="0"/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sk-SK" sz="2400" kern="1200" dirty="0"/>
            <a:t>Naj-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sk-SK" sz="2400" kern="1200" dirty="0"/>
            <a:t>dôležitejšie informácie</a:t>
          </a:r>
        </a:p>
      </dsp:txBody>
      <dsp:txXfrm>
        <a:off x="2709333" y="0"/>
        <a:ext cx="2709333" cy="1806222"/>
      </dsp:txXfrm>
    </dsp:sp>
    <dsp:sp modelId="{3ACDC26B-60AD-4460-A4B7-329B60171B16}">
      <dsp:nvSpPr>
        <dsp:cNvPr id="0" name=""/>
        <dsp:cNvSpPr/>
      </dsp:nvSpPr>
      <dsp:spPr>
        <a:xfrm>
          <a:off x="1354666" y="1806222"/>
          <a:ext cx="5418666" cy="1806222"/>
        </a:xfrm>
        <a:prstGeom prst="trapezoid">
          <a:avLst>
            <a:gd name="adj" fmla="val 75000"/>
          </a:avLst>
        </a:prstGeom>
        <a:gradFill rotWithShape="1">
          <a:gsLst>
            <a:gs pos="0">
              <a:schemeClr val="accent3">
                <a:tint val="96000"/>
                <a:lumMod val="102000"/>
              </a:schemeClr>
            </a:gs>
            <a:gs pos="100000">
              <a:schemeClr val="accent3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4400" kern="1200" dirty="0"/>
            <a:t>Zaujímavé fakty a detaily</a:t>
          </a:r>
        </a:p>
      </dsp:txBody>
      <dsp:txXfrm>
        <a:off x="2302933" y="1806222"/>
        <a:ext cx="3522133" cy="1806222"/>
      </dsp:txXfrm>
    </dsp:sp>
    <dsp:sp modelId="{3879BE39-9E4B-411B-8100-D6EBD41640B5}">
      <dsp:nvSpPr>
        <dsp:cNvPr id="0" name=""/>
        <dsp:cNvSpPr/>
      </dsp:nvSpPr>
      <dsp:spPr>
        <a:xfrm>
          <a:off x="0" y="3612444"/>
          <a:ext cx="8128000" cy="1806222"/>
        </a:xfrm>
        <a:prstGeom prst="trapezoid">
          <a:avLst>
            <a:gd name="adj" fmla="val 7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4400" kern="1200" dirty="0"/>
            <a:t>Všeobecné informácie – prehľad o téme</a:t>
          </a:r>
        </a:p>
      </dsp:txBody>
      <dsp:txXfrm>
        <a:off x="1422399" y="3612444"/>
        <a:ext cx="5283200" cy="18062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B4A4E2-9FAE-4BD5-8B58-3CB0F97312DF}" type="datetimeFigureOut">
              <a:rPr lang="sk-SK" smtClean="0"/>
              <a:t>20. 2. 2024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03BE3-8DFE-46B4-8A18-73003F38A8A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59143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03BE3-8DFE-46B4-8A18-73003F38A8A9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736916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prednášajúci by nemal zabudnúť na prípravu miestnosti ( stoličky, zatemnenie, svetlo,…), techniky ( vyskúšať projektor, počítač, reproduktory, mikrofón) </a:t>
            </a:r>
          </a:p>
          <a:p>
            <a:pPr lvl="0"/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prednášajúci musí byť dobre pripravený  a musí perfektne poznať problematiku o ktorej hovorí</a:t>
            </a:r>
          </a:p>
          <a:p>
            <a:pPr lvl="0"/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prednášajúci čarom svojej osobnosti dodáva prezentácii osobitný náboj atmosféry</a:t>
            </a:r>
          </a:p>
          <a:p>
            <a:pPr lvl="0"/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počas prezentácie určuje tempo prezentácie, udržiava očný kontakt s publikom a sleduje jeho reakcie </a:t>
            </a:r>
          </a:p>
          <a:p>
            <a:pPr lvl="0"/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samotný obsah prezentácie prednášajúci nečíta – to diváci aj tak vidia, ale obsah jednotlivých snímok tvorí kostru jeho sprievodného slova</a:t>
            </a:r>
          </a:p>
          <a:p>
            <a:pPr lvl="0"/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prednášajúci dodržiava zásady rétoriky, hovorí zreteľne a dostatočne hlasno, snaží sa meniť tempo a dynamiku reči, nehovorí unudeným, monotónnym hlasom “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uspávača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hadov “, ktorý uspí každé publikum,</a:t>
            </a:r>
          </a:p>
          <a:p>
            <a:pPr lvl="0"/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nepoužíva “slovné barličky“ (hm, vlastne, že, no,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eeee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…)</a:t>
            </a:r>
          </a:p>
          <a:p>
            <a:pPr lvl="0"/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 to obsah témy dovolí, je vhodný aj vtip na odľahčenie atmosféry a nadviazanie lepšieho kontaktu s publikom</a:t>
            </a:r>
          </a:p>
          <a:p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Pravidlo 10/20/30: 10 snímok, 20 minút a písmo veľké aspoň 30 bodov </a:t>
            </a:r>
          </a:p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03BE3-8DFE-46B4-8A18-73003F38A8A9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264270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03BE3-8DFE-46B4-8A18-73003F38A8A9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08629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Príprava na predvedenie prezentácie</a:t>
            </a:r>
            <a:endParaRPr lang="sk-S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Vkladanie poznámok</a:t>
            </a:r>
          </a:p>
          <a:p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Vyskúšanie časovania</a:t>
            </a:r>
          </a:p>
          <a:p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Kontrola nastavenie prezentácie</a:t>
            </a:r>
          </a:p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03BE3-8DFE-46B4-8A18-73003F38A8A9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597318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Opačný</a:t>
            </a:r>
            <a:r>
              <a:rPr lang="sk-SK" baseline="0" dirty="0"/>
              <a:t> postup sa nazýva </a:t>
            </a:r>
            <a:r>
              <a:rPr lang="sk-SK" b="1" baseline="0" dirty="0"/>
              <a:t>deduktívny</a:t>
            </a:r>
            <a:r>
              <a:rPr lang="sk-SK" b="0" baseline="0" dirty="0"/>
              <a:t> – nie, že by bol nesprávny ale vyžaduje od poslucháčov pozornosť celý čas až do konca. Čakali by ste vy sami tak dlho na dôležitú informáciu???</a:t>
            </a:r>
          </a:p>
          <a:p>
            <a:r>
              <a:rPr lang="sk-SK" b="0" baseline="0" dirty="0"/>
              <a:t>Správny postup sa nazýva aj </a:t>
            </a:r>
            <a:r>
              <a:rPr lang="sk-SK" b="1" baseline="0" dirty="0"/>
              <a:t>induktívny</a:t>
            </a:r>
            <a:r>
              <a:rPr lang="sk-SK" b="0" baseline="0" dirty="0"/>
              <a:t> – dáva poslucháčom dôvod počúvať, pretože im poviete prínos hneď na začiatku, umožňuje opakovanie – môžete opakovane nadväzovať na hlavnú myšlienku a poslucháčom pripomínať prečo sa ich daná problematika alebo daná časť prezentácie týka, udržuje to pozornosť ľudí – keď im poviete hlavnú myšlienku hneď na začiatku, môžete túto myšlienku rozvíjať v celej prezentácii a ukazovať, že každý ďalší bod sa vzťahuje k hlavnej myšlienke. 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03BE3-8DFE-46B4-8A18-73003F38A8A9}" type="slidenum">
              <a:rPr lang="sk-SK" smtClean="0"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577356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03BE3-8DFE-46B4-8A18-73003F38A8A9}" type="slidenum">
              <a:rPr lang="sk-SK" smtClean="0"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92491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03BE3-8DFE-46B4-8A18-73003F38A8A9}" type="slidenum">
              <a:rPr lang="sk-SK" smtClean="0"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373912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Skladá</a:t>
            </a:r>
            <a:r>
              <a:rPr lang="sk-SK" baseline="0" dirty="0"/>
              <a:t> sa z komunikácie – vytváranie obsahu a </a:t>
            </a:r>
            <a:r>
              <a:rPr lang="sk-SK" baseline="0" dirty="0" err="1"/>
              <a:t>odprezentovania</a:t>
            </a:r>
            <a:r>
              <a:rPr lang="sk-SK" baseline="0" dirty="0"/>
              <a:t> – vystúpenia pred poslucháčmi</a:t>
            </a: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03BE3-8DFE-46B4-8A18-73003F38A8A9}" type="slidenum">
              <a:rPr lang="sk-SK" smtClean="0"/>
              <a:t>16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684492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Oči sú známe ako okná duše. Zohrávajú dôležitú úlohu v komunikácii tvárou v tvár. Všímajte si znaky reči tela, ako napríklad: </a:t>
            </a:r>
          </a:p>
          <a:p>
            <a:r>
              <a:rPr lang="sk-SK" dirty="0"/>
              <a:t>Očný kontakt: priamy pohľad naznačuje záujem, pokiaľ nie je predĺžený, v takom prípade môže byť hrozivý. Časté pozeranie sa preč alebo vyhýbanie sa očnému kontaktu môže naznačovať, že osoba je nepríjemná, snaží sa niečo skrývať alebo je rozptýlená.</a:t>
            </a:r>
          </a:p>
          <a:p>
            <a:r>
              <a:rPr lang="sk-SK" dirty="0"/>
              <a:t>Rozšírenie zreníc: veľmi rozšírené zreničky môžu naznačovať vzrušenie, príťažlivosť alebo túžbu. Zúžené, menšie zreničky by mohli naznačovať hnev alebo negatívnu náladu.</a:t>
            </a:r>
          </a:p>
          <a:p>
            <a:r>
              <a:rPr lang="sk-SK" dirty="0"/>
              <a:t>Žmurkanie: časté žmurkanie môže naznačovať, že sa osoba cíti nepríjemne alebo rozrušená.</a:t>
            </a:r>
          </a:p>
          <a:p>
            <a:endParaRPr lang="sk-SK" dirty="0"/>
          </a:p>
          <a:p>
            <a:r>
              <a:rPr lang="sk-SK" dirty="0"/>
              <a:t>Neexistuje žiadny globálny štandard pre výrazy tváre spojené s konkrétnymi emóciami. Význam výrazov tváre závisí od kontextu. Výrazy však môžu naznačovať celý rad emócií.</a:t>
            </a:r>
          </a:p>
          <a:p>
            <a:r>
              <a:rPr lang="sk-SK" dirty="0"/>
              <a:t>Držte ruky pri tele, aby ste upútali menej pozornosti</a:t>
            </a:r>
          </a:p>
          <a:p>
            <a:r>
              <a:rPr lang="sk-SK" dirty="0"/>
              <a:t>Rozširovanie rúk, aby vyzerali viac veliteľ, väčšie alebo hrozivejšie.</a:t>
            </a:r>
          </a:p>
          <a:p>
            <a:r>
              <a:rPr lang="sk-SK" dirty="0"/>
              <a:t>Prekríženie rúk na vyjadrenie pocitu vlastnej ochrany, obrany alebo uzavretosti.</a:t>
            </a:r>
          </a:p>
          <a:p>
            <a:r>
              <a:rPr lang="sk-SK" dirty="0"/>
              <a:t>Obe nohy smerujúce k vám alebo v tvare V smerom k vám môžu naznačovať záujem.</a:t>
            </a:r>
          </a:p>
          <a:p>
            <a:r>
              <a:rPr lang="sk-SK" dirty="0"/>
              <a:t>Obe chodidlá smerujúce od vás, najmä v tvare písmena V, môžu naznačovať nezáujem.</a:t>
            </a:r>
          </a:p>
          <a:p>
            <a:r>
              <a:rPr lang="sk-SK" dirty="0"/>
              <a:t>Prekrížené nohy môžu naznačovať, že osoba sa cíti nezaujímavá alebo uzavretá.</a:t>
            </a:r>
          </a:p>
          <a:p>
            <a:r>
              <a:rPr lang="sk-SK" dirty="0"/>
              <a:t>Dať palec hore na znak súhlasu</a:t>
            </a:r>
          </a:p>
          <a:p>
            <a:r>
              <a:rPr lang="sk-SK" dirty="0"/>
              <a:t>Pomocou ukazováka a prostredníka vytvorte znak V smerujúci dopredu na označenie víťazstva</a:t>
            </a:r>
          </a:p>
          <a:p>
            <a:r>
              <a:rPr lang="sk-SK" dirty="0"/>
              <a:t>Zdvihnutie zaťatej päste na vyjadrenie hnevu alebo solidarity</a:t>
            </a:r>
          </a:p>
          <a:p>
            <a:r>
              <a:rPr lang="sk-SK" dirty="0"/>
              <a:t>Zovretie rúk za chrbtom na označenie úzkosti alebo nudy</a:t>
            </a:r>
          </a:p>
          <a:p>
            <a:r>
              <a:rPr lang="sk-SK" dirty="0"/>
              <a:t>Rýchle poklepanie prstami na vyjadrenie podráždenia alebo frustrácie</a:t>
            </a:r>
          </a:p>
          <a:p>
            <a:r>
              <a:rPr lang="sk-SK" dirty="0"/>
              <a:t>Stoj s rukami v bokoch, aby naznačil kontrolu alebo agresivitu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03BE3-8DFE-46B4-8A18-73003F38A8A9}" type="slidenum">
              <a:rPr lang="sk-SK" smtClean="0"/>
              <a:t>17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736628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03BE3-8DFE-46B4-8A18-73003F38A8A9}" type="slidenum">
              <a:rPr lang="sk-SK" smtClean="0"/>
              <a:t>18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619206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1-4</a:t>
            </a:r>
            <a:r>
              <a:rPr lang="sk-SK" baseline="0" dirty="0"/>
              <a:t> – pridajte k tomu nedostatok znalostí, ako vytvoriť skutočne dobrú prezentáciu a výsledok je, že sa taká osoba cíti neistá a nekompetentná</a:t>
            </a:r>
          </a:p>
          <a:p>
            <a:r>
              <a:rPr lang="sk-SK" baseline="0" dirty="0"/>
              <a:t>5-7 – ale aj v tejto fáze je čo zlepšovať – treba zdokonaľovať štruktúru a formuláciu myšlienok, môžete prezentovať 20 rokov a stále zostanete na tejto úrovni, je treba lepšie predať svoje myšlienky</a:t>
            </a: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03BE3-8DFE-46B4-8A18-73003F38A8A9}" type="slidenum">
              <a:rPr lang="sk-SK" smtClean="0"/>
              <a:t>19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23861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03BE3-8DFE-46B4-8A18-73003F38A8A9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782588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Jediným</a:t>
            </a:r>
            <a:r>
              <a:rPr lang="sk-SK" baseline="0" dirty="0"/>
              <a:t> spôsobom ako dosiahnuť úspech, je previesť poslucháčov prezentácie od začiatku do konca – aby sa vám to podarilo, musíte sa predovšetkým odpútať od svojej vlastnej osoby a celú pozornosť sústrediť na poslucháčov, poslucháči sa musia stať tou najdôležitejšou osobou v miestnosti.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dirty="0"/>
              <a:t>Vysporiadať sa so svojím slovným prejavom –</a:t>
            </a:r>
            <a:r>
              <a:rPr lang="sk-SK" baseline="0" dirty="0"/>
              <a:t> dokonalé zvládnutie a pochopenie informácií, ktoré prezentujete je zásadné z hľadiska vašej dôveryhodnosti a autority. Keď nerozumiete tomu, čo hovoríte, je vaše vystúpenie len neosobné odriekavanie informácií.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dirty="0"/>
              <a:t>Potlačiť trému a nervozitu – ľudia často nie sú schopní prezentáciu</a:t>
            </a:r>
            <a:r>
              <a:rPr lang="sk-SK" baseline="0" dirty="0"/>
              <a:t> efektívne riadiť, lebo sa sústreďujú na svoju vlastnú trému a nervozitu, každý človek má strach, že sa dostane do rozpakov alebo že sa strápni, preto sa ľudia snažia iba v zdraví prežiť vystúpenie, snímky pôsobia ako „barličky“, ktoré pomôžu prejsť cez prezentáciu a čo najrýchlejšie sa ich snažia prečítať a rýchlo sa posadiť s pocitom, že to majú za sebou.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baseline="0" dirty="0"/>
              <a:t>Ak pristúpime k prezentácii tak, že sa ju snažíme nejako „pretrpieť“ nemajú z toho nič poslucháči ale ani prezentujúci (žiadny dobrý pocit z vykonanej práce). </a:t>
            </a:r>
            <a:endParaRPr lang="sk-SK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dirty="0"/>
          </a:p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03BE3-8DFE-46B4-8A18-73003F38A8A9}" type="slidenum">
              <a:rPr lang="sk-SK" smtClean="0"/>
              <a:t>20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990962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Nikdy sa vopred neospravedlňujte, že v niečom nie ste dobrí. </a:t>
            </a:r>
          </a:p>
          <a:p>
            <a:r>
              <a:rPr lang="sk-SK" dirty="0"/>
              <a:t>Uvedenie účelu prezentácie je efektívnou alternatívou k strnulým úvodom a skvelým spôsobom, ako upútať pozornosť publika.</a:t>
            </a:r>
          </a:p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03BE3-8DFE-46B4-8A18-73003F38A8A9}" type="slidenum">
              <a:rPr lang="sk-SK" smtClean="0"/>
              <a:t>21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068178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03BE3-8DFE-46B4-8A18-73003F38A8A9}" type="slidenum">
              <a:rPr lang="sk-SK" smtClean="0"/>
              <a:t>22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456478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03BE3-8DFE-46B4-8A18-73003F38A8A9}" type="slidenum">
              <a:rPr lang="sk-SK" smtClean="0"/>
              <a:t>23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733085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03BE3-8DFE-46B4-8A18-73003F38A8A9}" type="slidenum">
              <a:rPr lang="sk-SK" smtClean="0"/>
              <a:t>24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791523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Ak</a:t>
            </a:r>
            <a:r>
              <a:rPr lang="sk-SK" baseline="0" dirty="0"/>
              <a:t> je prezentácia v plnom zobrazí (prezentuje sa) a stlačíme klávesu B alebo W, obrazovka buď sčernie alebo zbelie, po opätovnom stlačení  sa dostaneme naspäť na rovnaký snímok. Upútate pozornosť poslucháčov a dosiahnete, že sa sústredia na vás nie na text. </a:t>
            </a: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03BE3-8DFE-46B4-8A18-73003F38A8A9}" type="slidenum">
              <a:rPr lang="sk-SK" smtClean="0"/>
              <a:t>25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796662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03BE3-8DFE-46B4-8A18-73003F38A8A9}" type="slidenum">
              <a:rPr lang="sk-SK" smtClean="0"/>
              <a:t>26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68414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03BE3-8DFE-46B4-8A18-73003F38A8A9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00795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03BE3-8DFE-46B4-8A18-73003F38A8A9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86587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03BE3-8DFE-46B4-8A18-73003F38A8A9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1295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03BE3-8DFE-46B4-8A18-73003F38A8A9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635482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03BE3-8DFE-46B4-8A18-73003F38A8A9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02207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sk-S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Ako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dosiahnuť?  </a:t>
            </a:r>
          </a:p>
          <a:p>
            <a:pPr lvl="0"/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vytvoriť si námet, scenár</a:t>
            </a:r>
          </a:p>
          <a:p>
            <a:pPr lvl="0"/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pripraviť materiály</a:t>
            </a:r>
          </a:p>
          <a:p>
            <a:pPr lvl="0"/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vhodný výber prezentačnej metódy, </a:t>
            </a:r>
          </a:p>
          <a:p>
            <a:pPr lvl="0"/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vhodné texty – kľúčové slová, krátke vety, </a:t>
            </a:r>
          </a:p>
          <a:p>
            <a:pPr lvl="0"/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zaujímavé obrázky, grafy, fotografie,</a:t>
            </a:r>
          </a:p>
          <a:p>
            <a:pPr lvl="0"/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vytvoríme dokumenty, na ktoré sa budeme v prezentácii odvolávať,</a:t>
            </a:r>
          </a:p>
          <a:p>
            <a:pPr lvl="0"/>
            <a:r>
              <a:rPr lang="sk-S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zaznamenať zdroje.</a:t>
            </a:r>
            <a:endParaRPr lang="sk-S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03BE3-8DFE-46B4-8A18-73003F38A8A9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978491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prvá strana obsahuje </a:t>
            </a:r>
            <a:r>
              <a:rPr lang="sk-S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názov prezentácie, meno prezentujúceho, dátum, názov organizácie</a:t>
            </a:r>
            <a:endParaRPr lang="sk-S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posledná strana obsahuje </a:t>
            </a:r>
            <a:r>
              <a:rPr lang="sk-S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poďakovanie za pozornosť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 </a:t>
            </a:r>
            <a:r>
              <a:rPr lang="sk-S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kontakt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 autora</a:t>
            </a:r>
          </a:p>
          <a:p>
            <a:pPr lvl="0"/>
            <a:endParaRPr lang="sk-S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sk-S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texty 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musia byť stručné – neopisujeme svoj referát  (vedená prezentácia predpokladá hovorený komentár)</a:t>
            </a:r>
          </a:p>
          <a:p>
            <a:pPr lvl="0"/>
            <a:r>
              <a:rPr lang="sk-S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text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prezentácie je obyčajne vo </a:t>
            </a:r>
            <a:r>
              <a:rPr lang="sk-S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forme odrážok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(nie vo forme viet)</a:t>
            </a:r>
          </a:p>
          <a:p>
            <a:pPr lvl="0"/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základný text by mal byť napísaný </a:t>
            </a:r>
            <a:r>
              <a:rPr lang="sk-S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bezpätkovým písmom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 dostatočnou veľkosťou (min 28 b) a nesmie ho byť na stránke veľmi veľa – maximálne </a:t>
            </a:r>
            <a:r>
              <a:rPr lang="sk-S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(15)  </a:t>
            </a:r>
            <a:r>
              <a:rPr lang="sk-S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riadkov</a:t>
            </a:r>
            <a:endParaRPr lang="sk-S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nesnažíme sa použiť počas jednej prezentácie viac ako </a:t>
            </a:r>
            <a:r>
              <a:rPr lang="sk-S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 fonty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písma</a:t>
            </a:r>
          </a:p>
          <a:p>
            <a:pPr lvl="0"/>
            <a:endParaRPr lang="sk-S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dávame dôraz na </a:t>
            </a:r>
            <a:r>
              <a:rPr lang="sk-S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farebný kontrast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písma, podkladu a obrázkov</a:t>
            </a:r>
          </a:p>
          <a:p>
            <a:pPr lvl="0"/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zachovávame </a:t>
            </a:r>
            <a:r>
              <a:rPr lang="sk-S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jednotný dizajn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pre prezentáciu </a:t>
            </a:r>
          </a:p>
          <a:p>
            <a:pPr lvl="0"/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nezabúdajte, že </a:t>
            </a:r>
            <a:r>
              <a:rPr lang="sk-S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obrazové informácie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 lepšie pamätajú – používajme grafy, schémy, nákresy, obrázky; nie však samoúčelne a len pre ozdobu, musia korešpondovať s témou</a:t>
            </a:r>
          </a:p>
          <a:p>
            <a:pPr lvl="0"/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obrázky musia byť dostatočne veľké, minimálne cez pol snímky</a:t>
            </a:r>
          </a:p>
          <a:p>
            <a:pPr lvl="0"/>
            <a:endParaRPr lang="sk-S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sk-S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03BE3-8DFE-46B4-8A18-73003F38A8A9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67891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07F5D-51A0-43DB-9F67-7320B5CEA80A}" type="datetimeFigureOut">
              <a:rPr lang="sk-SK" smtClean="0"/>
              <a:t>20. 2. 2024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8A54C-8F6F-4812-AD93-0D1C273AD21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5073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07F5D-51A0-43DB-9F67-7320B5CEA80A}" type="datetimeFigureOut">
              <a:rPr lang="sk-SK" smtClean="0"/>
              <a:t>20. 2. 2024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8A54C-8F6F-4812-AD93-0D1C273AD21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0177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07F5D-51A0-43DB-9F67-7320B5CEA80A}" type="datetimeFigureOut">
              <a:rPr lang="sk-SK" smtClean="0"/>
              <a:t>20. 2. 2024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8A54C-8F6F-4812-AD93-0D1C273AD21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8634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07F5D-51A0-43DB-9F67-7320B5CEA80A}" type="datetimeFigureOut">
              <a:rPr lang="sk-SK" smtClean="0"/>
              <a:t>20. 2. 2024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8A54C-8F6F-4812-AD93-0D1C273AD21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4721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07F5D-51A0-43DB-9F67-7320B5CEA80A}" type="datetimeFigureOut">
              <a:rPr lang="sk-SK" smtClean="0"/>
              <a:t>20. 2. 2024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8A54C-8F6F-4812-AD93-0D1C273AD21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2300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k-SK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07F5D-51A0-43DB-9F67-7320B5CEA80A}" type="datetimeFigureOut">
              <a:rPr lang="sk-SK" smtClean="0"/>
              <a:t>20. 2. 2024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8A54C-8F6F-4812-AD93-0D1C273AD21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1229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k-SK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07F5D-51A0-43DB-9F67-7320B5CEA80A}" type="datetimeFigureOut">
              <a:rPr lang="sk-SK" smtClean="0"/>
              <a:t>20. 2. 2024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8A54C-8F6F-4812-AD93-0D1C273AD21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4209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07F5D-51A0-43DB-9F67-7320B5CEA80A}" type="datetimeFigureOut">
              <a:rPr lang="sk-SK" smtClean="0"/>
              <a:t>20. 2. 2024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8A54C-8F6F-4812-AD93-0D1C273AD21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331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07F5D-51A0-43DB-9F67-7320B5CEA80A}" type="datetimeFigureOut">
              <a:rPr lang="sk-SK" smtClean="0"/>
              <a:t>20. 2. 2024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8A54C-8F6F-4812-AD93-0D1C273AD21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5068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07F5D-51A0-43DB-9F67-7320B5CEA80A}" type="datetimeFigureOut">
              <a:rPr lang="sk-SK" smtClean="0"/>
              <a:t>20. 2. 2024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AB38A54C-8F6F-4812-AD93-0D1C273AD21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8680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07F5D-51A0-43DB-9F67-7320B5CEA80A}" type="datetimeFigureOut">
              <a:rPr lang="sk-SK" smtClean="0"/>
              <a:t>20. 2. 2024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8A54C-8F6F-4812-AD93-0D1C273AD21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4333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07F5D-51A0-43DB-9F67-7320B5CEA80A}" type="datetimeFigureOut">
              <a:rPr lang="sk-SK" smtClean="0"/>
              <a:t>20. 2. 2024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8A54C-8F6F-4812-AD93-0D1C273AD21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9954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07F5D-51A0-43DB-9F67-7320B5CEA80A}" type="datetimeFigureOut">
              <a:rPr lang="sk-SK" smtClean="0"/>
              <a:t>20. 2. 2024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8A54C-8F6F-4812-AD93-0D1C273AD21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6183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07F5D-51A0-43DB-9F67-7320B5CEA80A}" type="datetimeFigureOut">
              <a:rPr lang="sk-SK" smtClean="0"/>
              <a:t>20. 2. 2024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8A54C-8F6F-4812-AD93-0D1C273AD21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4315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07F5D-51A0-43DB-9F67-7320B5CEA80A}" type="datetimeFigureOut">
              <a:rPr lang="sk-SK" smtClean="0"/>
              <a:t>20. 2. 2024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8A54C-8F6F-4812-AD93-0D1C273AD21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4981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07F5D-51A0-43DB-9F67-7320B5CEA80A}" type="datetimeFigureOut">
              <a:rPr lang="sk-SK" smtClean="0"/>
              <a:t>20. 2. 2024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8A54C-8F6F-4812-AD93-0D1C273AD21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4639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07F5D-51A0-43DB-9F67-7320B5CEA80A}" type="datetimeFigureOut">
              <a:rPr lang="sk-SK" smtClean="0"/>
              <a:t>20. 2. 2024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8A54C-8F6F-4812-AD93-0D1C273AD21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2017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E807F5D-51A0-43DB-9F67-7320B5CEA80A}" type="datetimeFigureOut">
              <a:rPr lang="sk-SK" smtClean="0"/>
              <a:t>20. 2. 2024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B38A54C-8F6F-4812-AD93-0D1C273AD21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3238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288F98-CEBA-4B78-8D45-0CC8F39359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73185" y="1959931"/>
            <a:ext cx="8574622" cy="2616199"/>
          </a:xfrm>
        </p:spPr>
        <p:txBody>
          <a:bodyPr>
            <a:noAutofit/>
          </a:bodyPr>
          <a:lstStyle/>
          <a:p>
            <a:r>
              <a:rPr lang="sk-SK" b="1" dirty="0"/>
              <a:t>Prezentácie a spôsoby prezentovania</a:t>
            </a:r>
          </a:p>
        </p:txBody>
      </p:sp>
      <p:grpSp>
        <p:nvGrpSpPr>
          <p:cNvPr id="6" name="Skupina 5"/>
          <p:cNvGrpSpPr/>
          <p:nvPr/>
        </p:nvGrpSpPr>
        <p:grpSpPr>
          <a:xfrm>
            <a:off x="4373363" y="0"/>
            <a:ext cx="8119758" cy="793452"/>
            <a:chOff x="4271763" y="-444961"/>
            <a:chExt cx="8119758" cy="793452"/>
          </a:xfrm>
          <a:blipFill>
            <a:blip r:embed="rId3"/>
            <a:stretch>
              <a:fillRect/>
            </a:stretch>
          </a:blip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" name="Zaoblený obdĺžnik 2"/>
            <p:cNvSpPr/>
            <p:nvPr/>
          </p:nvSpPr>
          <p:spPr>
            <a:xfrm rot="19197016">
              <a:off x="4271763" y="-444961"/>
              <a:ext cx="5774267" cy="754738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4" name="Zaoblený obdĺžnik 3"/>
            <p:cNvSpPr/>
            <p:nvPr/>
          </p:nvSpPr>
          <p:spPr>
            <a:xfrm rot="19197016">
              <a:off x="5486115" y="-346525"/>
              <a:ext cx="5774267" cy="69501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5" name="Zaoblený obdĺžnik 4"/>
            <p:cNvSpPr/>
            <p:nvPr/>
          </p:nvSpPr>
          <p:spPr>
            <a:xfrm rot="19197016">
              <a:off x="6617254" y="-250330"/>
              <a:ext cx="5774267" cy="560149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</p:spTree>
    <p:extLst>
      <p:ext uri="{BB962C8B-B14F-4D97-AF65-F5344CB8AC3E}">
        <p14:creationId xmlns:p14="http://schemas.microsoft.com/office/powerpoint/2010/main" val="56098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B42B2B-8980-47EB-ADBC-D566E6185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4939" y="190501"/>
            <a:ext cx="10018713" cy="1544994"/>
          </a:xfrm>
        </p:spPr>
        <p:txBody>
          <a:bodyPr/>
          <a:lstStyle/>
          <a:p>
            <a:r>
              <a:rPr lang="sk-SK" b="1" dirty="0"/>
              <a:t>Zásady pre úspešné predvedenie prezentácie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9D993DC-CE8A-46EE-9734-5D994B073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3108" y="1735495"/>
            <a:ext cx="8269915" cy="3387011"/>
          </a:xfrm>
        </p:spPr>
        <p:txBody>
          <a:bodyPr>
            <a:noAutofit/>
          </a:bodyPr>
          <a:lstStyle/>
          <a:p>
            <a:r>
              <a:rPr lang="sk-SK" sz="3600" dirty="0"/>
              <a:t>Príprava miestnosti.</a:t>
            </a:r>
          </a:p>
          <a:p>
            <a:r>
              <a:rPr lang="sk-SK" sz="3600" dirty="0"/>
              <a:t>Perfektne pripravený prednášajúci.</a:t>
            </a:r>
          </a:p>
          <a:p>
            <a:r>
              <a:rPr lang="sk-SK" sz="3600" dirty="0"/>
              <a:t>Kontakt s publikom.</a:t>
            </a:r>
          </a:p>
          <a:p>
            <a:r>
              <a:rPr lang="sk-SK" sz="3600" dirty="0"/>
              <a:t>Nečítať!</a:t>
            </a:r>
          </a:p>
          <a:p>
            <a:r>
              <a:rPr lang="sk-SK" sz="3600" dirty="0"/>
              <a:t>Zásady rétoriky.</a:t>
            </a:r>
          </a:p>
        </p:txBody>
      </p:sp>
      <p:sp>
        <p:nvSpPr>
          <p:cNvPr id="4" name="Šípka: doprava 3">
            <a:extLst>
              <a:ext uri="{FF2B5EF4-FFF2-40B4-BE49-F238E27FC236}">
                <a16:creationId xmlns:a16="http://schemas.microsoft.com/office/drawing/2014/main" id="{ADBF1741-72C5-4E3C-8526-E88911E0E07D}"/>
              </a:ext>
            </a:extLst>
          </p:cNvPr>
          <p:cNvSpPr/>
          <p:nvPr/>
        </p:nvSpPr>
        <p:spPr>
          <a:xfrm>
            <a:off x="3233108" y="5299624"/>
            <a:ext cx="7832998" cy="1237246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dirty="0"/>
              <a:t>Pravidlo 10/20/30</a:t>
            </a:r>
          </a:p>
        </p:txBody>
      </p:sp>
    </p:spTree>
    <p:extLst>
      <p:ext uri="{BB962C8B-B14F-4D97-AF65-F5344CB8AC3E}">
        <p14:creationId xmlns:p14="http://schemas.microsoft.com/office/powerpoint/2010/main" val="258143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29EB81-2291-6A67-28FD-6012F652B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1442883"/>
            <a:ext cx="10018713" cy="3306097"/>
          </a:xfrm>
        </p:spPr>
        <p:txBody>
          <a:bodyPr>
            <a:normAutofit/>
          </a:bodyPr>
          <a:lstStyle/>
          <a:p>
            <a:r>
              <a:rPr lang="sk-SK" sz="6600" b="1" dirty="0"/>
              <a:t>Čo podľa vás charakterizuje dobrého prednášajúceho?</a:t>
            </a:r>
          </a:p>
        </p:txBody>
      </p:sp>
    </p:spTree>
    <p:extLst>
      <p:ext uri="{BB962C8B-B14F-4D97-AF65-F5344CB8AC3E}">
        <p14:creationId xmlns:p14="http://schemas.microsoft.com/office/powerpoint/2010/main" val="346441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DF05E7-737F-43C9-839D-5FA396DC1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1180322"/>
          </a:xfrm>
        </p:spPr>
        <p:txBody>
          <a:bodyPr/>
          <a:lstStyle/>
          <a:p>
            <a:r>
              <a:rPr lang="sk-SK" b="1" dirty="0"/>
              <a:t>Dobrý prednášajúci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3D87956-A0A0-4C5E-84B1-FC24FAB70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567544"/>
            <a:ext cx="10018713" cy="4903233"/>
          </a:xfrm>
        </p:spPr>
        <p:txBody>
          <a:bodyPr>
            <a:normAutofit lnSpcReduction="10000"/>
          </a:bodyPr>
          <a:lstStyle/>
          <a:p>
            <a:pPr lvl="0"/>
            <a:r>
              <a:rPr lang="sk-SK" sz="3200" dirty="0"/>
              <a:t>Každú prednášku začne pozdravom a oslovením prítomných.</a:t>
            </a:r>
          </a:p>
          <a:p>
            <a:pPr lvl="0"/>
            <a:r>
              <a:rPr lang="sk-SK" sz="3200" dirty="0"/>
              <a:t>Nikdy neprednáša auditóriu otočený chrbtom!</a:t>
            </a:r>
          </a:p>
          <a:p>
            <a:pPr lvl="0"/>
            <a:r>
              <a:rPr lang="sk-SK" sz="3200" dirty="0"/>
              <a:t>Nikdy nesvieti laserovým ukazovateľom do auditória.</a:t>
            </a:r>
          </a:p>
          <a:p>
            <a:pPr lvl="0"/>
            <a:r>
              <a:rPr lang="sk-SK" sz="3200" dirty="0"/>
              <a:t>Nikdy neprekročí pridelený časový limit.</a:t>
            </a:r>
          </a:p>
          <a:p>
            <a:pPr lvl="0"/>
            <a:r>
              <a:rPr lang="sk-SK" sz="3200" dirty="0"/>
              <a:t>Poskytne čas poslucháčom na oddych - </a:t>
            </a:r>
            <a:r>
              <a:rPr lang="sk-SK" sz="3200" dirty="0" err="1"/>
              <a:t>mikroprestávky</a:t>
            </a:r>
            <a:r>
              <a:rPr lang="sk-SK" sz="3200" dirty="0"/>
              <a:t> na fixáciu kľúčových informácií.</a:t>
            </a:r>
          </a:p>
          <a:p>
            <a:pPr lvl="0"/>
            <a:r>
              <a:rPr lang="sk-SK" sz="3200" dirty="0"/>
              <a:t>Prezentáciu ukončí poďakovaním za pozornosť.</a:t>
            </a:r>
          </a:p>
          <a:p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val="31890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11158" y="-137159"/>
            <a:ext cx="10018713" cy="900684"/>
          </a:xfrm>
        </p:spPr>
        <p:txBody>
          <a:bodyPr>
            <a:normAutofit fontScale="90000"/>
          </a:bodyPr>
          <a:lstStyle/>
          <a:p>
            <a:r>
              <a:rPr lang="sk-SK" sz="3600" b="1" dirty="0"/>
              <a:t>Správny postup oznamovania informácií v prezentácii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73583864"/>
              </p:ext>
            </p:extLst>
          </p:nvPr>
        </p:nvGraphicFramePr>
        <p:xfrm>
          <a:off x="2141728" y="76352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0052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3C6283-FEBC-F9DD-FDEC-6AEA237152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94EF02-F1FB-15FA-4D66-27D98946D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1442883"/>
            <a:ext cx="10018713" cy="3306097"/>
          </a:xfrm>
        </p:spPr>
        <p:txBody>
          <a:bodyPr>
            <a:normAutofit/>
          </a:bodyPr>
          <a:lstStyle/>
          <a:p>
            <a:r>
              <a:rPr lang="sk-SK" sz="6600" b="1" dirty="0"/>
              <a:t>Aká by podľa vás mala byť skvelá prezentácia?</a:t>
            </a:r>
          </a:p>
        </p:txBody>
      </p:sp>
    </p:spTree>
    <p:extLst>
      <p:ext uri="{BB962C8B-B14F-4D97-AF65-F5344CB8AC3E}">
        <p14:creationId xmlns:p14="http://schemas.microsoft.com/office/powerpoint/2010/main" val="293253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0" y="246888"/>
            <a:ext cx="10018713" cy="886968"/>
          </a:xfrm>
        </p:spPr>
        <p:txBody>
          <a:bodyPr>
            <a:normAutofit/>
          </a:bodyPr>
          <a:lstStyle/>
          <a:p>
            <a:r>
              <a:rPr lang="sk-SK" sz="4400" b="1" dirty="0"/>
              <a:t>Skvelá prezentácia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484310" y="1609345"/>
            <a:ext cx="10018713" cy="4114799"/>
          </a:xfrm>
        </p:spPr>
        <p:txBody>
          <a:bodyPr>
            <a:normAutofit lnSpcReduction="10000"/>
          </a:bodyPr>
          <a:lstStyle/>
          <a:p>
            <a:r>
              <a:rPr lang="sk-SK" sz="4000" dirty="0"/>
              <a:t>Zaujme poslucháčov hneď od začiatku.</a:t>
            </a:r>
          </a:p>
          <a:p>
            <a:r>
              <a:rPr lang="sk-SK" sz="4000" dirty="0"/>
              <a:t>Nenásilne ich vedie všetkými časťami, témami a myšlienkami.</a:t>
            </a:r>
          </a:p>
          <a:p>
            <a:r>
              <a:rPr lang="sk-SK" sz="4000" dirty="0"/>
              <a:t>Nakoniec ich dostane do bodu, ktorý vyžaduje nejakú akciu alebo prináša nejaký výsledok.</a:t>
            </a:r>
          </a:p>
        </p:txBody>
      </p:sp>
      <p:pic>
        <p:nvPicPr>
          <p:cNvPr id="4" name="Obrázok 3" descr="Selecting Business-Level Strategies"/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872" y="5087956"/>
            <a:ext cx="1645151" cy="163813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3868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61216"/>
            <a:ext cx="10018713" cy="960120"/>
          </a:xfrm>
        </p:spPr>
        <p:txBody>
          <a:bodyPr>
            <a:normAutofit/>
          </a:bodyPr>
          <a:lstStyle/>
          <a:p>
            <a:r>
              <a:rPr lang="sk-SK" sz="4400" b="1" dirty="0"/>
              <a:t>Z čoho sa skladá prezentovanie?</a:t>
            </a:r>
          </a:p>
        </p:txBody>
      </p:sp>
      <p:sp>
        <p:nvSpPr>
          <p:cNvPr id="4" name="Zástupný objekt pre text 3"/>
          <p:cNvSpPr>
            <a:spLocks noGrp="1"/>
          </p:cNvSpPr>
          <p:nvPr>
            <p:ph type="body" idx="1"/>
          </p:nvPr>
        </p:nvSpPr>
        <p:spPr>
          <a:xfrm>
            <a:off x="1484311" y="885382"/>
            <a:ext cx="4607188" cy="576262"/>
          </a:xfrm>
        </p:spPr>
        <p:txBody>
          <a:bodyPr/>
          <a:lstStyle/>
          <a:p>
            <a:r>
              <a:rPr lang="sk-SK" b="1" dirty="0"/>
              <a:t>KOMUNIKÁCIA	</a:t>
            </a:r>
          </a:p>
        </p:txBody>
      </p:sp>
      <p:sp>
        <p:nvSpPr>
          <p:cNvPr id="5" name="Zástupný objekt pre obsah 4"/>
          <p:cNvSpPr>
            <a:spLocks noGrp="1"/>
          </p:cNvSpPr>
          <p:nvPr>
            <p:ph sz="half" idx="2"/>
          </p:nvPr>
        </p:nvSpPr>
        <p:spPr>
          <a:xfrm>
            <a:off x="1484311" y="1533256"/>
            <a:ext cx="4607188" cy="55442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sk-SK" sz="1900" dirty="0"/>
              <a:t>Viem, čo chcem prednáškou dosiahnuť.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1900" dirty="0"/>
              <a:t>Poznám potreby svojich poslucháčov.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1900" dirty="0"/>
              <a:t>Mám pripravené konkrétne informácie.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1900" dirty="0"/>
              <a:t>Informácie sú logicky usporiadané.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1900" dirty="0"/>
              <a:t>Mám pripravený pôsobivý začiatok a koniec.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1900" dirty="0"/>
              <a:t>Kedykoľvek je to možné používam príklady, analógie a príbehy zo života.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1900" dirty="0"/>
              <a:t>Hovorím zrozumiteľným jazykom.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1900" dirty="0"/>
              <a:t>Mám pripravené relevantné snímky.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1900" dirty="0"/>
              <a:t>Minimálne 3x mám prečítanú prezentáciu.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1900" dirty="0"/>
              <a:t>Som pripravená(ý) odpovedať na otázky.</a:t>
            </a:r>
          </a:p>
        </p:txBody>
      </p:sp>
      <p:sp>
        <p:nvSpPr>
          <p:cNvPr id="6" name="Zástupný objekt pre text 5"/>
          <p:cNvSpPr>
            <a:spLocks noGrp="1"/>
          </p:cNvSpPr>
          <p:nvPr>
            <p:ph type="body" sz="quarter" idx="3"/>
          </p:nvPr>
        </p:nvSpPr>
        <p:spPr>
          <a:xfrm>
            <a:off x="6607967" y="1245125"/>
            <a:ext cx="4622537" cy="576262"/>
          </a:xfrm>
        </p:spPr>
        <p:txBody>
          <a:bodyPr/>
          <a:lstStyle/>
          <a:p>
            <a:r>
              <a:rPr lang="sk-SK" b="1" dirty="0"/>
              <a:t>ODPREZENTOVANIE</a:t>
            </a:r>
          </a:p>
        </p:txBody>
      </p:sp>
      <p:sp>
        <p:nvSpPr>
          <p:cNvPr id="7" name="Zástupný objekt pre obsah 6"/>
          <p:cNvSpPr>
            <a:spLocks noGrp="1"/>
          </p:cNvSpPr>
          <p:nvPr>
            <p:ph sz="quarter" idx="4"/>
          </p:nvPr>
        </p:nvSpPr>
        <p:spPr>
          <a:xfrm>
            <a:off x="6607967" y="1901952"/>
            <a:ext cx="4895056" cy="388924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k-SK" sz="2000" dirty="0"/>
              <a:t>Ovládam svoju reč tela.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2000" dirty="0"/>
              <a:t>Minimalizujem rušivé podnety.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2000" dirty="0"/>
              <a:t>Mám naplánované prestávky.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2000" dirty="0"/>
              <a:t>Mám stratégiu ako zvládnuť trému.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sk-SK" sz="2000" dirty="0"/>
              <a:t>Do prezentácie vkladám svoju osobnosť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k-SK" sz="2000" dirty="0"/>
              <a:t>      a energiu.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2000" dirty="0"/>
              <a:t>Vhodným spôsobom používam poznámky.</a:t>
            </a:r>
          </a:p>
          <a:p>
            <a:pPr>
              <a:buFont typeface="Wingdings" panose="05000000000000000000" pitchFamily="2" charset="2"/>
              <a:buChar char="Ø"/>
            </a:pP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356044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build="p"/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134B8-C142-22EC-8A7D-5E60C5F0B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263013"/>
            <a:ext cx="2704231" cy="671051"/>
          </a:xfrm>
        </p:spPr>
        <p:txBody>
          <a:bodyPr>
            <a:normAutofit fontScale="90000"/>
          </a:bodyPr>
          <a:lstStyle/>
          <a:p>
            <a:r>
              <a:rPr lang="sk-SK" b="1" dirty="0"/>
              <a:t>Reč tela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A6A0C03-3297-C35C-7B40-09D9525B0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8812" y="1098756"/>
            <a:ext cx="1097072" cy="576262"/>
          </a:xfrm>
        </p:spPr>
        <p:txBody>
          <a:bodyPr/>
          <a:lstStyle/>
          <a:p>
            <a:r>
              <a:rPr lang="sk-SK" dirty="0"/>
              <a:t>Oči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757E7052-561B-12D2-21EB-34DED6F756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84311" y="1839711"/>
            <a:ext cx="2782889" cy="1267284"/>
          </a:xfrm>
        </p:spPr>
        <p:txBody>
          <a:bodyPr/>
          <a:lstStyle/>
          <a:p>
            <a:r>
              <a:rPr lang="sk-SK" dirty="0"/>
              <a:t>Očný kontakt.</a:t>
            </a:r>
          </a:p>
          <a:p>
            <a:r>
              <a:rPr lang="sk-SK" dirty="0"/>
              <a:t>Rozšírené zreničky.</a:t>
            </a:r>
          </a:p>
          <a:p>
            <a:r>
              <a:rPr lang="sk-SK" dirty="0"/>
              <a:t>Žmurkanie</a:t>
            </a:r>
          </a:p>
        </p:txBody>
      </p:sp>
      <p:pic>
        <p:nvPicPr>
          <p:cNvPr id="10" name="Grafický objekt 9" descr="Oči výplň plnou farbou">
            <a:extLst>
              <a:ext uri="{FF2B5EF4-FFF2-40B4-BE49-F238E27FC236}">
                <a16:creationId xmlns:a16="http://schemas.microsoft.com/office/drawing/2014/main" id="{14433464-4B39-01C5-7805-19B349B3E0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28684" y="1098756"/>
            <a:ext cx="914400" cy="705465"/>
          </a:xfrm>
          <a:prstGeom prst="rect">
            <a:avLst/>
          </a:prstGeom>
        </p:spPr>
      </p:pic>
      <p:sp>
        <p:nvSpPr>
          <p:cNvPr id="11" name="Zástupný text 2">
            <a:extLst>
              <a:ext uri="{FF2B5EF4-FFF2-40B4-BE49-F238E27FC236}">
                <a16:creationId xmlns:a16="http://schemas.microsoft.com/office/drawing/2014/main" id="{54300F44-4D3E-4C20-04EA-1961069563C2}"/>
              </a:ext>
            </a:extLst>
          </p:cNvPr>
          <p:cNvSpPr txBox="1">
            <a:spLocks/>
          </p:cNvSpPr>
          <p:nvPr/>
        </p:nvSpPr>
        <p:spPr>
          <a:xfrm>
            <a:off x="1488811" y="3132654"/>
            <a:ext cx="2213033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800" b="0" kern="1200" cap="none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/>
              <a:t>Výrazy tváre</a:t>
            </a:r>
          </a:p>
        </p:txBody>
      </p:sp>
      <p:sp>
        <p:nvSpPr>
          <p:cNvPr id="12" name="Zástupný objekt pre obsah 3">
            <a:extLst>
              <a:ext uri="{FF2B5EF4-FFF2-40B4-BE49-F238E27FC236}">
                <a16:creationId xmlns:a16="http://schemas.microsoft.com/office/drawing/2014/main" id="{2C1094ED-4C62-34FC-1C36-5FE29E179418}"/>
              </a:ext>
            </a:extLst>
          </p:cNvPr>
          <p:cNvSpPr txBox="1">
            <a:spLocks/>
          </p:cNvSpPr>
          <p:nvPr/>
        </p:nvSpPr>
        <p:spPr>
          <a:xfrm>
            <a:off x="1484311" y="3873609"/>
            <a:ext cx="2782889" cy="22322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/>
              <a:t>Šťastie.</a:t>
            </a:r>
          </a:p>
          <a:p>
            <a:r>
              <a:rPr lang="sk-SK" dirty="0"/>
              <a:t>Zlosť.</a:t>
            </a:r>
          </a:p>
          <a:p>
            <a:r>
              <a:rPr lang="sk-SK" dirty="0"/>
              <a:t>Smútok.</a:t>
            </a:r>
          </a:p>
          <a:p>
            <a:r>
              <a:rPr lang="sk-SK" dirty="0"/>
              <a:t>Zmätenie.</a:t>
            </a:r>
          </a:p>
          <a:p>
            <a:r>
              <a:rPr lang="sk-SK" dirty="0"/>
              <a:t>Strach.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15" name="Grafický objekt 14" descr="Obrys diabolskej tváre výplň plnou farbou">
            <a:extLst>
              <a:ext uri="{FF2B5EF4-FFF2-40B4-BE49-F238E27FC236}">
                <a16:creationId xmlns:a16="http://schemas.microsoft.com/office/drawing/2014/main" id="{C28162B1-8B32-F98E-114C-8F1DB49524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13713" y="3220452"/>
            <a:ext cx="576262" cy="576262"/>
          </a:xfrm>
          <a:prstGeom prst="rect">
            <a:avLst/>
          </a:prstGeom>
        </p:spPr>
      </p:pic>
      <p:sp>
        <p:nvSpPr>
          <p:cNvPr id="16" name="Zástupný text 2">
            <a:extLst>
              <a:ext uri="{FF2B5EF4-FFF2-40B4-BE49-F238E27FC236}">
                <a16:creationId xmlns:a16="http://schemas.microsoft.com/office/drawing/2014/main" id="{A928E60D-8D62-2C12-818E-5A235502C6B6}"/>
              </a:ext>
            </a:extLst>
          </p:cNvPr>
          <p:cNvSpPr txBox="1">
            <a:spLocks/>
          </p:cNvSpPr>
          <p:nvPr/>
        </p:nvSpPr>
        <p:spPr>
          <a:xfrm>
            <a:off x="4709055" y="1124415"/>
            <a:ext cx="1652415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800" b="0" kern="1200" cap="none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/>
              <a:t>Ramená</a:t>
            </a:r>
          </a:p>
        </p:txBody>
      </p:sp>
      <p:sp>
        <p:nvSpPr>
          <p:cNvPr id="17" name="Zástupný objekt pre obsah 3">
            <a:extLst>
              <a:ext uri="{FF2B5EF4-FFF2-40B4-BE49-F238E27FC236}">
                <a16:creationId xmlns:a16="http://schemas.microsoft.com/office/drawing/2014/main" id="{DD34F45D-A977-D617-CB6E-C7EE0C1A298D}"/>
              </a:ext>
            </a:extLst>
          </p:cNvPr>
          <p:cNvSpPr txBox="1">
            <a:spLocks/>
          </p:cNvSpPr>
          <p:nvPr/>
        </p:nvSpPr>
        <p:spPr>
          <a:xfrm>
            <a:off x="4704555" y="1865370"/>
            <a:ext cx="2782889" cy="12672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/>
              <a:t>Blízko tela.</a:t>
            </a:r>
          </a:p>
          <a:p>
            <a:r>
              <a:rPr lang="sk-SK" dirty="0"/>
              <a:t>Širší okruh.</a:t>
            </a:r>
          </a:p>
          <a:p>
            <a:r>
              <a:rPr lang="sk-SK" dirty="0"/>
              <a:t>Prekrížené ramená.</a:t>
            </a:r>
          </a:p>
        </p:txBody>
      </p:sp>
      <p:pic>
        <p:nvPicPr>
          <p:cNvPr id="19" name="Grafický objekt 18" descr="Žena krčiaca ramenami výplň plnou farbou">
            <a:extLst>
              <a:ext uri="{FF2B5EF4-FFF2-40B4-BE49-F238E27FC236}">
                <a16:creationId xmlns:a16="http://schemas.microsoft.com/office/drawing/2014/main" id="{F2C39EE8-4218-424A-4829-633412D3AC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00135" y="1154687"/>
            <a:ext cx="722670" cy="722670"/>
          </a:xfrm>
          <a:prstGeom prst="rect">
            <a:avLst/>
          </a:prstGeom>
        </p:spPr>
      </p:pic>
      <p:sp>
        <p:nvSpPr>
          <p:cNvPr id="20" name="Zástupný text 2">
            <a:extLst>
              <a:ext uri="{FF2B5EF4-FFF2-40B4-BE49-F238E27FC236}">
                <a16:creationId xmlns:a16="http://schemas.microsoft.com/office/drawing/2014/main" id="{89E1D536-44F0-4D03-9B46-E7ED847C8EC9}"/>
              </a:ext>
            </a:extLst>
          </p:cNvPr>
          <p:cNvSpPr txBox="1">
            <a:spLocks/>
          </p:cNvSpPr>
          <p:nvPr/>
        </p:nvSpPr>
        <p:spPr>
          <a:xfrm>
            <a:off x="4709055" y="3297347"/>
            <a:ext cx="2979771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800" b="0" kern="1200" cap="none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/>
              <a:t>Chodidlá a nohy</a:t>
            </a:r>
          </a:p>
        </p:txBody>
      </p:sp>
      <p:sp>
        <p:nvSpPr>
          <p:cNvPr id="21" name="Zástupný objekt pre obsah 3">
            <a:extLst>
              <a:ext uri="{FF2B5EF4-FFF2-40B4-BE49-F238E27FC236}">
                <a16:creationId xmlns:a16="http://schemas.microsoft.com/office/drawing/2014/main" id="{D03F99D1-CDD5-535D-23ED-4273B9A41877}"/>
              </a:ext>
            </a:extLst>
          </p:cNvPr>
          <p:cNvSpPr txBox="1">
            <a:spLocks/>
          </p:cNvSpPr>
          <p:nvPr/>
        </p:nvSpPr>
        <p:spPr>
          <a:xfrm>
            <a:off x="4704555" y="4038301"/>
            <a:ext cx="2782889" cy="166501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/>
              <a:t>Obe chodidlá smerujúce </a:t>
            </a:r>
            <a:br>
              <a:rPr lang="sk-SK" dirty="0"/>
            </a:br>
            <a:r>
              <a:rPr lang="sk-SK" dirty="0"/>
              <a:t>k osobe.</a:t>
            </a:r>
          </a:p>
          <a:p>
            <a:r>
              <a:rPr lang="sk-SK" dirty="0"/>
              <a:t>Obe chodidlá smerujúce od vás.</a:t>
            </a:r>
          </a:p>
          <a:p>
            <a:r>
              <a:rPr lang="sk-SK" dirty="0"/>
              <a:t>Prekrížené nohy.</a:t>
            </a:r>
          </a:p>
        </p:txBody>
      </p:sp>
      <p:pic>
        <p:nvPicPr>
          <p:cNvPr id="23" name="Grafický objekt 22" descr="Odtlačky topánok výplň plnou farbou">
            <a:extLst>
              <a:ext uri="{FF2B5EF4-FFF2-40B4-BE49-F238E27FC236}">
                <a16:creationId xmlns:a16="http://schemas.microsoft.com/office/drawing/2014/main" id="{91D4D872-67FE-D9F2-42DB-98866A494D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126109" y="3168144"/>
            <a:ext cx="722670" cy="722670"/>
          </a:xfrm>
          <a:prstGeom prst="rect">
            <a:avLst/>
          </a:prstGeom>
        </p:spPr>
      </p:pic>
      <p:sp>
        <p:nvSpPr>
          <p:cNvPr id="24" name="Zástupný text 2">
            <a:extLst>
              <a:ext uri="{FF2B5EF4-FFF2-40B4-BE49-F238E27FC236}">
                <a16:creationId xmlns:a16="http://schemas.microsoft.com/office/drawing/2014/main" id="{4E2DF1D4-C76C-97C0-9165-E795A526D79B}"/>
              </a:ext>
            </a:extLst>
          </p:cNvPr>
          <p:cNvSpPr txBox="1">
            <a:spLocks/>
          </p:cNvSpPr>
          <p:nvPr/>
        </p:nvSpPr>
        <p:spPr>
          <a:xfrm>
            <a:off x="8398790" y="1063267"/>
            <a:ext cx="2979771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800" b="0" kern="1200" cap="none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/>
              <a:t>Ruky a prsty</a:t>
            </a:r>
          </a:p>
        </p:txBody>
      </p:sp>
      <p:sp>
        <p:nvSpPr>
          <p:cNvPr id="25" name="Zástupný objekt pre obsah 3">
            <a:extLst>
              <a:ext uri="{FF2B5EF4-FFF2-40B4-BE49-F238E27FC236}">
                <a16:creationId xmlns:a16="http://schemas.microsoft.com/office/drawing/2014/main" id="{6761474F-CC47-A477-11AC-1B21FC900561}"/>
              </a:ext>
            </a:extLst>
          </p:cNvPr>
          <p:cNvSpPr txBox="1">
            <a:spLocks/>
          </p:cNvSpPr>
          <p:nvPr/>
        </p:nvSpPr>
        <p:spPr>
          <a:xfrm>
            <a:off x="8394290" y="1804221"/>
            <a:ext cx="2782889" cy="39905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pl-PL" sz="2000" dirty="0"/>
              <a:t>Dať palec hore na znak súhlasu</a:t>
            </a:r>
            <a:r>
              <a:rPr lang="sk-SK" sz="2000" dirty="0"/>
              <a:t>.</a:t>
            </a:r>
          </a:p>
          <a:p>
            <a:r>
              <a:rPr lang="sk-SK" sz="2000" dirty="0"/>
              <a:t>Zdvihnutie zaťatej päste.</a:t>
            </a:r>
          </a:p>
          <a:p>
            <a:r>
              <a:rPr lang="sk-SK" sz="2000" dirty="0"/>
              <a:t>Zovretie rúk za chrbtom.</a:t>
            </a:r>
          </a:p>
          <a:p>
            <a:r>
              <a:rPr lang="sk-SK" sz="2000" dirty="0"/>
              <a:t>Rýchle poklepanie prstami.</a:t>
            </a:r>
          </a:p>
          <a:p>
            <a:r>
              <a:rPr lang="pl-PL" sz="2000" dirty="0"/>
              <a:t>Stoj s rukami v bok.</a:t>
            </a:r>
            <a:endParaRPr lang="sk-SK" sz="2000" dirty="0"/>
          </a:p>
        </p:txBody>
      </p:sp>
      <p:pic>
        <p:nvPicPr>
          <p:cNvPr id="27" name="Grafický objekt 26" descr="Zdvihnutá ruka výplň plnou farbou">
            <a:extLst>
              <a:ext uri="{FF2B5EF4-FFF2-40B4-BE49-F238E27FC236}">
                <a16:creationId xmlns:a16="http://schemas.microsoft.com/office/drawing/2014/main" id="{0BA6FAB3-94F1-9C41-118C-463FDB7610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515776" y="995698"/>
            <a:ext cx="803609" cy="80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50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Na akej úrovni sú  vaše prezentačné schopnosti?</a:t>
            </a:r>
          </a:p>
        </p:txBody>
      </p:sp>
      <p:sp>
        <p:nvSpPr>
          <p:cNvPr id="8" name="Ovál 7"/>
          <p:cNvSpPr/>
          <p:nvPr/>
        </p:nvSpPr>
        <p:spPr>
          <a:xfrm>
            <a:off x="1173415" y="2852928"/>
            <a:ext cx="950976" cy="8778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" name="Ovál 8"/>
          <p:cNvSpPr/>
          <p:nvPr/>
        </p:nvSpPr>
        <p:spPr>
          <a:xfrm>
            <a:off x="2124391" y="2852928"/>
            <a:ext cx="950976" cy="8778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" name="Ovál 9"/>
          <p:cNvSpPr/>
          <p:nvPr/>
        </p:nvSpPr>
        <p:spPr>
          <a:xfrm>
            <a:off x="3075367" y="2852928"/>
            <a:ext cx="950976" cy="8778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1" name="Ovál 10"/>
          <p:cNvSpPr/>
          <p:nvPr/>
        </p:nvSpPr>
        <p:spPr>
          <a:xfrm>
            <a:off x="4026343" y="2852928"/>
            <a:ext cx="950976" cy="8778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2" name="Ovál 11"/>
          <p:cNvSpPr/>
          <p:nvPr/>
        </p:nvSpPr>
        <p:spPr>
          <a:xfrm>
            <a:off x="4977319" y="2852928"/>
            <a:ext cx="950976" cy="8778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3" name="Ovál 12"/>
          <p:cNvSpPr/>
          <p:nvPr/>
        </p:nvSpPr>
        <p:spPr>
          <a:xfrm>
            <a:off x="5928295" y="2852928"/>
            <a:ext cx="950976" cy="8778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4" name="Ovál 13"/>
          <p:cNvSpPr/>
          <p:nvPr/>
        </p:nvSpPr>
        <p:spPr>
          <a:xfrm>
            <a:off x="6879271" y="2852928"/>
            <a:ext cx="950976" cy="8778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5" name="Ovál 14"/>
          <p:cNvSpPr/>
          <p:nvPr/>
        </p:nvSpPr>
        <p:spPr>
          <a:xfrm>
            <a:off x="7830247" y="2852928"/>
            <a:ext cx="950976" cy="8778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6" name="Ovál 15"/>
          <p:cNvSpPr/>
          <p:nvPr/>
        </p:nvSpPr>
        <p:spPr>
          <a:xfrm>
            <a:off x="8784206" y="2852928"/>
            <a:ext cx="950976" cy="8778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7" name="Ovál 16"/>
          <p:cNvSpPr/>
          <p:nvPr/>
        </p:nvSpPr>
        <p:spPr>
          <a:xfrm>
            <a:off x="9732199" y="2852928"/>
            <a:ext cx="950976" cy="8778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8" name="Ovál 17"/>
          <p:cNvSpPr/>
          <p:nvPr/>
        </p:nvSpPr>
        <p:spPr>
          <a:xfrm>
            <a:off x="1173415" y="4504943"/>
            <a:ext cx="950976" cy="8778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9" name="BlokTextu 18"/>
          <p:cNvSpPr txBox="1"/>
          <p:nvPr/>
        </p:nvSpPr>
        <p:spPr>
          <a:xfrm>
            <a:off x="6883745" y="4713022"/>
            <a:ext cx="3614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/>
              <a:t>Som špičkový </a:t>
            </a:r>
            <a:r>
              <a:rPr lang="sk-SK" sz="2400" b="1" dirty="0" err="1"/>
              <a:t>prezentátor</a:t>
            </a:r>
            <a:endParaRPr lang="sk-SK" sz="2400" b="1" dirty="0"/>
          </a:p>
        </p:txBody>
      </p:sp>
      <p:sp>
        <p:nvSpPr>
          <p:cNvPr id="20" name="Ovál 19"/>
          <p:cNvSpPr/>
          <p:nvPr/>
        </p:nvSpPr>
        <p:spPr>
          <a:xfrm>
            <a:off x="5928295" y="4504943"/>
            <a:ext cx="950976" cy="8778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1" name="BlokTextu 20"/>
          <p:cNvSpPr txBox="1"/>
          <p:nvPr/>
        </p:nvSpPr>
        <p:spPr>
          <a:xfrm>
            <a:off x="2124391" y="4551770"/>
            <a:ext cx="36149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/>
              <a:t>Nenávidím to a som úplne nemožná (ý)</a:t>
            </a:r>
          </a:p>
        </p:txBody>
      </p:sp>
    </p:spTree>
    <p:extLst>
      <p:ext uri="{BB962C8B-B14F-4D97-AF65-F5344CB8AC3E}">
        <p14:creationId xmlns:p14="http://schemas.microsoft.com/office/powerpoint/2010/main" val="173441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obsah 3"/>
          <p:cNvSpPr>
            <a:spLocks noGrp="1"/>
          </p:cNvSpPr>
          <p:nvPr>
            <p:ph idx="1"/>
          </p:nvPr>
        </p:nvSpPr>
        <p:spPr>
          <a:xfrm>
            <a:off x="1630614" y="384048"/>
            <a:ext cx="10018713" cy="5760719"/>
          </a:xfrm>
        </p:spPr>
        <p:txBody>
          <a:bodyPr>
            <a:noAutofit/>
          </a:bodyPr>
          <a:lstStyle/>
          <a:p>
            <a:r>
              <a:rPr lang="sk-SK" sz="2800" b="1" dirty="0">
                <a:solidFill>
                  <a:srgbClr val="FF0000"/>
                </a:solidFill>
              </a:rPr>
              <a:t>1 – 4 </a:t>
            </a:r>
            <a:r>
              <a:rPr lang="sk-SK" sz="2800" b="1" dirty="0"/>
              <a:t>– veľká tréma, žiadne prezentačné schopnosti </a:t>
            </a:r>
            <a:r>
              <a:rPr lang="sk-SK" sz="2800" dirty="0"/>
              <a:t>– osoba na konci stupnice má obvykle obmedzené alebo nulové skúsenosti s prezentovaním, takže táto činnosť pre ňu predstavuje nočnú moru</a:t>
            </a:r>
          </a:p>
          <a:p>
            <a:r>
              <a:rPr lang="sk-SK" sz="2800" b="1" dirty="0">
                <a:solidFill>
                  <a:srgbClr val="FF0000"/>
                </a:solidFill>
              </a:rPr>
              <a:t>5 – 7 </a:t>
            </a:r>
            <a:r>
              <a:rPr lang="sk-SK" sz="2800" b="1" dirty="0"/>
              <a:t>– sebaistota, ale obmedzené prezentačné schopnosti</a:t>
            </a:r>
            <a:r>
              <a:rPr lang="sk-SK" sz="2800" dirty="0"/>
              <a:t> – prekonali ste prekážku v podobe vlastnej trémy, môžete sa cítiť dobre a dokonca si prezentovanie vyslovene užívate</a:t>
            </a:r>
          </a:p>
          <a:p>
            <a:r>
              <a:rPr lang="sk-SK" sz="2800" b="1" dirty="0">
                <a:solidFill>
                  <a:srgbClr val="FF0000"/>
                </a:solidFill>
              </a:rPr>
              <a:t>8 – 10 </a:t>
            </a:r>
            <a:r>
              <a:rPr lang="sk-SK" sz="2800" b="1" dirty="0"/>
              <a:t>– sebaistota a prezentačné schopnosti</a:t>
            </a:r>
            <a:r>
              <a:rPr lang="sk-SK" sz="2800" dirty="0"/>
              <a:t> – ak ste na tejto úrovni zvládli ste umenie prezentovať (aj keď budete mať stále trému, ktoré je ale svojím spôsobom dôležitá, pretože vás nabudí k lepším výkonom), na tejto úrovni môžete cez svoje prezentácie ľudí inšpirovať a viesť</a:t>
            </a:r>
            <a:endParaRPr lang="sk-SK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68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ál 3">
            <a:extLst>
              <a:ext uri="{FF2B5EF4-FFF2-40B4-BE49-F238E27FC236}">
                <a16:creationId xmlns:a16="http://schemas.microsoft.com/office/drawing/2014/main" id="{456F377A-24C2-6D48-84EA-A28B48A66F41}"/>
              </a:ext>
            </a:extLst>
          </p:cNvPr>
          <p:cNvSpPr/>
          <p:nvPr/>
        </p:nvSpPr>
        <p:spPr>
          <a:xfrm>
            <a:off x="3038168" y="164689"/>
            <a:ext cx="6695768" cy="621644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5400" dirty="0">
                <a:solidFill>
                  <a:schemeClr val="tx1"/>
                </a:solidFill>
              </a:rPr>
              <a:t>Okolo </a:t>
            </a:r>
            <a:br>
              <a:rPr lang="sk-SK" sz="5400" dirty="0">
                <a:solidFill>
                  <a:schemeClr val="tx1"/>
                </a:solidFill>
              </a:rPr>
            </a:br>
            <a:r>
              <a:rPr lang="sk-SK" sz="5400" b="1" dirty="0">
                <a:solidFill>
                  <a:srgbClr val="C00000"/>
                </a:solidFill>
              </a:rPr>
              <a:t>30 miliónov </a:t>
            </a:r>
            <a:r>
              <a:rPr lang="sk-SK" sz="5400" dirty="0">
                <a:solidFill>
                  <a:schemeClr val="tx1"/>
                </a:solidFill>
              </a:rPr>
              <a:t>prezentácií sa prezentuje denne</a:t>
            </a:r>
          </a:p>
        </p:txBody>
      </p:sp>
    </p:spTree>
    <p:extLst>
      <p:ext uri="{BB962C8B-B14F-4D97-AF65-F5344CB8AC3E}">
        <p14:creationId xmlns:p14="http://schemas.microsoft.com/office/powerpoint/2010/main" val="316598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Yellow Star Images - Free Download on Freepik">
            <a:extLst>
              <a:ext uri="{FF2B5EF4-FFF2-40B4-BE49-F238E27FC236}">
                <a16:creationId xmlns:a16="http://schemas.microsoft.com/office/drawing/2014/main" id="{3413A35C-7004-F093-80DD-013D1EE5A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754" y="2179688"/>
            <a:ext cx="4412639" cy="3129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09" y="421106"/>
            <a:ext cx="10018713" cy="854242"/>
          </a:xfrm>
        </p:spPr>
        <p:txBody>
          <a:bodyPr/>
          <a:lstStyle/>
          <a:p>
            <a:r>
              <a:rPr lang="sk-SK" b="1" dirty="0"/>
              <a:t>Ako sa stať hviezdou medzi </a:t>
            </a:r>
            <a:r>
              <a:rPr lang="sk-SK" b="1" dirty="0" err="1"/>
              <a:t>prezentátormi</a:t>
            </a:r>
            <a:endParaRPr lang="sk-SK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959798" y="1622323"/>
            <a:ext cx="10018713" cy="4919968"/>
          </a:xfrm>
        </p:spPr>
        <p:txBody>
          <a:bodyPr>
            <a:normAutofit/>
          </a:bodyPr>
          <a:lstStyle/>
          <a:p>
            <a:r>
              <a:rPr lang="sk-SK" sz="4400" dirty="0"/>
              <a:t>Previesť poslucháčov prezentácie od začiatku do konca.</a:t>
            </a:r>
          </a:p>
          <a:p>
            <a:r>
              <a:rPr lang="sk-SK" sz="4400" dirty="0"/>
              <a:t>Vysporiadať sa so svojím slovným prejavom.</a:t>
            </a:r>
          </a:p>
          <a:p>
            <a:r>
              <a:rPr lang="sk-SK" sz="4400" dirty="0"/>
              <a:t>Potlačiť trému a nervozitu.</a:t>
            </a:r>
          </a:p>
          <a:p>
            <a:endParaRPr lang="sk-SK" sz="4400" dirty="0"/>
          </a:p>
        </p:txBody>
      </p:sp>
    </p:spTree>
    <p:extLst>
      <p:ext uri="{BB962C8B-B14F-4D97-AF65-F5344CB8AC3E}">
        <p14:creationId xmlns:p14="http://schemas.microsoft.com/office/powerpoint/2010/main" val="304393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693383-6BC9-B5CD-6F84-077451F48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09" y="190501"/>
            <a:ext cx="10018713" cy="876300"/>
          </a:xfrm>
        </p:spPr>
        <p:txBody>
          <a:bodyPr/>
          <a:lstStyle/>
          <a:p>
            <a:r>
              <a:rPr lang="sk-SK" b="1" dirty="0"/>
              <a:t>Ďalšie tipy a triky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0805852-F9F1-06CA-5AFD-94B394E31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09" y="1297859"/>
            <a:ext cx="10018713" cy="5161934"/>
          </a:xfrm>
        </p:spPr>
        <p:txBody>
          <a:bodyPr>
            <a:normAutofit/>
          </a:bodyPr>
          <a:lstStyle/>
          <a:p>
            <a:r>
              <a:rPr lang="sk-SK" sz="2800" dirty="0"/>
              <a:t>Vyvarujte sa neosobným pozdravom, prázdnym frázam a ospravedlneniam.</a:t>
            </a:r>
          </a:p>
          <a:p>
            <a:r>
              <a:rPr lang="sk-SK" sz="2800" dirty="0"/>
              <a:t>Nepovedzte svojmu obecenstvu čo prezentujete, ale prečo to prezentujete. </a:t>
            </a:r>
          </a:p>
          <a:p>
            <a:r>
              <a:rPr lang="sk-SK" sz="2800" dirty="0"/>
              <a:t> Majte interakciu s obecenstvom.</a:t>
            </a:r>
          </a:p>
          <a:p>
            <a:r>
              <a:rPr lang="sk-SK" sz="2800" dirty="0"/>
              <a:t>Overte si zdroje a aktuálnosť informácií.</a:t>
            </a:r>
          </a:p>
          <a:p>
            <a:r>
              <a:rPr lang="sk-SK" sz="2800" dirty="0"/>
              <a:t>Využívajte médiá – obrázky, videá...</a:t>
            </a:r>
          </a:p>
          <a:p>
            <a:r>
              <a:rPr lang="sk-SK" sz="2800" dirty="0"/>
              <a:t>Uveďte nejaký prekvapivý fakt.</a:t>
            </a:r>
          </a:p>
          <a:p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188960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B40B06-616E-BBDC-B97B-91E3129F8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292510"/>
            <a:ext cx="7315561" cy="661219"/>
          </a:xfrm>
        </p:spPr>
        <p:txBody>
          <a:bodyPr>
            <a:normAutofit fontScale="90000"/>
          </a:bodyPr>
          <a:lstStyle/>
          <a:p>
            <a:r>
              <a:rPr lang="sk-SK" b="1" dirty="0"/>
              <a:t>Myšlienková mapa (</a:t>
            </a:r>
            <a:r>
              <a:rPr lang="sk-SK" b="1" dirty="0" err="1"/>
              <a:t>mind</a:t>
            </a:r>
            <a:r>
              <a:rPr lang="sk-SK" b="1" dirty="0"/>
              <a:t> </a:t>
            </a:r>
            <a:r>
              <a:rPr lang="sk-SK" b="1" dirty="0" err="1"/>
              <a:t>map</a:t>
            </a:r>
            <a:r>
              <a:rPr lang="sk-SK" b="1" dirty="0"/>
              <a:t>)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2475D7A-64F6-584F-302E-08D341389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622323"/>
            <a:ext cx="10018713" cy="4168877"/>
          </a:xfrm>
        </p:spPr>
        <p:txBody>
          <a:bodyPr>
            <a:normAutofit lnSpcReduction="10000"/>
          </a:bodyPr>
          <a:lstStyle/>
          <a:p>
            <a:r>
              <a:rPr lang="pl-PL" dirty="0"/>
              <a:t>Zobrazuje graficky pojmy z určitej oblasti a vzťahy medzi nimi.</a:t>
            </a:r>
          </a:p>
          <a:p>
            <a:r>
              <a:rPr lang="sk-SK" dirty="0"/>
              <a:t>Je spojením tvorivého myslenia, brainstormingu, riešenia problémov a zaznamenávania poznámok.</a:t>
            </a:r>
          </a:p>
          <a:p>
            <a:r>
              <a:rPr lang="sk-SK" dirty="0"/>
              <a:t>Je grafickým vyjadrením mentálnych procesov, ktoré prebiehajú v obidvoch mozgových hemisférach – ľavej rozumovej (slová, fakty, analýzy, závery, logika, počítanie, krok za krokom, ...) a pravej emocionálnej (predstavy, obrazy, pocity, spontánnosť intuitívnosť, priestor, ...).</a:t>
            </a:r>
          </a:p>
          <a:p>
            <a:r>
              <a:rPr lang="sk-SK" dirty="0"/>
              <a:t>Je vynikajúcou metódou na zaznamenávanie poznámok z učiva, zachytávanie nápadov, na krátkodobé plánovanie, pomôže utriediť si informácie.</a:t>
            </a:r>
          </a:p>
        </p:txBody>
      </p:sp>
    </p:spTree>
    <p:extLst>
      <p:ext uri="{BB962C8B-B14F-4D97-AF65-F5344CB8AC3E}">
        <p14:creationId xmlns:p14="http://schemas.microsoft.com/office/powerpoint/2010/main" val="147640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0" name="Group 3078">
            <a:extLst>
              <a:ext uri="{FF2B5EF4-FFF2-40B4-BE49-F238E27FC236}">
                <a16:creationId xmlns:a16="http://schemas.microsoft.com/office/drawing/2014/main" id="{089D35B1-0ED5-4358-8CAE-A9E49412A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3101" name="Freeform 6">
              <a:extLst>
                <a:ext uri="{FF2B5EF4-FFF2-40B4-BE49-F238E27FC236}">
                  <a16:creationId xmlns:a16="http://schemas.microsoft.com/office/drawing/2014/main" id="{DDEF6545-5A42-469E-8778-86CA01CD4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3102" name="Freeform 7">
              <a:extLst>
                <a:ext uri="{FF2B5EF4-FFF2-40B4-BE49-F238E27FC236}">
                  <a16:creationId xmlns:a16="http://schemas.microsoft.com/office/drawing/2014/main" id="{3B08853F-842C-4D0A-9A89-D05CB3990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3103" name="Freeform 8">
              <a:extLst>
                <a:ext uri="{FF2B5EF4-FFF2-40B4-BE49-F238E27FC236}">
                  <a16:creationId xmlns:a16="http://schemas.microsoft.com/office/drawing/2014/main" id="{A436FB18-2D01-4AAB-AD10-2D1208310F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3104" name="Freeform 9">
              <a:extLst>
                <a:ext uri="{FF2B5EF4-FFF2-40B4-BE49-F238E27FC236}">
                  <a16:creationId xmlns:a16="http://schemas.microsoft.com/office/drawing/2014/main" id="{9EFB8341-7A7B-46E4-AF94-689147AD0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3105" name="Freeform 10">
              <a:extLst>
                <a:ext uri="{FF2B5EF4-FFF2-40B4-BE49-F238E27FC236}">
                  <a16:creationId xmlns:a16="http://schemas.microsoft.com/office/drawing/2014/main" id="{C4D84136-7804-4605-AC9F-238A3665E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3106" name="Freeform 11">
              <a:extLst>
                <a:ext uri="{FF2B5EF4-FFF2-40B4-BE49-F238E27FC236}">
                  <a16:creationId xmlns:a16="http://schemas.microsoft.com/office/drawing/2014/main" id="{4EC6F81C-51C2-4A6F-8B94-562DA67362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sk-SK"/>
            </a:p>
          </p:txBody>
        </p:sp>
      </p:grpSp>
      <p:sp>
        <p:nvSpPr>
          <p:cNvPr id="3087" name="Rectangle 3086">
            <a:extLst>
              <a:ext uri="{FF2B5EF4-FFF2-40B4-BE49-F238E27FC236}">
                <a16:creationId xmlns:a16="http://schemas.microsoft.com/office/drawing/2014/main" id="{7E123AAE-7C5D-4EC5-B570-7141C9405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9" name="Rectangle 3088">
            <a:extLst>
              <a:ext uri="{FF2B5EF4-FFF2-40B4-BE49-F238E27FC236}">
                <a16:creationId xmlns:a16="http://schemas.microsoft.com/office/drawing/2014/main" id="{EBE68FE8-33EE-42EC-8894-0492375502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Myšlienková mapa: Čo to je a ako si ju vytvoriť? [Návod]">
            <a:extLst>
              <a:ext uri="{FF2B5EF4-FFF2-40B4-BE49-F238E27FC236}">
                <a16:creationId xmlns:a16="http://schemas.microsoft.com/office/drawing/2014/main" id="{EE902A90-311A-7CDF-F8F0-50A4B2724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24804" y="643467"/>
            <a:ext cx="7142392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82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EB172A-8831-B988-1805-B91E87862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09" y="174523"/>
            <a:ext cx="10018713" cy="769374"/>
          </a:xfrm>
        </p:spPr>
        <p:txBody>
          <a:bodyPr/>
          <a:lstStyle/>
          <a:p>
            <a:pPr algn="l"/>
            <a:r>
              <a:rPr lang="sk-SK" b="1" dirty="0"/>
              <a:t>Kroky k vytvoreniu myšlienkovej mapy: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8550D33-4808-E469-D37D-82750F6A1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875070"/>
            <a:ext cx="10018713" cy="5899355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endParaRPr lang="sk-SK" sz="2000" dirty="0"/>
          </a:p>
          <a:p>
            <a:pPr marL="457200" indent="-457200">
              <a:buFont typeface="+mj-lt"/>
              <a:buAutoNum type="arabicPeriod"/>
            </a:pPr>
            <a:r>
              <a:rPr lang="sk-SK" sz="2000" dirty="0"/>
              <a:t>Treba začať písať do prostriedku čistého bieleho papiera, ktorý je orientovaný na šírku. Tak dáme svojmu mozgu dosť slobody pôsobiť všetkými smermi a vyjadrovať sa čo najprirodzenejšie.</a:t>
            </a:r>
          </a:p>
          <a:p>
            <a:pPr marL="457200" indent="-457200">
              <a:buFont typeface="+mj-lt"/>
              <a:buAutoNum type="arabicPeriod"/>
            </a:pPr>
            <a:r>
              <a:rPr lang="sk-SK" sz="2000" dirty="0"/>
              <a:t>Ústredný pojem, tému celej mapy, vyjadrime obrázkom, ktorý nám pomáha využívať našu predstavivosť a nahrádza mnoho slov. Obrázok motivuje náš mozog k činnosti a udržuje našu sústredenosť.</a:t>
            </a:r>
          </a:p>
          <a:p>
            <a:pPr marL="457200" indent="-457200">
              <a:buFont typeface="+mj-lt"/>
              <a:buAutoNum type="arabicPeriod"/>
            </a:pPr>
            <a:r>
              <a:rPr lang="sk-SK" sz="2000" dirty="0"/>
              <a:t>Používajme rôzne farby. Farba je tak isto ako obrázok silným podnetom pre náš mozog. Je inšpiratívna, zábavná a dodáva ďalšiu energiu.</a:t>
            </a:r>
          </a:p>
          <a:p>
            <a:pPr marL="457200" indent="-457200">
              <a:buFont typeface="+mj-lt"/>
              <a:buAutoNum type="arabicPeriod"/>
            </a:pPr>
            <a:r>
              <a:rPr lang="sk-SK" sz="2000" dirty="0"/>
              <a:t>K centrálnemu obrázku pripojme hlavné vetvy. K nim vetvy druhej úrovne. K ním pridružme vetvy tretej úrovne a tak ďalej. Ide o tvorbu asociácií.</a:t>
            </a:r>
          </a:p>
          <a:p>
            <a:pPr marL="457200" indent="-457200">
              <a:buFont typeface="+mj-lt"/>
              <a:buAutoNum type="arabicPeriod"/>
            </a:pPr>
            <a:r>
              <a:rPr lang="sk-SK" sz="2000" dirty="0"/>
              <a:t>Jednotlivé vetvy majú mať podobu krivky a nie priamky. Vyhneme sa tým otupeniu mysle.</a:t>
            </a:r>
          </a:p>
          <a:p>
            <a:pPr marL="457200" indent="-457200">
              <a:buFont typeface="+mj-lt"/>
              <a:buAutoNum type="arabicPeriod"/>
            </a:pPr>
            <a:r>
              <a:rPr lang="sk-SK" sz="2000" dirty="0"/>
              <a:t>Ku každej vetve pripojme len jedno kľúčové slovo. Tak urobíme našu mapu prehľadnejšiu a flexibilnejšiu.</a:t>
            </a:r>
          </a:p>
          <a:p>
            <a:pPr marL="457200" indent="-457200">
              <a:buFont typeface="+mj-lt"/>
              <a:buAutoNum type="arabicPeriod"/>
            </a:pPr>
            <a:r>
              <a:rPr lang="sk-SK" sz="2000" dirty="0"/>
              <a:t>Treba používať vo veľkej miere obrázky, symboly, vyobrazenia, lebo majú mohutnú protiváhu k písanému slovu.</a:t>
            </a:r>
          </a:p>
          <a:p>
            <a:pPr marL="457200" indent="-457200">
              <a:buFont typeface="+mj-lt"/>
              <a:buAutoNum type="arabicPeriod"/>
            </a:pPr>
            <a:endParaRPr lang="sk-SK" sz="2000" dirty="0"/>
          </a:p>
          <a:p>
            <a:pPr marL="457200" indent="-457200">
              <a:buFont typeface="+mj-lt"/>
              <a:buAutoNum type="arabicPeriod"/>
            </a:pP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45483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09" y="484633"/>
            <a:ext cx="10018713" cy="1014984"/>
          </a:xfrm>
        </p:spPr>
        <p:txBody>
          <a:bodyPr/>
          <a:lstStyle/>
          <a:p>
            <a:r>
              <a:rPr lang="sk-SK" b="1" dirty="0"/>
              <a:t>Trik pri prezentovaní – čarovné klávesy B a W</a:t>
            </a:r>
          </a:p>
        </p:txBody>
      </p:sp>
      <p:sp>
        <p:nvSpPr>
          <p:cNvPr id="4" name="Obdĺžnik 3"/>
          <p:cNvSpPr/>
          <p:nvPr/>
        </p:nvSpPr>
        <p:spPr>
          <a:xfrm>
            <a:off x="2633472" y="2432304"/>
            <a:ext cx="2633472" cy="2377440"/>
          </a:xfrm>
          <a:prstGeom prst="rect">
            <a:avLst/>
          </a:prstGeom>
          <a:gradFill>
            <a:gsLst>
              <a:gs pos="0">
                <a:schemeClr val="dk1">
                  <a:tint val="96000"/>
                  <a:lumMod val="97000"/>
                  <a:lumOff val="3000"/>
                </a:schemeClr>
              </a:gs>
              <a:gs pos="100000">
                <a:schemeClr val="dk1">
                  <a:shade val="88000"/>
                  <a:lumMod val="94000"/>
                </a:schemeClr>
              </a:gs>
            </a:gsLst>
          </a:gradFill>
          <a:effectLst>
            <a:outerShdw blurRad="38100" dist="25400" dir="5400000" rotWithShape="0">
              <a:srgbClr val="000000">
                <a:alpha val="64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 prst="riblet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1500" dirty="0"/>
              <a:t>B</a:t>
            </a:r>
          </a:p>
        </p:txBody>
      </p:sp>
      <p:sp>
        <p:nvSpPr>
          <p:cNvPr id="5" name="Obdĺžnik 4"/>
          <p:cNvSpPr/>
          <p:nvPr/>
        </p:nvSpPr>
        <p:spPr>
          <a:xfrm>
            <a:off x="7431024" y="2432304"/>
            <a:ext cx="2633472" cy="237744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 prst="riblet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1500" dirty="0"/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32062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>
            <a:extLst>
              <a:ext uri="{FF2B5EF4-FFF2-40B4-BE49-F238E27FC236}">
                <a16:creationId xmlns:a16="http://schemas.microsoft.com/office/drawing/2014/main" id="{CFF7B469-5801-41E6-9496-41518B27068C}"/>
              </a:ext>
            </a:extLst>
          </p:cNvPr>
          <p:cNvSpPr/>
          <p:nvPr/>
        </p:nvSpPr>
        <p:spPr>
          <a:xfrm rot="19971042">
            <a:off x="2373218" y="2075586"/>
            <a:ext cx="732927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Ďakujem za pozornosť!</a:t>
            </a:r>
          </a:p>
        </p:txBody>
      </p:sp>
    </p:spTree>
    <p:extLst>
      <p:ext uri="{BB962C8B-B14F-4D97-AF65-F5344CB8AC3E}">
        <p14:creationId xmlns:p14="http://schemas.microsoft.com/office/powerpoint/2010/main" val="93446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A594B8-54BD-A7B3-F54E-0F7A2EAE7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277761"/>
            <a:ext cx="4749342" cy="789039"/>
          </a:xfrm>
        </p:spPr>
        <p:txBody>
          <a:bodyPr>
            <a:normAutofit fontScale="90000"/>
          </a:bodyPr>
          <a:lstStyle/>
          <a:p>
            <a:r>
              <a:rPr lang="sk-SK" sz="6600" b="1" dirty="0"/>
              <a:t>SLIDO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A34F6F6-39D0-7F1B-75D5-3F6E8475E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376517"/>
            <a:ext cx="10018713" cy="5122606"/>
          </a:xfrm>
        </p:spPr>
        <p:txBody>
          <a:bodyPr>
            <a:normAutofit fontScale="92500"/>
          </a:bodyPr>
          <a:lstStyle/>
          <a:p>
            <a:r>
              <a:rPr lang="sk-SK" sz="3600" dirty="0"/>
              <a:t>Online nástroj, ktorý umožňuje v reálnom čase počas konferencie komunikáciu medzi rečníkom a publikom a zároveň poskytuje priestor klásť otázky a odpovede.</a:t>
            </a:r>
          </a:p>
          <a:p>
            <a:r>
              <a:rPr lang="sk-SK" sz="3600" dirty="0" err="1"/>
              <a:t>Slido</a:t>
            </a:r>
            <a:r>
              <a:rPr lang="sk-SK" sz="3600" dirty="0"/>
              <a:t> interaktívne zapája publikum počas prezentácií, konferencií, workshopov, stretnutí a podujatí.</a:t>
            </a:r>
          </a:p>
          <a:p>
            <a:r>
              <a:rPr lang="sk-SK" sz="3600" dirty="0"/>
              <a:t>Slovenská technologická spoločnosť založená v roku 2012, v súčasnosti je jej materskou organizáciou Cisco Systems.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6ED70390-46EC-0C50-2C72-DBDF10118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6945" y="277762"/>
            <a:ext cx="1762435" cy="58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6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EC16CB-C6DC-35B8-6B64-A81438E39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5400" b="1" dirty="0">
                <a:solidFill>
                  <a:srgbClr val="0070C0"/>
                </a:solidFill>
              </a:rPr>
              <a:t>SLIDO kód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CC02A25-9695-D8F5-3C67-CFEAAEA3E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7200" b="1" dirty="0"/>
              <a:t>slido.com</a:t>
            </a:r>
          </a:p>
          <a:p>
            <a:pPr algn="ctr"/>
            <a:r>
              <a:rPr lang="sk-SK" sz="7200" b="1" dirty="0"/>
              <a:t>#1861520</a:t>
            </a:r>
          </a:p>
        </p:txBody>
      </p:sp>
    </p:spTree>
    <p:extLst>
      <p:ext uri="{BB962C8B-B14F-4D97-AF65-F5344CB8AC3E}">
        <p14:creationId xmlns:p14="http://schemas.microsoft.com/office/powerpoint/2010/main" val="144151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ED56ED-BD04-308A-D399-ACAA01748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371168"/>
            <a:ext cx="10018713" cy="828368"/>
          </a:xfrm>
        </p:spPr>
        <p:txBody>
          <a:bodyPr/>
          <a:lstStyle/>
          <a:p>
            <a:r>
              <a:rPr lang="sk-SK" b="1" dirty="0"/>
              <a:t>Fakty o PowerPointe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4B27045-938C-30BA-46EB-EAE9B15F7A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612490"/>
            <a:ext cx="10018713" cy="4955457"/>
          </a:xfrm>
        </p:spPr>
        <p:txBody>
          <a:bodyPr>
            <a:normAutofit/>
          </a:bodyPr>
          <a:lstStyle/>
          <a:p>
            <a:r>
              <a:rPr lang="sk-SK" sz="3600" dirty="0"/>
              <a:t>PowerPoint bol vyvinutý pre Apple Macintosh.</a:t>
            </a:r>
          </a:p>
          <a:p>
            <a:r>
              <a:rPr lang="sk-SK" sz="3600" dirty="0"/>
              <a:t>V roku 1987 prebral práva Microsoft a zmenil názov na PowerPoint.</a:t>
            </a:r>
          </a:p>
          <a:p>
            <a:r>
              <a:rPr lang="sk-SK" sz="3600" dirty="0"/>
              <a:t>PowerPoint využíva okolo 500 miliónov ľudí na celom svete.</a:t>
            </a:r>
          </a:p>
          <a:p>
            <a:r>
              <a:rPr lang="sk-SK" sz="3600" dirty="0"/>
              <a:t>Priemerný snímok pozostáva zo 40 slov a príprava prezentácie trvá v priemere okolo 2 hodín.</a:t>
            </a:r>
          </a:p>
          <a:p>
            <a:endParaRPr lang="sk-SK" sz="3600" dirty="0"/>
          </a:p>
        </p:txBody>
      </p:sp>
    </p:spTree>
    <p:extLst>
      <p:ext uri="{BB962C8B-B14F-4D97-AF65-F5344CB8AC3E}">
        <p14:creationId xmlns:p14="http://schemas.microsoft.com/office/powerpoint/2010/main" val="227018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B15745-2D73-56CF-4C6F-46E08C99A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9293"/>
            <a:ext cx="10018713" cy="752707"/>
          </a:xfrm>
        </p:spPr>
        <p:txBody>
          <a:bodyPr/>
          <a:lstStyle/>
          <a:p>
            <a:r>
              <a:rPr lang="sk-SK" b="1" dirty="0"/>
              <a:t>Prezentačné programy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7A2695E-5CE4-522D-8D51-639D7C74A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1058779"/>
            <a:ext cx="10155486" cy="5781907"/>
          </a:xfrm>
        </p:spPr>
        <p:txBody>
          <a:bodyPr>
            <a:normAutofit fontScale="92500"/>
          </a:bodyPr>
          <a:lstStyle/>
          <a:p>
            <a:r>
              <a:rPr lang="sk-SK" sz="2800" b="1" dirty="0" err="1"/>
              <a:t>Canva</a:t>
            </a:r>
            <a:r>
              <a:rPr lang="sk-SK" sz="2800" b="1" dirty="0"/>
              <a:t> </a:t>
            </a:r>
            <a:r>
              <a:rPr lang="sk-SK" sz="2800" dirty="0"/>
              <a:t>– veľa šablón zdarma s množstvom nástrojov a funkcií.</a:t>
            </a:r>
          </a:p>
          <a:p>
            <a:r>
              <a:rPr lang="sk-SK" sz="2800" b="1" dirty="0"/>
              <a:t>Beautiful.ai </a:t>
            </a:r>
            <a:r>
              <a:rPr lang="sk-SK" sz="2800" dirty="0"/>
              <a:t>– nástroj so zabudovanými AI možnosťami, iba platené.</a:t>
            </a:r>
          </a:p>
          <a:p>
            <a:r>
              <a:rPr lang="sk-SK" sz="2800" b="1" dirty="0" err="1"/>
              <a:t>Prezi</a:t>
            </a:r>
            <a:r>
              <a:rPr lang="sk-SK" sz="2800" dirty="0"/>
              <a:t> – zaujímavé šablóny pre interaktívne prezentácie.</a:t>
            </a:r>
          </a:p>
          <a:p>
            <a:r>
              <a:rPr lang="sk-SK" sz="2800" b="1" dirty="0" err="1"/>
              <a:t>Powtoon</a:t>
            </a:r>
            <a:r>
              <a:rPr lang="sk-SK" sz="2800" dirty="0"/>
              <a:t> – rôzne spôsoby tvorby prezentácie a práca s videom.</a:t>
            </a:r>
          </a:p>
          <a:p>
            <a:r>
              <a:rPr lang="sk-SK" sz="2800" b="1" dirty="0" err="1"/>
              <a:t>Genially</a:t>
            </a:r>
            <a:r>
              <a:rPr lang="sk-SK" sz="2800" dirty="0"/>
              <a:t> – interaktívne prezentácie, veľa nástrojov a šablón zdarma.</a:t>
            </a:r>
          </a:p>
          <a:p>
            <a:r>
              <a:rPr lang="sk-SK" sz="2800" b="1" dirty="0" err="1"/>
              <a:t>Pitch</a:t>
            </a:r>
            <a:r>
              <a:rPr lang="sk-SK" sz="2800" dirty="0"/>
              <a:t> – spolupráca na prezentácii s tímom, možné </a:t>
            </a:r>
            <a:r>
              <a:rPr lang="sk-SK" sz="2800" dirty="0" err="1"/>
              <a:t>live</a:t>
            </a:r>
            <a:r>
              <a:rPr lang="sk-SK" sz="2800" dirty="0"/>
              <a:t> </a:t>
            </a:r>
            <a:r>
              <a:rPr lang="sk-SK" sz="2800" dirty="0" err="1"/>
              <a:t>videohovory</a:t>
            </a:r>
            <a:r>
              <a:rPr lang="sk-SK" sz="2800" dirty="0"/>
              <a:t>.</a:t>
            </a:r>
          </a:p>
          <a:p>
            <a:r>
              <a:rPr lang="sk-SK" sz="2800" b="1" dirty="0" err="1"/>
              <a:t>Zoho</a:t>
            </a:r>
            <a:r>
              <a:rPr lang="sk-SK" sz="2800" b="1" dirty="0"/>
              <a:t> Show </a:t>
            </a:r>
            <a:r>
              <a:rPr lang="sk-SK" sz="2800" dirty="0"/>
              <a:t>– jednoduché na prípravu prezentácie, základné šablóny, zdarma</a:t>
            </a:r>
          </a:p>
          <a:p>
            <a:r>
              <a:rPr lang="sk-SK" sz="2800" b="1" dirty="0" err="1"/>
              <a:t>Gamma</a:t>
            </a:r>
            <a:r>
              <a:rPr lang="sk-SK" sz="2800" dirty="0"/>
              <a:t> – obsahuje </a:t>
            </a:r>
            <a:r>
              <a:rPr lang="sk-SK" sz="2800" dirty="0" err="1"/>
              <a:t>chatbot</a:t>
            </a:r>
            <a:r>
              <a:rPr lang="sk-SK" sz="2800" dirty="0"/>
              <a:t>, plne automatické prezentácie.</a:t>
            </a:r>
          </a:p>
          <a:p>
            <a:r>
              <a:rPr lang="sk-SK" sz="2800" b="1" dirty="0"/>
              <a:t>PowerPoint, Google </a:t>
            </a:r>
            <a:r>
              <a:rPr lang="sk-SK" sz="2800" b="1" dirty="0" err="1"/>
              <a:t>Slides</a:t>
            </a:r>
            <a:endParaRPr lang="sk-SK" sz="2800" b="1" dirty="0"/>
          </a:p>
          <a:p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50435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BF264C-9A96-4FE4-A987-84E3436E8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2262" y="312575"/>
            <a:ext cx="10018713" cy="1124339"/>
          </a:xfrm>
        </p:spPr>
        <p:txBody>
          <a:bodyPr>
            <a:normAutofit/>
          </a:bodyPr>
          <a:lstStyle/>
          <a:p>
            <a:r>
              <a:rPr lang="sk-SK" sz="4400" b="1" dirty="0"/>
              <a:t>Čo si človek bežne pamätá</a:t>
            </a:r>
          </a:p>
        </p:txBody>
      </p:sp>
      <p:graphicFrame>
        <p:nvGraphicFramePr>
          <p:cNvPr id="5" name="Zástupný objekt pre obsah 2">
            <a:extLst>
              <a:ext uri="{FF2B5EF4-FFF2-40B4-BE49-F238E27FC236}">
                <a16:creationId xmlns:a16="http://schemas.microsoft.com/office/drawing/2014/main" id="{39678F40-D531-2C42-8E81-DCB9804F9E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8631462"/>
              </p:ext>
            </p:extLst>
          </p:nvPr>
        </p:nvGraphicFramePr>
        <p:xfrm>
          <a:off x="1484310" y="1600852"/>
          <a:ext cx="10214997" cy="4554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5547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48FB89-C4AB-4BDA-A1E8-108E493F3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09" y="424544"/>
            <a:ext cx="10018713" cy="1236306"/>
          </a:xfrm>
        </p:spPr>
        <p:txBody>
          <a:bodyPr>
            <a:normAutofit/>
          </a:bodyPr>
          <a:lstStyle/>
          <a:p>
            <a:r>
              <a:rPr lang="sk-SK" sz="4800" b="1" dirty="0"/>
              <a:t>Zásady vytvárania prezentácie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1815F59-EFA6-4EB8-8635-DC601C415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183363"/>
            <a:ext cx="10018713" cy="4158443"/>
          </a:xfrm>
        </p:spPr>
        <p:txBody>
          <a:bodyPr>
            <a:normAutofit lnSpcReduction="10000"/>
          </a:bodyPr>
          <a:lstStyle/>
          <a:p>
            <a:r>
              <a:rPr lang="sk-SK" sz="6000" dirty="0"/>
              <a:t>Čo chceme prezentáciou dosiahnuť?</a:t>
            </a:r>
          </a:p>
          <a:p>
            <a:r>
              <a:rPr lang="sk-SK" sz="6000" dirty="0"/>
              <a:t>Komu je prezentácia určená?</a:t>
            </a:r>
          </a:p>
          <a:p>
            <a:r>
              <a:rPr lang="sk-SK" sz="6000" dirty="0"/>
              <a:t>Ako to dosiahnuť?</a:t>
            </a:r>
          </a:p>
        </p:txBody>
      </p:sp>
    </p:spTree>
    <p:extLst>
      <p:ext uri="{BB962C8B-B14F-4D97-AF65-F5344CB8AC3E}">
        <p14:creationId xmlns:p14="http://schemas.microsoft.com/office/powerpoint/2010/main" val="425541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827080730"/>
              </p:ext>
            </p:extLst>
          </p:nvPr>
        </p:nvGraphicFramePr>
        <p:xfrm>
          <a:off x="717755" y="318545"/>
          <a:ext cx="11242597" cy="6210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4993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xa">
  <a:themeElements>
    <a:clrScheme name="Paralaxa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axa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x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TM03457496[[fn=Paralaxa]]</Template>
  <TotalTime>413</TotalTime>
  <Words>2248</Words>
  <Application>Microsoft Office PowerPoint</Application>
  <PresentationFormat>Širokouhlá</PresentationFormat>
  <Paragraphs>252</Paragraphs>
  <Slides>26</Slides>
  <Notes>26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26</vt:i4>
      </vt:variant>
    </vt:vector>
  </HeadingPairs>
  <TitlesOfParts>
    <vt:vector size="31" baseType="lpstr">
      <vt:lpstr>Arial</vt:lpstr>
      <vt:lpstr>Calibri</vt:lpstr>
      <vt:lpstr>Corbel</vt:lpstr>
      <vt:lpstr>Wingdings</vt:lpstr>
      <vt:lpstr>Paralaxa</vt:lpstr>
      <vt:lpstr>Prezentácie a spôsoby prezentovania</vt:lpstr>
      <vt:lpstr>Prezentácia programu PowerPoint</vt:lpstr>
      <vt:lpstr>SLIDO</vt:lpstr>
      <vt:lpstr>SLIDO kód</vt:lpstr>
      <vt:lpstr>Fakty o PowerPointe</vt:lpstr>
      <vt:lpstr>Prezentačné programy</vt:lpstr>
      <vt:lpstr>Čo si človek bežne pamätá</vt:lpstr>
      <vt:lpstr>Zásady vytvárania prezentácie</vt:lpstr>
      <vt:lpstr>Prezentácia programu PowerPoint</vt:lpstr>
      <vt:lpstr>Zásady pre úspešné predvedenie prezentácie</vt:lpstr>
      <vt:lpstr>Čo podľa vás charakterizuje dobrého prednášajúceho?</vt:lpstr>
      <vt:lpstr>Dobrý prednášajúci</vt:lpstr>
      <vt:lpstr>Správny postup oznamovania informácií v prezentácii</vt:lpstr>
      <vt:lpstr>Aká by podľa vás mala byť skvelá prezentácia?</vt:lpstr>
      <vt:lpstr>Skvelá prezentácia</vt:lpstr>
      <vt:lpstr>Z čoho sa skladá prezentovanie?</vt:lpstr>
      <vt:lpstr>Reč tela</vt:lpstr>
      <vt:lpstr>Na akej úrovni sú  vaše prezentačné schopnosti?</vt:lpstr>
      <vt:lpstr>Prezentácia programu PowerPoint</vt:lpstr>
      <vt:lpstr>Ako sa stať hviezdou medzi prezentátormi</vt:lpstr>
      <vt:lpstr>Ďalšie tipy a triky</vt:lpstr>
      <vt:lpstr>Myšlienková mapa (mind map)</vt:lpstr>
      <vt:lpstr>Prezentácia programu PowerPoint</vt:lpstr>
      <vt:lpstr>Kroky k vytvoreniu myšlienkovej mapy:</vt:lpstr>
      <vt:lpstr>Trik pri prezentovaní – čarovné klávesy B a W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Ako prezentovať</dc:title>
  <dc:creator>Lapis-D01</dc:creator>
  <cp:lastModifiedBy>Marcela Hallová</cp:lastModifiedBy>
  <cp:revision>54</cp:revision>
  <cp:lastPrinted>2024-02-19T15:06:13Z</cp:lastPrinted>
  <dcterms:created xsi:type="dcterms:W3CDTF">2018-11-22T15:02:11Z</dcterms:created>
  <dcterms:modified xsi:type="dcterms:W3CDTF">2024-02-20T11:41:24Z</dcterms:modified>
</cp:coreProperties>
</file>