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29"/>
  </p:notes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C414AF-8322-453D-B6EE-748411A4AF07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136DD-B874-4472-8D04-8B78BE73F33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8167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5468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20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2237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219754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22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85395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25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7613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2213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2427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3681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61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85360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4203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17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34246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136DD-B874-4472-8D04-8B78BE73F334}" type="slidenum">
              <a:rPr lang="sk-SK" smtClean="0"/>
              <a:t>19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6203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807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59733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5012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8596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7424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52847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871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5120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44626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1779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48968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797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132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24087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067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456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53ADF-8ED7-4758-A4B4-B2C1F3DA7293}" type="datetimeFigureOut">
              <a:rPr lang="sk-SK" smtClean="0"/>
              <a:t>24. 9. 2022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B6FD7ED-5F4A-4AFD-A58A-00CE27DD71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7856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7">
            <a:extLst>
              <a:ext uri="{FF2B5EF4-FFF2-40B4-BE49-F238E27FC236}">
                <a16:creationId xmlns:a16="http://schemas.microsoft.com/office/drawing/2014/main" id="{F2EA518E-6C90-4FB8-9D88-C59B749893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375FB36-3B49-0984-A60D-0EAAC8CE1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2873" y="782782"/>
            <a:ext cx="9008254" cy="3410475"/>
          </a:xfrm>
        </p:spPr>
        <p:txBody>
          <a:bodyPr anchor="ctr">
            <a:normAutofit/>
          </a:bodyPr>
          <a:lstStyle/>
          <a:p>
            <a:r>
              <a:rPr lang="sk-SK" sz="6000" b="1"/>
              <a:t>Funkcie v Exceli</a:t>
            </a: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51AFC3C9-5F6F-4B0C-B9BC-4538C1E6F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0424"/>
            <a:ext cx="12192000" cy="23075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FA37284-7ABD-B680-3B7C-90FD86A81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4165" y="4709627"/>
            <a:ext cx="8956962" cy="1126283"/>
          </a:xfrm>
        </p:spPr>
        <p:txBody>
          <a:bodyPr anchor="ctr">
            <a:normAutofit/>
          </a:bodyPr>
          <a:lstStyle/>
          <a:p>
            <a:r>
              <a:rPr lang="sk-SK" b="1">
                <a:solidFill>
                  <a:schemeClr val="bg1"/>
                </a:solidFill>
              </a:rPr>
              <a:t>doc. Ing. Marcela Hallová, PhD.</a:t>
            </a:r>
          </a:p>
        </p:txBody>
      </p:sp>
      <p:sp>
        <p:nvSpPr>
          <p:cNvPr id="30" name="Freeform 11">
            <a:extLst>
              <a:ext uri="{FF2B5EF4-FFF2-40B4-BE49-F238E27FC236}">
                <a16:creationId xmlns:a16="http://schemas.microsoft.com/office/drawing/2014/main" id="{BA844245-4805-4DD5-AF47-842A0B27F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5019122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586376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5BE29C03-2390-449F-DA57-76710AC310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9153"/>
              </p:ext>
            </p:extLst>
          </p:nvPr>
        </p:nvGraphicFramePr>
        <p:xfrm>
          <a:off x="1804034" y="153987"/>
          <a:ext cx="9568816" cy="6495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5772240" imgH="3917880" progId="PBrush">
                  <p:embed/>
                </p:oleObj>
              </mc:Choice>
              <mc:Fallback>
                <p:oleObj name="Bitmap Image" r:id="rId2" imgW="5772240" imgH="3917880" progId="PBrus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04034" y="153987"/>
                        <a:ext cx="9568816" cy="64950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4701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82739F90-2F97-5B7D-B161-CD897454BF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66027"/>
              </p:ext>
            </p:extLst>
          </p:nvPr>
        </p:nvGraphicFramePr>
        <p:xfrm>
          <a:off x="1637030" y="210502"/>
          <a:ext cx="9530080" cy="6334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5740560" imgH="3987720" progId="PBrush">
                  <p:embed/>
                </p:oleObj>
              </mc:Choice>
              <mc:Fallback>
                <p:oleObj name="Bitmap Image" r:id="rId2" imgW="5740560" imgH="3987720" progId="PBrus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37030" y="210502"/>
                        <a:ext cx="9530080" cy="63346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7996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Vyhľadávacie funkcie – UNIQUE - 365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0220" y="1588770"/>
            <a:ext cx="9978390" cy="3371850"/>
          </a:xfrm>
        </p:spPr>
        <p:txBody>
          <a:bodyPr>
            <a:normAutofit/>
          </a:bodyPr>
          <a:lstStyle/>
          <a:p>
            <a:r>
              <a:rPr lang="pl-PL" sz="32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Funkcia UNIQUE vracia zoznam jedinečných hodnôt v zozname alebo rozsahu. </a:t>
            </a:r>
          </a:p>
          <a:p>
            <a:r>
              <a:rPr lang="sk-SK" sz="32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pl-PL" sz="3200" b="1" dirty="0">
                <a:solidFill>
                  <a:srgbClr val="1E1E1E"/>
                </a:solidFill>
                <a:latin typeface="Segoe UI" panose="020B0502040204020203" pitchFamily="34" charset="0"/>
              </a:rPr>
              <a:t>=UNIQUE(pole;[podľa_stĺpca];[presne_raz])</a:t>
            </a:r>
          </a:p>
        </p:txBody>
      </p:sp>
    </p:spTree>
    <p:extLst>
      <p:ext uri="{BB962C8B-B14F-4D97-AF65-F5344CB8AC3E}">
        <p14:creationId xmlns:p14="http://schemas.microsoft.com/office/powerpoint/2010/main" val="1583124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A84C7A46-E2F7-27BD-FE35-6697573C8D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949718"/>
              </p:ext>
            </p:extLst>
          </p:nvPr>
        </p:nvGraphicFramePr>
        <p:xfrm>
          <a:off x="1751757" y="180476"/>
          <a:ext cx="9003873" cy="6497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4971960" imgH="3587760" progId="PBrush">
                  <p:embed/>
                </p:oleObj>
              </mc:Choice>
              <mc:Fallback>
                <p:oleObj name="Bitmap Image" r:id="rId2" imgW="4971960" imgH="3587760" progId="PBrush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:a16="http://schemas.microsoft.com/office/drawing/2014/main" id="{245F92A8-ADEF-F476-C796-50F131C8BB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51757" y="180476"/>
                        <a:ext cx="9003873" cy="6497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9477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Dátumové funkcie - DATE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4530" y="1074420"/>
            <a:ext cx="9978390" cy="5612130"/>
          </a:xfrm>
        </p:spPr>
        <p:txBody>
          <a:bodyPr>
            <a:normAutofit/>
          </a:bodyPr>
          <a:lstStyle/>
          <a:p>
            <a:r>
              <a:rPr lang="pl-PL" sz="28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Funkcia DATE vráti poradové číslo, ktoré predstavuje konkrétny dátum.</a:t>
            </a:r>
          </a:p>
          <a:p>
            <a:r>
              <a:rPr lang="sk-SK" sz="28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DATE(</a:t>
            </a:r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rok;mesiac;deň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)</a:t>
            </a:r>
          </a:p>
          <a:p>
            <a:pPr lvl="1"/>
            <a:r>
              <a:rPr lang="sk-SK" sz="20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Rok    </a:t>
            </a:r>
            <a:r>
              <a:rPr lang="sk-SK" sz="20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Povinný argument. Hodnota argumentu </a:t>
            </a:r>
            <a:r>
              <a:rPr lang="sk-SK" sz="200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Year</a:t>
            </a:r>
            <a:r>
              <a:rPr lang="sk-SK" sz="20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môže obsahovať jednu až štyri číslice. Excel interpretuje argument </a:t>
            </a:r>
            <a:r>
              <a:rPr lang="sk-SK" sz="200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Year</a:t>
            </a:r>
            <a:r>
              <a:rPr lang="sk-SK" sz="20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podľa systému dátumov, ktorý váš počítač používa. Microsoft Excel pre Windows používa na základe predvoleného nastavenia dátumový systém 1900, čo znamená, že prvý dátum je 1. januára 1900.</a:t>
            </a:r>
          </a:p>
          <a:p>
            <a:pPr lvl="1"/>
            <a:r>
              <a:rPr lang="sk-SK" sz="22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Mesiac    </a:t>
            </a:r>
            <a:r>
              <a:rPr lang="sk-SK" sz="22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Povinný argument. Je to kladné alebo záporné celé číslo predstavujúce mesiac roka z intervalu od 1 do 12 (január až december).</a:t>
            </a:r>
          </a:p>
          <a:p>
            <a:pPr lvl="1"/>
            <a:r>
              <a:rPr lang="sk-SK" sz="2200" b="1" dirty="0"/>
              <a:t>Deň    </a:t>
            </a:r>
            <a:r>
              <a:rPr lang="sk-SK" sz="2200" dirty="0"/>
              <a:t>Povinný argument. Je to kladné alebo záporné celé číslo predstavujúce deň v mesiaci z intervalu od 1 do 31.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673960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Dátumové funkcie - DATEDIF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610" y="1074420"/>
            <a:ext cx="10481310" cy="5612130"/>
          </a:xfrm>
        </p:spPr>
        <p:txBody>
          <a:bodyPr>
            <a:normAutofit fontScale="92500"/>
          </a:bodyPr>
          <a:lstStyle/>
          <a:p>
            <a:r>
              <a:rPr lang="pl-PL" sz="36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Vypočíta počet dní, mesiacov alebo rokov medzi dvomi dátumami.</a:t>
            </a:r>
          </a:p>
          <a:p>
            <a:r>
              <a:rPr lang="sk-SK" sz="36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sk-SK" sz="32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DATEDIF(</a:t>
            </a:r>
            <a:r>
              <a:rPr lang="sk-SK" sz="32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počiatočný_dátum;koncový_dátum;jednotka</a:t>
            </a:r>
            <a:r>
              <a:rPr lang="sk-SK" sz="32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)</a:t>
            </a:r>
            <a:endParaRPr lang="sk-SK" sz="3600" b="1" i="0" dirty="0">
              <a:solidFill>
                <a:srgbClr val="1E1E1E"/>
              </a:solidFill>
              <a:effectLst/>
              <a:latin typeface="Segoe UI" panose="020B0502040204020203" pitchFamily="34" charset="0"/>
            </a:endParaRPr>
          </a:p>
          <a:p>
            <a:pPr lvl="1"/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počiatočný_dátum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    </a:t>
            </a:r>
            <a:r>
              <a:rPr lang="sk-SK" sz="28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Dátum, ktorý predstavuje prvý alebo počiatočný dátum daného obdobia. Dátumy možno zadať ako textové reťazce v úvodzovkách (napríklad "30.1.2001"), ako poradové čísla (napríklad 36921, čo predstavuje 30. január 2001, ak používate kalendárny systém 1900) alebo ako výsledok iných vzorcov alebo funkcií</a:t>
            </a:r>
          </a:p>
          <a:p>
            <a:pPr lvl="1"/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koncový_dátum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    </a:t>
            </a:r>
            <a:r>
              <a:rPr lang="sk-SK" sz="28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Dátum, ktorý predstavuje koncový dátum príslušného obdobia.</a:t>
            </a:r>
          </a:p>
        </p:txBody>
      </p:sp>
    </p:spTree>
    <p:extLst>
      <p:ext uri="{BB962C8B-B14F-4D97-AF65-F5344CB8AC3E}">
        <p14:creationId xmlns:p14="http://schemas.microsoft.com/office/powerpoint/2010/main" val="4180156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7B494F1F-6AE5-07ED-8231-1360B0B1C2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321606"/>
              </p:ext>
            </p:extLst>
          </p:nvPr>
        </p:nvGraphicFramePr>
        <p:xfrm>
          <a:off x="2336164" y="228917"/>
          <a:ext cx="7962266" cy="6424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4387680" imgH="4133880" progId="PBrush">
                  <p:embed/>
                </p:oleObj>
              </mc:Choice>
              <mc:Fallback>
                <p:oleObj name="Bitmap Image" r:id="rId2" imgW="4387680" imgH="4133880" progId="PBrus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36164" y="228917"/>
                        <a:ext cx="7962266" cy="64245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695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Dátumové funkcie - NETWORKDAYS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610" y="1074420"/>
            <a:ext cx="10481310" cy="5612130"/>
          </a:xfrm>
        </p:spPr>
        <p:txBody>
          <a:bodyPr>
            <a:normAutofit fontScale="92500" lnSpcReduction="10000"/>
          </a:bodyPr>
          <a:lstStyle/>
          <a:p>
            <a:r>
              <a:rPr lang="pl-PL" sz="32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Vráti počet celých pracovných dní medzi dňami, ktoré sú určené hodnotami argumentov počiatočný_dátum a koncový_dátum. Do pracovných dní sa nezapočítavajú víkendy a dni evidované ako sviatky. </a:t>
            </a:r>
          </a:p>
          <a:p>
            <a:r>
              <a:rPr lang="sk-SK" sz="32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NETWORKDAYS(</a:t>
            </a:r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počiatočný_dátum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; </a:t>
            </a:r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koncový_dátum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; [sviatky])</a:t>
            </a:r>
          </a:p>
          <a:p>
            <a:pPr lvl="1"/>
            <a:r>
              <a:rPr lang="sk-SK" sz="26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Počiatočný_dátum</a:t>
            </a:r>
            <a:r>
              <a:rPr lang="sk-SK" sz="26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   </a:t>
            </a:r>
            <a:r>
              <a:rPr lang="sk-SK" sz="26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Povinný argument. Dátum, ktorý vyjadruje počiatočný dátum.</a:t>
            </a:r>
          </a:p>
          <a:p>
            <a:pPr lvl="1"/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Koncový_dátum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   </a:t>
            </a:r>
            <a:r>
              <a:rPr lang="sk-SK" sz="28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Povinný argument. Dátum, ktorý vyjadruje koncový dátum.</a:t>
            </a:r>
          </a:p>
          <a:p>
            <a:pPr lvl="1"/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Sviatky    </a:t>
            </a:r>
            <a:r>
              <a:rPr lang="sk-SK" sz="28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Voliteľný argument. Voliteľný rozsah jedného alebo viacerých dátumov, ktoré sa vylúčia z pracovného kalendára, ako sú napríklad štátne sviatky a pohyblivé sviatky. </a:t>
            </a:r>
          </a:p>
        </p:txBody>
      </p:sp>
    </p:spTree>
    <p:extLst>
      <p:ext uri="{BB962C8B-B14F-4D97-AF65-F5344CB8AC3E}">
        <p14:creationId xmlns:p14="http://schemas.microsoft.com/office/powerpoint/2010/main" val="3054559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2BCCA7-539A-AE43-436A-137B1028B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/>
          <a:lstStyle/>
          <a:p>
            <a:r>
              <a:rPr lang="sk-SK" b="1" dirty="0"/>
              <a:t>Ďalšie dátumové a časové funkcie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E476998-5186-D2B3-8F75-60B98FF1E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23060"/>
            <a:ext cx="8915400" cy="4288162"/>
          </a:xfrm>
        </p:spPr>
        <p:txBody>
          <a:bodyPr>
            <a:normAutofit/>
          </a:bodyPr>
          <a:lstStyle/>
          <a:p>
            <a:r>
              <a:rPr lang="sk-SK" sz="4400" dirty="0"/>
              <a:t>DAY, MONTH, YEAR</a:t>
            </a:r>
          </a:p>
          <a:p>
            <a:r>
              <a:rPr lang="sk-SK" sz="4400" dirty="0"/>
              <a:t>TODAY, NOW</a:t>
            </a:r>
          </a:p>
          <a:p>
            <a:r>
              <a:rPr lang="sk-SK" sz="4400" dirty="0"/>
              <a:t>WEEKDAY, WEEKNUM</a:t>
            </a:r>
          </a:p>
          <a:p>
            <a:r>
              <a:rPr lang="sk-SK" sz="4400" dirty="0"/>
              <a:t>HOUR, MINUTE, SECOND</a:t>
            </a:r>
          </a:p>
        </p:txBody>
      </p:sp>
    </p:spTree>
    <p:extLst>
      <p:ext uri="{BB962C8B-B14F-4D97-AF65-F5344CB8AC3E}">
        <p14:creationId xmlns:p14="http://schemas.microsoft.com/office/powerpoint/2010/main" val="1782918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Textové funkcie - CONCAT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610" y="1074420"/>
            <a:ext cx="10481310" cy="5612130"/>
          </a:xfrm>
        </p:spPr>
        <p:txBody>
          <a:bodyPr>
            <a:normAutofit/>
          </a:bodyPr>
          <a:lstStyle/>
          <a:p>
            <a:r>
              <a:rPr lang="pl-PL" sz="32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Funkcia CONCAT kombinuje text z viacerých rozsahov a/alebo reťazcov, ale neposkytuje argumenty delimiter alebo IgnoreEmpty. </a:t>
            </a:r>
          </a:p>
          <a:p>
            <a:r>
              <a:rPr lang="sk-SK" sz="32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CONCAT(text1, [text2],…)</a:t>
            </a:r>
          </a:p>
          <a:p>
            <a:pPr lvl="1"/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Text1	</a:t>
            </a:r>
            <a:r>
              <a:rPr lang="sk-SK" sz="28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Textová položka, ktorá sa má pripojiť. Reťazec alebo pole reťazcov, ako napríklad rozsah buniek.</a:t>
            </a:r>
          </a:p>
          <a:p>
            <a:pPr lvl="1"/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[text2; ...]	</a:t>
            </a:r>
            <a:r>
              <a:rPr lang="sk-SK" sz="28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Ďalšie textové položky, ktoré sa majú pripojiť. Pre textové položky je možné použiť maximálne 253 textových argumentov. Textový argument môže byť reťazec alebo pole reťazcov, napríklad rozsah buniek.</a:t>
            </a:r>
          </a:p>
        </p:txBody>
      </p:sp>
    </p:spTree>
    <p:extLst>
      <p:ext uri="{BB962C8B-B14F-4D97-AF65-F5344CB8AC3E}">
        <p14:creationId xmlns:p14="http://schemas.microsoft.com/office/powerpoint/2010/main" val="3708584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Vyhľadávacie funkcie - CHOOSE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4530" y="1268730"/>
            <a:ext cx="9978390" cy="4965160"/>
          </a:xfrm>
        </p:spPr>
        <p:txBody>
          <a:bodyPr>
            <a:normAutofit fontScale="92500"/>
          </a:bodyPr>
          <a:lstStyle/>
          <a:p>
            <a:r>
              <a:rPr lang="sk-SK" sz="28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Funkcia CHOOSE umožňuje vybrať 1 až 254 hodnôt zo zoznamu.</a:t>
            </a:r>
          </a:p>
          <a:p>
            <a:r>
              <a:rPr lang="sk-SK" sz="2800" dirty="0">
                <a:solidFill>
                  <a:srgbClr val="1E1E1E"/>
                </a:solidFill>
                <a:latin typeface="Segoe UI" panose="020B0502040204020203" pitchFamily="34" charset="0"/>
              </a:rPr>
              <a:t>Syntax:</a:t>
            </a:r>
          </a:p>
          <a:p>
            <a:pPr lvl="1"/>
            <a:r>
              <a:rPr lang="sk-SK" sz="2400" b="1" dirty="0" err="1"/>
              <a:t>Index_číslo</a:t>
            </a:r>
            <a:r>
              <a:rPr lang="sk-SK" sz="2400" b="1" dirty="0"/>
              <a:t>    </a:t>
            </a:r>
            <a:r>
              <a:rPr lang="sk-SK" sz="2400" dirty="0"/>
              <a:t>Povinný argument. Určuje, ktorý prvok zo zoznamu sa vyberie. Hodnota argumentu </a:t>
            </a:r>
            <a:r>
              <a:rPr lang="sk-SK" sz="2400" dirty="0" err="1"/>
              <a:t>index_číslo</a:t>
            </a:r>
            <a:r>
              <a:rPr lang="sk-SK" sz="2400" dirty="0"/>
              <a:t> musí byť medzi 1 a 254, alebo vzorec či odkaz na číslo medzi 1 a 254.</a:t>
            </a:r>
          </a:p>
          <a:p>
            <a:pPr lvl="2"/>
            <a:r>
              <a:rPr lang="sk-SK" sz="20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Ak </a:t>
            </a:r>
            <a:r>
              <a:rPr lang="sk-SK" sz="2000" b="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index_číslo</a:t>
            </a:r>
            <a:r>
              <a:rPr lang="sk-SK" sz="20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 = 1, funkcia CHOOSE vráti hodnotu argumentu hodnota1. Ak </a:t>
            </a:r>
            <a:r>
              <a:rPr lang="sk-SK" sz="2000" b="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index_číslo</a:t>
            </a:r>
            <a:r>
              <a:rPr lang="sk-SK" sz="20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 = 2, funkcia CHOOSE vráti hodnotu argumentu hodnota2; atď.</a:t>
            </a:r>
          </a:p>
          <a:p>
            <a:pPr lvl="1"/>
            <a:r>
              <a:rPr lang="sk-SK" sz="24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Hodnota1; hodnota2;...</a:t>
            </a:r>
            <a:r>
              <a:rPr lang="sk-SK" sz="24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     Hodnota 1 je povinná, nasledujúce hodnoty sú voliteľné. 1 až 254 hodnôt, z ktorých aplikácia CHOOSE vyberie hodnotu alebo akciu, ktorá sa má vykonať na základe </a:t>
            </a:r>
            <a:r>
              <a:rPr lang="sk-SK" sz="2400" b="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index_num</a:t>
            </a:r>
            <a:r>
              <a:rPr lang="sk-SK" sz="24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. Argumentmi môžu byť čísla, odkazy na bunky, definované názvy, vzorce, funkcie alebo text.</a:t>
            </a:r>
          </a:p>
          <a:p>
            <a:pPr lvl="1"/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320811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Textové funkcie – LEFT, RIGHT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610" y="1074420"/>
            <a:ext cx="10481310" cy="5612130"/>
          </a:xfrm>
        </p:spPr>
        <p:txBody>
          <a:bodyPr>
            <a:normAutofit/>
          </a:bodyPr>
          <a:lstStyle/>
          <a:p>
            <a:r>
              <a:rPr lang="pl-PL" sz="32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Funkcia LEFT vráti prvý znak alebo prvé znaky v textovom reťazci podľa určeného počtu znakov.</a:t>
            </a:r>
          </a:p>
          <a:p>
            <a:r>
              <a:rPr lang="pl-PL" sz="32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Funkcia RIGHT vracia zadaný počet znakov z konca textového reťazca.</a:t>
            </a:r>
          </a:p>
          <a:p>
            <a:r>
              <a:rPr lang="sk-SK" sz="32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LEFT(text; [</a:t>
            </a:r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počet_znakov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])</a:t>
            </a:r>
          </a:p>
          <a:p>
            <a:pPr marL="0" indent="0">
              <a:buNone/>
            </a:pP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			    RIGHT(text;[</a:t>
            </a:r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počet_znakov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])</a:t>
            </a:r>
          </a:p>
          <a:p>
            <a:pPr lvl="1"/>
            <a:r>
              <a:rPr lang="sk-SK" sz="26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Text    </a:t>
            </a:r>
            <a:r>
              <a:rPr lang="sk-SK" sz="26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Povinný argument. Predstavuje textový reťazec obsahujúci znaky, ktoré chcete extrahovať.</a:t>
            </a:r>
          </a:p>
          <a:p>
            <a:pPr lvl="1"/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Počet_znakov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   </a:t>
            </a:r>
            <a:r>
              <a:rPr lang="sk-SK" sz="28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Voliteľný argument. Určuje počet znakov, ktoré má funkcia LEFT extrahovať.</a:t>
            </a:r>
          </a:p>
        </p:txBody>
      </p:sp>
    </p:spTree>
    <p:extLst>
      <p:ext uri="{BB962C8B-B14F-4D97-AF65-F5344CB8AC3E}">
        <p14:creationId xmlns:p14="http://schemas.microsoft.com/office/powerpoint/2010/main" val="36616747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Textové funkcie - LEN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610" y="1074420"/>
            <a:ext cx="10481310" cy="5612130"/>
          </a:xfrm>
        </p:spPr>
        <p:txBody>
          <a:bodyPr>
            <a:normAutofit/>
          </a:bodyPr>
          <a:lstStyle/>
          <a:p>
            <a:r>
              <a:rPr lang="sk-SK" sz="32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Funkcia LEN vráti počet znakov v textovom reťazci.</a:t>
            </a:r>
          </a:p>
          <a:p>
            <a:pPr marL="0" indent="0">
              <a:buNone/>
            </a:pPr>
            <a:endParaRPr lang="sk-SK" sz="3200" b="0" i="0" dirty="0">
              <a:solidFill>
                <a:srgbClr val="1E1E1E"/>
              </a:solidFill>
              <a:effectLst/>
              <a:latin typeface="Segoe UI" panose="020B0502040204020203" pitchFamily="34" charset="0"/>
            </a:endParaRPr>
          </a:p>
          <a:p>
            <a:r>
              <a:rPr lang="sk-SK" sz="32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LEN(text)</a:t>
            </a:r>
          </a:p>
          <a:p>
            <a:pPr lvl="1"/>
            <a:r>
              <a:rPr lang="sk-SK" sz="26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Text    </a:t>
            </a:r>
            <a:r>
              <a:rPr lang="sk-SK" sz="26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Povinný argument. Predstavuje text, ktorého dĺžku chcete zistiť. Medzery sa započítavajú ako znaky.</a:t>
            </a:r>
          </a:p>
        </p:txBody>
      </p:sp>
    </p:spTree>
    <p:extLst>
      <p:ext uri="{BB962C8B-B14F-4D97-AF65-F5344CB8AC3E}">
        <p14:creationId xmlns:p14="http://schemas.microsoft.com/office/powerpoint/2010/main" val="1971296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Textové funkcie - MID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610" y="1074420"/>
            <a:ext cx="10481310" cy="5612130"/>
          </a:xfrm>
        </p:spPr>
        <p:txBody>
          <a:bodyPr>
            <a:normAutofit/>
          </a:bodyPr>
          <a:lstStyle/>
          <a:p>
            <a:r>
              <a:rPr lang="pl-PL" sz="32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Funkcia MID vráti časť textového reťazca od zadanej pozície a podľa zadaného počtu znakov.</a:t>
            </a:r>
          </a:p>
          <a:p>
            <a:r>
              <a:rPr lang="sk-SK" sz="32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MID(text; </a:t>
            </a:r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počiatočná_pozícia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; </a:t>
            </a:r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počet_znakov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)</a:t>
            </a:r>
          </a:p>
          <a:p>
            <a:pPr lvl="1"/>
            <a:r>
              <a:rPr lang="sk-SK" sz="26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Text    </a:t>
            </a:r>
            <a:r>
              <a:rPr lang="sk-SK" sz="26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Povinný argument. Textový reťazec obsahujúci znaky, ktoré chcete extrahovať.</a:t>
            </a:r>
          </a:p>
          <a:p>
            <a:pPr lvl="1"/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Počiatočná_pozícia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   </a:t>
            </a:r>
            <a:r>
              <a:rPr lang="sk-SK" sz="28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Povinný argument. Pozícia prvého znaku, ktorý chcete vybrať, v texte. Prvý znak v texte má hodnotu argumentu </a:t>
            </a:r>
            <a:r>
              <a:rPr lang="sk-SK" sz="280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počiatočná_pozícia</a:t>
            </a:r>
            <a:r>
              <a:rPr lang="sk-SK" sz="28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1 atď.</a:t>
            </a:r>
          </a:p>
          <a:p>
            <a:pPr lvl="1"/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Počet_znakov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.    </a:t>
            </a:r>
            <a:r>
              <a:rPr lang="sk-SK" sz="28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Vyžaduje sa pre </a:t>
            </a:r>
            <a:r>
              <a:rPr lang="sk-SK" sz="280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mid</a:t>
            </a:r>
            <a:r>
              <a:rPr lang="sk-SK" sz="28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. Určuje počet znakov, ktoré má funkcia MID vrátiť z textu.</a:t>
            </a:r>
          </a:p>
        </p:txBody>
      </p:sp>
    </p:spTree>
    <p:extLst>
      <p:ext uri="{BB962C8B-B14F-4D97-AF65-F5344CB8AC3E}">
        <p14:creationId xmlns:p14="http://schemas.microsoft.com/office/powerpoint/2010/main" val="10799901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2BCCA7-539A-AE43-436A-137B1028B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/>
          <a:lstStyle/>
          <a:p>
            <a:r>
              <a:rPr lang="sk-SK" b="1" dirty="0"/>
              <a:t>Ďalšie textové funkcie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E476998-5186-D2B3-8F75-60B98FF1E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23060"/>
            <a:ext cx="8915400" cy="4288162"/>
          </a:xfrm>
        </p:spPr>
        <p:txBody>
          <a:bodyPr>
            <a:normAutofit/>
          </a:bodyPr>
          <a:lstStyle/>
          <a:p>
            <a:r>
              <a:rPr lang="sk-SK" sz="4400" dirty="0"/>
              <a:t>LOWER, UPPER, PROPER</a:t>
            </a:r>
          </a:p>
          <a:p>
            <a:r>
              <a:rPr lang="sk-SK" sz="4400" dirty="0"/>
              <a:t>REPT, TRIM</a:t>
            </a:r>
          </a:p>
          <a:p>
            <a:r>
              <a:rPr lang="sk-SK" sz="4400" dirty="0"/>
              <a:t>SEARCH, FIND (rozlišuje malé a veľké písmená, SEARCH nie)</a:t>
            </a:r>
          </a:p>
        </p:txBody>
      </p:sp>
    </p:spTree>
    <p:extLst>
      <p:ext uri="{BB962C8B-B14F-4D97-AF65-F5344CB8AC3E}">
        <p14:creationId xmlns:p14="http://schemas.microsoft.com/office/powerpoint/2010/main" val="1022013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67D8AF-BA5B-94DB-9653-94CFC0C73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3210"/>
          </a:xfrm>
        </p:spPr>
        <p:txBody>
          <a:bodyPr/>
          <a:lstStyle/>
          <a:p>
            <a:r>
              <a:rPr lang="sk-SK" b="1" dirty="0"/>
              <a:t>Rozdelenie textu do rôznych stĺpcov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51595C7-1B5C-4BFD-0518-B8AFEEAC8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0210" y="1554480"/>
            <a:ext cx="9824402" cy="4789170"/>
          </a:xfrm>
        </p:spPr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/>
            </a:pPr>
            <a:r>
              <a:rPr lang="sk-SK" sz="2800" dirty="0"/>
              <a:t>Vyberte bunku alebo stĺpec s textom, ktorý chcete rozdeliť.</a:t>
            </a:r>
          </a:p>
          <a:p>
            <a:pPr>
              <a:buFont typeface="+mj-lt"/>
              <a:buAutoNum type="arabicPeriod"/>
            </a:pPr>
            <a:r>
              <a:rPr lang="sk-SK" sz="2800" dirty="0"/>
              <a:t>Vyberte položku údaje &gt; text na stĺpce.</a:t>
            </a:r>
          </a:p>
          <a:p>
            <a:pPr>
              <a:buFont typeface="+mj-lt"/>
              <a:buAutoNum type="arabicPeriod"/>
            </a:pPr>
            <a:r>
              <a:rPr lang="sk-SK" sz="2800" dirty="0"/>
              <a:t>V Sprievodcovi konvertovaním textu na stĺpce vyberte položku oddelené &gt; ďalej.</a:t>
            </a:r>
          </a:p>
          <a:p>
            <a:pPr>
              <a:buFont typeface="+mj-lt"/>
              <a:buAutoNum type="arabicPeriod"/>
            </a:pPr>
            <a:r>
              <a:rPr lang="sk-SK" sz="2800" dirty="0"/>
              <a:t>Vyberte oddeľovače údajov. Napríklad čiarka a medzera. Ukážku údajov môžete zobraziť v okne ukážky údajov .</a:t>
            </a:r>
          </a:p>
          <a:p>
            <a:pPr>
              <a:buFont typeface="+mj-lt"/>
              <a:buAutoNum type="arabicPeriod"/>
            </a:pPr>
            <a:r>
              <a:rPr lang="sk-SK" sz="2800" dirty="0"/>
              <a:t>Vyberte položku Ďalej.</a:t>
            </a:r>
          </a:p>
          <a:p>
            <a:pPr>
              <a:buFont typeface="+mj-lt"/>
              <a:buAutoNum type="arabicPeriod"/>
            </a:pPr>
            <a:r>
              <a:rPr lang="sk-SK" sz="2800" dirty="0"/>
              <a:t>Vyberte cieľové umiestnenie v hárku, kde sa majú zobraziť rozdelené údaje.</a:t>
            </a:r>
          </a:p>
          <a:p>
            <a:pPr>
              <a:buFont typeface="+mj-lt"/>
              <a:buAutoNum type="arabicPeriod"/>
            </a:pPr>
            <a:r>
              <a:rPr lang="sk-SK" sz="2800" dirty="0"/>
              <a:t>Vyberte tlačidlo Dokončiť.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12E4F933-BB1C-63A8-CB40-BBAA50694C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268881"/>
              </p:ext>
            </p:extLst>
          </p:nvPr>
        </p:nvGraphicFramePr>
        <p:xfrm>
          <a:off x="438626" y="1417320"/>
          <a:ext cx="1241584" cy="1760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501480" imgH="711360" progId="PBrush">
                  <p:embed/>
                </p:oleObj>
              </mc:Choice>
              <mc:Fallback>
                <p:oleObj name="Bitmap Image" r:id="rId2" imgW="501480" imgH="711360" progId="PBrus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8626" y="1417320"/>
                        <a:ext cx="1241584" cy="17602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86288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Matematické funkcie - ROUND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610" y="1074420"/>
            <a:ext cx="10481310" cy="5612130"/>
          </a:xfrm>
        </p:spPr>
        <p:txBody>
          <a:bodyPr>
            <a:normAutofit lnSpcReduction="10000"/>
          </a:bodyPr>
          <a:lstStyle/>
          <a:p>
            <a:r>
              <a:rPr lang="pl-PL" sz="32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Funkcia ROUND zaokrúhli číslo na zadaný počet číslic. </a:t>
            </a:r>
          </a:p>
          <a:p>
            <a:r>
              <a:rPr lang="sk-SK" sz="32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ROUND(číslo; </a:t>
            </a:r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počet_číslic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)</a:t>
            </a:r>
          </a:p>
          <a:p>
            <a:pPr lvl="1"/>
            <a:r>
              <a:rPr lang="sk-SK" sz="2800" b="1" dirty="0">
                <a:solidFill>
                  <a:srgbClr val="1E1E1E"/>
                </a:solidFill>
                <a:latin typeface="Segoe UI" panose="020B0502040204020203" pitchFamily="34" charset="0"/>
              </a:rPr>
              <a:t>číslo    </a:t>
            </a:r>
            <a:r>
              <a:rPr lang="sk-SK" sz="2800" dirty="0">
                <a:solidFill>
                  <a:srgbClr val="1E1E1E"/>
                </a:solidFill>
                <a:latin typeface="Segoe UI" panose="020B0502040204020203" pitchFamily="34" charset="0"/>
              </a:rPr>
              <a:t>Povinný argument. Číslo, ktoré sa má zaokrúhliť.</a:t>
            </a:r>
          </a:p>
          <a:p>
            <a:pPr lvl="1"/>
            <a:r>
              <a:rPr lang="sk-SK" sz="28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počet_číslic</a:t>
            </a:r>
            <a:r>
              <a:rPr lang="sk-SK" sz="28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   </a:t>
            </a:r>
            <a:r>
              <a:rPr lang="sk-SK" sz="28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Povinný argument. Počet číslic, na ktorý chcete zaokrúhliť argument číslo.</a:t>
            </a:r>
          </a:p>
          <a:p>
            <a:r>
              <a:rPr lang="sk-SK" sz="30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Ak je argument </a:t>
            </a:r>
            <a:r>
              <a:rPr lang="sk-SK" sz="300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počet_číslic</a:t>
            </a:r>
            <a:r>
              <a:rPr lang="sk-SK" sz="30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väčší ako 0 (nula), číslo sa zaokrúhli na zadaný počet desatinných miest.</a:t>
            </a:r>
          </a:p>
          <a:p>
            <a:r>
              <a:rPr lang="sk-SK" sz="30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Ak má argument </a:t>
            </a:r>
            <a:r>
              <a:rPr lang="sk-SK" sz="300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počet_číslic</a:t>
            </a:r>
            <a:r>
              <a:rPr lang="sk-SK" sz="30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hodnotu 0, číslo sa zaokrúhli na najbližšie celé číslo.</a:t>
            </a:r>
          </a:p>
          <a:p>
            <a:r>
              <a:rPr lang="sk-SK" sz="30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Ak je argument </a:t>
            </a:r>
            <a:r>
              <a:rPr lang="sk-SK" sz="300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počet_číslic</a:t>
            </a:r>
            <a:r>
              <a:rPr lang="sk-SK" sz="30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menší ako 0, číslo sa zaokrúhli doľava od desatinnej čiarky.</a:t>
            </a:r>
          </a:p>
        </p:txBody>
      </p:sp>
    </p:spTree>
    <p:extLst>
      <p:ext uri="{BB962C8B-B14F-4D97-AF65-F5344CB8AC3E}">
        <p14:creationId xmlns:p14="http://schemas.microsoft.com/office/powerpoint/2010/main" val="37951321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2BCCA7-539A-AE43-436A-137B1028B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625" y="320040"/>
            <a:ext cx="8911687" cy="747490"/>
          </a:xfrm>
        </p:spPr>
        <p:txBody>
          <a:bodyPr/>
          <a:lstStyle/>
          <a:p>
            <a:r>
              <a:rPr lang="sk-SK" b="1" dirty="0"/>
              <a:t>Ďalšie matematické funkcie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E476998-5186-D2B3-8F75-60B98FF1E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67530"/>
            <a:ext cx="8915400" cy="5470430"/>
          </a:xfrm>
        </p:spPr>
        <p:txBody>
          <a:bodyPr>
            <a:normAutofit lnSpcReduction="10000"/>
          </a:bodyPr>
          <a:lstStyle/>
          <a:p>
            <a:r>
              <a:rPr lang="sk-SK" sz="2800" dirty="0"/>
              <a:t>FLOOR, CEILING – zaokrúhľovanie pomocou desatinných miest</a:t>
            </a:r>
          </a:p>
          <a:p>
            <a:r>
              <a:rPr lang="sk-SK" sz="2800" dirty="0"/>
              <a:t>SQRT - vráti hodnotu druhej odmocniny čísla.</a:t>
            </a:r>
          </a:p>
          <a:p>
            <a:r>
              <a:rPr lang="sk-SK" sz="2800" dirty="0"/>
              <a:t>SUBTOTAL - vráti hodnotu medzisúčtu v zozname alebo v databáze.</a:t>
            </a:r>
          </a:p>
          <a:p>
            <a:r>
              <a:rPr lang="sk-SK" sz="2800" dirty="0"/>
              <a:t>POWER - </a:t>
            </a:r>
            <a:r>
              <a:rPr lang="pl-PL" sz="2800" dirty="0"/>
              <a:t>umocní číslo na zadanú mocninu.</a:t>
            </a:r>
          </a:p>
          <a:p>
            <a:r>
              <a:rPr lang="pl-PL" sz="2800" dirty="0"/>
              <a:t>PRODUCT - vynásobí argumenty funkcie.</a:t>
            </a:r>
          </a:p>
          <a:p>
            <a:r>
              <a:rPr lang="pl-PL" sz="2800" dirty="0"/>
              <a:t>RAND - vráti náhodné číslo, ktoré je väčšie alebo rovné 0 a menšie než 1.</a:t>
            </a:r>
          </a:p>
          <a:p>
            <a:r>
              <a:rPr lang="pl-PL" sz="2800" dirty="0"/>
              <a:t>RANDBETWEEN - vráti náhodne vybraté číslo medzi zadanými číslami.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1727789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>
            <a:extLst>
              <a:ext uri="{FF2B5EF4-FFF2-40B4-BE49-F238E27FC236}">
                <a16:creationId xmlns:a16="http://schemas.microsoft.com/office/drawing/2014/main" id="{98E6BECB-EF76-E644-7B40-484EFA1F3F07}"/>
              </a:ext>
            </a:extLst>
          </p:cNvPr>
          <p:cNvSpPr/>
          <p:nvPr/>
        </p:nvSpPr>
        <p:spPr>
          <a:xfrm rot="20339192">
            <a:off x="2125204" y="1890683"/>
            <a:ext cx="824180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Ďakujem za pozornosť!</a:t>
            </a:r>
          </a:p>
        </p:txBody>
      </p:sp>
    </p:spTree>
    <p:extLst>
      <p:ext uri="{BB962C8B-B14F-4D97-AF65-F5344CB8AC3E}">
        <p14:creationId xmlns:p14="http://schemas.microsoft.com/office/powerpoint/2010/main" val="348834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Vyhľadávacie funkcie - VLOOKUP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4530" y="1074420"/>
            <a:ext cx="9978390" cy="5159470"/>
          </a:xfrm>
        </p:spPr>
        <p:txBody>
          <a:bodyPr>
            <a:normAutofit lnSpcReduction="10000"/>
          </a:bodyPr>
          <a:lstStyle/>
          <a:p>
            <a:r>
              <a:rPr lang="sk-SK" sz="24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Funkciu VLOOKUP použijeme vtedy, keď potrebujeme nájsť položky v tabuľke alebo rozsahu podľa riadka.</a:t>
            </a:r>
          </a:p>
          <a:p>
            <a:r>
              <a:rPr lang="sk-SK" sz="24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sk-SK" sz="2400" b="1" dirty="0">
                <a:solidFill>
                  <a:srgbClr val="1E1E1E"/>
                </a:solidFill>
                <a:latin typeface="Segoe UI" panose="020B0502040204020203" pitchFamily="34" charset="0"/>
              </a:rPr>
              <a:t>=VLOOKUP(</a:t>
            </a:r>
            <a:r>
              <a:rPr lang="sk-SK" sz="2400" b="1" dirty="0" err="1">
                <a:solidFill>
                  <a:srgbClr val="1E1E1E"/>
                </a:solidFill>
                <a:latin typeface="Segoe UI" panose="020B0502040204020203" pitchFamily="34" charset="0"/>
              </a:rPr>
              <a:t>vyhľadávaná_hodnota</a:t>
            </a:r>
            <a:r>
              <a:rPr lang="sk-SK" sz="2400" b="1" dirty="0">
                <a:solidFill>
                  <a:srgbClr val="1E1E1E"/>
                </a:solidFill>
                <a:latin typeface="Segoe UI" panose="020B0502040204020203" pitchFamily="34" charset="0"/>
              </a:rPr>
              <a:t>; </a:t>
            </a:r>
            <a:r>
              <a:rPr lang="sk-SK" sz="2400" b="1" dirty="0" err="1">
                <a:solidFill>
                  <a:srgbClr val="1E1E1E"/>
                </a:solidFill>
                <a:latin typeface="Segoe UI" panose="020B0502040204020203" pitchFamily="34" charset="0"/>
              </a:rPr>
              <a:t>pole_tabuľky</a:t>
            </a:r>
            <a:r>
              <a:rPr lang="sk-SK" sz="2400" b="1" dirty="0">
                <a:solidFill>
                  <a:srgbClr val="1E1E1E"/>
                </a:solidFill>
                <a:latin typeface="Segoe UI" panose="020B0502040204020203" pitchFamily="34" charset="0"/>
              </a:rPr>
              <a:t>; </a:t>
            </a:r>
            <a:r>
              <a:rPr lang="sk-SK" sz="2400" b="1" dirty="0" err="1">
                <a:solidFill>
                  <a:srgbClr val="1E1E1E"/>
                </a:solidFill>
                <a:latin typeface="Segoe UI" panose="020B0502040204020203" pitchFamily="34" charset="0"/>
              </a:rPr>
              <a:t>číslo_indexu_stĺpca</a:t>
            </a:r>
            <a:r>
              <a:rPr lang="sk-SK" sz="2400" b="1" dirty="0">
                <a:solidFill>
                  <a:srgbClr val="1E1E1E"/>
                </a:solidFill>
                <a:latin typeface="Segoe UI" panose="020B0502040204020203" pitchFamily="34" charset="0"/>
              </a:rPr>
              <a:t>; [</a:t>
            </a:r>
            <a:r>
              <a:rPr lang="sk-SK" sz="2400" b="1" dirty="0" err="1">
                <a:solidFill>
                  <a:srgbClr val="1E1E1E"/>
                </a:solidFill>
                <a:latin typeface="Segoe UI" panose="020B0502040204020203" pitchFamily="34" charset="0"/>
              </a:rPr>
              <a:t>vyhľadávanie_rozsahu</a:t>
            </a:r>
            <a:r>
              <a:rPr lang="sk-SK" sz="2400" b="1" dirty="0">
                <a:solidFill>
                  <a:srgbClr val="1E1E1E"/>
                </a:solidFill>
                <a:latin typeface="Segoe UI" panose="020B0502040204020203" pitchFamily="34" charset="0"/>
              </a:rPr>
              <a:t>])</a:t>
            </a:r>
          </a:p>
          <a:p>
            <a:pPr lvl="1"/>
            <a:r>
              <a:rPr lang="sk-SK" sz="2000" b="1" dirty="0" err="1"/>
              <a:t>Vyhľadávaná_hodnota</a:t>
            </a:r>
            <a:r>
              <a:rPr lang="sk-SK" sz="2000" b="1" dirty="0"/>
              <a:t>:​​ </a:t>
            </a:r>
            <a:r>
              <a:rPr lang="sk-SK" sz="2000" dirty="0"/>
              <a:t>ide o hodnotu, ktorá bude hľadaná v prvom stĺpci tabuľky, ktorá je načítaná v argumente </a:t>
            </a:r>
            <a:r>
              <a:rPr lang="sk-SK" sz="2000" dirty="0" err="1"/>
              <a:t>pole_tabuľky</a:t>
            </a:r>
            <a:r>
              <a:rPr lang="sk-SK" sz="2000" dirty="0"/>
              <a:t>.</a:t>
            </a:r>
          </a:p>
          <a:p>
            <a:pPr lvl="2"/>
            <a:r>
              <a:rPr lang="sk-SK" sz="2000" dirty="0"/>
              <a:t>V prípade, že sa táto hodnota v prvom stĺpci nenachádza, VLOOKUP vráti hodnotu #NEDOSTUPNÝ, inak vráti hodnotu zo želaného stĺpca.</a:t>
            </a:r>
          </a:p>
          <a:p>
            <a:pPr lvl="1"/>
            <a:r>
              <a:rPr lang="sk-SK" sz="20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Pole_tabuľky</a:t>
            </a:r>
            <a:r>
              <a:rPr lang="sk-SK" sz="20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:​​ </a:t>
            </a:r>
            <a:r>
              <a:rPr lang="sk-SK" sz="20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ide o tabuľku (oblasť), z ktorej chceme vrátiť určité hodnoty, a v ktorej prvý stĺpec bude prehľadaný. Túto tabuľku je vhodné vždy ukotviť, </a:t>
            </a:r>
            <a:r>
              <a:rPr lang="sk-SK" sz="200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klávesou</a:t>
            </a:r>
            <a:r>
              <a:rPr lang="sk-SK" sz="20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F4.</a:t>
            </a:r>
          </a:p>
          <a:p>
            <a:pPr lvl="1"/>
            <a:r>
              <a:rPr lang="sk-SK" sz="2000" b="1" dirty="0" err="1"/>
              <a:t>Číslo_indexu_stĺpca</a:t>
            </a:r>
            <a:r>
              <a:rPr lang="sk-SK" sz="2000" b="1" dirty="0"/>
              <a:t>:​​ </a:t>
            </a:r>
            <a:r>
              <a:rPr lang="sk-SK" sz="2000" dirty="0"/>
              <a:t>ide o číslo stĺpca z tabuľky </a:t>
            </a:r>
            <a:r>
              <a:rPr lang="sk-SK" sz="2000" dirty="0" err="1"/>
              <a:t>Pole_tabuľky</a:t>
            </a:r>
            <a:r>
              <a:rPr lang="sk-SK" sz="2000" dirty="0"/>
              <a:t>. </a:t>
            </a:r>
          </a:p>
          <a:p>
            <a:pPr lvl="1"/>
            <a:r>
              <a:rPr lang="sk-SK" sz="2000" b="1" dirty="0" err="1"/>
              <a:t>Vyhľadávanie_rozsahu</a:t>
            </a:r>
            <a:r>
              <a:rPr lang="sk-SK" sz="2000" b="1" dirty="0"/>
              <a:t>:​​ </a:t>
            </a:r>
            <a:r>
              <a:rPr lang="sk-SK" sz="2000" dirty="0"/>
              <a:t>ide o logické hodnoty TRUE (1, najbližšia zhoda) alebo FALSE (0, presná zhoda). </a:t>
            </a:r>
          </a:p>
        </p:txBody>
      </p:sp>
    </p:spTree>
    <p:extLst>
      <p:ext uri="{BB962C8B-B14F-4D97-AF65-F5344CB8AC3E}">
        <p14:creationId xmlns:p14="http://schemas.microsoft.com/office/powerpoint/2010/main" val="2015355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AF9EF5-8294-669B-4B0E-B5147586D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04070"/>
            <a:ext cx="8911687" cy="758920"/>
          </a:xfrm>
        </p:spPr>
        <p:txBody>
          <a:bodyPr/>
          <a:lstStyle/>
          <a:p>
            <a:r>
              <a:rPr lang="sk-SK" b="1" dirty="0"/>
              <a:t>Problémy s funkciou VLOOKUP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E10EC5D-2EDC-9B4E-BFD6-993FD3D01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810" y="1062990"/>
            <a:ext cx="9595802" cy="5600700"/>
          </a:xfrm>
        </p:spPr>
        <p:txBody>
          <a:bodyPr>
            <a:normAutofit lnSpcReduction="10000"/>
          </a:bodyPr>
          <a:lstStyle/>
          <a:p>
            <a:r>
              <a:rPr lang="sk-SK" sz="2800" dirty="0"/>
              <a:t>Hodnoty, na základe ktorých vyhľadávame musia byť v 1. stĺpci načítanej tabuľky v argumente – </a:t>
            </a:r>
            <a:r>
              <a:rPr lang="sk-SK" sz="2800" dirty="0" err="1"/>
              <a:t>Pole_tabuľky</a:t>
            </a:r>
            <a:r>
              <a:rPr lang="sk-SK" sz="2800" dirty="0"/>
              <a:t>.</a:t>
            </a:r>
          </a:p>
          <a:p>
            <a:r>
              <a:rPr lang="sk-SK" sz="2800" dirty="0"/>
              <a:t>Tabuľku, z ktorej čerpáme vždy ukotvíme (F4).</a:t>
            </a:r>
          </a:p>
          <a:p>
            <a:r>
              <a:rPr lang="sk-SK" sz="2800" dirty="0"/>
              <a:t>Funkcia VLOOKUP prehľadáva iba prvý stĺpec v tabuľke, ktorú sme načítali do argumentu </a:t>
            </a:r>
            <a:r>
              <a:rPr lang="sk-SK" sz="2800" dirty="0" err="1"/>
              <a:t>Pole_tabuľky</a:t>
            </a:r>
            <a:r>
              <a:rPr lang="sk-SK" sz="2800" dirty="0"/>
              <a:t>. Takže, to čo nám tabuľky spája musí byť v 1. stĺpci načítanej tabuľky.</a:t>
            </a:r>
          </a:p>
          <a:p>
            <a:r>
              <a:rPr lang="sk-SK" sz="2800" dirty="0"/>
              <a:t>Hodnoty, ktoré chceme z načítanej tabuľky vrátiť, sa do argumentu </a:t>
            </a:r>
            <a:r>
              <a:rPr lang="sk-SK" sz="2800" dirty="0" err="1"/>
              <a:t>Číslo_indexu_stĺpca</a:t>
            </a:r>
            <a:r>
              <a:rPr lang="sk-SK" sz="2800" dirty="0"/>
              <a:t> zadávajú ako konštanta: 2, 3, 4… Tým pádom, je veľmi komplikované pridávanie nových stĺpcov do tabuľky, ktorú sme načítali.</a:t>
            </a:r>
          </a:p>
        </p:txBody>
      </p:sp>
    </p:spTree>
    <p:extLst>
      <p:ext uri="{BB962C8B-B14F-4D97-AF65-F5344CB8AC3E}">
        <p14:creationId xmlns:p14="http://schemas.microsoft.com/office/powerpoint/2010/main" val="3351044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Vyhľadávacie funkcie - INDEX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4530" y="1074420"/>
            <a:ext cx="9978390" cy="5159470"/>
          </a:xfrm>
        </p:spPr>
        <p:txBody>
          <a:bodyPr>
            <a:normAutofit fontScale="85000" lnSpcReduction="10000"/>
          </a:bodyPr>
          <a:lstStyle/>
          <a:p>
            <a:r>
              <a:rPr lang="pl-PL" sz="28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Funkcia INDEX vráti hodnotu alebo odkaz na hodnotu z tabuľky alebo rozsahu.</a:t>
            </a:r>
          </a:p>
          <a:p>
            <a:r>
              <a:rPr lang="sk-SK" sz="28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sk-SK" sz="2800" b="1" dirty="0">
                <a:solidFill>
                  <a:srgbClr val="1E1E1E"/>
                </a:solidFill>
                <a:latin typeface="Segoe UI" panose="020B0502040204020203" pitchFamily="34" charset="0"/>
              </a:rPr>
              <a:t>INDEX(pole; </a:t>
            </a:r>
            <a:r>
              <a:rPr lang="sk-SK" sz="2800" b="1" dirty="0" err="1">
                <a:solidFill>
                  <a:srgbClr val="1E1E1E"/>
                </a:solidFill>
                <a:latin typeface="Segoe UI" panose="020B0502040204020203" pitchFamily="34" charset="0"/>
              </a:rPr>
              <a:t>číslo_riadka</a:t>
            </a:r>
            <a:r>
              <a:rPr lang="sk-SK" sz="2800" b="1" dirty="0">
                <a:solidFill>
                  <a:srgbClr val="1E1E1E"/>
                </a:solidFill>
                <a:latin typeface="Segoe UI" panose="020B0502040204020203" pitchFamily="34" charset="0"/>
              </a:rPr>
              <a:t>; [</a:t>
            </a:r>
            <a:r>
              <a:rPr lang="sk-SK" sz="2800" b="1" dirty="0" err="1">
                <a:solidFill>
                  <a:srgbClr val="1E1E1E"/>
                </a:solidFill>
                <a:latin typeface="Segoe UI" panose="020B0502040204020203" pitchFamily="34" charset="0"/>
              </a:rPr>
              <a:t>číslo_stĺpca</a:t>
            </a:r>
            <a:r>
              <a:rPr lang="sk-SK" sz="2800" b="1" dirty="0">
                <a:solidFill>
                  <a:srgbClr val="1E1E1E"/>
                </a:solidFill>
                <a:latin typeface="Segoe UI" panose="020B0502040204020203" pitchFamily="34" charset="0"/>
              </a:rPr>
              <a:t>])</a:t>
            </a:r>
          </a:p>
          <a:p>
            <a:pPr lvl="1"/>
            <a:r>
              <a:rPr lang="sk-SK" sz="2400" b="1" dirty="0"/>
              <a:t>pole    </a:t>
            </a:r>
            <a:r>
              <a:rPr lang="sk-SK" sz="2400" dirty="0"/>
              <a:t>Povinný argument. Predstavuje rozsah buniek alebo konštantu poľa.</a:t>
            </a:r>
          </a:p>
          <a:p>
            <a:pPr lvl="2"/>
            <a:r>
              <a:rPr lang="sk-SK" sz="2200" dirty="0"/>
              <a:t>Ak pole obsahuje iba jeden riadok alebo stĺpec, zodpovedajúci argument </a:t>
            </a:r>
            <a:r>
              <a:rPr lang="sk-SK" sz="2200" dirty="0" err="1"/>
              <a:t>row_num</a:t>
            </a:r>
            <a:r>
              <a:rPr lang="sk-SK" sz="2200" dirty="0"/>
              <a:t> alebo </a:t>
            </a:r>
            <a:r>
              <a:rPr lang="sk-SK" sz="2200" dirty="0" err="1"/>
              <a:t>column_num</a:t>
            </a:r>
            <a:r>
              <a:rPr lang="sk-SK" sz="2200" dirty="0"/>
              <a:t> je voliteľný.</a:t>
            </a:r>
          </a:p>
          <a:p>
            <a:pPr lvl="2"/>
            <a:r>
              <a:rPr lang="sk-SK" sz="2200" dirty="0"/>
              <a:t>Ak má pole viac ako jeden riadok a viac ako jeden stĺpec a použije sa iba </a:t>
            </a:r>
            <a:r>
              <a:rPr lang="sk-SK" sz="2200" dirty="0" err="1"/>
              <a:t>row_num</a:t>
            </a:r>
            <a:r>
              <a:rPr lang="sk-SK" sz="2200" dirty="0"/>
              <a:t> alebo </a:t>
            </a:r>
            <a:r>
              <a:rPr lang="sk-SK" sz="2200" dirty="0" err="1"/>
              <a:t>column_num</a:t>
            </a:r>
            <a:r>
              <a:rPr lang="sk-SK" sz="2200" dirty="0"/>
              <a:t>, funkcia INDEX vráti pole celého riadka alebo stĺpca v poli.</a:t>
            </a:r>
          </a:p>
          <a:p>
            <a:pPr lvl="1"/>
            <a:r>
              <a:rPr lang="sk-SK" sz="24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číslo_riadka</a:t>
            </a:r>
            <a:r>
              <a:rPr lang="sk-SK" sz="24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   </a:t>
            </a:r>
            <a:r>
              <a:rPr lang="sk-SK" sz="24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Povinné, pokiaľ nie je prítomný </a:t>
            </a:r>
            <a:r>
              <a:rPr lang="sk-SK" sz="240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column_num</a:t>
            </a:r>
            <a:r>
              <a:rPr lang="sk-SK" sz="24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. Umožňuje vybrať číslo riadka, z ktorého sa vráti hodnota. Ak </a:t>
            </a:r>
            <a:r>
              <a:rPr lang="sk-SK" sz="240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row_num</a:t>
            </a:r>
            <a:r>
              <a:rPr lang="sk-SK" sz="24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vynecháte, vyžaduje sa </a:t>
            </a:r>
            <a:r>
              <a:rPr lang="sk-SK" sz="240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column_num</a:t>
            </a:r>
            <a:r>
              <a:rPr lang="sk-SK" sz="24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.</a:t>
            </a:r>
          </a:p>
          <a:p>
            <a:pPr lvl="1"/>
            <a:r>
              <a:rPr lang="sk-SK" sz="2400" b="1" dirty="0" err="1"/>
              <a:t>číslo_stĺpca</a:t>
            </a:r>
            <a:r>
              <a:rPr lang="sk-SK" sz="2400" b="1" dirty="0"/>
              <a:t>    </a:t>
            </a:r>
            <a:r>
              <a:rPr lang="sk-SK" sz="2400" dirty="0"/>
              <a:t>Voliteľný argument. Umožňuje vybrať číslo stĺpca, z ktorého sa vráti odkaz. Ak </a:t>
            </a:r>
            <a:r>
              <a:rPr lang="sk-SK" sz="2400" dirty="0" err="1"/>
              <a:t>column_num</a:t>
            </a:r>
            <a:r>
              <a:rPr lang="sk-SK" sz="2400" dirty="0"/>
              <a:t> vynecháte, vyžaduje sa </a:t>
            </a:r>
            <a:r>
              <a:rPr lang="sk-SK" sz="2400" dirty="0" err="1"/>
              <a:t>row_num</a:t>
            </a:r>
            <a:r>
              <a:rPr lang="sk-SK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6335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Vyhľadávacie funkcie - MATCH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4530" y="1074420"/>
            <a:ext cx="9978390" cy="5612130"/>
          </a:xfrm>
        </p:spPr>
        <p:txBody>
          <a:bodyPr>
            <a:normAutofit fontScale="92500"/>
          </a:bodyPr>
          <a:lstStyle/>
          <a:p>
            <a:r>
              <a:rPr lang="pl-PL" sz="28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Funkcia MATCH vyhľadá zadanú položku v bunke rozsah a potom vráti relatívnu pozíciu tejto položky v rozsahu.</a:t>
            </a:r>
          </a:p>
          <a:p>
            <a:r>
              <a:rPr lang="sk-SK" sz="28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sk-SK" sz="2800" b="1" dirty="0">
                <a:solidFill>
                  <a:srgbClr val="1E1E1E"/>
                </a:solidFill>
                <a:latin typeface="Segoe UI" panose="020B0502040204020203" pitchFamily="34" charset="0"/>
              </a:rPr>
              <a:t>MATCH(</a:t>
            </a:r>
            <a:r>
              <a:rPr lang="sk-SK" sz="2800" b="1" dirty="0" err="1">
                <a:solidFill>
                  <a:srgbClr val="1E1E1E"/>
                </a:solidFill>
                <a:latin typeface="Segoe UI" panose="020B0502040204020203" pitchFamily="34" charset="0"/>
              </a:rPr>
              <a:t>vyhľadávaná_hodnota</a:t>
            </a:r>
            <a:r>
              <a:rPr lang="sk-SK" sz="2800" b="1" dirty="0">
                <a:solidFill>
                  <a:srgbClr val="1E1E1E"/>
                </a:solidFill>
                <a:latin typeface="Segoe UI" panose="020B0502040204020203" pitchFamily="34" charset="0"/>
              </a:rPr>
              <a:t>; </a:t>
            </a:r>
            <a:r>
              <a:rPr lang="sk-SK" sz="2800" b="1" dirty="0" err="1">
                <a:solidFill>
                  <a:srgbClr val="1E1E1E"/>
                </a:solidFill>
                <a:latin typeface="Segoe UI" panose="020B0502040204020203" pitchFamily="34" charset="0"/>
              </a:rPr>
              <a:t>pole_vyhľadávania</a:t>
            </a:r>
            <a:r>
              <a:rPr lang="sk-SK" sz="2800" b="1" dirty="0">
                <a:solidFill>
                  <a:srgbClr val="1E1E1E"/>
                </a:solidFill>
                <a:latin typeface="Segoe UI" panose="020B0502040204020203" pitchFamily="34" charset="0"/>
              </a:rPr>
              <a:t>; [</a:t>
            </a:r>
            <a:r>
              <a:rPr lang="sk-SK" sz="2800" b="1" dirty="0" err="1">
                <a:solidFill>
                  <a:srgbClr val="1E1E1E"/>
                </a:solidFill>
                <a:latin typeface="Segoe UI" panose="020B0502040204020203" pitchFamily="34" charset="0"/>
              </a:rPr>
              <a:t>typ_zhody</a:t>
            </a:r>
            <a:r>
              <a:rPr lang="sk-SK" sz="2800" b="1" dirty="0">
                <a:solidFill>
                  <a:srgbClr val="1E1E1E"/>
                </a:solidFill>
                <a:latin typeface="Segoe UI" panose="020B0502040204020203" pitchFamily="34" charset="0"/>
              </a:rPr>
              <a:t>])</a:t>
            </a:r>
          </a:p>
          <a:p>
            <a:pPr lvl="1"/>
            <a:r>
              <a:rPr lang="sk-SK" sz="22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vyhľadávaná_hodnota</a:t>
            </a:r>
            <a:r>
              <a:rPr lang="sk-SK" sz="22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    Povinný argument. Hodnota, ktorej pozíciu chcete vyhľadať v </a:t>
            </a:r>
            <a:r>
              <a:rPr lang="sk-SK" sz="2200" b="1" i="1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poli_vyhľadávania</a:t>
            </a:r>
            <a:r>
              <a:rPr lang="sk-SK" sz="22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. </a:t>
            </a:r>
          </a:p>
          <a:p>
            <a:pPr lvl="2"/>
            <a:r>
              <a:rPr lang="sk-SK" sz="20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Argumentom </a:t>
            </a:r>
            <a:r>
              <a:rPr lang="sk-SK" sz="2000" b="0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vyhľadávanej_hodnoty</a:t>
            </a:r>
            <a:r>
              <a:rPr lang="sk-SK" sz="20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môže byť hodnota (číslo, text alebo logická hodnota) alebo odkaz na bunku s číslom, textom alebo logickou hodnotou.</a:t>
            </a:r>
          </a:p>
          <a:p>
            <a:pPr lvl="1"/>
            <a:r>
              <a:rPr lang="sk-SK" sz="22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pole_vyhľadávania</a:t>
            </a:r>
            <a:r>
              <a:rPr lang="sk-SK" sz="22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    </a:t>
            </a:r>
            <a:r>
              <a:rPr lang="sk-SK" sz="220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Povinný argument. Rozsah buniek, ktorý sa má prehľadať.</a:t>
            </a:r>
          </a:p>
          <a:p>
            <a:pPr lvl="1"/>
            <a:r>
              <a:rPr lang="sk-SK" sz="2200" b="1" dirty="0" err="1"/>
              <a:t>typ_zhody</a:t>
            </a:r>
            <a:r>
              <a:rPr lang="sk-SK" sz="2200" b="1" dirty="0"/>
              <a:t>    </a:t>
            </a:r>
            <a:r>
              <a:rPr lang="sk-SK" sz="2200" dirty="0"/>
              <a:t>Voliteľný argument. Je to číslo -1, 0 alebo 1. </a:t>
            </a:r>
          </a:p>
          <a:p>
            <a:pPr lvl="2"/>
            <a:r>
              <a:rPr lang="sk-SK" sz="2000" dirty="0"/>
              <a:t>Argument </a:t>
            </a:r>
            <a:r>
              <a:rPr lang="sk-SK" sz="2000" dirty="0" err="1"/>
              <a:t>typ_zhody</a:t>
            </a:r>
            <a:r>
              <a:rPr lang="sk-SK" sz="2000" dirty="0"/>
              <a:t> určuje, akým spôsobom má Excel porovnávať hľadanú hodnotu argumentu </a:t>
            </a:r>
            <a:r>
              <a:rPr lang="sk-SK" sz="2000" dirty="0" err="1"/>
              <a:t>vyhľadávaná_hodnota</a:t>
            </a:r>
            <a:r>
              <a:rPr lang="sk-SK" sz="2000" dirty="0"/>
              <a:t> s hodnotami v prehľadávanom poli </a:t>
            </a:r>
            <a:r>
              <a:rPr lang="sk-SK" sz="2000" dirty="0" err="1"/>
              <a:t>pole_vyhľadávania</a:t>
            </a:r>
            <a:r>
              <a:rPr lang="sk-SK" sz="2000" dirty="0"/>
              <a:t>. Predvolená hodnota pre tento argument je 1.</a:t>
            </a:r>
          </a:p>
        </p:txBody>
      </p:sp>
    </p:spTree>
    <p:extLst>
      <p:ext uri="{BB962C8B-B14F-4D97-AF65-F5344CB8AC3E}">
        <p14:creationId xmlns:p14="http://schemas.microsoft.com/office/powerpoint/2010/main" val="3521240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0AFBC850-BCD2-CADD-1631-0564A31219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744886"/>
              </p:ext>
            </p:extLst>
          </p:nvPr>
        </p:nvGraphicFramePr>
        <p:xfrm>
          <a:off x="1597024" y="154622"/>
          <a:ext cx="10153015" cy="6384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6483240" imgH="4076640" progId="PBrush">
                  <p:embed/>
                </p:oleObj>
              </mc:Choice>
              <mc:Fallback>
                <p:oleObj name="Bitmap Image" r:id="rId2" imgW="6483240" imgH="4076640" progId="PBrus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97024" y="154622"/>
                        <a:ext cx="10153015" cy="6384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1089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/>
          <a:lstStyle/>
          <a:p>
            <a:r>
              <a:rPr lang="sk-SK" b="1" dirty="0"/>
              <a:t>Vyhľadávacie funkcie – INDEX MATCH</a:t>
            </a:r>
          </a:p>
        </p:txBody>
      </p:sp>
      <p:sp>
        <p:nvSpPr>
          <p:cNvPr id="5" name="Zástupný objekt pre obsah 4">
            <a:extLst>
              <a:ext uri="{FF2B5EF4-FFF2-40B4-BE49-F238E27FC236}">
                <a16:creationId xmlns:a16="http://schemas.microsoft.com/office/drawing/2014/main" id="{D5CF8F1B-E23E-EADA-34E9-6EF46EA2A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3140" y="1177290"/>
            <a:ext cx="9241472" cy="5330920"/>
          </a:xfrm>
        </p:spPr>
        <p:txBody>
          <a:bodyPr>
            <a:normAutofit/>
          </a:bodyPr>
          <a:lstStyle/>
          <a:p>
            <a:r>
              <a:rPr lang="sk-SK" sz="2800" dirty="0"/>
              <a:t>Pokročilá náhrada za funkciu VLOOKUP.</a:t>
            </a:r>
          </a:p>
          <a:p>
            <a:r>
              <a:rPr lang="sk-SK" sz="2800" dirty="0"/>
              <a:t>Na rozdiel od VLOOKUP však INDEX MATCH môže napríklad vyhľadávať sprava doľava, umožňuje bezpečné vkladanie a odstraňovanie stĺpcov, urýchľuje proces spracovania a nemá problém s veľkosťou vyhľadávaných hodnôt.</a:t>
            </a:r>
          </a:p>
          <a:p>
            <a:r>
              <a:rPr lang="sk-SK" sz="2800" dirty="0"/>
              <a:t>Treba však zdôrazniť, že nejde o samostatnú funkciu ale o kombináciu funkcií INDEX a MATCH. Funkcia INDEX vracia hodnotu bunky v tabuľke na základe stĺpca a čísla riadka, no a funkcia MATCH vráti pozíciu bunky do riadku alebo stĺpca.</a:t>
            </a:r>
          </a:p>
        </p:txBody>
      </p:sp>
    </p:spTree>
    <p:extLst>
      <p:ext uri="{BB962C8B-B14F-4D97-AF65-F5344CB8AC3E}">
        <p14:creationId xmlns:p14="http://schemas.microsoft.com/office/powerpoint/2010/main" val="3499812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864BF-1454-F1C4-6ED4-8B0E1EC5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295" y="349790"/>
            <a:ext cx="8911687" cy="724630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Vyhľadávacie funkcie – XLOOKUP - 365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53910B-44CE-792B-5C76-3B2A65BC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4530" y="1074420"/>
            <a:ext cx="9978390" cy="5612130"/>
          </a:xfrm>
        </p:spPr>
        <p:txBody>
          <a:bodyPr>
            <a:normAutofit lnSpcReduction="10000"/>
          </a:bodyPr>
          <a:lstStyle/>
          <a:p>
            <a:r>
              <a:rPr lang="pl-PL" sz="3600" b="0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Pomocou funkcie XLOOKUP môžete vyhľadávať položky v tabuľke alebo rozsahu podľa riadkov. Pomocou funkcie XLOOKUP môžete vyhľadať hľadaný výraz v jednom stĺpci a vrátiť výsledok z rovnakého riadka v inom stĺpci bez ohľadu na to, na ktorej strane sa nachádza vrátený stĺpec.</a:t>
            </a:r>
          </a:p>
          <a:p>
            <a:r>
              <a:rPr lang="sk-SK" sz="3600" dirty="0">
                <a:solidFill>
                  <a:srgbClr val="1E1E1E"/>
                </a:solidFill>
                <a:latin typeface="Segoe UI" panose="020B0502040204020203" pitchFamily="34" charset="0"/>
              </a:rPr>
              <a:t>Syntax: </a:t>
            </a:r>
            <a:r>
              <a:rPr lang="en-US" sz="36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=XLOOKUP(</a:t>
            </a:r>
            <a:r>
              <a:rPr lang="en-US" sz="36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lookup_value</a:t>
            </a:r>
            <a:r>
              <a:rPr lang="en-US" sz="36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, </a:t>
            </a:r>
            <a:r>
              <a:rPr lang="en-US" sz="36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lookup_array</a:t>
            </a:r>
            <a:r>
              <a:rPr lang="en-US" sz="36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, </a:t>
            </a:r>
            <a:r>
              <a:rPr lang="en-US" sz="36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return_array</a:t>
            </a:r>
            <a:r>
              <a:rPr lang="en-US" sz="36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, [</a:t>
            </a:r>
            <a:r>
              <a:rPr lang="en-US" sz="36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if_not_found</a:t>
            </a:r>
            <a:r>
              <a:rPr lang="en-US" sz="36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], [</a:t>
            </a:r>
            <a:r>
              <a:rPr lang="en-US" sz="36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match_mode</a:t>
            </a:r>
            <a:r>
              <a:rPr lang="en-US" sz="36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], [</a:t>
            </a:r>
            <a:r>
              <a:rPr lang="en-US" sz="3600" b="1" i="0" dirty="0" err="1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search_mode</a:t>
            </a:r>
            <a:r>
              <a:rPr lang="en-US" sz="3600" b="1" i="0" dirty="0">
                <a:solidFill>
                  <a:srgbClr val="1E1E1E"/>
                </a:solidFill>
                <a:effectLst/>
                <a:latin typeface="Segoe UI" panose="020B0502040204020203" pitchFamily="34" charset="0"/>
              </a:rPr>
              <a:t>]) </a:t>
            </a:r>
            <a:endParaRPr lang="sk-SK" sz="3600" b="1" i="0" dirty="0">
              <a:solidFill>
                <a:srgbClr val="1E1E1E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689670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201</TotalTime>
  <Words>1898</Words>
  <Application>Microsoft Office PowerPoint</Application>
  <PresentationFormat>Širokouhlá</PresentationFormat>
  <Paragraphs>134</Paragraphs>
  <Slides>27</Slides>
  <Notes>13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27</vt:i4>
      </vt:variant>
    </vt:vector>
  </HeadingPairs>
  <TitlesOfParts>
    <vt:vector size="34" baseType="lpstr">
      <vt:lpstr>Arial</vt:lpstr>
      <vt:lpstr>Calibri</vt:lpstr>
      <vt:lpstr>Century Gothic</vt:lpstr>
      <vt:lpstr>Segoe UI</vt:lpstr>
      <vt:lpstr>Wingdings 3</vt:lpstr>
      <vt:lpstr>Dym</vt:lpstr>
      <vt:lpstr>Bitmap Image</vt:lpstr>
      <vt:lpstr>Funkcie v Exceli</vt:lpstr>
      <vt:lpstr>Vyhľadávacie funkcie - CHOOSE</vt:lpstr>
      <vt:lpstr>Vyhľadávacie funkcie - VLOOKUP</vt:lpstr>
      <vt:lpstr>Problémy s funkciou VLOOKUP</vt:lpstr>
      <vt:lpstr>Vyhľadávacie funkcie - INDEX</vt:lpstr>
      <vt:lpstr>Vyhľadávacie funkcie - MATCH</vt:lpstr>
      <vt:lpstr>Prezentácia programu PowerPoint</vt:lpstr>
      <vt:lpstr>Vyhľadávacie funkcie – INDEX MATCH</vt:lpstr>
      <vt:lpstr>Vyhľadávacie funkcie – XLOOKUP - 365</vt:lpstr>
      <vt:lpstr>Prezentácia programu PowerPoint</vt:lpstr>
      <vt:lpstr>Prezentácia programu PowerPoint</vt:lpstr>
      <vt:lpstr>Vyhľadávacie funkcie – UNIQUE - 365</vt:lpstr>
      <vt:lpstr>Prezentácia programu PowerPoint</vt:lpstr>
      <vt:lpstr>Dátumové funkcie - DATE</vt:lpstr>
      <vt:lpstr>Dátumové funkcie - DATEDIF</vt:lpstr>
      <vt:lpstr>Prezentácia programu PowerPoint</vt:lpstr>
      <vt:lpstr>Dátumové funkcie - NETWORKDAYS</vt:lpstr>
      <vt:lpstr>Ďalšie dátumové a časové funkcie</vt:lpstr>
      <vt:lpstr>Textové funkcie - CONCAT</vt:lpstr>
      <vt:lpstr>Textové funkcie – LEFT, RIGHT</vt:lpstr>
      <vt:lpstr>Textové funkcie - LEN</vt:lpstr>
      <vt:lpstr>Textové funkcie - MID</vt:lpstr>
      <vt:lpstr>Ďalšie textové funkcie</vt:lpstr>
      <vt:lpstr>Rozdelenie textu do rôznych stĺpcov</vt:lpstr>
      <vt:lpstr>Matematické funkcie - ROUND</vt:lpstr>
      <vt:lpstr>Ďalšie matematické funkcie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Funkcie v Exceli</dc:title>
  <dc:creator>Marcela Hallová</dc:creator>
  <cp:lastModifiedBy>Marcela Hallová</cp:lastModifiedBy>
  <cp:revision>22</cp:revision>
  <dcterms:created xsi:type="dcterms:W3CDTF">2022-09-24T12:28:12Z</dcterms:created>
  <dcterms:modified xsi:type="dcterms:W3CDTF">2022-09-24T15:50:07Z</dcterms:modified>
</cp:coreProperties>
</file>