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DEA621-88BE-404E-97C6-553FA6B749CB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036B00-DD84-47B9-A654-CAADABBBA30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98511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036B00-DD84-47B9-A654-CAADABBBA306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93405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753F-2A38-4702-AFC7-10BB39A2C540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DDE5A-1FE7-4D99-BED4-5A0AF3410FA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80576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753F-2A38-4702-AFC7-10BB39A2C540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DDE5A-1FE7-4D99-BED4-5A0AF3410FA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90816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753F-2A38-4702-AFC7-10BB39A2C540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DDE5A-1FE7-4D99-BED4-5A0AF3410FA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40028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753F-2A38-4702-AFC7-10BB39A2C540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DDE5A-1FE7-4D99-BED4-5A0AF3410FA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95711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753F-2A38-4702-AFC7-10BB39A2C540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DDE5A-1FE7-4D99-BED4-5A0AF3410FA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46196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753F-2A38-4702-AFC7-10BB39A2C540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DDE5A-1FE7-4D99-BED4-5A0AF3410FA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16069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753F-2A38-4702-AFC7-10BB39A2C540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DDE5A-1FE7-4D99-BED4-5A0AF3410FA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09265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753F-2A38-4702-AFC7-10BB39A2C540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DDE5A-1FE7-4D99-BED4-5A0AF3410FA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39712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753F-2A38-4702-AFC7-10BB39A2C540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DDE5A-1FE7-4D99-BED4-5A0AF3410FA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5407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753F-2A38-4702-AFC7-10BB39A2C540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DDE5A-1FE7-4D99-BED4-5A0AF3410FA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78052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753F-2A38-4702-AFC7-10BB39A2C540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DDE5A-1FE7-4D99-BED4-5A0AF3410FA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760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D753F-2A38-4702-AFC7-10BB39A2C540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DDE5A-1FE7-4D99-BED4-5A0AF3410FA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4536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Databázy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9377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sk-SK" dirty="0" smtClean="0"/>
              <a:t>Databázy definícia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k-SK" dirty="0" smtClean="0"/>
              <a:t>Databázy predstavujú zdroj cenných informácií, sprostredkovaných užívateľom internetu formou </a:t>
            </a:r>
            <a:r>
              <a:rPr lang="sk-SK" dirty="0" err="1" smtClean="0"/>
              <a:t>tématicky-odborovo</a:t>
            </a:r>
            <a:r>
              <a:rPr lang="sk-SK" dirty="0" smtClean="0"/>
              <a:t> špecializovaných </a:t>
            </a:r>
            <a:r>
              <a:rPr lang="sk-SK" dirty="0" err="1" smtClean="0"/>
              <a:t>online</a:t>
            </a:r>
            <a:r>
              <a:rPr lang="sk-SK" dirty="0" smtClean="0"/>
              <a:t> „knižníc“, takmer bez obmedzení po celom svete. Z hľadiska dostupnosti základné delenie predstavuje tzv. voľne prístupné a licencované zdroje. V prípade voľne dostupných užívateľ nie je limitovaný nutnosťou zriadenia účtu /registrácie. Práca s licencovanými zdrojmi je viazaná na registráciu užívateľa v systéme </a:t>
            </a:r>
            <a:r>
              <a:rPr lang="en-US" dirty="0" smtClean="0"/>
              <a:t>(</a:t>
            </a:r>
            <a:r>
              <a:rPr lang="en-US" dirty="0" err="1" smtClean="0"/>
              <a:t>vr</a:t>
            </a:r>
            <a:r>
              <a:rPr lang="sk-SK" dirty="0" err="1" smtClean="0"/>
              <a:t>átane</a:t>
            </a:r>
            <a:r>
              <a:rPr lang="sk-SK" dirty="0" smtClean="0"/>
              <a:t> uhradenia registračných poplatkov</a:t>
            </a:r>
            <a:r>
              <a:rPr lang="en-US" dirty="0" smtClean="0"/>
              <a:t>)</a:t>
            </a:r>
            <a:r>
              <a:rPr lang="sk-SK" dirty="0" smtClean="0"/>
              <a:t>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1371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just">
              <a:buNone/>
            </a:pPr>
            <a:r>
              <a:rPr lang="sk-SK" dirty="0" smtClean="0"/>
              <a:t>V súvislosti s potrebami viazanými na </a:t>
            </a:r>
            <a:r>
              <a:rPr lang="sk-SK" dirty="0" err="1" smtClean="0"/>
              <a:t>štúdijné</a:t>
            </a:r>
            <a:r>
              <a:rPr lang="sk-SK" dirty="0" smtClean="0"/>
              <a:t> programy/zameranie, sprostredkované univerzitou, z voľne dostupných databáz sa zameriame na databázu PUBMED a z databáz licencovaných na: WEB OF SCIENCE </a:t>
            </a:r>
            <a:r>
              <a:rPr lang="en-US" dirty="0" smtClean="0"/>
              <a:t>(Current Content Connect)</a:t>
            </a:r>
            <a:r>
              <a:rPr lang="sk-SK" dirty="0" smtClean="0"/>
              <a:t>,</a:t>
            </a:r>
            <a:r>
              <a:rPr lang="en-US" dirty="0" smtClean="0"/>
              <a:t> SCOPUS, SCIENCE DIRECT, PROQUEST, WILEY ONLINE LIBRARY, KNOWEL LIBRARY, PROQUEST EBOOK CENTRAL (</a:t>
            </a:r>
            <a:r>
              <a:rPr lang="en-US" dirty="0" err="1" smtClean="0"/>
              <a:t>Posledn</a:t>
            </a:r>
            <a:r>
              <a:rPr lang="sk-SK" dirty="0" smtClean="0"/>
              <a:t>é dve z uvedených sú špecializované na odborné informácie spracované vo </a:t>
            </a:r>
            <a:r>
              <a:rPr lang="sk-SK" dirty="0" err="1" smtClean="0"/>
              <a:t>formne</a:t>
            </a:r>
            <a:r>
              <a:rPr lang="sk-SK" dirty="0" smtClean="0"/>
              <a:t> knižný formát </a:t>
            </a:r>
            <a:r>
              <a:rPr lang="en-US" dirty="0" smtClean="0"/>
              <a:t>).</a:t>
            </a:r>
            <a:r>
              <a:rPr lang="sk-SK" dirty="0" smtClean="0"/>
              <a:t>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4298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373014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Pojmy súvisiace s prácou s databázami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k-SK" dirty="0" smtClean="0"/>
              <a:t>Pre bezproblémové zvládnutie práce je viac ako </a:t>
            </a:r>
            <a:r>
              <a:rPr lang="sk-SK" dirty="0" err="1" smtClean="0"/>
              <a:t>žiadúca</a:t>
            </a:r>
            <a:r>
              <a:rPr lang="sk-SK" dirty="0" smtClean="0"/>
              <a:t> znalosť anglického jazyka. Má to svoje opodstatnenie, Ad. 1: Aby boli vedecké/odborné informácie dostupné univerzálne všetkým odberateľom po celom svete, texty sú formulované vo väčšine prípadov v jazyku anglickom </a:t>
            </a:r>
            <a:r>
              <a:rPr lang="en-US" dirty="0" smtClean="0"/>
              <a:t>(</a:t>
            </a:r>
            <a:r>
              <a:rPr lang="sk-SK" dirty="0" smtClean="0"/>
              <a:t>Dominantný zo skupiny svetových jazykov</a:t>
            </a:r>
            <a:r>
              <a:rPr lang="en-US" dirty="0" smtClean="0"/>
              <a:t>)</a:t>
            </a:r>
            <a:r>
              <a:rPr lang="sk-SK" dirty="0" smtClean="0"/>
              <a:t>. Ad. 2: Z rovnakého dôvodu aj samotné databázy využívajú anglické výrazy v jednotlivých nastaveniach hľadania, vrátane vyhľadávaných slov </a:t>
            </a:r>
            <a:r>
              <a:rPr lang="en-US" dirty="0" smtClean="0"/>
              <a:t>(Po</a:t>
            </a:r>
            <a:r>
              <a:rPr lang="sk-SK" dirty="0" smtClean="0"/>
              <a:t>zor, pri preklepe/chybnom zadaní slova</a:t>
            </a:r>
            <a:r>
              <a:rPr lang="en-US" dirty="0" smtClean="0"/>
              <a:t>,</a:t>
            </a:r>
            <a:r>
              <a:rPr lang="sk-SK" dirty="0" smtClean="0"/>
              <a:t> databázy neponúkajú alternatívne výrazy/korekcie slov ako v prípade </a:t>
            </a:r>
            <a:r>
              <a:rPr lang="sk-SK" dirty="0" err="1" smtClean="0"/>
              <a:t>Google</a:t>
            </a:r>
            <a:r>
              <a:rPr lang="sk-SK" dirty="0" smtClean="0"/>
              <a:t> vyhľadávača</a:t>
            </a:r>
            <a:r>
              <a:rPr lang="en-US" dirty="0" smtClean="0"/>
              <a:t>!)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5490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k-SK" dirty="0" smtClean="0"/>
              <a:t>Zoznam najbežnejšie využívaných AJ slov/výrazov v jednotlivých databázach:</a:t>
            </a:r>
          </a:p>
          <a:p>
            <a:pPr marL="0" indent="0" algn="just">
              <a:buNone/>
            </a:pPr>
            <a:endParaRPr lang="sk-SK" dirty="0"/>
          </a:p>
          <a:p>
            <a:pPr marL="0" indent="0" algn="just">
              <a:buNone/>
            </a:pPr>
            <a:r>
              <a:rPr lang="sk-SK" dirty="0" err="1" smtClean="0"/>
              <a:t>Title</a:t>
            </a:r>
            <a:r>
              <a:rPr lang="sk-SK" dirty="0" smtClean="0"/>
              <a:t> – Názov </a:t>
            </a:r>
            <a:r>
              <a:rPr lang="en-US" dirty="0" smtClean="0"/>
              <a:t>(</a:t>
            </a:r>
            <a:r>
              <a:rPr lang="sk-SK" dirty="0" smtClean="0"/>
              <a:t>Vyhľadávanie zadaných slov/výrazov v názve článku</a:t>
            </a:r>
            <a:r>
              <a:rPr lang="en-US" dirty="0" smtClean="0"/>
              <a:t>)</a:t>
            </a:r>
            <a:endParaRPr lang="sk-SK" dirty="0" smtClean="0"/>
          </a:p>
          <a:p>
            <a:pPr marL="0" indent="0" algn="just">
              <a:buNone/>
            </a:pPr>
            <a:endParaRPr lang="sk-SK" dirty="0"/>
          </a:p>
          <a:p>
            <a:pPr marL="0" indent="0" algn="just">
              <a:buNone/>
            </a:pPr>
            <a:r>
              <a:rPr lang="sk-SK" dirty="0" err="1" smtClean="0"/>
              <a:t>Publication</a:t>
            </a:r>
            <a:r>
              <a:rPr lang="sk-SK" dirty="0" smtClean="0"/>
              <a:t> Type/</a:t>
            </a:r>
            <a:r>
              <a:rPr lang="sk-SK" dirty="0" err="1" smtClean="0"/>
              <a:t>Document</a:t>
            </a:r>
            <a:r>
              <a:rPr lang="sk-SK" dirty="0" smtClean="0"/>
              <a:t> Type – Kategória publikácie </a:t>
            </a:r>
            <a:r>
              <a:rPr lang="en-US" dirty="0" smtClean="0"/>
              <a:t>(V </a:t>
            </a:r>
            <a:r>
              <a:rPr lang="sk-SK" dirty="0" smtClean="0"/>
              <a:t>prípade vedeckých článkov základné delenie predstavujú články experimentálne a články prehľadové. Databázy ich identifikujú AJ pojmami: „</a:t>
            </a:r>
            <a:r>
              <a:rPr lang="sk-SK" dirty="0" err="1" smtClean="0"/>
              <a:t>Journal</a:t>
            </a:r>
            <a:r>
              <a:rPr lang="sk-SK" dirty="0" smtClean="0"/>
              <a:t> </a:t>
            </a:r>
            <a:r>
              <a:rPr lang="sk-SK" dirty="0" err="1" smtClean="0"/>
              <a:t>Article</a:t>
            </a:r>
            <a:r>
              <a:rPr lang="sk-SK" dirty="0" smtClean="0"/>
              <a:t>“ resp. „</a:t>
            </a:r>
            <a:r>
              <a:rPr lang="sk-SK" dirty="0" err="1" smtClean="0"/>
              <a:t>Article</a:t>
            </a:r>
            <a:r>
              <a:rPr lang="sk-SK" dirty="0" smtClean="0"/>
              <a:t>“ prípadne „</a:t>
            </a:r>
            <a:r>
              <a:rPr lang="sk-SK" dirty="0" err="1" smtClean="0"/>
              <a:t>Research</a:t>
            </a:r>
            <a:r>
              <a:rPr lang="sk-SK" dirty="0" smtClean="0"/>
              <a:t> </a:t>
            </a:r>
            <a:r>
              <a:rPr lang="sk-SK" dirty="0" err="1" smtClean="0"/>
              <a:t>Article</a:t>
            </a:r>
            <a:r>
              <a:rPr lang="sk-SK" dirty="0" smtClean="0"/>
              <a:t>“ – v prípade experimentálnych článkov. „</a:t>
            </a:r>
            <a:r>
              <a:rPr lang="sk-SK" dirty="0" err="1" smtClean="0"/>
              <a:t>Review</a:t>
            </a:r>
            <a:r>
              <a:rPr lang="sk-SK" dirty="0" smtClean="0"/>
              <a:t>“ resp. „</a:t>
            </a:r>
            <a:r>
              <a:rPr lang="sk-SK" dirty="0" err="1" smtClean="0"/>
              <a:t>Review</a:t>
            </a:r>
            <a:r>
              <a:rPr lang="sk-SK" dirty="0" smtClean="0"/>
              <a:t> </a:t>
            </a:r>
            <a:r>
              <a:rPr lang="sk-SK" dirty="0" err="1" smtClean="0"/>
              <a:t>Article</a:t>
            </a:r>
            <a:r>
              <a:rPr lang="sk-SK" dirty="0" smtClean="0"/>
              <a:t>“ v súvislosti s prehľadovými štúdiami.</a:t>
            </a:r>
            <a:r>
              <a:rPr lang="en-US" dirty="0" smtClean="0"/>
              <a:t>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1138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/>
          <a:lstStyle/>
          <a:p>
            <a:pPr marL="0" indent="0" algn="just">
              <a:buNone/>
            </a:pPr>
            <a:r>
              <a:rPr lang="sk-SK" dirty="0" err="1" smtClean="0"/>
              <a:t>Date</a:t>
            </a:r>
            <a:r>
              <a:rPr lang="sk-SK" dirty="0" smtClean="0"/>
              <a:t> </a:t>
            </a:r>
            <a:r>
              <a:rPr lang="sk-SK" dirty="0" err="1" smtClean="0"/>
              <a:t>of</a:t>
            </a:r>
            <a:r>
              <a:rPr lang="sk-SK" dirty="0" smtClean="0"/>
              <a:t> </a:t>
            </a:r>
            <a:r>
              <a:rPr lang="sk-SK" dirty="0" err="1" smtClean="0"/>
              <a:t>Publication</a:t>
            </a:r>
            <a:r>
              <a:rPr lang="sk-SK" dirty="0" smtClean="0"/>
              <a:t>, </a:t>
            </a:r>
            <a:r>
              <a:rPr lang="sk-SK" dirty="0" err="1" smtClean="0"/>
              <a:t>Year</a:t>
            </a:r>
            <a:r>
              <a:rPr lang="sk-SK" dirty="0" smtClean="0"/>
              <a:t> </a:t>
            </a:r>
            <a:r>
              <a:rPr lang="sk-SK" dirty="0" err="1" smtClean="0"/>
              <a:t>Published</a:t>
            </a:r>
            <a:r>
              <a:rPr lang="sk-SK" dirty="0" smtClean="0"/>
              <a:t>, </a:t>
            </a:r>
            <a:r>
              <a:rPr lang="sk-SK" dirty="0" err="1" smtClean="0"/>
              <a:t>Date</a:t>
            </a:r>
            <a:r>
              <a:rPr lang="sk-SK" dirty="0" smtClean="0"/>
              <a:t> </a:t>
            </a:r>
            <a:r>
              <a:rPr lang="sk-SK" dirty="0" err="1" smtClean="0"/>
              <a:t>Range</a:t>
            </a:r>
            <a:r>
              <a:rPr lang="sk-SK" dirty="0" smtClean="0"/>
              <a:t>, </a:t>
            </a:r>
            <a:r>
              <a:rPr lang="sk-SK" dirty="0" err="1" smtClean="0"/>
              <a:t>Year</a:t>
            </a:r>
            <a:r>
              <a:rPr lang="sk-SK" dirty="0" smtClean="0"/>
              <a:t> – </a:t>
            </a:r>
            <a:r>
              <a:rPr lang="en-US" dirty="0" err="1" smtClean="0"/>
              <a:t>Roky</a:t>
            </a:r>
            <a:r>
              <a:rPr lang="en-US" dirty="0" smtClean="0"/>
              <a:t> (</a:t>
            </a:r>
            <a:r>
              <a:rPr lang="en-US" dirty="0" err="1" smtClean="0"/>
              <a:t>Ohrani</a:t>
            </a:r>
            <a:r>
              <a:rPr lang="sk-SK" dirty="0" err="1" smtClean="0"/>
              <a:t>čenie</a:t>
            </a:r>
            <a:r>
              <a:rPr lang="sk-SK" dirty="0" smtClean="0"/>
              <a:t> na aktuálnosť vyhľadávaných odkazov, možnosť stanovenia vlastného intervalu v zmysle OD-DO</a:t>
            </a:r>
            <a:r>
              <a:rPr lang="en-US" dirty="0" smtClean="0"/>
              <a:t>)</a:t>
            </a:r>
            <a:endParaRPr lang="sk-SK" dirty="0" smtClean="0"/>
          </a:p>
          <a:p>
            <a:pPr marL="0" indent="0" algn="just">
              <a:buNone/>
            </a:pPr>
            <a:endParaRPr lang="sk-SK" dirty="0"/>
          </a:p>
          <a:p>
            <a:pPr marL="0" indent="0" algn="just">
              <a:buNone/>
            </a:pPr>
            <a:r>
              <a:rPr lang="sk-SK" dirty="0" err="1" smtClean="0"/>
              <a:t>Advanced</a:t>
            </a:r>
            <a:r>
              <a:rPr lang="sk-SK" dirty="0" smtClean="0"/>
              <a:t> </a:t>
            </a:r>
            <a:r>
              <a:rPr lang="sk-SK" dirty="0" err="1" smtClean="0"/>
              <a:t>versus</a:t>
            </a:r>
            <a:r>
              <a:rPr lang="sk-SK" dirty="0" smtClean="0"/>
              <a:t> </a:t>
            </a:r>
            <a:r>
              <a:rPr lang="sk-SK" dirty="0" err="1" smtClean="0"/>
              <a:t>Basic</a:t>
            </a:r>
            <a:r>
              <a:rPr lang="sk-SK" dirty="0" smtClean="0"/>
              <a:t> – </a:t>
            </a:r>
            <a:r>
              <a:rPr lang="en-US" dirty="0" err="1" smtClean="0"/>
              <a:t>Pokro</a:t>
            </a:r>
            <a:r>
              <a:rPr lang="sk-SK" dirty="0" err="1" smtClean="0"/>
              <a:t>čilé</a:t>
            </a:r>
            <a:r>
              <a:rPr lang="sk-SK" dirty="0" smtClean="0"/>
              <a:t> resp. Základné </a:t>
            </a:r>
            <a:r>
              <a:rPr lang="en-US" dirty="0" smtClean="0"/>
              <a:t>(</a:t>
            </a:r>
            <a:r>
              <a:rPr lang="sk-SK" dirty="0" smtClean="0"/>
              <a:t>Možnosti zadávania vyhľadávaných výrazov podľa špecifického zadania: Názov/Rok/Kategória atď. alebo bez špecifikácie. Niečo obdobné ako </a:t>
            </a:r>
            <a:r>
              <a:rPr lang="sk-SK" dirty="0" err="1" smtClean="0"/>
              <a:t>Google</a:t>
            </a:r>
            <a:r>
              <a:rPr lang="sk-SK" dirty="0" smtClean="0"/>
              <a:t> </a:t>
            </a:r>
            <a:r>
              <a:rPr lang="sk-SK" dirty="0" err="1" smtClean="0"/>
              <a:t>versus</a:t>
            </a:r>
            <a:r>
              <a:rPr lang="sk-SK" dirty="0" smtClean="0"/>
              <a:t> </a:t>
            </a:r>
            <a:r>
              <a:rPr lang="sk-SK" dirty="0" err="1" smtClean="0"/>
              <a:t>Google</a:t>
            </a:r>
            <a:r>
              <a:rPr lang="sk-SK" dirty="0" smtClean="0"/>
              <a:t> rozšírené vyhľadávanie</a:t>
            </a:r>
            <a:r>
              <a:rPr lang="en-US" dirty="0" smtClean="0"/>
              <a:t>)</a:t>
            </a:r>
            <a:endParaRPr lang="sk-SK" dirty="0" smtClean="0"/>
          </a:p>
          <a:p>
            <a:pPr marL="0" indent="0" algn="just">
              <a:buNone/>
            </a:pPr>
            <a:endParaRPr lang="sk-SK" dirty="0"/>
          </a:p>
          <a:p>
            <a:pPr marL="0" indent="0" algn="just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918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Výsledok hľadania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sk-SK" dirty="0" smtClean="0"/>
              <a:t>Výsledkom hľadania sú Vedecká články / Odborné knihy, teda zdroje relevantných informácií s identifikovateľnými autormi, ktoré prešli </a:t>
            </a:r>
            <a:r>
              <a:rPr lang="sk-SK" dirty="0" err="1" smtClean="0"/>
              <a:t>viac-stupňovým</a:t>
            </a:r>
            <a:r>
              <a:rPr lang="sk-SK" dirty="0" smtClean="0"/>
              <a:t> procesom oponovania.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9448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411</Words>
  <Application>Microsoft Office PowerPoint</Application>
  <PresentationFormat>Prezentácia na obrazovke (4:3)</PresentationFormat>
  <Paragraphs>17</Paragraphs>
  <Slides>7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Motív Office</vt:lpstr>
      <vt:lpstr>Databázy</vt:lpstr>
      <vt:lpstr>Databázy definícia</vt:lpstr>
      <vt:lpstr>Prezentácia programu PowerPoint</vt:lpstr>
      <vt:lpstr>Pojmy súvisiace s prácou s databázami</vt:lpstr>
      <vt:lpstr>Prezentácia programu PowerPoint</vt:lpstr>
      <vt:lpstr>Prezentácia programu PowerPoint</vt:lpstr>
      <vt:lpstr>Výsledok hľadania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Databázy</dc:title>
  <dc:creator>Jozef</dc:creator>
  <cp:lastModifiedBy>Jozef</cp:lastModifiedBy>
  <cp:revision>6</cp:revision>
  <dcterms:created xsi:type="dcterms:W3CDTF">2021-08-25T04:49:07Z</dcterms:created>
  <dcterms:modified xsi:type="dcterms:W3CDTF">2021-08-25T08:16:30Z</dcterms:modified>
</cp:coreProperties>
</file>