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9" r:id="rId4"/>
    <p:sldId id="258" r:id="rId5"/>
    <p:sldId id="260" r:id="rId6"/>
    <p:sldId id="284" r:id="rId7"/>
    <p:sldId id="261" r:id="rId8"/>
    <p:sldId id="285" r:id="rId9"/>
    <p:sldId id="262" r:id="rId10"/>
    <p:sldId id="263" r:id="rId11"/>
    <p:sldId id="286" r:id="rId12"/>
    <p:sldId id="264" r:id="rId13"/>
    <p:sldId id="265" r:id="rId14"/>
    <p:sldId id="266" r:id="rId15"/>
    <p:sldId id="267" r:id="rId16"/>
    <p:sldId id="280" r:id="rId17"/>
    <p:sldId id="268" r:id="rId18"/>
    <p:sldId id="269" r:id="rId19"/>
    <p:sldId id="270" r:id="rId20"/>
    <p:sldId id="272" r:id="rId21"/>
    <p:sldId id="273" r:id="rId22"/>
    <p:sldId id="274" r:id="rId23"/>
    <p:sldId id="275" r:id="rId24"/>
    <p:sldId id="276" r:id="rId25"/>
    <p:sldId id="277" r:id="rId26"/>
    <p:sldId id="279" r:id="rId27"/>
    <p:sldId id="278" r:id="rId28"/>
    <p:sldId id="281" r:id="rId29"/>
    <p:sldId id="282" r:id="rId30"/>
    <p:sldId id="28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E56D6-B3C8-450A-821C-4D004318A6EF}" type="datetimeFigureOut">
              <a:rPr lang="sk-SK" smtClean="0"/>
              <a:t>26.11.2018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77465-0B9C-419C-AE73-8CC8C7A16C9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6844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87A2E-EBBC-4F7E-AC73-2498BD482946}" type="datetimeFigureOut">
              <a:rPr lang="en-US" smtClean="0"/>
              <a:pPr/>
              <a:t>11/26/2018</a:t>
            </a:fld>
            <a:endParaRPr lang="en-GB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GB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EB4D9-B135-446A-8837-3ECD8BE23D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948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EB4D9-B135-446A-8837-3ECD8BE23D62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D891-5EA6-4A98-8117-D885154ECD70}" type="datetimeFigureOut">
              <a:rPr lang="en-US" smtClean="0"/>
              <a:pPr/>
              <a:t>11/26/2018</a:t>
            </a:fld>
            <a:endParaRPr lang="en-GB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8FEC-288B-49BA-BAC6-EC6BE86542E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D891-5EA6-4A98-8117-D885154ECD70}" type="datetimeFigureOut">
              <a:rPr lang="en-US" smtClean="0"/>
              <a:pPr/>
              <a:t>11/26/2018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8FEC-288B-49BA-BAC6-EC6BE86542E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D891-5EA6-4A98-8117-D885154ECD70}" type="datetimeFigureOut">
              <a:rPr lang="en-US" smtClean="0"/>
              <a:pPr/>
              <a:t>11/26/2018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8FEC-288B-49BA-BAC6-EC6BE86542E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D891-5EA6-4A98-8117-D885154ECD70}" type="datetimeFigureOut">
              <a:rPr lang="en-US" smtClean="0"/>
              <a:pPr/>
              <a:t>11/26/2018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8FEC-288B-49BA-BAC6-EC6BE86542E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D891-5EA6-4A98-8117-D885154ECD70}" type="datetimeFigureOut">
              <a:rPr lang="en-US" smtClean="0"/>
              <a:pPr/>
              <a:t>11/26/2018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8FEC-288B-49BA-BAC6-EC6BE86542E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D891-5EA6-4A98-8117-D885154ECD70}" type="datetimeFigureOut">
              <a:rPr lang="en-US" smtClean="0"/>
              <a:pPr/>
              <a:t>11/26/2018</a:t>
            </a:fld>
            <a:endParaRPr lang="en-GB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8FEC-288B-49BA-BAC6-EC6BE86542E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D891-5EA6-4A98-8117-D885154ECD70}" type="datetimeFigureOut">
              <a:rPr lang="en-US" smtClean="0"/>
              <a:pPr/>
              <a:t>11/26/2018</a:t>
            </a:fld>
            <a:endParaRPr lang="en-GB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8FEC-288B-49BA-BAC6-EC6BE86542E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D891-5EA6-4A98-8117-D885154ECD70}" type="datetimeFigureOut">
              <a:rPr lang="en-US" smtClean="0"/>
              <a:pPr/>
              <a:t>11/26/2018</a:t>
            </a:fld>
            <a:endParaRPr lang="en-GB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E18FEC-288B-49BA-BAC6-EC6BE86542E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Zástupný symbol päty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D891-5EA6-4A98-8117-D885154ECD70}" type="datetimeFigureOut">
              <a:rPr lang="en-US" smtClean="0"/>
              <a:pPr/>
              <a:t>11/26/2018</a:t>
            </a:fld>
            <a:endParaRPr lang="en-GB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8FEC-288B-49BA-BAC6-EC6BE86542E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D891-5EA6-4A98-8117-D885154ECD70}" type="datetimeFigureOut">
              <a:rPr lang="en-US" smtClean="0"/>
              <a:pPr/>
              <a:t>11/26/2018</a:t>
            </a:fld>
            <a:endParaRPr lang="en-GB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AE18FEC-288B-49BA-BAC6-EC6BE86542E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6D1D891-5EA6-4A98-8117-D885154ECD70}" type="datetimeFigureOut">
              <a:rPr lang="en-US" smtClean="0"/>
              <a:pPr/>
              <a:t>11/26/2018</a:t>
            </a:fld>
            <a:endParaRPr lang="en-GB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8FEC-288B-49BA-BAC6-EC6BE86542E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ľná forma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ľná forma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6D1D891-5EA6-4A98-8117-D885154ECD70}" type="datetimeFigureOut">
              <a:rPr lang="en-US" smtClean="0"/>
              <a:pPr/>
              <a:t>11/26/2018</a:t>
            </a:fld>
            <a:endParaRPr lang="en-GB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AE18FEC-288B-49BA-BAC6-EC6BE86542E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1714488"/>
            <a:ext cx="8077200" cy="1673352"/>
          </a:xfrm>
        </p:spPr>
        <p:txBody>
          <a:bodyPr/>
          <a:lstStyle/>
          <a:p>
            <a:pPr algn="ctr"/>
            <a:r>
              <a:rPr lang="sk-SK" dirty="0" smtClean="0"/>
              <a:t>PC – </a:t>
            </a:r>
            <a:r>
              <a:rPr lang="en-US" dirty="0" smtClean="0"/>
              <a:t>Personal Computer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Osobný počítač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6800" y="6215082"/>
            <a:ext cx="8077200" cy="457192"/>
          </a:xfrm>
        </p:spPr>
        <p:txBody>
          <a:bodyPr/>
          <a:lstStyle/>
          <a:p>
            <a:pPr algn="r"/>
            <a:r>
              <a:rPr lang="sk-SK" dirty="0" smtClean="0"/>
              <a:t>Ing. Marcela </a:t>
            </a:r>
            <a:r>
              <a:rPr lang="sk-SK" dirty="0" err="1" smtClean="0"/>
              <a:t>Hallová</a:t>
            </a:r>
            <a:r>
              <a:rPr lang="sk-SK" dirty="0" smtClean="0"/>
              <a:t>, PhD.</a:t>
            </a:r>
            <a:endParaRPr lang="en-GB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FFFF00"/>
                </a:solidFill>
              </a:rPr>
              <a:t>BIOS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525963"/>
          </a:xfrm>
        </p:spPr>
        <p:txBody>
          <a:bodyPr>
            <a:normAutofit/>
          </a:bodyPr>
          <a:lstStyle/>
          <a:p>
            <a:r>
              <a:rPr lang="sk-SK" dirty="0" smtClean="0"/>
              <a:t>Na vzájomné prepojenie rôznych technických prvkov a rôznych operačných systémov slúži tzv. BIOS (</a:t>
            </a:r>
            <a:r>
              <a:rPr lang="sk-SK" b="1" dirty="0" err="1" smtClean="0"/>
              <a:t>Basic</a:t>
            </a:r>
            <a:r>
              <a:rPr lang="sk-SK" b="1" dirty="0" smtClean="0"/>
              <a:t> </a:t>
            </a:r>
            <a:r>
              <a:rPr lang="sk-SK" b="1" dirty="0" err="1" smtClean="0"/>
              <a:t>Input</a:t>
            </a:r>
            <a:r>
              <a:rPr lang="sk-SK" b="1" dirty="0" smtClean="0"/>
              <a:t> </a:t>
            </a:r>
            <a:r>
              <a:rPr lang="sk-SK" b="1" dirty="0" err="1" smtClean="0"/>
              <a:t>Output</a:t>
            </a:r>
            <a:r>
              <a:rPr lang="sk-SK" b="1" dirty="0" smtClean="0"/>
              <a:t> </a:t>
            </a:r>
            <a:r>
              <a:rPr lang="sk-SK" b="1" dirty="0" err="1" smtClean="0"/>
              <a:t>System</a:t>
            </a:r>
            <a:r>
              <a:rPr lang="sk-SK" b="1" dirty="0" smtClean="0"/>
              <a:t>). </a:t>
            </a:r>
          </a:p>
          <a:p>
            <a:r>
              <a:rPr lang="sk-SK" dirty="0" smtClean="0"/>
              <a:t>BIOS je najzákladnejší </a:t>
            </a:r>
            <a:r>
              <a:rPr lang="sk-SK" i="1" dirty="0" smtClean="0"/>
              <a:t>systémový program určený na obsluhu technických prostriedkov počítača, uložený v pamäti ROM, ktorý sprostredkuje komunikáciu medzi jednotlivými technickými prvkami počítača </a:t>
            </a:r>
            <a:br>
              <a:rPr lang="sk-SK" i="1" dirty="0" smtClean="0"/>
            </a:br>
            <a:r>
              <a:rPr lang="sk-SK" i="1" dirty="0" smtClean="0"/>
              <a:t>a operačným systémom.</a:t>
            </a:r>
          </a:p>
          <a:p>
            <a:endParaRPr lang="en-GB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Mikroprocesor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6419056" cy="2548880"/>
          </a:xfrm>
        </p:spPr>
        <p:txBody>
          <a:bodyPr/>
          <a:lstStyle/>
          <a:p>
            <a:r>
              <a:rPr lang="sk-SK" dirty="0" smtClean="0"/>
              <a:t>Predstavuje tú časť, v ktorej sa vykonávajú jednotlivé logické a aritmetické operácie na základe vloženého programu – inštrukcie programu.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3056"/>
            <a:ext cx="2160240" cy="170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69738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rgbClr val="FFFF00"/>
                </a:solidFill>
              </a:rPr>
              <a:t>Pamäť počítača</a:t>
            </a:r>
            <a:endParaRPr lang="sk-SK" b="1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686320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Pamäť osobného počítača obsahuje údaje, ktoré počítač spracováva a inštrukcie programu, ktoré toto spracovanie riadia a slúži na ukladanie spracovaných výsledkov. </a:t>
            </a:r>
          </a:p>
          <a:p>
            <a:pPr>
              <a:buNone/>
            </a:pPr>
            <a:r>
              <a:rPr lang="sk-SK" i="1" dirty="0" smtClean="0">
                <a:solidFill>
                  <a:srgbClr val="FFFF00"/>
                </a:solidFill>
              </a:rPr>
              <a:t>Rozdelenie:</a:t>
            </a:r>
          </a:p>
          <a:p>
            <a:r>
              <a:rPr lang="sk-SK" dirty="0" smtClean="0"/>
              <a:t>Vnútorná (primárna)–mikroprocesor s ňou bezprostredne spolupracuje,</a:t>
            </a:r>
          </a:p>
          <a:p>
            <a:r>
              <a:rPr lang="sk-SK" dirty="0" smtClean="0"/>
              <a:t>Vonkajšia (sekundárna) –ukladanie výsledkov a programov, ktoré v danom čase mikroprocesor nepotrebuje.</a:t>
            </a:r>
          </a:p>
          <a:p>
            <a:endParaRPr lang="en-GB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FF00"/>
                </a:solidFill>
              </a:rPr>
              <a:t>Vnútorná pamäť</a:t>
            </a:r>
            <a:endParaRPr lang="sk-SK" b="1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511329"/>
          </a:xfrm>
        </p:spPr>
        <p:txBody>
          <a:bodyPr>
            <a:normAutofit/>
          </a:bodyPr>
          <a:lstStyle/>
          <a:p>
            <a:pPr marL="179388" indent="-60325">
              <a:buNone/>
            </a:pPr>
            <a:r>
              <a:rPr lang="sk-SK" dirty="0" smtClean="0"/>
              <a:t>Na základnej doske PC sú umiestnené dva hlavné druhy pamätí:</a:t>
            </a:r>
          </a:p>
          <a:p>
            <a:r>
              <a:rPr lang="en-GB" b="1" dirty="0" smtClean="0"/>
              <a:t>RAM(Random Access Memory),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en-GB" dirty="0" smtClean="0"/>
          </a:p>
          <a:p>
            <a:r>
              <a:rPr lang="en-GB" b="1" dirty="0" smtClean="0"/>
              <a:t>ROM(Read Only Memory). 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429000"/>
            <a:ext cx="28575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FF00"/>
                </a:solidFill>
              </a:rPr>
              <a:t>Pamäť RAM</a:t>
            </a:r>
            <a:endParaRPr lang="sk-SK" b="1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043890" cy="4972072"/>
          </a:xfrm>
        </p:spPr>
        <p:txBody>
          <a:bodyPr/>
          <a:lstStyle/>
          <a:p>
            <a:r>
              <a:rPr lang="sk-SK" dirty="0" smtClean="0"/>
              <a:t>je pamäť s priamym prístupom, tzn. že ľubovoľné miesta v pamäti sú prístupné </a:t>
            </a:r>
            <a:br>
              <a:rPr lang="sk-SK" dirty="0" smtClean="0"/>
            </a:br>
            <a:r>
              <a:rPr lang="sk-SK" dirty="0" smtClean="0"/>
              <a:t>v rovnakom čase, vybavovacia doba je rovnaká pre všetky adresy, </a:t>
            </a:r>
          </a:p>
          <a:p>
            <a:r>
              <a:rPr lang="sk-SK" dirty="0" smtClean="0"/>
              <a:t>z pamäti RAM možno údaje čítať aj do nej zapisovať, </a:t>
            </a:r>
          </a:p>
          <a:p>
            <a:r>
              <a:rPr lang="sk-SK" dirty="0" smtClean="0"/>
              <a:t>po odpojení počítača od zdroja energie sa však informácie uložené v RAM strácajú. </a:t>
            </a:r>
          </a:p>
          <a:p>
            <a:endParaRPr lang="en-GB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FF00"/>
                </a:solidFill>
              </a:rPr>
              <a:t>Pamäť ROM</a:t>
            </a:r>
            <a:endParaRPr lang="sk-SK" b="1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115328" cy="4525963"/>
          </a:xfrm>
        </p:spPr>
        <p:txBody>
          <a:bodyPr>
            <a:normAutofit fontScale="92500"/>
          </a:bodyPr>
          <a:lstStyle/>
          <a:p>
            <a:r>
              <a:rPr lang="sk-SK" sz="3600" dirty="0" smtClean="0"/>
              <a:t>Program do pamäti ROM, z ktorej sa dá len čítať, obyčajne ukladá výrobca.</a:t>
            </a:r>
          </a:p>
          <a:p>
            <a:r>
              <a:rPr lang="sk-SK" sz="3600" dirty="0" smtClean="0"/>
              <a:t>Informácia v pamäti zostáva aj po odpojení od zdroja energie.</a:t>
            </a:r>
          </a:p>
          <a:p>
            <a:r>
              <a:rPr lang="sk-SK" sz="3600" dirty="0" smtClean="0"/>
              <a:t>Program uložený v ROM slúži </a:t>
            </a:r>
            <a:br>
              <a:rPr lang="sk-SK" sz="3600" dirty="0" smtClean="0"/>
            </a:br>
            <a:r>
              <a:rPr lang="sk-SK" sz="3600" dirty="0" smtClean="0"/>
              <a:t>na vykonanie procedúr súvisiacich </a:t>
            </a:r>
            <a:br>
              <a:rPr lang="sk-SK" sz="3600" dirty="0" smtClean="0"/>
            </a:br>
            <a:r>
              <a:rPr lang="sk-SK" sz="3600" dirty="0" smtClean="0"/>
              <a:t>so štartom počítača po jeho zapnutí (BIOS).</a:t>
            </a:r>
          </a:p>
          <a:p>
            <a:endParaRPr lang="en-GB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FF00"/>
                </a:solidFill>
              </a:rPr>
              <a:t>Hlavné charakteristiky pamäti</a:t>
            </a:r>
            <a:endParaRPr lang="sk-SK" b="1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757758"/>
          </a:xfrm>
        </p:spPr>
        <p:txBody>
          <a:bodyPr>
            <a:normAutofit lnSpcReduction="10000"/>
          </a:bodyPr>
          <a:lstStyle/>
          <a:p>
            <a:r>
              <a:rPr lang="sk-SK" b="1" dirty="0" smtClean="0">
                <a:solidFill>
                  <a:srgbClr val="FFFF00"/>
                </a:solidFill>
              </a:rPr>
              <a:t>Kapacita</a:t>
            </a:r>
            <a:r>
              <a:rPr lang="sk-SK" dirty="0" smtClean="0"/>
              <a:t>, t.j. množstvo informácií, ktoré možno do pamäte umiestniť. Vyjadruje sa obyčajne v bytoch [B]. </a:t>
            </a:r>
          </a:p>
          <a:p>
            <a:r>
              <a:rPr lang="sk-SK" b="1" dirty="0" smtClean="0">
                <a:solidFill>
                  <a:srgbClr val="FFFF00"/>
                </a:solidFill>
              </a:rPr>
              <a:t>Vybavovacia doba</a:t>
            </a:r>
            <a:r>
              <a:rPr lang="sk-SK" dirty="0" smtClean="0"/>
              <a:t>, t.j. časový úsek od vydania príkazu na čítanie z pamäte do momentu, keď je požadovaná informácia prečítaná. </a:t>
            </a:r>
          </a:p>
          <a:p>
            <a:r>
              <a:rPr lang="sk-SK" b="1" dirty="0" smtClean="0">
                <a:solidFill>
                  <a:srgbClr val="FFFF00"/>
                </a:solidFill>
              </a:rPr>
              <a:t>Doba cyklu</a:t>
            </a:r>
            <a:r>
              <a:rPr lang="sk-SK" dirty="0" smtClean="0"/>
              <a:t>, minimálna doba, za ktorú pamäť môže prijať a spracovať ďalšiu požiadavku na zápis alebo čítanie.</a:t>
            </a:r>
          </a:p>
          <a:p>
            <a:endParaRPr lang="en-GB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FF00"/>
                </a:solidFill>
              </a:rPr>
              <a:t>Vonkajšia pamäť</a:t>
            </a:r>
            <a:endParaRPr lang="sk-SK" b="1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829196"/>
          </a:xfrm>
        </p:spPr>
        <p:txBody>
          <a:bodyPr>
            <a:normAutofit fontScale="85000" lnSpcReduction="20000"/>
          </a:bodyPr>
          <a:lstStyle/>
          <a:p>
            <a:r>
              <a:rPr lang="sk-SK" dirty="0" smtClean="0"/>
              <a:t>Vonkajšie pamäťové zariadenia sa nenachádzajú na základnej doske. </a:t>
            </a:r>
          </a:p>
          <a:p>
            <a:r>
              <a:rPr lang="sk-SK" dirty="0" smtClean="0"/>
              <a:t>Slúžia k trvalému uchovaniu údajov, nakoľko ich obsah sa po vypnutí počítača, resp. po vybratí pamäťového média z počítača nestratí. </a:t>
            </a:r>
          </a:p>
          <a:p>
            <a:r>
              <a:rPr lang="sk-SK" dirty="0" smtClean="0"/>
              <a:t>Informácie uložené na vonkajších pamäťových médiách je možné kedykoľvek načítať do operačnej pamäte a spracovávať.</a:t>
            </a:r>
          </a:p>
          <a:p>
            <a:r>
              <a:rPr lang="sk-SK" dirty="0" smtClean="0"/>
              <a:t>Podobne ako vnútorná pamäť, aj vonkajšia pamäť je charakterizovaná kapacitou a prístupovou dobou. </a:t>
            </a:r>
          </a:p>
          <a:p>
            <a:pPr>
              <a:buNone/>
            </a:pPr>
            <a:endParaRPr lang="sk-SK" dirty="0" smtClean="0"/>
          </a:p>
          <a:p>
            <a:pPr marL="179388" indent="-60325">
              <a:buNone/>
            </a:pPr>
            <a:r>
              <a:rPr lang="sk-SK" i="1" dirty="0" smtClean="0"/>
              <a:t>Vonkajšie pamäťové zariadenia majú väčšiu kapacitu, ale menšiu prístupovú rýchlosť ako vnútorné pamäte.</a:t>
            </a:r>
            <a:endParaRPr lang="sk-SK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FF00"/>
                </a:solidFill>
              </a:rPr>
              <a:t>Magnetické pamäte</a:t>
            </a:r>
            <a:endParaRPr lang="sk-SK" b="1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4282" y="1785926"/>
            <a:ext cx="4114800" cy="1153743"/>
          </a:xfrm>
        </p:spPr>
        <p:txBody>
          <a:bodyPr>
            <a:normAutofit fontScale="85000" lnSpcReduction="20000"/>
          </a:bodyPr>
          <a:lstStyle/>
          <a:p>
            <a:pPr marL="179388" indent="-60325">
              <a:buNone/>
            </a:pPr>
            <a:r>
              <a:rPr lang="sk-SK" dirty="0" smtClean="0"/>
              <a:t>Pevný disk (</a:t>
            </a:r>
            <a:r>
              <a:rPr lang="sk-SK" dirty="0" err="1" smtClean="0"/>
              <a:t>harddisk</a:t>
            </a:r>
            <a:r>
              <a:rPr lang="sk-SK" dirty="0" smtClean="0"/>
              <a:t>)-patrí k vonkajším pamäťovým médiám</a:t>
            </a:r>
            <a:endParaRPr lang="sk-SK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714488"/>
            <a:ext cx="42862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bdĺžnik 5"/>
          <p:cNvSpPr/>
          <p:nvPr/>
        </p:nvSpPr>
        <p:spPr>
          <a:xfrm>
            <a:off x="357158" y="4071942"/>
            <a:ext cx="3110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dirty="0" smtClean="0"/>
              <a:t>Diskety</a:t>
            </a:r>
            <a:r>
              <a:rPr lang="en-GB" sz="2800" dirty="0" smtClean="0"/>
              <a:t>: </a:t>
            </a:r>
            <a:r>
              <a:rPr lang="en-GB" sz="2800" dirty="0"/>
              <a:t>5,25” a 3,5”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786322"/>
            <a:ext cx="1900237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4786322"/>
            <a:ext cx="21526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FF00"/>
                </a:solidFill>
              </a:rPr>
              <a:t>Optické pamäte</a:t>
            </a:r>
            <a:endParaRPr lang="sk-SK" b="1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757758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Optické pamäťové médiá sa dostali do povedomia pri predstavení operačného systému Windows 3.0. </a:t>
            </a:r>
          </a:p>
          <a:p>
            <a:r>
              <a:rPr lang="sk-SK" dirty="0" smtClean="0"/>
              <a:t>Ich kapacita bola 650 MB, čím sa v dobe, keď kapacita pevných diskov neprekročila hodnotu 100 MB stali vhodným prostriedkom na prenos a zálohovanie údajov. </a:t>
            </a:r>
          </a:p>
          <a:p>
            <a:pPr marL="179388" indent="-60325">
              <a:buNone/>
            </a:pPr>
            <a:r>
              <a:rPr lang="sk-SK" i="1" dirty="0" smtClean="0"/>
              <a:t>V súčasnosti sa okrem klasických optických </a:t>
            </a:r>
            <a:r>
              <a:rPr lang="sk-SK" b="1" i="1" dirty="0" smtClean="0"/>
              <a:t>CD diskov (</a:t>
            </a:r>
            <a:r>
              <a:rPr lang="sk-SK" b="1" i="1" dirty="0" err="1" smtClean="0"/>
              <a:t>Compact</a:t>
            </a:r>
            <a:r>
              <a:rPr lang="sk-SK" b="1" i="1" dirty="0" smtClean="0"/>
              <a:t> </a:t>
            </a:r>
            <a:r>
              <a:rPr lang="sk-SK" b="1" i="1" dirty="0" err="1" smtClean="0"/>
              <a:t>Disc</a:t>
            </a:r>
            <a:r>
              <a:rPr lang="sk-SK" b="1" i="1" dirty="0" smtClean="0"/>
              <a:t>) </a:t>
            </a:r>
            <a:r>
              <a:rPr lang="sk-SK" i="1" dirty="0" smtClean="0"/>
              <a:t>využívajú aj digitálne</a:t>
            </a:r>
            <a:r>
              <a:rPr lang="sk-SK" b="1" i="1" dirty="0" smtClean="0"/>
              <a:t> DVD disky (</a:t>
            </a:r>
            <a:r>
              <a:rPr lang="sk-SK" b="1" i="1" dirty="0" err="1" smtClean="0"/>
              <a:t>Digital</a:t>
            </a:r>
            <a:r>
              <a:rPr lang="sk-SK" b="1" i="1" dirty="0" smtClean="0"/>
              <a:t> </a:t>
            </a:r>
            <a:r>
              <a:rPr lang="sk-SK" b="1" i="1" dirty="0" err="1" smtClean="0"/>
              <a:t>Versatile</a:t>
            </a:r>
            <a:r>
              <a:rPr lang="sk-SK" b="1" i="1" dirty="0" smtClean="0"/>
              <a:t> </a:t>
            </a:r>
            <a:r>
              <a:rPr lang="sk-SK" b="1" i="1" dirty="0" err="1" smtClean="0"/>
              <a:t>Disc</a:t>
            </a:r>
            <a:r>
              <a:rPr lang="sk-SK" b="1" i="1" dirty="0" smtClean="0"/>
              <a:t>), </a:t>
            </a:r>
            <a:r>
              <a:rPr lang="sk-SK" b="1" i="1" dirty="0" err="1" smtClean="0"/>
              <a:t>BlueRay</a:t>
            </a:r>
            <a:r>
              <a:rPr lang="sk-SK" b="1" i="1" dirty="0" smtClean="0"/>
              <a:t> disky...</a:t>
            </a:r>
            <a:endParaRPr lang="sk-SK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Osobný počítač (PC)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sk-SK" dirty="0" smtClean="0"/>
              <a:t>zariadenie na spracovanie informácií, ktorý je schopný riešiť zložité úlohy a jeho charakteristickým znakom je automatické riadenie celého výpočtu,</a:t>
            </a:r>
          </a:p>
          <a:p>
            <a:pPr algn="just"/>
            <a:r>
              <a:rPr lang="sk-SK" dirty="0" smtClean="0"/>
              <a:t>pojem „osobný počítač“ zaviedla v roku 1981 firma IBM, označením počítača ako </a:t>
            </a:r>
            <a:r>
              <a:rPr lang="sk-SK" b="1" dirty="0" smtClean="0"/>
              <a:t>PC(</a:t>
            </a:r>
            <a:r>
              <a:rPr lang="sk-SK" b="1" dirty="0" err="1" smtClean="0"/>
              <a:t>Personal</a:t>
            </a:r>
            <a:r>
              <a:rPr lang="sk-SK" b="1" dirty="0" smtClean="0"/>
              <a:t> </a:t>
            </a:r>
            <a:r>
              <a:rPr lang="sk-SK" b="1" dirty="0" err="1" smtClean="0"/>
              <a:t>Computer</a:t>
            </a:r>
            <a:r>
              <a:rPr lang="sk-SK" b="1" dirty="0" smtClean="0"/>
              <a:t>), </a:t>
            </a:r>
          </a:p>
          <a:p>
            <a:r>
              <a:rPr lang="sk-SK" dirty="0" smtClean="0"/>
              <a:t>tieto počítače patria do širšej skupiny mikropočítačov, </a:t>
            </a:r>
          </a:p>
          <a:p>
            <a:pPr algn="just"/>
            <a:r>
              <a:rPr lang="sk-SK" dirty="0" smtClean="0"/>
              <a:t>ich architektúra vychádza z </a:t>
            </a:r>
            <a:r>
              <a:rPr lang="sk-SK" b="1" dirty="0" smtClean="0"/>
              <a:t>Von </a:t>
            </a:r>
            <a:r>
              <a:rPr lang="sk-SK" b="1" dirty="0" err="1" smtClean="0"/>
              <a:t>Neumannovej</a:t>
            </a:r>
            <a:r>
              <a:rPr lang="sk-SK" b="1" dirty="0" smtClean="0"/>
              <a:t> koncepcie, </a:t>
            </a:r>
            <a:r>
              <a:rPr lang="sk-SK" dirty="0" smtClean="0"/>
              <a:t>čo sú počítače s vnútorným riadením, t.j. v pamäti počítača sú uložené nielen </a:t>
            </a:r>
            <a:r>
              <a:rPr lang="sk-SK" i="1" dirty="0" smtClean="0"/>
              <a:t>údaje, ktoré sa spracovávajú, ale aj program, ktorý celý proces spracovania údajov riadi. </a:t>
            </a:r>
          </a:p>
          <a:p>
            <a:endParaRPr lang="en-GB" b="1" dirty="0" smtClean="0"/>
          </a:p>
          <a:p>
            <a:endParaRPr lang="en-GB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FF00"/>
                </a:solidFill>
              </a:rPr>
              <a:t>Polovodičové pamäte</a:t>
            </a:r>
            <a:endParaRPr lang="sk-SK" b="1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75191"/>
            <a:ext cx="8115328" cy="2582503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Okrem vnútorných pamätí medzi polovodičové pamäte patria aj </a:t>
            </a:r>
            <a:r>
              <a:rPr lang="sk-SK" b="1" dirty="0" smtClean="0">
                <a:solidFill>
                  <a:srgbClr val="FFFF00"/>
                </a:solidFill>
              </a:rPr>
              <a:t>USB kľúče </a:t>
            </a: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 smtClean="0"/>
              <a:t>a </a:t>
            </a:r>
            <a:r>
              <a:rPr lang="sk-SK" b="1" dirty="0" smtClean="0">
                <a:solidFill>
                  <a:srgbClr val="FFFF00"/>
                </a:solidFill>
              </a:rPr>
              <a:t>pamäťové karty </a:t>
            </a:r>
            <a:r>
              <a:rPr lang="sk-SK" b="1" dirty="0" smtClean="0"/>
              <a:t>(</a:t>
            </a:r>
            <a:r>
              <a:rPr lang="sk-SK" dirty="0" smtClean="0"/>
              <a:t>pamäťové karty sa používajú najmä v digitálnych fotoaparátoch </a:t>
            </a:r>
            <a:br>
              <a:rPr lang="sk-SK" dirty="0" smtClean="0"/>
            </a:br>
            <a:r>
              <a:rPr lang="sk-SK" dirty="0" smtClean="0"/>
              <a:t>a kamerách, PDA zariadeniach, MP3 prehrávačoch a pod.)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572008"/>
            <a:ext cx="352903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429132"/>
            <a:ext cx="294086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FF00"/>
                </a:solidFill>
              </a:rPr>
              <a:t>Rozhrania PC</a:t>
            </a:r>
            <a:endParaRPr lang="sk-SK" b="1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4282" y="1714488"/>
            <a:ext cx="8686800" cy="4625609"/>
          </a:xfrm>
        </p:spPr>
        <p:txBody>
          <a:bodyPr>
            <a:normAutofit lnSpcReduction="10000"/>
          </a:bodyPr>
          <a:lstStyle/>
          <a:p>
            <a:r>
              <a:rPr lang="sk-SK" sz="3600" dirty="0" smtClean="0"/>
              <a:t>K počítaču je potrebné pripojiť aj periférne zariadenia, ako napr. tlačiareň, modem, polohovacie zariadenie (myš), atď. </a:t>
            </a:r>
          </a:p>
          <a:p>
            <a:r>
              <a:rPr lang="sk-SK" sz="3600" dirty="0" smtClean="0"/>
              <a:t>Tieto sa pripájajú pomocou tzv. </a:t>
            </a:r>
            <a:r>
              <a:rPr lang="sk-SK" sz="3600" i="1" dirty="0" smtClean="0"/>
              <a:t>portov, rozhraní. </a:t>
            </a:r>
          </a:p>
          <a:p>
            <a:r>
              <a:rPr lang="sk-SK" sz="3600" dirty="0" smtClean="0"/>
              <a:t>Používajú sa rozhrania sériové </a:t>
            </a:r>
            <a:br>
              <a:rPr lang="sk-SK" sz="3600" dirty="0" smtClean="0"/>
            </a:br>
            <a:r>
              <a:rPr lang="sk-SK" sz="3600" dirty="0" smtClean="0"/>
              <a:t>a paralelné. 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FF00"/>
                </a:solidFill>
              </a:rPr>
              <a:t>Rozhrania PC</a:t>
            </a:r>
            <a:endParaRPr lang="sk-SK" b="1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428868"/>
            <a:ext cx="1905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571744"/>
            <a:ext cx="1785950" cy="118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457200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429132"/>
            <a:ext cx="1643074" cy="1408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bdĺžniková bublina 7"/>
          <p:cNvSpPr/>
          <p:nvPr/>
        </p:nvSpPr>
        <p:spPr>
          <a:xfrm>
            <a:off x="3714744" y="2285992"/>
            <a:ext cx="1143008" cy="428628"/>
          </a:xfrm>
          <a:prstGeom prst="wedgeRectCallout">
            <a:avLst>
              <a:gd name="adj1" fmla="val -79014"/>
              <a:gd name="adj2" fmla="val 127146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paralelné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Obdĺžniková bublina 8"/>
          <p:cNvSpPr/>
          <p:nvPr/>
        </p:nvSpPr>
        <p:spPr>
          <a:xfrm>
            <a:off x="7500958" y="2285992"/>
            <a:ext cx="1143008" cy="428628"/>
          </a:xfrm>
          <a:prstGeom prst="wedgeRectCallout">
            <a:avLst>
              <a:gd name="adj1" fmla="val -79014"/>
              <a:gd name="adj2" fmla="val 127146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sériové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Obdĺžniková bublina 9"/>
          <p:cNvSpPr/>
          <p:nvPr/>
        </p:nvSpPr>
        <p:spPr>
          <a:xfrm>
            <a:off x="3714744" y="4214818"/>
            <a:ext cx="1143008" cy="428628"/>
          </a:xfrm>
          <a:prstGeom prst="wedgeRectCallout">
            <a:avLst>
              <a:gd name="adj1" fmla="val -79014"/>
              <a:gd name="adj2" fmla="val 127146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PS/2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Obdĺžniková bublina 10"/>
          <p:cNvSpPr/>
          <p:nvPr/>
        </p:nvSpPr>
        <p:spPr>
          <a:xfrm>
            <a:off x="7500958" y="4214818"/>
            <a:ext cx="1143008" cy="428628"/>
          </a:xfrm>
          <a:prstGeom prst="wedgeRectCallout">
            <a:avLst>
              <a:gd name="adj1" fmla="val -79014"/>
              <a:gd name="adj2" fmla="val 127146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USB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FF00"/>
                </a:solidFill>
              </a:rPr>
              <a:t>Vstupno-výstupné zariadenia</a:t>
            </a:r>
            <a:endParaRPr lang="sk-SK" b="1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115328" cy="4525963"/>
          </a:xfrm>
        </p:spPr>
        <p:txBody>
          <a:bodyPr>
            <a:normAutofit fontScale="77500" lnSpcReduction="20000"/>
          </a:bodyPr>
          <a:lstStyle/>
          <a:p>
            <a:r>
              <a:rPr lang="sk-SK" dirty="0" smtClean="0"/>
              <a:t>slúžia na komunikáciu užívateľa s počítačom, </a:t>
            </a:r>
          </a:p>
          <a:p>
            <a:r>
              <a:rPr lang="sk-SK" dirty="0" smtClean="0"/>
              <a:t>zabezpečujú transformáciu údajov zrozumiteľných užívateľovi do elektronickej podoby zrozumiteľnej počítaču. </a:t>
            </a:r>
          </a:p>
          <a:p>
            <a:pPr>
              <a:buNone/>
            </a:pPr>
            <a:r>
              <a:rPr lang="sk-SK" dirty="0" smtClean="0"/>
              <a:t>Najčastejšie používané vstupné zariadenia:</a:t>
            </a:r>
          </a:p>
          <a:p>
            <a:r>
              <a:rPr lang="sk-SK" dirty="0" smtClean="0"/>
              <a:t>klávesnica,</a:t>
            </a:r>
          </a:p>
          <a:p>
            <a:r>
              <a:rPr lang="sk-SK" dirty="0" smtClean="0"/>
              <a:t>myš (</a:t>
            </a:r>
            <a:r>
              <a:rPr lang="sk-SK" dirty="0" err="1" smtClean="0"/>
              <a:t>trackball</a:t>
            </a:r>
            <a:r>
              <a:rPr lang="sk-SK" dirty="0" smtClean="0"/>
              <a:t>, </a:t>
            </a:r>
            <a:r>
              <a:rPr lang="sk-SK" dirty="0" err="1" smtClean="0"/>
              <a:t>touchpad</a:t>
            </a:r>
            <a:r>
              <a:rPr lang="sk-SK" dirty="0" smtClean="0"/>
              <a:t>),</a:t>
            </a:r>
          </a:p>
          <a:p>
            <a:r>
              <a:rPr lang="sk-SK" dirty="0" err="1" smtClean="0"/>
              <a:t>tablet</a:t>
            </a:r>
            <a:r>
              <a:rPr lang="sk-SK" dirty="0" smtClean="0"/>
              <a:t>,</a:t>
            </a:r>
          </a:p>
          <a:p>
            <a:r>
              <a:rPr lang="sk-SK" dirty="0" err="1" smtClean="0"/>
              <a:t>scanner</a:t>
            </a:r>
            <a:r>
              <a:rPr lang="sk-SK" dirty="0" smtClean="0"/>
              <a:t>.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Výstupné zariadenia:</a:t>
            </a:r>
          </a:p>
          <a:p>
            <a:r>
              <a:rPr lang="sk-SK" dirty="0" smtClean="0"/>
              <a:t>monitor,</a:t>
            </a:r>
          </a:p>
          <a:p>
            <a:r>
              <a:rPr lang="sk-SK" dirty="0" smtClean="0"/>
              <a:t>tlačiareň.</a:t>
            </a:r>
          </a:p>
          <a:p>
            <a:endParaRPr lang="en-GB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FF00"/>
                </a:solidFill>
              </a:rPr>
              <a:t>Vstupno-výstupné zariadenia</a:t>
            </a:r>
            <a:endParaRPr lang="sk-SK" b="1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857364"/>
            <a:ext cx="1504748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785926"/>
            <a:ext cx="2214578" cy="154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714752"/>
            <a:ext cx="2771769" cy="185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4643446"/>
            <a:ext cx="1571636" cy="146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4572008"/>
            <a:ext cx="2114549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Zalomená spojnica 10"/>
          <p:cNvCxnSpPr/>
          <p:nvPr/>
        </p:nvCxnSpPr>
        <p:spPr>
          <a:xfrm rot="10800000" flipV="1">
            <a:off x="357158" y="3929066"/>
            <a:ext cx="8286808" cy="214314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FFFF00"/>
                </a:solidFill>
              </a:rPr>
              <a:t>Programové prostriedky počítačov</a:t>
            </a:r>
            <a:endParaRPr lang="sk-SK" b="1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757758"/>
          </a:xfrm>
        </p:spPr>
        <p:txBody>
          <a:bodyPr>
            <a:normAutofit fontScale="85000" lnSpcReduction="10000"/>
          </a:bodyPr>
          <a:lstStyle/>
          <a:p>
            <a:r>
              <a:rPr lang="sk-SK" b="1" dirty="0" smtClean="0">
                <a:solidFill>
                  <a:srgbClr val="FFFF00"/>
                </a:solidFill>
              </a:rPr>
              <a:t>Programové vybavenie počítača (softvér) je súhrn všetkých programov, ktoré sa dajú použiť na počítači. </a:t>
            </a:r>
          </a:p>
          <a:p>
            <a:r>
              <a:rPr lang="sk-SK" dirty="0" smtClean="0"/>
              <a:t>Akákoľvek činnosť počítača, od obyčajného sčítania až po spracovanie zložitého projektu, musí byť naprogramovaná pomocou inštrukcií, ktorým počítač rozumie a ktoré určujú, ako sa jednotlivé časti počítača majú správať. Tieto elementárne inštrukcie sú zlučované do celkov a vytvárajú </a:t>
            </a:r>
            <a:r>
              <a:rPr lang="sk-SK" b="1" dirty="0" smtClean="0"/>
              <a:t>programy. </a:t>
            </a:r>
          </a:p>
          <a:p>
            <a:r>
              <a:rPr lang="sk-SK" dirty="0" smtClean="0"/>
              <a:t>Programom je operačný systém počítača, ale aj textový editor, tabuľkový kalkulátor, počítačová hra </a:t>
            </a:r>
            <a:br>
              <a:rPr lang="sk-SK" dirty="0" smtClean="0"/>
            </a:br>
            <a:r>
              <a:rPr lang="sk-SK" dirty="0" smtClean="0"/>
              <a:t>a pod.</a:t>
            </a:r>
          </a:p>
          <a:p>
            <a:endParaRPr lang="sk-SK" dirty="0" smtClean="0"/>
          </a:p>
          <a:p>
            <a:endParaRPr lang="en-GB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sk-SK" sz="3600" b="1" dirty="0" smtClean="0">
                <a:solidFill>
                  <a:srgbClr val="FFFF00"/>
                </a:solidFill>
              </a:rPr>
              <a:t>Klasifikácia programového vybavenia počítača</a:t>
            </a:r>
            <a:endParaRPr lang="sk-SK" sz="36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686320"/>
          </a:xfrm>
        </p:spPr>
        <p:txBody>
          <a:bodyPr>
            <a:normAutofit lnSpcReduction="10000"/>
          </a:bodyPr>
          <a:lstStyle/>
          <a:p>
            <a:r>
              <a:rPr lang="sk-SK" b="1" i="1" dirty="0" smtClean="0">
                <a:solidFill>
                  <a:srgbClr val="FFFF00"/>
                </a:solidFill>
              </a:rPr>
              <a:t>Základný softvér </a:t>
            </a:r>
            <a:r>
              <a:rPr lang="sk-SK" i="1" dirty="0" smtClean="0"/>
              <a:t>– operačné systémy, nadstavby operačných systémov, ovládače zariadení.</a:t>
            </a:r>
          </a:p>
          <a:p>
            <a:r>
              <a:rPr lang="sk-SK" b="1" i="1" dirty="0" smtClean="0">
                <a:solidFill>
                  <a:srgbClr val="FFFF00"/>
                </a:solidFill>
              </a:rPr>
              <a:t>Kancelárske aplikácie </a:t>
            </a:r>
            <a:r>
              <a:rPr lang="sk-SK" i="1" dirty="0" smtClean="0"/>
              <a:t>– textové editory, tabuľkové kalkulátory, databázové systémy, grafické editory, prezentačné programy a pod.</a:t>
            </a:r>
          </a:p>
          <a:p>
            <a:r>
              <a:rPr lang="sk-SK" b="1" i="1" dirty="0" smtClean="0">
                <a:solidFill>
                  <a:srgbClr val="FFFF00"/>
                </a:solidFill>
              </a:rPr>
              <a:t>Aplikačný softvér </a:t>
            </a:r>
            <a:r>
              <a:rPr lang="sk-SK" i="1" dirty="0" smtClean="0"/>
              <a:t>– programy, ktoré riešia konkrétne úlohy, napr. účtovníctvo, riadenie výroby, skladové hospodárstvo a pod.</a:t>
            </a:r>
          </a:p>
          <a:p>
            <a:endParaRPr lang="en-GB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FF00"/>
                </a:solidFill>
              </a:rPr>
              <a:t>Základný softvér</a:t>
            </a:r>
            <a:endParaRPr lang="sk-SK" b="1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900634"/>
          </a:xfrm>
        </p:spPr>
        <p:txBody>
          <a:bodyPr>
            <a:normAutofit fontScale="92500" lnSpcReduction="20000"/>
          </a:bodyPr>
          <a:lstStyle/>
          <a:p>
            <a:pPr marL="179388" indent="-60325">
              <a:buNone/>
            </a:pPr>
            <a:r>
              <a:rPr lang="sk-SK" b="1" dirty="0" smtClean="0">
                <a:solidFill>
                  <a:srgbClr val="FFFF00"/>
                </a:solidFill>
              </a:rPr>
              <a:t>Operačný systém(OS</a:t>
            </a:r>
            <a:r>
              <a:rPr lang="sk-SK" b="1" dirty="0" smtClean="0"/>
              <a:t>) je základné programové vybavenie počítača, ktoré zabezpečuje základnú komunikáciu s užívateľom.</a:t>
            </a:r>
          </a:p>
          <a:p>
            <a:pPr>
              <a:buNone/>
            </a:pPr>
            <a:r>
              <a:rPr lang="sk-SK" dirty="0" smtClean="0"/>
              <a:t>Operačné systémy sa delia podľa rôznych hľadísk: </a:t>
            </a:r>
          </a:p>
          <a:p>
            <a:r>
              <a:rPr lang="sk-SK" i="1" dirty="0" smtClean="0">
                <a:solidFill>
                  <a:srgbClr val="FFFF00"/>
                </a:solidFill>
              </a:rPr>
              <a:t>podľa druhu počítačov </a:t>
            </a:r>
            <a:r>
              <a:rPr lang="sk-SK" i="1" dirty="0" smtClean="0"/>
              <a:t>(sálové, personálne, prenosné), </a:t>
            </a:r>
          </a:p>
          <a:p>
            <a:r>
              <a:rPr lang="sk-SK" i="1" dirty="0" smtClean="0">
                <a:solidFill>
                  <a:srgbClr val="FFFF00"/>
                </a:solidFill>
              </a:rPr>
              <a:t>podľa užívateľského rozhrania </a:t>
            </a:r>
            <a:r>
              <a:rPr lang="sk-SK" i="1" dirty="0" smtClean="0"/>
              <a:t>(textové OS, grafické OS),</a:t>
            </a:r>
          </a:p>
          <a:p>
            <a:r>
              <a:rPr lang="sk-SK" i="1" dirty="0" smtClean="0">
                <a:solidFill>
                  <a:srgbClr val="FFFF00"/>
                </a:solidFill>
              </a:rPr>
              <a:t>podľa počtu užívateľov </a:t>
            </a:r>
            <a:r>
              <a:rPr lang="sk-SK" i="1" dirty="0" smtClean="0"/>
              <a:t>(</a:t>
            </a:r>
            <a:r>
              <a:rPr lang="sk-SK" i="1" dirty="0" err="1" smtClean="0"/>
              <a:t>jednoužívateľské</a:t>
            </a:r>
            <a:r>
              <a:rPr lang="sk-SK" i="1" dirty="0" smtClean="0"/>
              <a:t>, </a:t>
            </a:r>
            <a:r>
              <a:rPr lang="sk-SK" i="1" dirty="0" err="1" smtClean="0"/>
              <a:t>viacužívateľské</a:t>
            </a:r>
            <a:r>
              <a:rPr lang="sk-SK" i="1" dirty="0" smtClean="0"/>
              <a:t>),</a:t>
            </a:r>
          </a:p>
          <a:p>
            <a:r>
              <a:rPr lang="sk-SK" i="1" dirty="0" smtClean="0">
                <a:solidFill>
                  <a:srgbClr val="FFFF00"/>
                </a:solidFill>
              </a:rPr>
              <a:t>podľa počtu súčasne spracovávaných úloh </a:t>
            </a:r>
            <a:r>
              <a:rPr lang="sk-SK" i="1" dirty="0" smtClean="0"/>
              <a:t>(</a:t>
            </a:r>
            <a:r>
              <a:rPr lang="sk-SK" i="1" dirty="0" err="1" smtClean="0"/>
              <a:t>jednoúlohové</a:t>
            </a:r>
            <a:r>
              <a:rPr lang="sk-SK" i="1" dirty="0" smtClean="0"/>
              <a:t>, </a:t>
            </a:r>
            <a:r>
              <a:rPr lang="sk-SK" i="1" dirty="0" err="1" smtClean="0"/>
              <a:t>viacúlohové</a:t>
            </a:r>
            <a:r>
              <a:rPr lang="sk-SK" i="1" dirty="0" smtClean="0"/>
              <a:t>).</a:t>
            </a:r>
          </a:p>
          <a:p>
            <a:endParaRPr lang="en-GB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FF00"/>
                </a:solidFill>
              </a:rPr>
              <a:t>Kancelárske aplikácie</a:t>
            </a:r>
            <a:endParaRPr lang="sk-SK" b="1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757758"/>
          </a:xfrm>
        </p:spPr>
        <p:txBody>
          <a:bodyPr>
            <a:normAutofit fontScale="85000" lnSpcReduction="20000"/>
          </a:bodyPr>
          <a:lstStyle/>
          <a:p>
            <a:r>
              <a:rPr lang="sk-SK" dirty="0" smtClean="0"/>
              <a:t>sú dnes najviac využívaným programovým vybavením počítača. </a:t>
            </a:r>
          </a:p>
          <a:p>
            <a:r>
              <a:rPr lang="sk-SK" dirty="0" smtClean="0"/>
              <a:t>programy riešia úlohy ako sú práce s textom, tabuľkami, databázami, grafikou, prezentáciami a pod. </a:t>
            </a:r>
          </a:p>
          <a:p>
            <a:pPr>
              <a:buNone/>
            </a:pPr>
            <a:r>
              <a:rPr lang="sk-SK" i="1" dirty="0" smtClean="0">
                <a:solidFill>
                  <a:srgbClr val="FFFF00"/>
                </a:solidFill>
              </a:rPr>
              <a:t>Do skupiny kancelárskych aplikácií patria tiež:</a:t>
            </a:r>
          </a:p>
          <a:p>
            <a:r>
              <a:rPr lang="sk-SK" dirty="0" smtClean="0"/>
              <a:t>prekladače programovacích jazykov,</a:t>
            </a:r>
          </a:p>
          <a:p>
            <a:r>
              <a:rPr lang="sk-SK" dirty="0" smtClean="0"/>
              <a:t>expertné systémy,</a:t>
            </a:r>
          </a:p>
          <a:p>
            <a:r>
              <a:rPr lang="sk-SK" dirty="0" smtClean="0"/>
              <a:t>CASE systémy (</a:t>
            </a:r>
            <a:r>
              <a:rPr lang="en-US" dirty="0" smtClean="0"/>
              <a:t>Computer Aided Software Engineering </a:t>
            </a:r>
            <a:r>
              <a:rPr lang="sk-SK" dirty="0" smtClean="0"/>
              <a:t>= počítačom podporované systémové inžinierstvo),</a:t>
            </a:r>
          </a:p>
          <a:p>
            <a:r>
              <a:rPr lang="sk-SK" dirty="0" smtClean="0"/>
              <a:t>antivírusové programy...</a:t>
            </a:r>
          </a:p>
          <a:p>
            <a:endParaRPr lang="en-GB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FF00"/>
                </a:solidFill>
              </a:rPr>
              <a:t>Aplikačný softvér</a:t>
            </a:r>
            <a:endParaRPr lang="sk-SK" b="1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900634"/>
          </a:xfrm>
        </p:spPr>
        <p:txBody>
          <a:bodyPr>
            <a:normAutofit fontScale="62500" lnSpcReduction="20000"/>
          </a:bodyPr>
          <a:lstStyle/>
          <a:p>
            <a:r>
              <a:rPr lang="sk-SK" sz="3500" dirty="0" smtClean="0"/>
              <a:t>je skupina programov, ktoré riešia konkrétne úlohy </a:t>
            </a:r>
            <a:br>
              <a:rPr lang="sk-SK" sz="3500" dirty="0" smtClean="0"/>
            </a:br>
            <a:r>
              <a:rPr lang="sk-SK" sz="3500" dirty="0" smtClean="0"/>
              <a:t>v organizáciách alebo podnikoch. </a:t>
            </a:r>
          </a:p>
          <a:p>
            <a:r>
              <a:rPr lang="sk-SK" sz="3500" dirty="0" smtClean="0"/>
              <a:t>programy, v ktorých sa premietajú konkrétne požiadavky užívateľov, rôzne normy, zákony, ekonomické požiadavky. </a:t>
            </a:r>
          </a:p>
          <a:p>
            <a:pPr>
              <a:buNone/>
            </a:pPr>
            <a:r>
              <a:rPr lang="sk-SK" sz="3500" i="1" dirty="0" smtClean="0">
                <a:solidFill>
                  <a:srgbClr val="FFFF00"/>
                </a:solidFill>
              </a:rPr>
              <a:t>Patria sem napr.:</a:t>
            </a:r>
          </a:p>
          <a:p>
            <a:r>
              <a:rPr lang="sk-SK" sz="3500" dirty="0" smtClean="0"/>
              <a:t>programy na spracovanie účtovníctva,</a:t>
            </a:r>
          </a:p>
          <a:p>
            <a:r>
              <a:rPr lang="sk-SK" sz="3500" dirty="0" smtClean="0"/>
              <a:t>programy na spracovanie miezd,</a:t>
            </a:r>
          </a:p>
          <a:p>
            <a:r>
              <a:rPr lang="sk-SK" sz="3500" dirty="0" smtClean="0"/>
              <a:t>programy na riadenie skladového hospodárstva,</a:t>
            </a:r>
          </a:p>
          <a:p>
            <a:r>
              <a:rPr lang="sk-SK" sz="3500" dirty="0" smtClean="0"/>
              <a:t>programy na riadenie celého podniku, závodu a pod.,</a:t>
            </a:r>
          </a:p>
          <a:p>
            <a:r>
              <a:rPr lang="sk-SK" sz="3500" dirty="0" smtClean="0"/>
              <a:t>geografické informačné systémy (GIS),</a:t>
            </a:r>
          </a:p>
          <a:p>
            <a:r>
              <a:rPr lang="sk-SK" sz="3500" dirty="0" smtClean="0"/>
              <a:t>rezervačné systémy (autobusové cestovné lístky, letenky...),</a:t>
            </a:r>
          </a:p>
          <a:p>
            <a:r>
              <a:rPr lang="sk-SK" sz="3500" dirty="0" smtClean="0"/>
              <a:t>systémy na návrh výrobkov a ich častí (</a:t>
            </a:r>
            <a:r>
              <a:rPr lang="sk-SK" sz="3500" dirty="0" err="1" smtClean="0"/>
              <a:t>AutoCAD</a:t>
            </a:r>
            <a:r>
              <a:rPr lang="sk-SK" sz="3500" dirty="0" smtClean="0"/>
              <a:t>),</a:t>
            </a:r>
          </a:p>
          <a:p>
            <a:r>
              <a:rPr lang="sk-SK" sz="3500" dirty="0" smtClean="0"/>
              <a:t>programy na spracovanie čiarových kódov,</a:t>
            </a:r>
          </a:p>
          <a:p>
            <a:r>
              <a:rPr lang="sk-SK" sz="3500" dirty="0" smtClean="0"/>
              <a:t>programy na prácu s bankovými kartami...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 smtClean="0">
                <a:solidFill>
                  <a:srgbClr val="FFFF00"/>
                </a:solidFill>
              </a:rPr>
              <a:t>Von </a:t>
            </a:r>
            <a:r>
              <a:rPr lang="sk-SK" sz="3200" b="1" dirty="0" err="1" smtClean="0">
                <a:solidFill>
                  <a:srgbClr val="FFFF00"/>
                </a:solidFill>
              </a:rPr>
              <a:t>Neumannova</a:t>
            </a:r>
            <a:r>
              <a:rPr lang="sk-SK" sz="3200" b="1" dirty="0" smtClean="0">
                <a:solidFill>
                  <a:srgbClr val="FFFF00"/>
                </a:solidFill>
              </a:rPr>
              <a:t> schéma pozostáva z piatich hlavných blokov:</a:t>
            </a:r>
            <a:endParaRPr lang="sk-SK" sz="32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sz="4800" dirty="0"/>
              <a:t>vstupné </a:t>
            </a:r>
            <a:r>
              <a:rPr lang="sk-SK" sz="4800" dirty="0" smtClean="0"/>
              <a:t>zariadenia,</a:t>
            </a:r>
          </a:p>
          <a:p>
            <a:r>
              <a:rPr lang="sk-SK" sz="4800" dirty="0"/>
              <a:t>aritmeticko-logická </a:t>
            </a:r>
            <a:r>
              <a:rPr lang="sk-SK" sz="4800" dirty="0" smtClean="0"/>
              <a:t>jednotka,</a:t>
            </a:r>
          </a:p>
          <a:p>
            <a:r>
              <a:rPr lang="sk-SK" sz="4800" dirty="0"/>
              <a:t>operačná </a:t>
            </a:r>
            <a:r>
              <a:rPr lang="sk-SK" sz="4800" dirty="0" smtClean="0"/>
              <a:t>pamäť,</a:t>
            </a:r>
          </a:p>
          <a:p>
            <a:r>
              <a:rPr lang="sk-SK" sz="4800" dirty="0"/>
              <a:t>riadiaca jednotka</a:t>
            </a:r>
            <a:r>
              <a:rPr lang="sk-SK" sz="4800" dirty="0" smtClean="0"/>
              <a:t>,</a:t>
            </a:r>
          </a:p>
          <a:p>
            <a:r>
              <a:rPr lang="sk-SK" sz="4800" dirty="0" smtClean="0"/>
              <a:t>výstupné zariadenia.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/>
          <p:cNvSpPr/>
          <p:nvPr/>
        </p:nvSpPr>
        <p:spPr>
          <a:xfrm rot="20711800">
            <a:off x="426204" y="2673467"/>
            <a:ext cx="87449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sk-SK" sz="5400" b="1" cap="none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Ďakujem za pozornosť!</a:t>
            </a:r>
            <a:endParaRPr lang="sk-SK" sz="5400" b="1" cap="none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FFFF00"/>
                </a:solidFill>
              </a:rPr>
              <a:t>Von </a:t>
            </a:r>
            <a:r>
              <a:rPr lang="sk-SK" dirty="0" err="1" smtClean="0">
                <a:solidFill>
                  <a:srgbClr val="FFFF00"/>
                </a:solidFill>
              </a:rPr>
              <a:t>Neumannova</a:t>
            </a:r>
            <a:r>
              <a:rPr lang="sk-SK" dirty="0" smtClean="0">
                <a:solidFill>
                  <a:srgbClr val="FFFF00"/>
                </a:solidFill>
              </a:rPr>
              <a:t> schéma počítača</a:t>
            </a:r>
            <a:endParaRPr lang="sk-SK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88840"/>
            <a:ext cx="6293499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900759"/>
          </a:xfrm>
        </p:spPr>
        <p:txBody>
          <a:bodyPr>
            <a:normAutofit fontScale="92500" lnSpcReduction="20000"/>
          </a:bodyPr>
          <a:lstStyle/>
          <a:p>
            <a:r>
              <a:rPr lang="sk-SK" b="1" dirty="0">
                <a:solidFill>
                  <a:srgbClr val="FFFF00"/>
                </a:solidFill>
              </a:rPr>
              <a:t>Vstupné zariadenia </a:t>
            </a:r>
            <a:r>
              <a:rPr lang="sk-SK" dirty="0"/>
              <a:t>(napr. klávesnica, skener, myš) sú zariadenia určené pre vstup programov a údajov. </a:t>
            </a:r>
          </a:p>
          <a:p>
            <a:r>
              <a:rPr lang="sk-SK" b="1" dirty="0" err="1">
                <a:solidFill>
                  <a:srgbClr val="FFFF00"/>
                </a:solidFill>
              </a:rPr>
              <a:t>Aritmeticko</a:t>
            </a:r>
            <a:r>
              <a:rPr lang="sk-SK" b="1" dirty="0">
                <a:solidFill>
                  <a:srgbClr val="FFFF00"/>
                </a:solidFill>
              </a:rPr>
              <a:t> logická jednotka </a:t>
            </a:r>
            <a:r>
              <a:rPr lang="sk-SK" dirty="0"/>
              <a:t>(ALU) vykonáva všetky aritmetické výpočty a logické operácie, ktoré sa realizujú prostredníctvom sčítačiek, </a:t>
            </a:r>
            <a:r>
              <a:rPr lang="sk-SK" dirty="0" err="1"/>
              <a:t>násobičiek</a:t>
            </a:r>
            <a:r>
              <a:rPr lang="sk-SK" dirty="0"/>
              <a:t> a </a:t>
            </a:r>
            <a:r>
              <a:rPr lang="sk-SK" dirty="0" err="1"/>
              <a:t>komparátorov</a:t>
            </a:r>
            <a:r>
              <a:rPr lang="sk-SK" dirty="0"/>
              <a:t>. </a:t>
            </a:r>
          </a:p>
          <a:p>
            <a:r>
              <a:rPr lang="sk-SK" b="1" dirty="0" smtClean="0">
                <a:solidFill>
                  <a:srgbClr val="FFFF00"/>
                </a:solidFill>
              </a:rPr>
              <a:t>Operačná pamäť </a:t>
            </a:r>
            <a:r>
              <a:rPr lang="sk-SK" dirty="0" smtClean="0"/>
              <a:t>slúži k uloženiu spracovávaného programu a spracovávaných údajov –vstupných aj výstupných. </a:t>
            </a:r>
          </a:p>
          <a:p>
            <a:r>
              <a:rPr lang="sk-SK" b="1" dirty="0" smtClean="0">
                <a:solidFill>
                  <a:srgbClr val="FFFF00"/>
                </a:solidFill>
              </a:rPr>
              <a:t>Radič</a:t>
            </a:r>
            <a:r>
              <a:rPr lang="sk-SK" dirty="0" smtClean="0"/>
              <a:t> (riadiaca jednotka) prostredníctvom riadiacich signálov riadi samotnú činnosť jednotlivých častí počítača. </a:t>
            </a:r>
          </a:p>
          <a:p>
            <a:r>
              <a:rPr lang="sk-SK" b="1" dirty="0" smtClean="0">
                <a:solidFill>
                  <a:srgbClr val="FFFF00"/>
                </a:solidFill>
              </a:rPr>
              <a:t>Výstupné zariadenia </a:t>
            </a:r>
            <a:r>
              <a:rPr lang="sk-SK" dirty="0" smtClean="0"/>
              <a:t>(monitor, tlačiareň) sú určené na zobrazenie údajov spracovaných počítačom. </a:t>
            </a:r>
          </a:p>
          <a:p>
            <a:endParaRPr lang="en-GB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Počítačový systém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Pozostáva z dvoch rovnocenných zložiek:</a:t>
            </a:r>
          </a:p>
          <a:p>
            <a:pPr marL="898525" indent="-382588">
              <a:buFont typeface="Wingdings" panose="05000000000000000000" pitchFamily="2" charset="2"/>
              <a:buChar char="q"/>
            </a:pPr>
            <a:r>
              <a:rPr lang="sk-SK" dirty="0"/>
              <a:t>	</a:t>
            </a:r>
            <a:r>
              <a:rPr lang="sk-SK" dirty="0" smtClean="0"/>
              <a:t>technické vybavenie počítača (</a:t>
            </a:r>
            <a:r>
              <a:rPr lang="sk-SK" dirty="0" smtClean="0">
                <a:solidFill>
                  <a:srgbClr val="FFFF00"/>
                </a:solidFill>
              </a:rPr>
              <a:t>hardvér</a:t>
            </a:r>
            <a:r>
              <a:rPr lang="sk-SK" dirty="0" smtClean="0"/>
              <a:t>),</a:t>
            </a:r>
          </a:p>
          <a:p>
            <a:pPr marL="898525" indent="-382588">
              <a:buFont typeface="Wingdings" panose="05000000000000000000" pitchFamily="2" charset="2"/>
              <a:buChar char="q"/>
            </a:pPr>
            <a:r>
              <a:rPr lang="sk-SK" dirty="0" smtClean="0"/>
              <a:t>základné (systémové) programové vybavenie počítača (</a:t>
            </a:r>
            <a:r>
              <a:rPr lang="sk-SK" dirty="0" smtClean="0">
                <a:solidFill>
                  <a:srgbClr val="FFFF00"/>
                </a:solidFill>
              </a:rPr>
              <a:t>softvér</a:t>
            </a:r>
            <a:r>
              <a:rPr lang="sk-SK" dirty="0" smtClean="0"/>
              <a:t>).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0505424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smtClean="0">
                <a:solidFill>
                  <a:srgbClr val="FFFF00"/>
                </a:solidFill>
              </a:rPr>
              <a:t>Hlavné časti PC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4000" dirty="0" smtClean="0">
                <a:solidFill>
                  <a:srgbClr val="FFFF00"/>
                </a:solidFill>
              </a:rPr>
              <a:t>Základná (matičná) doska</a:t>
            </a:r>
            <a:endParaRPr lang="sk-SK" sz="4000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757758"/>
          </a:xfrm>
        </p:spPr>
        <p:txBody>
          <a:bodyPr>
            <a:normAutofit fontScale="77500" lnSpcReduction="20000"/>
          </a:bodyPr>
          <a:lstStyle/>
          <a:p>
            <a:r>
              <a:rPr lang="sk-SK" sz="3100" dirty="0" smtClean="0"/>
              <a:t>PC je v podstate jednodoskový mikropočítač, založený na </a:t>
            </a:r>
            <a:r>
              <a:rPr lang="sk-SK" sz="3100" dirty="0" err="1" smtClean="0"/>
              <a:t>jednoobvodovom</a:t>
            </a:r>
            <a:r>
              <a:rPr lang="sk-SK" sz="3100" dirty="0" smtClean="0"/>
              <a:t> mikroprocesore. </a:t>
            </a:r>
          </a:p>
          <a:p>
            <a:r>
              <a:rPr lang="sk-SK" sz="3100" dirty="0" smtClean="0"/>
              <a:t>Doska, na ktorej je osobný počítač postavený sa nazýva </a:t>
            </a:r>
            <a:r>
              <a:rPr lang="sk-SK" sz="3100" b="1" dirty="0" smtClean="0"/>
              <a:t>základná, resp. matičná alebo systémová doska (anglicky </a:t>
            </a:r>
            <a:r>
              <a:rPr lang="sk-SK" sz="3100" b="1" dirty="0" err="1" smtClean="0"/>
              <a:t>Motherboard</a:t>
            </a:r>
            <a:r>
              <a:rPr lang="sk-SK" sz="3100" b="1" dirty="0" smtClean="0"/>
              <a:t> alebo </a:t>
            </a:r>
            <a:r>
              <a:rPr lang="sk-SK" sz="3100" b="1" dirty="0" err="1" smtClean="0"/>
              <a:t>Mainboard</a:t>
            </a:r>
            <a:r>
              <a:rPr lang="sk-SK" sz="3100" b="1" dirty="0" smtClean="0"/>
              <a:t>).</a:t>
            </a:r>
          </a:p>
          <a:p>
            <a:r>
              <a:rPr lang="sk-SK" sz="3100" dirty="0" smtClean="0"/>
              <a:t>Základná doska je ústrednou časťou systémovej časti osobného počítača a pripájajú sa k nej aj ďalšie jednotky ako je zdroj napätia, mechanika(y) pružných diskov, pevný disk, CD, atď. </a:t>
            </a:r>
          </a:p>
          <a:p>
            <a:r>
              <a:rPr lang="sk-SK" sz="3100" dirty="0" smtClean="0"/>
              <a:t>K základnej doske sú pripojené aj zariadenia slúžiace na komunikáciu počítača s okolím, predovšetkým klávesnica a zobrazovacia jednotka -displej. </a:t>
            </a:r>
          </a:p>
          <a:p>
            <a:endParaRPr lang="en-GB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04664"/>
            <a:ext cx="8147248" cy="6048672"/>
          </a:xfrm>
        </p:spPr>
        <p:txBody>
          <a:bodyPr>
            <a:normAutofit/>
          </a:bodyPr>
          <a:lstStyle/>
          <a:p>
            <a:r>
              <a:rPr lang="sk-SK" sz="3600" dirty="0" smtClean="0">
                <a:solidFill>
                  <a:srgbClr val="FFFF00"/>
                </a:solidFill>
              </a:rPr>
              <a:t>Čipová </a:t>
            </a:r>
            <a:r>
              <a:rPr lang="sk-SK" sz="3600" dirty="0" err="1" smtClean="0">
                <a:solidFill>
                  <a:srgbClr val="FFFF00"/>
                </a:solidFill>
              </a:rPr>
              <a:t>sada</a:t>
            </a:r>
            <a:r>
              <a:rPr lang="sk-SK" sz="3600" dirty="0" smtClean="0">
                <a:solidFill>
                  <a:srgbClr val="FFFF00"/>
                </a:solidFill>
              </a:rPr>
              <a:t> </a:t>
            </a:r>
            <a:r>
              <a:rPr lang="sk-SK" sz="3600" dirty="0" smtClean="0"/>
              <a:t>– veľa neoznačených integrovaných obvodov, v ktorých sú naprogramované inštrukcie, ktorými je doska riadená, je súčasťou každej základnej dosky, stará sa o komunikáciu medzi jednotlivými časťami základnej dosky, zaručuje spoluprácu medzi ďalšími komponentmi počítača. </a:t>
            </a: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334836032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rgbClr val="FFFF00"/>
                </a:solidFill>
              </a:rPr>
              <a:t>Základná doska</a:t>
            </a:r>
            <a:endParaRPr lang="sk-SK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928802"/>
            <a:ext cx="28575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dĺžnik 4"/>
          <p:cNvSpPr/>
          <p:nvPr/>
        </p:nvSpPr>
        <p:spPr>
          <a:xfrm>
            <a:off x="4071934" y="3214686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i="1" dirty="0" smtClean="0"/>
              <a:t>Základná doska obsahuje </a:t>
            </a:r>
            <a:br>
              <a:rPr lang="sk-SK" sz="2400" b="1" i="1" dirty="0" smtClean="0"/>
            </a:br>
            <a:r>
              <a:rPr lang="sk-SK" sz="2400" b="1" i="1" dirty="0" smtClean="0"/>
              <a:t>a vzájomne prepája jednotlivé technické prvky počítača.</a:t>
            </a:r>
            <a:endParaRPr lang="sk-SK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ký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421</TotalTime>
  <Words>1183</Words>
  <Application>Microsoft Office PowerPoint</Application>
  <PresentationFormat>Prezentácia na obrazovke (4:3)</PresentationFormat>
  <Paragraphs>136</Paragraphs>
  <Slides>30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30</vt:i4>
      </vt:variant>
    </vt:vector>
  </HeadingPairs>
  <TitlesOfParts>
    <vt:vector size="36" baseType="lpstr">
      <vt:lpstr>Arial</vt:lpstr>
      <vt:lpstr>Calibri</vt:lpstr>
      <vt:lpstr>Franklin Gothic Book</vt:lpstr>
      <vt:lpstr>Wingdings</vt:lpstr>
      <vt:lpstr>Wingdings 2</vt:lpstr>
      <vt:lpstr>Technický</vt:lpstr>
      <vt:lpstr>PC – Personal Computer Osobný počítač</vt:lpstr>
      <vt:lpstr>Osobný počítač (PC)</vt:lpstr>
      <vt:lpstr>Von Neumannova schéma pozostáva z piatich hlavných blokov:</vt:lpstr>
      <vt:lpstr>Von Neumannova schéma počítača</vt:lpstr>
      <vt:lpstr>Prezentácia programu PowerPoint</vt:lpstr>
      <vt:lpstr>Počítačový systém</vt:lpstr>
      <vt:lpstr>Hlavné časti PC  Základná (matičná) doska</vt:lpstr>
      <vt:lpstr>Prezentácia programu PowerPoint</vt:lpstr>
      <vt:lpstr>Základná doska</vt:lpstr>
      <vt:lpstr>BIOS</vt:lpstr>
      <vt:lpstr>Mikroprocesor</vt:lpstr>
      <vt:lpstr>Pamäť počítača</vt:lpstr>
      <vt:lpstr>Vnútorná pamäť</vt:lpstr>
      <vt:lpstr>Pamäť RAM</vt:lpstr>
      <vt:lpstr>Pamäť ROM</vt:lpstr>
      <vt:lpstr>Hlavné charakteristiky pamäti</vt:lpstr>
      <vt:lpstr>Vonkajšia pamäť</vt:lpstr>
      <vt:lpstr>Magnetické pamäte</vt:lpstr>
      <vt:lpstr>Optické pamäte</vt:lpstr>
      <vt:lpstr>Polovodičové pamäte</vt:lpstr>
      <vt:lpstr>Rozhrania PC</vt:lpstr>
      <vt:lpstr>Rozhrania PC</vt:lpstr>
      <vt:lpstr>Vstupno-výstupné zariadenia</vt:lpstr>
      <vt:lpstr>Vstupno-výstupné zariadenia</vt:lpstr>
      <vt:lpstr>Programové prostriedky počítačov</vt:lpstr>
      <vt:lpstr>Klasifikácia programového vybavenia počítača</vt:lpstr>
      <vt:lpstr>Základný softvér</vt:lpstr>
      <vt:lpstr>Kancelárske aplikácie</vt:lpstr>
      <vt:lpstr>Aplikačný softvér</vt:lpstr>
      <vt:lpstr>Prezentácia programu PowerPoint</vt:lpstr>
    </vt:vector>
  </TitlesOfParts>
  <Company>xy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 – Personal Computer Osobný počítač</dc:title>
  <dc:creator>Macaaa</dc:creator>
  <cp:lastModifiedBy>MarcelaH</cp:lastModifiedBy>
  <cp:revision>50</cp:revision>
  <dcterms:created xsi:type="dcterms:W3CDTF">2011-08-12T15:17:15Z</dcterms:created>
  <dcterms:modified xsi:type="dcterms:W3CDTF">2018-11-26T18:04:10Z</dcterms:modified>
</cp:coreProperties>
</file>