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95" r:id="rId4"/>
    <p:sldId id="259" r:id="rId5"/>
    <p:sldId id="297" r:id="rId6"/>
    <p:sldId id="260" r:id="rId7"/>
    <p:sldId id="261" r:id="rId8"/>
    <p:sldId id="262" r:id="rId9"/>
    <p:sldId id="264" r:id="rId10"/>
    <p:sldId id="298" r:id="rId11"/>
    <p:sldId id="270" r:id="rId12"/>
    <p:sldId id="300" r:id="rId13"/>
    <p:sldId id="268" r:id="rId14"/>
    <p:sldId id="269" r:id="rId15"/>
    <p:sldId id="301" r:id="rId16"/>
    <p:sldId id="302" r:id="rId17"/>
    <p:sldId id="304" r:id="rId18"/>
    <p:sldId id="281" r:id="rId19"/>
    <p:sldId id="276" r:id="rId20"/>
    <p:sldId id="280" r:id="rId21"/>
    <p:sldId id="277" r:id="rId22"/>
    <p:sldId id="286" r:id="rId23"/>
    <p:sldId id="305" r:id="rId24"/>
    <p:sldId id="291" r:id="rId25"/>
    <p:sldId id="306" r:id="rId26"/>
    <p:sldId id="307" r:id="rId27"/>
    <p:sldId id="308" r:id="rId28"/>
    <p:sldId id="267" r:id="rId2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8909" autoAdjust="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88C52-638A-46B8-9F05-3857F4FB49CE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61F01-7CFC-49D2-B1A3-E8CAAE9641B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6990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204FDE-9029-468D-95B5-7E1244D44A9B}" type="datetimeFigureOut">
              <a:rPr lang="sk-SK" smtClean="0"/>
              <a:t>26.11.2018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F7514-692E-4BD2-A3AD-9D2CCB193DB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56802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zefektívňujú prácu v pracovných tímoch, </a:t>
            </a:r>
          </a:p>
          <a:p>
            <a:r>
              <a:rPr lang="sk-SK" dirty="0" smtClean="0"/>
              <a:t>umožňujú získavať a udržiavať spoľahlivé a aktuálne informácie, </a:t>
            </a:r>
          </a:p>
          <a:p>
            <a:r>
              <a:rPr lang="sk-SK" dirty="0" smtClean="0"/>
              <a:t>pomáhajú zrýchliť zdieľanie dát,</a:t>
            </a:r>
          </a:p>
          <a:p>
            <a:r>
              <a:rPr lang="pl-PL" dirty="0" smtClean="0"/>
              <a:t>zlepšujú komunikáciu medzi pracovnými skupinami, </a:t>
            </a:r>
          </a:p>
          <a:p>
            <a:r>
              <a:rPr lang="sk-SK" dirty="0" smtClean="0"/>
              <a:t>zefektívňujú obchodné služby svojim klientom. 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7829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IP adresa musí byť jednoznačná, inak vznikajú konflikty a pripojenie do siete nie je funkčné.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2425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inštitúcie si môžu v rámci svojej domény vytvárať servery, ktoré sa od seba odlišujú pomocou ďalších slov pridávaných zľava (napr. fem.uniag.sk)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877424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je najznámejšia služba Internetu,</a:t>
            </a:r>
          </a:p>
          <a:p>
            <a:r>
              <a:rPr lang="sk-SK" dirty="0" smtClean="0"/>
              <a:t>predstavuje sústavu (pavučinu) vzájomne prepojených hypertextových dokumentov pomocou odkazov (</a:t>
            </a:r>
            <a:r>
              <a:rPr lang="sk-SK" dirty="0" err="1" smtClean="0"/>
              <a:t>hyperlinkov</a:t>
            </a:r>
            <a:r>
              <a:rPr lang="sk-SK" dirty="0" smtClean="0"/>
              <a:t>),</a:t>
            </a:r>
          </a:p>
          <a:p>
            <a:r>
              <a:rPr lang="sk-SK" dirty="0" smtClean="0"/>
              <a:t>podporuje multimédiá, </a:t>
            </a:r>
            <a:r>
              <a:rPr lang="sk-SK" dirty="0" err="1" smtClean="0"/>
              <a:t>t.j</a:t>
            </a:r>
            <a:r>
              <a:rPr lang="sk-SK" dirty="0" smtClean="0"/>
              <a:t>. dokumenty môžu obsahovať okrem textových informácií aj obrázky, zvukové efekty, animácie, videosekvencie...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23234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i="1" dirty="0" smtClean="0"/>
              <a:t>narastá potenciálny trh, ktorý sa pred obchodníkmi otvára, ktorý bol dosiaľ geograficky nedostupný,</a:t>
            </a:r>
          </a:p>
          <a:p>
            <a:r>
              <a:rPr lang="sk-SK" dirty="0" smtClean="0"/>
              <a:t>WWW stránka, na ktorej podnik ponúka svoje výrobky zabezpečuje služby v oblasti marketingu, reklamy a propagácie - </a:t>
            </a:r>
            <a:r>
              <a:rPr lang="sk-SK" i="1" dirty="0" smtClean="0"/>
              <a:t>odpadajú ďalšie náklady na reklamu v médiách, tlač reklamných materiálov, katalógov...</a:t>
            </a:r>
          </a:p>
          <a:p>
            <a:r>
              <a:rPr lang="pl-PL" dirty="0" smtClean="0"/>
              <a:t>urýchľuje obchodný styk s partnerom,</a:t>
            </a:r>
          </a:p>
          <a:p>
            <a:pPr>
              <a:buNone/>
            </a:pPr>
            <a:endParaRPr lang="pl-PL" dirty="0" smtClean="0"/>
          </a:p>
          <a:p>
            <a:r>
              <a:rPr lang="sk-SK" dirty="0" smtClean="0"/>
              <a:t>skracuje dobu obehu dokladov,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všetky dokumenty, napr. faktúry, objednávky a pod. sú uložené na pamäťových médiách - sú rýchlo prístupné v elektronickej forme,</a:t>
            </a:r>
          </a:p>
          <a:p>
            <a:pPr>
              <a:buNone/>
            </a:pPr>
            <a:endParaRPr lang="sk-SK" dirty="0" smtClean="0"/>
          </a:p>
          <a:p>
            <a:r>
              <a:rPr lang="pl-PL" dirty="0" smtClean="0"/>
              <a:t>pružná reakcia firmy na situáciu trhu...</a:t>
            </a:r>
          </a:p>
          <a:p>
            <a:endParaRPr lang="sk-SK" i="1" dirty="0" smtClean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262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b="1" i="1" dirty="0" smtClean="0">
                <a:solidFill>
                  <a:srgbClr val="FFFF00"/>
                </a:solidFill>
              </a:rPr>
              <a:t>Softvér ako služba (Software as a Service – </a:t>
            </a:r>
            <a:r>
              <a:rPr lang="sk-SK" b="1" i="1" dirty="0" err="1" smtClean="0">
                <a:solidFill>
                  <a:srgbClr val="FFFF00"/>
                </a:solidFill>
              </a:rPr>
              <a:t>SaaS</a:t>
            </a:r>
            <a:r>
              <a:rPr lang="sk-SK" b="1" i="1" dirty="0" smtClean="0">
                <a:solidFill>
                  <a:srgbClr val="FFFF00"/>
                </a:solidFill>
              </a:rPr>
              <a:t>)</a:t>
            </a:r>
            <a:endParaRPr lang="sk-SK" dirty="0" smtClean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sk-SK" dirty="0" smtClean="0"/>
              <a:t>Model </a:t>
            </a:r>
            <a:r>
              <a:rPr lang="sk-SK" dirty="0" err="1" smtClean="0"/>
              <a:t>SaaS</a:t>
            </a:r>
            <a:r>
              <a:rPr lang="sk-SK" dirty="0" smtClean="0"/>
              <a:t> je softvérový distribučný model, v ktorom sú aplikácie hosťované samotným predajcom alebo poskytovateľom služieb. Väčšina služieb je sprístupnené zákazníkom cez sieť prostredníctvom štandardného webového prehliadača na viacerých typoch koncových zariadení a netreba na to špeciálne požiadavky operačného systému. </a:t>
            </a:r>
          </a:p>
          <a:p>
            <a:r>
              <a:rPr lang="sk-SK" b="1" i="1" dirty="0" smtClean="0">
                <a:solidFill>
                  <a:srgbClr val="FFFF00"/>
                </a:solidFill>
              </a:rPr>
              <a:t>Platforma ako služba (</a:t>
            </a:r>
            <a:r>
              <a:rPr lang="sk-SK" b="1" i="1" dirty="0" err="1" smtClean="0">
                <a:solidFill>
                  <a:srgbClr val="FFFF00"/>
                </a:solidFill>
              </a:rPr>
              <a:t>Platform</a:t>
            </a:r>
            <a:r>
              <a:rPr lang="sk-SK" b="1" i="1" dirty="0" smtClean="0">
                <a:solidFill>
                  <a:srgbClr val="FFFF00"/>
                </a:solidFill>
              </a:rPr>
              <a:t> as a Service – </a:t>
            </a:r>
            <a:r>
              <a:rPr lang="sk-SK" b="1" i="1" dirty="0" err="1" smtClean="0">
                <a:solidFill>
                  <a:srgbClr val="FFFF00"/>
                </a:solidFill>
              </a:rPr>
              <a:t>PaaS</a:t>
            </a:r>
            <a:r>
              <a:rPr lang="sk-SK" b="1" i="1" dirty="0" smtClean="0">
                <a:solidFill>
                  <a:srgbClr val="FFFF00"/>
                </a:solidFill>
              </a:rPr>
              <a:t>)</a:t>
            </a:r>
            <a:endParaRPr lang="sk-SK" dirty="0" smtClean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sk-SK" dirty="0" smtClean="0"/>
              <a:t>Model </a:t>
            </a:r>
            <a:r>
              <a:rPr lang="sk-SK" dirty="0" err="1" smtClean="0"/>
              <a:t>PaaS</a:t>
            </a:r>
            <a:r>
              <a:rPr lang="sk-SK" dirty="0" smtClean="0"/>
              <a:t> vznikol na základe modelu </a:t>
            </a:r>
            <a:r>
              <a:rPr lang="sk-SK" dirty="0" err="1" smtClean="0"/>
              <a:t>SaaS</a:t>
            </a:r>
            <a:r>
              <a:rPr lang="sk-SK" dirty="0" smtClean="0"/>
              <a:t>, pri ktorom má klient svoj softvér, službu k dispozícii mimo svojej infraštruktúry a je dostupný priamo z internetu alebo pomocou VPN siete. Model služieb poskytuje zákazníkom možnosť si prenajať </a:t>
            </a:r>
            <a:r>
              <a:rPr lang="sk-SK" dirty="0" err="1" smtClean="0"/>
              <a:t>virtualizované</a:t>
            </a:r>
            <a:r>
              <a:rPr lang="sk-SK" dirty="0" smtClean="0"/>
              <a:t> servery a príslušné služby pre používanie vlastných aplikácií, ktoré sú vytvorené pomocou programovacích jazykov, knižníc, služieb a nástrojov podporovaných samotným poskytovateľom.</a:t>
            </a:r>
          </a:p>
          <a:p>
            <a:r>
              <a:rPr lang="sk-SK" b="1" i="1" dirty="0" smtClean="0">
                <a:solidFill>
                  <a:srgbClr val="FFFF00"/>
                </a:solidFill>
              </a:rPr>
              <a:t>Infraštruktúra ako služba (</a:t>
            </a:r>
            <a:r>
              <a:rPr lang="sk-SK" b="1" i="1" dirty="0" err="1" smtClean="0">
                <a:solidFill>
                  <a:srgbClr val="FFFF00"/>
                </a:solidFill>
              </a:rPr>
              <a:t>Infrastructure</a:t>
            </a:r>
            <a:r>
              <a:rPr lang="sk-SK" b="1" i="1" dirty="0" smtClean="0">
                <a:solidFill>
                  <a:srgbClr val="FFFF00"/>
                </a:solidFill>
              </a:rPr>
              <a:t> as a Service – </a:t>
            </a:r>
            <a:r>
              <a:rPr lang="sk-SK" b="1" i="1" dirty="0" err="1" smtClean="0">
                <a:solidFill>
                  <a:srgbClr val="FFFF00"/>
                </a:solidFill>
              </a:rPr>
              <a:t>IaaS</a:t>
            </a:r>
            <a:r>
              <a:rPr lang="sk-SK" b="1" i="1" dirty="0" smtClean="0">
                <a:solidFill>
                  <a:srgbClr val="FFFF00"/>
                </a:solidFill>
              </a:rPr>
              <a:t>)</a:t>
            </a:r>
            <a:endParaRPr lang="sk-SK" dirty="0" smtClean="0">
              <a:solidFill>
                <a:srgbClr val="FFFF00"/>
              </a:solidFill>
            </a:endParaRPr>
          </a:p>
          <a:p>
            <a:pPr marL="36576" indent="0">
              <a:buNone/>
            </a:pPr>
            <a:r>
              <a:rPr lang="sk-SK" dirty="0" smtClean="0"/>
              <a:t>Model </a:t>
            </a:r>
            <a:r>
              <a:rPr lang="sk-SK" dirty="0" err="1" smtClean="0"/>
              <a:t>IaaS</a:t>
            </a:r>
            <a:r>
              <a:rPr lang="sk-SK" dirty="0" smtClean="0"/>
              <a:t> predstavuje službu prenájmu virtuálnych výpočtov, sieťových zdrojov a úložného priestoru, na ktorých si koncový používateľ môže implementovať a prevádzkovať ľubovoľný operačný systém a aplikácie. </a:t>
            </a:r>
            <a:r>
              <a:rPr lang="sk-SK" dirty="0" err="1" smtClean="0"/>
              <a:t>IaaS</a:t>
            </a:r>
            <a:r>
              <a:rPr lang="sk-SK" dirty="0" smtClean="0"/>
              <a:t> ponúka najvyššiu úroveň kontroly zo všetkých troch modelov.</a:t>
            </a:r>
          </a:p>
          <a:p>
            <a:pPr marL="36576" indent="0">
              <a:buNone/>
            </a:pPr>
            <a:endParaRPr lang="sk-SK" dirty="0" smtClean="0"/>
          </a:p>
          <a:p>
            <a:pPr marL="36576" indent="0">
              <a:buNone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27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184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="1" dirty="0" smtClean="0">
                <a:solidFill>
                  <a:srgbClr val="FFFF00"/>
                </a:solidFill>
              </a:rPr>
              <a:t>Klient-server architektúra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smtClean="0"/>
              <a:t>– základom tejto architektúry je rozdelenie systému na dve časti – klient a server. Pozostáva z jedného servera a viacerých klientskych počítačov, teda pracovných staníc.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="1" dirty="0" err="1" smtClean="0">
                <a:solidFill>
                  <a:srgbClr val="FFFF00"/>
                </a:solidFill>
              </a:rPr>
              <a:t>Peer</a:t>
            </a:r>
            <a:r>
              <a:rPr lang="sk-SK" b="1" dirty="0" smtClean="0">
                <a:solidFill>
                  <a:srgbClr val="FFFF00"/>
                </a:solidFill>
              </a:rPr>
              <a:t>-to-</a:t>
            </a:r>
            <a:r>
              <a:rPr lang="sk-SK" b="1" dirty="0" err="1" smtClean="0">
                <a:solidFill>
                  <a:srgbClr val="FFFF00"/>
                </a:solidFill>
              </a:rPr>
              <a:t>peer</a:t>
            </a:r>
            <a:r>
              <a:rPr lang="sk-SK" b="1" dirty="0" smtClean="0">
                <a:solidFill>
                  <a:srgbClr val="FFFF00"/>
                </a:solidFill>
              </a:rPr>
              <a:t> (P2P) architektúra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smtClean="0"/>
              <a:t>– siete spájajúce konkrétne počítače bez pripojenia na centrálny server. Počítače slúžia zároveň aj ako klient, server a často aj router.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7853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Je to najjednoduchšia topológia pretože prepája dva koncové body. 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3556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Jednotlivé počítače sú pripojené cez rozbočovač. Správa sa tiež šíri po celom vedení a cieľová stanica ju môže prijať. Vo svojej najjednoduchšej forme pozostáva z jedného centrálneho uzla, ktorý môže byť tvorený prepínačom (switch), rozbočovačom – koncentrátorom (HUB), smerovačom (router) alebo počítačom, ktorý sa správa ako niektoré z týchto zariadení.</a:t>
            </a:r>
          </a:p>
          <a:p>
            <a:r>
              <a:rPr lang="sk-SK" sz="1200" dirty="0" smtClean="0"/>
              <a:t>Výhody 	– výpadok kábla, resp. PC spôsobí len výpadok jednej pracovnej stanice, jednoduchá detekcia poruchy (svietiaca </a:t>
            </a:r>
            <a:r>
              <a:rPr lang="sk-SK" sz="1200" dirty="0" err="1" smtClean="0"/>
              <a:t>led</a:t>
            </a:r>
            <a:r>
              <a:rPr lang="sk-SK" sz="1200" dirty="0" smtClean="0"/>
              <a:t> dióda), ľahká modifikácia a pridávanie nových počítačov, centrálne monitorovanie a správa.</a:t>
            </a:r>
          </a:p>
          <a:p>
            <a:r>
              <a:rPr lang="sk-SK" sz="1200" dirty="0" smtClean="0"/>
              <a:t>Nevýhody – porucha uzla spôsobí výpadok celého segmentu siete, vyššie náklady.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/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4335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/>
              <a:t>Prepojenie počítačov do štruktúry pripomínajúcej strom. Vychádza z hviezdicovej topológie spojením aktívnych sieťových prvkov, ktoré sú v centre jednotlivých hviezd. Takéto prepojenie sa používa predovšetkým v rozsiahlych počítačových sieťach vo veľkých firmách. 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12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878363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400" dirty="0" smtClean="0"/>
              <a:t>Jednotlivé počítače siete sú pripájané na zbernicu. Zbernica znamená priame vedenie, ku ktorému sa pripájajú ostatné počítače. </a:t>
            </a:r>
          </a:p>
          <a:p>
            <a:r>
              <a:rPr lang="sk-SK" sz="1200" dirty="0" smtClean="0"/>
              <a:t>Výhody – jednoduché pripojenie, výpadok pracovnej stanice nespôsobí haváriu siete, lacné riešenie, ľahko sa rozširuje.</a:t>
            </a:r>
          </a:p>
          <a:p>
            <a:r>
              <a:rPr lang="sk-SK" sz="1200" dirty="0" smtClean="0"/>
              <a:t>Nevýhody – zložitá detekcia poruchy (dlhšie zisťovanie, kde nastalo prerušenie siete), nekorektným odpojením jedného počítača nastane prerušenie celej vetvy siete.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13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3707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dirty="0" smtClean="0"/>
              <a:t>Počítače sú prepojené do uzavretého kruhu. Správa sa šíri jedným smerom od počítača k počítaču až k cieľovému počítaču. </a:t>
            </a:r>
          </a:p>
          <a:p>
            <a:r>
              <a:rPr lang="sk-SK" sz="1200" dirty="0" smtClean="0"/>
              <a:t>Výhody 	– jednoduché pripojenie, lacné riešenie, ľahko sa rozširuje.</a:t>
            </a:r>
          </a:p>
          <a:p>
            <a:r>
              <a:rPr lang="sk-SK" sz="1200" dirty="0" smtClean="0"/>
              <a:t>Nevýhody – zložitá detekcia poruchy, zlyhanie jedného PC má dopad na celú sieť.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14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07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Jednotlivé počítače sú prepojené navzájom, čo umožňuje zachovať sieť v prevádzke aj vtedy, ak niektorá z vrstiev siete vypadne.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9378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dirty="0" smtClean="0"/>
              <a:t>Väčšina je navrhnutá tak, aby poskytovala čo najväčšiu spätnú kompatibilitu (možnosť spolupracovať aj so systémami používajúcimi staršiu verziu), čo najjednoduchšiu </a:t>
            </a:r>
            <a:r>
              <a:rPr lang="sk-SK" dirty="0" err="1" smtClean="0"/>
              <a:t>rozširovateľnosť</a:t>
            </a:r>
            <a:r>
              <a:rPr lang="sk-SK" dirty="0" smtClean="0"/>
              <a:t> a hlavne čo možno najvyššiu optimalizáciu činnosti.</a:t>
            </a:r>
          </a:p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F7514-692E-4BD2-A3AD-9D2CCB193DB4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7154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26.11.2018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2800"/>
            <a:ext cx="6096000" cy="914400"/>
          </a:xfrm>
        </p:spPr>
        <p:txBody>
          <a:bodyPr>
            <a:normAutofit/>
          </a:bodyPr>
          <a:lstStyle/>
          <a:p>
            <a:r>
              <a:rPr lang="sk-SK" sz="5400" dirty="0" smtClean="0"/>
              <a:t>POČÍTAČOVÉ SIETE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62200" y="6248400"/>
            <a:ext cx="6480048" cy="401812"/>
          </a:xfrm>
        </p:spPr>
        <p:txBody>
          <a:bodyPr/>
          <a:lstStyle/>
          <a:p>
            <a:r>
              <a:rPr lang="en-US" dirty="0" err="1" smtClean="0"/>
              <a:t>Ing</a:t>
            </a:r>
            <a:r>
              <a:rPr lang="en-US" dirty="0" smtClean="0"/>
              <a:t>. Marcela </a:t>
            </a:r>
            <a:r>
              <a:rPr lang="en-US" dirty="0" err="1" smtClean="0"/>
              <a:t>Hallov</a:t>
            </a:r>
            <a:r>
              <a:rPr lang="sk-SK" dirty="0" smtClean="0"/>
              <a:t>á, PhD.</a:t>
            </a: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FFFF00"/>
                </a:solidFill>
              </a:rPr>
              <a:t>Priame spojenie</a:t>
            </a:r>
            <a:endParaRPr lang="sk-SK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30701" r="31860"/>
          <a:stretch/>
        </p:blipFill>
        <p:spPr>
          <a:xfrm>
            <a:off x="2057400" y="2286000"/>
            <a:ext cx="5135217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5757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smtClean="0">
                <a:solidFill>
                  <a:srgbClr val="FFFF00"/>
                </a:solidFill>
              </a:rPr>
              <a:t>Hviezdicová </a:t>
            </a:r>
            <a:r>
              <a:rPr lang="sk-SK" sz="4000" b="1" dirty="0" err="1" smtClean="0">
                <a:solidFill>
                  <a:srgbClr val="FFFF00"/>
                </a:solidFill>
              </a:rPr>
              <a:t>topológia</a:t>
            </a:r>
            <a:endParaRPr lang="sk-SK" sz="4000" dirty="0">
              <a:solidFill>
                <a:srgbClr val="FFFF00"/>
              </a:solidFill>
            </a:endParaRPr>
          </a:p>
        </p:txBody>
      </p:sp>
      <p:pic>
        <p:nvPicPr>
          <p:cNvPr id="5" name="Obrázok 195" descr="https://upload.wikimedia.org/wikipedia/commons/thumb/6/66/NetworkTopology-Star.png/220px-NetworkTopology-Sta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3733800" cy="30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b="1" dirty="0" smtClean="0">
                <a:solidFill>
                  <a:srgbClr val="FFFF00"/>
                </a:solidFill>
              </a:rPr>
              <a:t>Stromová </a:t>
            </a:r>
            <a:r>
              <a:rPr lang="sk-SK" sz="4400" b="1" dirty="0">
                <a:solidFill>
                  <a:srgbClr val="FFFF00"/>
                </a:solidFill>
              </a:rPr>
              <a:t>topológia</a:t>
            </a:r>
            <a:endParaRPr lang="sk-SK" dirty="0"/>
          </a:p>
        </p:txBody>
      </p:sp>
      <p:pic>
        <p:nvPicPr>
          <p:cNvPr id="4" name="Obrázok 192" descr="https://upload.wikimedia.org/wikipedia/commons/thumb/a/a5/NetworkTopology-Tree.png/220px-NetworkTopology-Tre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14600"/>
            <a:ext cx="4572000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9796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err="1" smtClean="0">
                <a:solidFill>
                  <a:srgbClr val="FFFF00"/>
                </a:solidFill>
              </a:rPr>
              <a:t>Zbernicová</a:t>
            </a:r>
            <a:r>
              <a:rPr lang="sk-SK" sz="4000" b="1" dirty="0" smtClean="0">
                <a:solidFill>
                  <a:srgbClr val="FFFF00"/>
                </a:solidFill>
              </a:rPr>
              <a:t> </a:t>
            </a:r>
            <a:r>
              <a:rPr lang="sk-SK" sz="4000" b="1" dirty="0" err="1" smtClean="0">
                <a:solidFill>
                  <a:srgbClr val="FFFF00"/>
                </a:solidFill>
              </a:rPr>
              <a:t>topológia</a:t>
            </a:r>
            <a:endParaRPr lang="sk-SK" sz="4000" dirty="0">
              <a:solidFill>
                <a:srgbClr val="FFFF00"/>
              </a:solidFill>
            </a:endParaRPr>
          </a:p>
        </p:txBody>
      </p:sp>
      <p:pic>
        <p:nvPicPr>
          <p:cNvPr id="5" name="Obrázok 194" descr="https://upload.wikimedia.org/wikipedia/commons/thumb/4/4d/NetworkTopology-Bus.png/220px-NetworkTopology-Bus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14600"/>
            <a:ext cx="4572000" cy="24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dirty="0" smtClean="0">
                <a:solidFill>
                  <a:srgbClr val="FFFF00"/>
                </a:solidFill>
              </a:rPr>
              <a:t>Kruhová </a:t>
            </a:r>
            <a:r>
              <a:rPr lang="sk-SK" sz="4000" b="1" dirty="0" err="1" smtClean="0">
                <a:solidFill>
                  <a:srgbClr val="FFFF00"/>
                </a:solidFill>
              </a:rPr>
              <a:t>topológia</a:t>
            </a:r>
            <a:endParaRPr lang="sk-SK" sz="4000" dirty="0">
              <a:solidFill>
                <a:srgbClr val="FFFF00"/>
              </a:solidFill>
            </a:endParaRPr>
          </a:p>
        </p:txBody>
      </p:sp>
      <p:pic>
        <p:nvPicPr>
          <p:cNvPr id="5" name="Picture 4" descr="File:RingNetwork.sv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057400"/>
            <a:ext cx="32004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smtClean="0">
                <a:solidFill>
                  <a:srgbClr val="FFFF00"/>
                </a:solidFill>
              </a:rPr>
              <a:t>Neobmedzená </a:t>
            </a:r>
            <a:r>
              <a:rPr lang="sk-SK" sz="4800" b="1" dirty="0">
                <a:solidFill>
                  <a:srgbClr val="FFFF00"/>
                </a:solidFill>
              </a:rPr>
              <a:t>topológia</a:t>
            </a:r>
            <a:endParaRPr lang="sk-SK" dirty="0"/>
          </a:p>
        </p:txBody>
      </p:sp>
      <p:pic>
        <p:nvPicPr>
          <p:cNvPr id="4" name="Obrázok 197" descr="https://upload.wikimedia.org/wikipedia/commons/8/8d/NetworkTopology-Mesh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286000"/>
            <a:ext cx="3886200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782002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400" b="1" dirty="0" smtClean="0">
                <a:solidFill>
                  <a:srgbClr val="FFFF00"/>
                </a:solidFill>
              </a:rPr>
              <a:t>Technológie </a:t>
            </a:r>
            <a:r>
              <a:rPr lang="sk-SK" sz="4400" b="1" dirty="0">
                <a:solidFill>
                  <a:srgbClr val="FFFF00"/>
                </a:solidFill>
              </a:rPr>
              <a:t>prenosu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sk-SK" b="1" i="1" dirty="0">
                <a:solidFill>
                  <a:srgbClr val="FFFF00"/>
                </a:solidFill>
              </a:rPr>
              <a:t>Protokol</a:t>
            </a:r>
            <a:r>
              <a:rPr lang="sk-SK" dirty="0"/>
              <a:t> je súhrn dohodnutých pravidiel, ktoré sa musia dodržiavať, aby bola komunikácia úspešná. </a:t>
            </a:r>
            <a:endParaRPr lang="sk-SK" dirty="0" smtClean="0"/>
          </a:p>
          <a:p>
            <a:r>
              <a:rPr lang="sk-SK" dirty="0" smtClean="0"/>
              <a:t>Všetky </a:t>
            </a:r>
            <a:r>
              <a:rPr lang="sk-SK" dirty="0"/>
              <a:t>protokoly sú špecifikované oficiálnymi dokumentmi, podobne ako napríklad jednotky SI. </a:t>
            </a:r>
            <a:endParaRPr lang="sk-SK" dirty="0" smtClean="0"/>
          </a:p>
          <a:p>
            <a:r>
              <a:rPr lang="sk-SK" dirty="0" smtClean="0"/>
              <a:t>Na </a:t>
            </a:r>
            <a:r>
              <a:rPr lang="sk-SK" dirty="0"/>
              <a:t>rozdiel od nich však protokoly nie sú nemenné. </a:t>
            </a: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00356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>
            <a:normAutofit fontScale="90000"/>
          </a:bodyPr>
          <a:lstStyle/>
          <a:p>
            <a:r>
              <a:rPr lang="sk-SK" sz="4800" b="1" dirty="0" smtClean="0">
                <a:solidFill>
                  <a:srgbClr val="FFFF00"/>
                </a:solidFill>
              </a:rPr>
              <a:t>Adresovanie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467600" cy="5135563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Každý počítač má globálne jednoznačnú 48-bitovú, tzv. </a:t>
            </a:r>
            <a:r>
              <a:rPr lang="sk-SK" dirty="0">
                <a:solidFill>
                  <a:srgbClr val="FFFF00"/>
                </a:solidFill>
              </a:rPr>
              <a:t>MAC adresu </a:t>
            </a:r>
            <a:r>
              <a:rPr lang="sk-SK" dirty="0"/>
              <a:t>(hardvérová adresa sieťovej karty pridelená výrobcom), aby bolo zabezpečené, že všetky systémy v spoločnom </a:t>
            </a:r>
            <a:r>
              <a:rPr lang="sk-SK" dirty="0" err="1"/>
              <a:t>Ethernete</a:t>
            </a:r>
            <a:r>
              <a:rPr lang="sk-SK" dirty="0"/>
              <a:t> majú rozdielne adresy</a:t>
            </a:r>
            <a:r>
              <a:rPr lang="sk-SK" dirty="0" smtClean="0"/>
              <a:t>.</a:t>
            </a:r>
          </a:p>
          <a:p>
            <a:r>
              <a:rPr lang="sk-SK" b="1" i="1" dirty="0">
                <a:solidFill>
                  <a:srgbClr val="FFFF00"/>
                </a:solidFill>
              </a:rPr>
              <a:t>IP adresa</a:t>
            </a:r>
            <a:r>
              <a:rPr lang="sk-SK" dirty="0">
                <a:solidFill>
                  <a:srgbClr val="FFFF00"/>
                </a:solidFill>
              </a:rPr>
              <a:t> </a:t>
            </a:r>
            <a:r>
              <a:rPr lang="sk-SK" dirty="0"/>
              <a:t>je logický číselný identifikátor fyzického sieťového rozhrania (sieťovej karty) daného uzla (najčastejšie počítača) v sieti, ktorý komunikuje s inými uzlami prostredníctvom protokolu IP (napríklad pre internet). </a:t>
            </a:r>
          </a:p>
        </p:txBody>
      </p:sp>
    </p:spTree>
    <p:extLst>
      <p:ext uri="{BB962C8B-B14F-4D97-AF65-F5344CB8AC3E}">
        <p14:creationId xmlns:p14="http://schemas.microsoft.com/office/powerpoint/2010/main" val="10688386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57200"/>
            <a:ext cx="7772400" cy="5867400"/>
          </a:xfrm>
        </p:spPr>
        <p:txBody>
          <a:bodyPr>
            <a:normAutofit fontScale="92500"/>
          </a:bodyPr>
          <a:lstStyle/>
          <a:p>
            <a:r>
              <a:rPr lang="sk-SK" i="1" dirty="0" smtClean="0">
                <a:solidFill>
                  <a:srgbClr val="FFFF00"/>
                </a:solidFill>
              </a:rPr>
              <a:t>Internetová adresa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sk-SK" i="1" dirty="0" smtClean="0"/>
              <a:t>-</a:t>
            </a:r>
            <a:r>
              <a:rPr lang="en-US" i="1" dirty="0" smtClean="0"/>
              <a:t> </a:t>
            </a:r>
            <a:r>
              <a:rPr lang="sk-SK" i="1" dirty="0" smtClean="0"/>
              <a:t>každý počítač v Internete musí mať svoju jednoznačnú adresu (je určená štyrmi číslami v rozsahu </a:t>
            </a:r>
            <a:br>
              <a:rPr lang="sk-SK" i="1" dirty="0" smtClean="0"/>
            </a:br>
            <a:r>
              <a:rPr lang="sk-SK" i="1" dirty="0" smtClean="0"/>
              <a:t>0-255, ktoré sú oddelené bodkou, napr. 194.202.11.65.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sk-SK" dirty="0" smtClean="0"/>
              <a:t>–</a:t>
            </a:r>
            <a:r>
              <a:rPr lang="en-US" dirty="0" smtClean="0"/>
              <a:t> </a:t>
            </a:r>
            <a:r>
              <a:rPr lang="sk-SK" dirty="0" smtClean="0"/>
              <a:t>pre používateľov je vhodnejší systém „doménových mien“ (pomenovanie počítačov)</a:t>
            </a:r>
          </a:p>
          <a:p>
            <a:r>
              <a:rPr lang="sk-SK" i="1" dirty="0" smtClean="0">
                <a:solidFill>
                  <a:srgbClr val="FFFF00"/>
                </a:solidFill>
              </a:rPr>
              <a:t>Doménové meno</a:t>
            </a:r>
            <a:r>
              <a:rPr lang="en-US" i="1" dirty="0" smtClean="0">
                <a:solidFill>
                  <a:srgbClr val="FFFF00"/>
                </a:solidFill>
              </a:rPr>
              <a:t> </a:t>
            </a:r>
            <a:r>
              <a:rPr lang="sk-SK" i="1" dirty="0" smtClean="0"/>
              <a:t>-</a:t>
            </a:r>
            <a:r>
              <a:rPr lang="en-US" i="1" dirty="0" smtClean="0"/>
              <a:t> </a:t>
            </a:r>
            <a:r>
              <a:rPr lang="sk-SK" i="1" dirty="0" smtClean="0"/>
              <a:t>priradenie mien internetovým adresám (napr. </a:t>
            </a:r>
            <a:r>
              <a:rPr lang="sk-SK" i="1" dirty="0" err="1" smtClean="0"/>
              <a:t>uniag.sk</a:t>
            </a:r>
            <a:r>
              <a:rPr lang="sk-SK" i="1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sk-SK" dirty="0" smtClean="0"/>
              <a:t>–</a:t>
            </a:r>
            <a:r>
              <a:rPr lang="en-US" dirty="0" smtClean="0"/>
              <a:t> </a:t>
            </a:r>
            <a:r>
              <a:rPr lang="sk-SK" dirty="0" err="1" smtClean="0"/>
              <a:t>sk</a:t>
            </a:r>
            <a:r>
              <a:rPr lang="en-US" dirty="0" smtClean="0"/>
              <a:t> </a:t>
            </a:r>
            <a:r>
              <a:rPr lang="sk-SK" dirty="0" smtClean="0"/>
              <a:t>-</a:t>
            </a:r>
            <a:r>
              <a:rPr lang="en-US" dirty="0" smtClean="0"/>
              <a:t> </a:t>
            </a:r>
            <a:r>
              <a:rPr lang="sk-SK" dirty="0" smtClean="0"/>
              <a:t>znamená štát -</a:t>
            </a:r>
            <a:r>
              <a:rPr lang="en-US" dirty="0" smtClean="0"/>
              <a:t> </a:t>
            </a:r>
            <a:r>
              <a:rPr lang="sk-SK" dirty="0" smtClean="0"/>
              <a:t>tzv. „</a:t>
            </a:r>
            <a:r>
              <a:rPr lang="sk-SK" dirty="0" err="1" smtClean="0"/>
              <a:t>top-level</a:t>
            </a:r>
            <a:r>
              <a:rPr lang="sk-SK" dirty="0" smtClean="0"/>
              <a:t> doména“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pl-PL" dirty="0" smtClean="0"/>
              <a:t>–</a:t>
            </a:r>
            <a:r>
              <a:rPr lang="en-US" dirty="0" smtClean="0"/>
              <a:t> </a:t>
            </a:r>
            <a:r>
              <a:rPr lang="pl-PL" dirty="0" smtClean="0"/>
              <a:t>uniag-„doména“ pridelená škole, podniku, </a:t>
            </a: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INTERNET -“sieť sietí”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je celosvetová počítačová sieť, celosvetová “zbierka” počítačov navzájom poprepájaných káblami, telefónnymi linkami, satelitmi,</a:t>
            </a:r>
          </a:p>
          <a:p>
            <a:r>
              <a:rPr lang="sk-SK" dirty="0" smtClean="0"/>
              <a:t>poskytuje množstvo služieb: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sk-SK" dirty="0" smtClean="0"/>
              <a:t>–</a:t>
            </a:r>
            <a:r>
              <a:rPr lang="en-US" dirty="0" smtClean="0"/>
              <a:t> </a:t>
            </a:r>
            <a:r>
              <a:rPr lang="sk-SK" dirty="0" smtClean="0"/>
              <a:t>posielanie elektronickej pošty,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sk-SK" dirty="0" smtClean="0"/>
              <a:t>–</a:t>
            </a:r>
            <a:r>
              <a:rPr lang="en-US" dirty="0" smtClean="0"/>
              <a:t> </a:t>
            </a:r>
            <a:r>
              <a:rPr lang="sk-SK" dirty="0" smtClean="0"/>
              <a:t>prehliadanie a vyhľadávanie informácií,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sk-SK" dirty="0" smtClean="0"/>
              <a:t>–</a:t>
            </a:r>
            <a:r>
              <a:rPr lang="en-US" dirty="0" smtClean="0"/>
              <a:t> </a:t>
            </a:r>
            <a:r>
              <a:rPr lang="sk-SK" dirty="0" smtClean="0"/>
              <a:t>on-line diskusné fóra, konferencie,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sk-SK" dirty="0" smtClean="0"/>
              <a:t>–</a:t>
            </a:r>
            <a:r>
              <a:rPr lang="en-US" dirty="0" smtClean="0"/>
              <a:t> </a:t>
            </a:r>
            <a:r>
              <a:rPr lang="sk-SK" dirty="0" smtClean="0"/>
              <a:t>WWW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FF00"/>
                </a:solidFill>
              </a:rPr>
              <a:t>Počítačové siete</a:t>
            </a:r>
            <a:endParaRPr lang="sk-SK" b="1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Počítačová sieť </a:t>
            </a:r>
            <a:r>
              <a:rPr lang="sk-SK" dirty="0" smtClean="0"/>
              <a:t>je komplex technických prostriedkov a ich softvérových zdrojov, ktoré sú vhodne prepojené a zabezpečujú vzájomnú komunikáciu a prenos dát,</a:t>
            </a:r>
          </a:p>
          <a:p>
            <a:r>
              <a:rPr lang="sk-SK" dirty="0" smtClean="0"/>
              <a:t>skupina počítačov, ktoré sú pripojené k centrálnemu počítaču - </a:t>
            </a:r>
            <a:r>
              <a:rPr lang="sk-SK" dirty="0" smtClean="0">
                <a:solidFill>
                  <a:srgbClr val="FFFF00"/>
                </a:solidFill>
              </a:rPr>
              <a:t>serveru</a:t>
            </a:r>
            <a:r>
              <a:rPr lang="sk-SK" dirty="0" smtClean="0"/>
              <a:t>,</a:t>
            </a:r>
          </a:p>
          <a:p>
            <a:r>
              <a:rPr lang="sk-SK" dirty="0" smtClean="0"/>
              <a:t>môžu zdieľať rôzne prostriedky (napr. tlačiarne, diskové jednotky a pod.)</a:t>
            </a:r>
          </a:p>
          <a:p>
            <a:r>
              <a:rPr lang="sk-SK" dirty="0" smtClean="0"/>
              <a:t>spojenie môže byť trvalé (pomocou káblov) alebo dočasné (pomocou modemu a telefónnej linky)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Základné pojmy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417638"/>
            <a:ext cx="7467600" cy="4708525"/>
          </a:xfrm>
        </p:spPr>
        <p:txBody>
          <a:bodyPr>
            <a:normAutofit fontScale="92500" lnSpcReduction="20000"/>
          </a:bodyPr>
          <a:lstStyle/>
          <a:p>
            <a:r>
              <a:rPr lang="sk-SK" i="1" dirty="0" smtClean="0">
                <a:solidFill>
                  <a:srgbClr val="FFFF00"/>
                </a:solidFill>
              </a:rPr>
              <a:t>Intranet</a:t>
            </a:r>
            <a:r>
              <a:rPr lang="en-US" i="1" dirty="0" smtClean="0"/>
              <a:t> </a:t>
            </a:r>
            <a:r>
              <a:rPr lang="sk-SK" i="1" dirty="0" smtClean="0"/>
              <a:t>je podniková sieť, ktorá využíva internetovské technológie, je zabezpečená či izolovaná od „vonkajšieho“ Internetu a slúži na prevádzku interných podnikových aplikácií. </a:t>
            </a:r>
          </a:p>
          <a:p>
            <a:r>
              <a:rPr lang="sk-SK" i="1" dirty="0" err="1" smtClean="0">
                <a:solidFill>
                  <a:srgbClr val="FFFF00"/>
                </a:solidFill>
              </a:rPr>
              <a:t>Extranet</a:t>
            </a:r>
            <a:r>
              <a:rPr lang="en-US" i="1" dirty="0" smtClean="0"/>
              <a:t> </a:t>
            </a:r>
            <a:r>
              <a:rPr lang="sk-SK" i="1" dirty="0" smtClean="0"/>
              <a:t>je rozšírenie intranetu na dva a viac podnikov, napr. dodávateľov, obchodných partnerov. </a:t>
            </a:r>
          </a:p>
          <a:p>
            <a:r>
              <a:rPr lang="sk-SK" i="1" dirty="0" smtClean="0">
                <a:solidFill>
                  <a:srgbClr val="FFFF00"/>
                </a:solidFill>
              </a:rPr>
              <a:t>WWW</a:t>
            </a:r>
            <a:r>
              <a:rPr lang="en-US" i="1" dirty="0" smtClean="0"/>
              <a:t> </a:t>
            </a:r>
            <a:r>
              <a:rPr lang="sk-SK" i="1" dirty="0" smtClean="0"/>
              <a:t>je systém, ktorý umožňuje jednoduchú identifikáciu a vyhľadávanie dokumentov uložených na počítačoch pripojených do Internetu. 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Základné služby Internetu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i="1" dirty="0" smtClean="0"/>
              <a:t>elektronická pošta</a:t>
            </a:r>
            <a:r>
              <a:rPr lang="en-US" i="1" dirty="0" smtClean="0"/>
              <a:t> </a:t>
            </a:r>
            <a:r>
              <a:rPr lang="sk-SK" i="1" dirty="0" smtClean="0"/>
              <a:t>(využíva sa na vzájomnú výmenu správ, súborov textových, grafických, multimediálnych, rozposielanie listov viacerým adresátom atď.)</a:t>
            </a:r>
          </a:p>
          <a:p>
            <a:r>
              <a:rPr lang="sk-SK" i="1" dirty="0" err="1" smtClean="0"/>
              <a:t>World</a:t>
            </a:r>
            <a:r>
              <a:rPr lang="sk-SK" i="1" dirty="0" smtClean="0"/>
              <a:t> </a:t>
            </a:r>
            <a:r>
              <a:rPr lang="sk-SK" i="1" dirty="0" err="1" smtClean="0"/>
              <a:t>Wide</a:t>
            </a:r>
            <a:r>
              <a:rPr lang="sk-SK" i="1" dirty="0" smtClean="0"/>
              <a:t> Web (WWW) (prostredníctvom štandardne inštalovaných prehliadačov umožňuje prístup a vyhľadávanie informácií v prostredí počítačových sietí.)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Požiadavky na používanie internetových služieb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sk-SK" dirty="0" smtClean="0"/>
              <a:t>musí mať v PC požadovaný sieťový hardvér -</a:t>
            </a:r>
            <a:r>
              <a:rPr lang="en-US" dirty="0" smtClean="0"/>
              <a:t> </a:t>
            </a:r>
            <a:r>
              <a:rPr lang="sk-SK" dirty="0" smtClean="0"/>
              <a:t>sieťovú kartu, ISDN kartu, modem, </a:t>
            </a:r>
            <a:r>
              <a:rPr lang="sk-SK" dirty="0" err="1" smtClean="0"/>
              <a:t>WiFi</a:t>
            </a:r>
            <a:r>
              <a:rPr lang="sk-SK" dirty="0" smtClean="0"/>
              <a:t> kartu, mobilný telefón. </a:t>
            </a:r>
          </a:p>
          <a:p>
            <a:r>
              <a:rPr lang="sk-SK" dirty="0" smtClean="0"/>
              <a:t>Musí získať prístup od</a:t>
            </a:r>
            <a:r>
              <a:rPr lang="en-US" dirty="0" smtClean="0"/>
              <a:t> </a:t>
            </a:r>
            <a:r>
              <a:rPr lang="sk-SK" dirty="0" smtClean="0"/>
              <a:t>ISP (</a:t>
            </a:r>
            <a:r>
              <a:rPr lang="sk-SK" dirty="0" err="1" smtClean="0"/>
              <a:t>InternetService</a:t>
            </a:r>
            <a:r>
              <a:rPr lang="sk-SK" dirty="0" smtClean="0"/>
              <a:t> </a:t>
            </a:r>
            <a:r>
              <a:rPr lang="sk-SK" dirty="0" err="1" smtClean="0"/>
              <a:t>Provider</a:t>
            </a:r>
            <a:r>
              <a:rPr lang="sk-SK" dirty="0" smtClean="0"/>
              <a:t>) -poskytovateľa pripojenia k Internetu. </a:t>
            </a:r>
          </a:p>
          <a:p>
            <a:r>
              <a:rPr lang="sk-SK" dirty="0" smtClean="0"/>
              <a:t>Poskytovateľ Internetu je sprostredkovateľom, bez ktorého by technicky nebolo možné pripojiť sa k Internetu. </a:t>
            </a: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800" b="1" dirty="0" smtClean="0">
                <a:solidFill>
                  <a:srgbClr val="FFFF00"/>
                </a:solidFill>
              </a:rPr>
              <a:t>Spôsoby pripojenia do internetu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Staršie – </a:t>
            </a:r>
            <a:r>
              <a:rPr lang="sk-SK" dirty="0" smtClean="0">
                <a:solidFill>
                  <a:srgbClr val="FFFF00"/>
                </a:solidFill>
              </a:rPr>
              <a:t>Dial </a:t>
            </a:r>
            <a:r>
              <a:rPr lang="sk-SK" dirty="0" err="1" smtClean="0">
                <a:solidFill>
                  <a:srgbClr val="FFFF00"/>
                </a:solidFill>
              </a:rPr>
              <a:t>Up</a:t>
            </a:r>
            <a:r>
              <a:rPr lang="sk-SK" dirty="0" smtClean="0"/>
              <a:t>, </a:t>
            </a:r>
            <a:r>
              <a:rPr lang="sk-SK" dirty="0" smtClean="0">
                <a:solidFill>
                  <a:srgbClr val="FFFF00"/>
                </a:solidFill>
              </a:rPr>
              <a:t>ISDN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DSL</a:t>
            </a:r>
            <a:r>
              <a:rPr lang="sk-SK" dirty="0" smtClean="0"/>
              <a:t> - využíva </a:t>
            </a:r>
            <a:r>
              <a:rPr lang="sk-SK" dirty="0"/>
              <a:t>k vysokorýchlostnému pripojeniu na internet tiež pevnú telefónnu linku, pre pripojenie je potrebný modem</a:t>
            </a:r>
            <a:r>
              <a:rPr lang="sk-SK" dirty="0" smtClean="0"/>
              <a:t>.</a:t>
            </a:r>
          </a:p>
          <a:p>
            <a:r>
              <a:rPr lang="sk-SK" dirty="0">
                <a:solidFill>
                  <a:srgbClr val="FFFF00"/>
                </a:solidFill>
              </a:rPr>
              <a:t>Bezdrôtové pripojenie </a:t>
            </a:r>
            <a:r>
              <a:rPr lang="sk-SK" dirty="0" smtClean="0">
                <a:solidFill>
                  <a:srgbClr val="FFFF00"/>
                </a:solidFill>
              </a:rPr>
              <a:t>– </a:t>
            </a:r>
            <a:r>
              <a:rPr lang="sk-SK" dirty="0" smtClean="0"/>
              <a:t>WIFI, mobilné pripojenie, satelitné pripojenie.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Pripojenie pomocou káblovej televízie.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Optický internet - </a:t>
            </a:r>
            <a:r>
              <a:rPr lang="sk-SK" dirty="0" smtClean="0"/>
              <a:t>signál </a:t>
            </a:r>
            <a:r>
              <a:rPr lang="sk-SK" dirty="0"/>
              <a:t>je vedený prostredníctvom optického kábla, teda pomocou svetla.</a:t>
            </a:r>
            <a:endParaRPr lang="sk-SK" dirty="0">
              <a:solidFill>
                <a:srgbClr val="FFFF00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9590845"/>
      </p:ext>
    </p:extLst>
  </p:cSld>
  <p:clrMapOvr>
    <a:masterClrMapping/>
  </p:clrMapOvr>
  <p:transition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Elektronický obchod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7313" indent="-50800">
              <a:buNone/>
            </a:pPr>
            <a:r>
              <a:rPr lang="sk-SK" i="1" dirty="0" smtClean="0"/>
              <a:t>Elektronický obchod (e-business) - </a:t>
            </a:r>
            <a:r>
              <a:rPr lang="sk-SK" dirty="0"/>
              <a:t>nakupovanie a predávanie výrobkov alebo služieb cez elektronické systémy ako napríklad internet alebo podobné počítačové siete</a:t>
            </a:r>
            <a:r>
              <a:rPr lang="sk-SK" dirty="0" smtClean="0"/>
              <a:t>.</a:t>
            </a:r>
            <a:endParaRPr lang="sk-SK" i="1" dirty="0" smtClean="0"/>
          </a:p>
          <a:p>
            <a:pPr>
              <a:buNone/>
            </a:pPr>
            <a:endParaRPr lang="sk-SK" i="1" dirty="0" smtClean="0"/>
          </a:p>
          <a:p>
            <a:pPr>
              <a:buNone/>
            </a:pPr>
            <a:r>
              <a:rPr lang="sk-SK" i="1" dirty="0" smtClean="0"/>
              <a:t>Elektronický obchod poskytuje:</a:t>
            </a:r>
          </a:p>
          <a:p>
            <a:r>
              <a:rPr lang="sk-SK" dirty="0" smtClean="0"/>
              <a:t>vysoký stupeň operatívnosti,</a:t>
            </a:r>
          </a:p>
          <a:p>
            <a:r>
              <a:rPr lang="sk-SK" dirty="0" smtClean="0"/>
              <a:t>rýchle získavanie nových zákazníkov.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 err="1" smtClean="0">
                <a:solidFill>
                  <a:srgbClr val="FFFF00"/>
                </a:solidFill>
              </a:rPr>
              <a:t>Cloud</a:t>
            </a:r>
            <a:r>
              <a:rPr lang="sk-SK" sz="4800" b="1" dirty="0" smtClean="0">
                <a:solidFill>
                  <a:srgbClr val="FFFF00"/>
                </a:solidFill>
              </a:rPr>
              <a:t> </a:t>
            </a:r>
            <a:r>
              <a:rPr lang="sk-SK" sz="4800" b="1" dirty="0" err="1" smtClean="0">
                <a:solidFill>
                  <a:srgbClr val="FFFF00"/>
                </a:solidFill>
              </a:rPr>
              <a:t>Computing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Výraz </a:t>
            </a:r>
            <a:r>
              <a:rPr lang="sk-SK" dirty="0" err="1"/>
              <a:t>cloud</a:t>
            </a:r>
            <a:r>
              <a:rPr lang="sk-SK" dirty="0"/>
              <a:t> </a:t>
            </a:r>
            <a:r>
              <a:rPr lang="sk-SK" dirty="0" err="1"/>
              <a:t>computing</a:t>
            </a:r>
            <a:r>
              <a:rPr lang="sk-SK" dirty="0"/>
              <a:t> je možné voľne preložiť ako „výpočtový mrak“ či „virtuálny oblak</a:t>
            </a:r>
            <a:r>
              <a:rPr lang="sk-SK" dirty="0" smtClean="0"/>
              <a:t>“.</a:t>
            </a:r>
          </a:p>
          <a:p>
            <a:r>
              <a:rPr lang="sk-SK" dirty="0"/>
              <a:t>Všeobecne možno </a:t>
            </a:r>
            <a:r>
              <a:rPr lang="sk-SK" dirty="0" err="1"/>
              <a:t>cloud</a:t>
            </a:r>
            <a:r>
              <a:rPr lang="sk-SK" dirty="0"/>
              <a:t> </a:t>
            </a:r>
            <a:r>
              <a:rPr lang="sk-SK" dirty="0" err="1"/>
              <a:t>computing</a:t>
            </a:r>
            <a:r>
              <a:rPr lang="sk-SK" dirty="0"/>
              <a:t> chápať ako ukladanie, spracovanie a využívanie údajov prostredníctvom internetu.</a:t>
            </a:r>
          </a:p>
        </p:txBody>
      </p:sp>
    </p:spTree>
    <p:extLst>
      <p:ext uri="{BB962C8B-B14F-4D97-AF65-F5344CB8AC3E}">
        <p14:creationId xmlns:p14="http://schemas.microsoft.com/office/powerpoint/2010/main" val="2321556125"/>
      </p:ext>
    </p:extLst>
  </p:cSld>
  <p:clrMapOvr>
    <a:masterClrMapping/>
  </p:clrMapOvr>
  <p:transition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Modely nasadenia </a:t>
            </a:r>
            <a:r>
              <a:rPr lang="sk-SK" sz="3600" b="1" dirty="0" err="1" smtClean="0">
                <a:solidFill>
                  <a:srgbClr val="FFFF00"/>
                </a:solidFill>
              </a:rPr>
              <a:t>Cloud</a:t>
            </a:r>
            <a:r>
              <a:rPr lang="sk-SK" sz="3600" b="1" dirty="0" smtClean="0">
                <a:solidFill>
                  <a:srgbClr val="FFFF00"/>
                </a:solidFill>
              </a:rPr>
              <a:t> </a:t>
            </a:r>
            <a:r>
              <a:rPr lang="sk-SK" sz="3600" b="1" dirty="0" err="1" smtClean="0">
                <a:solidFill>
                  <a:srgbClr val="FFFF00"/>
                </a:solidFill>
              </a:rPr>
              <a:t>Computingu</a:t>
            </a:r>
            <a:endParaRPr lang="sk-S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4876800"/>
          </a:xfrm>
        </p:spPr>
        <p:txBody>
          <a:bodyPr>
            <a:noAutofit/>
          </a:bodyPr>
          <a:lstStyle/>
          <a:p>
            <a:r>
              <a:rPr lang="sk-SK" sz="2300" b="1" i="1" dirty="0">
                <a:solidFill>
                  <a:srgbClr val="FFFF00"/>
                </a:solidFill>
              </a:rPr>
              <a:t>Verejný </a:t>
            </a:r>
            <a:r>
              <a:rPr lang="sk-SK" sz="2300" b="1" i="1" dirty="0" err="1">
                <a:solidFill>
                  <a:srgbClr val="FFFF00"/>
                </a:solidFill>
              </a:rPr>
              <a:t>cloud</a:t>
            </a:r>
            <a:r>
              <a:rPr lang="sk-SK" sz="2300" b="1" dirty="0">
                <a:solidFill>
                  <a:srgbClr val="FFFF00"/>
                </a:solidFill>
              </a:rPr>
              <a:t> </a:t>
            </a:r>
            <a:r>
              <a:rPr lang="sk-SK" sz="2300" dirty="0"/>
              <a:t>-</a:t>
            </a:r>
            <a:r>
              <a:rPr lang="sk-SK" sz="2300" b="1" dirty="0"/>
              <a:t> </a:t>
            </a:r>
            <a:r>
              <a:rPr lang="sk-SK" sz="2300" dirty="0"/>
              <a:t>infraštruktúra </a:t>
            </a:r>
            <a:r>
              <a:rPr lang="sk-SK" sz="2300" dirty="0" err="1"/>
              <a:t>cloudu</a:t>
            </a:r>
            <a:r>
              <a:rPr lang="sk-SK" sz="2300" dirty="0"/>
              <a:t> je k dispozícii pre bežnú verejnosť alebo veľké priemyselné podniky a je vo vlastníctve organizácie predávajúcej túto službu</a:t>
            </a:r>
            <a:r>
              <a:rPr lang="sk-SK" sz="2300" dirty="0" smtClean="0"/>
              <a:t>.</a:t>
            </a:r>
          </a:p>
          <a:p>
            <a:r>
              <a:rPr lang="sk-SK" sz="2300" b="1" i="1" dirty="0">
                <a:solidFill>
                  <a:srgbClr val="FFFF00"/>
                </a:solidFill>
              </a:rPr>
              <a:t>Privátny </a:t>
            </a:r>
            <a:r>
              <a:rPr lang="sk-SK" sz="2300" b="1" i="1" dirty="0" err="1">
                <a:solidFill>
                  <a:srgbClr val="FFFF00"/>
                </a:solidFill>
              </a:rPr>
              <a:t>cloud</a:t>
            </a:r>
            <a:r>
              <a:rPr lang="sk-SK" sz="2300" dirty="0">
                <a:solidFill>
                  <a:srgbClr val="FFFF00"/>
                </a:solidFill>
              </a:rPr>
              <a:t> </a:t>
            </a:r>
            <a:r>
              <a:rPr lang="sk-SK" sz="2300" dirty="0"/>
              <a:t>- privátne </a:t>
            </a:r>
            <a:r>
              <a:rPr lang="sk-SK" sz="2300" dirty="0" err="1"/>
              <a:t>cloudy</a:t>
            </a:r>
            <a:r>
              <a:rPr lang="sk-SK" sz="2300" dirty="0"/>
              <a:t> bežia v prevádzke jednej organizácie, kde nie sú zdroje zdieľané inými </a:t>
            </a:r>
            <a:r>
              <a:rPr lang="sk-SK" sz="2300" dirty="0" smtClean="0"/>
              <a:t>subjektmi.</a:t>
            </a:r>
          </a:p>
          <a:p>
            <a:r>
              <a:rPr lang="sk-SK" sz="2300" b="1" i="1" dirty="0">
                <a:solidFill>
                  <a:srgbClr val="FFFF00"/>
                </a:solidFill>
              </a:rPr>
              <a:t>Komunitný </a:t>
            </a:r>
            <a:r>
              <a:rPr lang="sk-SK" sz="2300" b="1" i="1" dirty="0" err="1">
                <a:solidFill>
                  <a:srgbClr val="FFFF00"/>
                </a:solidFill>
              </a:rPr>
              <a:t>cloud</a:t>
            </a:r>
            <a:r>
              <a:rPr lang="sk-SK" sz="2300" dirty="0">
                <a:solidFill>
                  <a:srgbClr val="FFFF00"/>
                </a:solidFill>
              </a:rPr>
              <a:t> </a:t>
            </a:r>
            <a:r>
              <a:rPr lang="sk-SK" sz="2300" dirty="0"/>
              <a:t>- infraštruktúra </a:t>
            </a:r>
            <a:r>
              <a:rPr lang="sk-SK" sz="2300" dirty="0" err="1"/>
              <a:t>cloudu</a:t>
            </a:r>
            <a:r>
              <a:rPr lang="sk-SK" sz="2300" dirty="0"/>
              <a:t> je zdieľaná niekoľkými organizáciami a podporuje špecifickú komunitu, ktorá má spoločné </a:t>
            </a:r>
            <a:r>
              <a:rPr lang="sk-SK" sz="2300" dirty="0" smtClean="0"/>
              <a:t>ciele.</a:t>
            </a:r>
          </a:p>
          <a:p>
            <a:r>
              <a:rPr lang="sk-SK" sz="2300" b="1" i="1" dirty="0">
                <a:solidFill>
                  <a:srgbClr val="FFFF00"/>
                </a:solidFill>
              </a:rPr>
              <a:t>Hybridný </a:t>
            </a:r>
            <a:r>
              <a:rPr lang="sk-SK" sz="2300" b="1" i="1" dirty="0" err="1">
                <a:solidFill>
                  <a:srgbClr val="FFFF00"/>
                </a:solidFill>
              </a:rPr>
              <a:t>cloud</a:t>
            </a:r>
            <a:r>
              <a:rPr lang="sk-SK" sz="2300" dirty="0">
                <a:solidFill>
                  <a:srgbClr val="FFFF00"/>
                </a:solidFill>
              </a:rPr>
              <a:t> </a:t>
            </a:r>
            <a:r>
              <a:rPr lang="sk-SK" sz="2300" dirty="0"/>
              <a:t>- hybridné </a:t>
            </a:r>
            <a:r>
              <a:rPr lang="sk-SK" sz="2300" dirty="0" err="1"/>
              <a:t>cloudy</a:t>
            </a:r>
            <a:r>
              <a:rPr lang="sk-SK" sz="2300" dirty="0"/>
              <a:t> sú kombináciou verejných, ​​súkromných </a:t>
            </a:r>
            <a:r>
              <a:rPr lang="sk-SK" sz="2300" dirty="0" smtClean="0"/>
              <a:t>a </a:t>
            </a:r>
            <a:r>
              <a:rPr lang="sk-SK" sz="2300" dirty="0"/>
              <a:t>komunitných </a:t>
            </a:r>
            <a:r>
              <a:rPr lang="sk-SK" sz="2300" dirty="0" err="1"/>
              <a:t>cloudov</a:t>
            </a:r>
            <a:r>
              <a:rPr lang="sk-SK" sz="2300" dirty="0"/>
              <a:t>. Hybridné </a:t>
            </a:r>
            <a:r>
              <a:rPr lang="sk-SK" sz="2300" dirty="0" err="1"/>
              <a:t>cloudy</a:t>
            </a:r>
            <a:r>
              <a:rPr lang="sk-SK" sz="2300" dirty="0"/>
              <a:t> rozvíjajú schopnosti každého modelu nasadenia </a:t>
            </a:r>
            <a:r>
              <a:rPr lang="sk-SK" sz="2300" dirty="0" err="1"/>
              <a:t>cloudu</a:t>
            </a:r>
            <a:r>
              <a:rPr lang="sk-SK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1680044"/>
      </p:ext>
    </p:extLst>
  </p:cSld>
  <p:clrMapOvr>
    <a:masterClrMapping/>
  </p:clrMapOvr>
  <p:transition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smtClean="0">
                <a:solidFill>
                  <a:srgbClr val="FFFF00"/>
                </a:solidFill>
              </a:rPr>
              <a:t>Služby </a:t>
            </a:r>
            <a:r>
              <a:rPr lang="sk-SK" sz="4800" b="1" dirty="0" err="1" smtClean="0">
                <a:solidFill>
                  <a:srgbClr val="FFFF00"/>
                </a:solidFill>
              </a:rPr>
              <a:t>Cloud</a:t>
            </a:r>
            <a:r>
              <a:rPr lang="sk-SK" sz="4800" b="1" dirty="0" smtClean="0">
                <a:solidFill>
                  <a:srgbClr val="FFFF00"/>
                </a:solidFill>
              </a:rPr>
              <a:t> </a:t>
            </a:r>
            <a:r>
              <a:rPr lang="sk-SK" sz="4800" b="1" dirty="0" err="1">
                <a:solidFill>
                  <a:srgbClr val="FFFF00"/>
                </a:solidFill>
              </a:rPr>
              <a:t>Computingu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924800" cy="3200400"/>
          </a:xfrm>
        </p:spPr>
        <p:txBody>
          <a:bodyPr>
            <a:normAutofit/>
          </a:bodyPr>
          <a:lstStyle/>
          <a:p>
            <a:r>
              <a:rPr lang="sk-SK" b="1" i="1" dirty="0"/>
              <a:t>Softvér ako služba (Software as a Service – </a:t>
            </a:r>
            <a:r>
              <a:rPr lang="sk-SK" b="1" i="1" dirty="0" err="1"/>
              <a:t>SaaS</a:t>
            </a:r>
            <a:r>
              <a:rPr lang="sk-SK" b="1" i="1" dirty="0" smtClean="0"/>
              <a:t>)</a:t>
            </a:r>
          </a:p>
          <a:p>
            <a:r>
              <a:rPr lang="sk-SK" b="1" i="1" dirty="0"/>
              <a:t>Platforma ako služba (</a:t>
            </a:r>
            <a:r>
              <a:rPr lang="sk-SK" b="1" i="1" dirty="0" err="1"/>
              <a:t>Platform</a:t>
            </a:r>
            <a:r>
              <a:rPr lang="sk-SK" b="1" i="1" dirty="0"/>
              <a:t> as a Service – </a:t>
            </a:r>
            <a:r>
              <a:rPr lang="sk-SK" b="1" i="1" dirty="0" err="1"/>
              <a:t>PaaS</a:t>
            </a:r>
            <a:r>
              <a:rPr lang="sk-SK" b="1" i="1" dirty="0" smtClean="0"/>
              <a:t>)</a:t>
            </a:r>
          </a:p>
          <a:p>
            <a:r>
              <a:rPr lang="sk-SK" b="1" i="1" dirty="0"/>
              <a:t>Infraštruktúra ako služba (</a:t>
            </a:r>
            <a:r>
              <a:rPr lang="sk-SK" b="1" i="1" dirty="0" err="1"/>
              <a:t>Infrastructure</a:t>
            </a:r>
            <a:r>
              <a:rPr lang="sk-SK" b="1" i="1" dirty="0"/>
              <a:t> as a Service – </a:t>
            </a:r>
            <a:r>
              <a:rPr lang="sk-SK" b="1" i="1" dirty="0" err="1"/>
              <a:t>IaaS</a:t>
            </a:r>
            <a:r>
              <a:rPr lang="sk-SK" b="1" i="1" dirty="0"/>
              <a:t>)</a:t>
            </a:r>
            <a:endParaRPr lang="sk-SK" dirty="0"/>
          </a:p>
          <a:p>
            <a:pPr marL="36576" indent="0">
              <a:buNone/>
            </a:pPr>
            <a:endParaRPr lang="sk-SK" dirty="0">
              <a:solidFill>
                <a:srgbClr val="FFFF00"/>
              </a:solidFill>
            </a:endParaRPr>
          </a:p>
          <a:p>
            <a:endParaRPr lang="sk-SK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24186"/>
      </p:ext>
    </p:extLst>
  </p:cSld>
  <p:clrMapOvr>
    <a:masterClrMapping/>
  </p:clrMapOvr>
  <p:transition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 rot="20711800">
            <a:off x="426204" y="2673467"/>
            <a:ext cx="874496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k-SK" sz="5400" b="1" cap="none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Ďakujem za pozornosť!</a:t>
            </a:r>
            <a:endParaRPr lang="sk-SK" sz="5400" b="1" cap="none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dirty="0">
                <a:solidFill>
                  <a:srgbClr val="FFFF00"/>
                </a:solidFill>
              </a:rPr>
              <a:t>Základné časti 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sk-SK" sz="3600" dirty="0" smtClean="0">
                <a:solidFill>
                  <a:srgbClr val="FFFF00"/>
                </a:solidFill>
              </a:rPr>
              <a:t>Hardvér</a:t>
            </a:r>
            <a:r>
              <a:rPr lang="sk-SK" sz="3600" dirty="0" smtClean="0"/>
              <a:t> – technické prostriedky siete.</a:t>
            </a:r>
          </a:p>
          <a:p>
            <a:r>
              <a:rPr lang="sk-SK" sz="3600" dirty="0" smtClean="0">
                <a:solidFill>
                  <a:srgbClr val="FFFF00"/>
                </a:solidFill>
              </a:rPr>
              <a:t>Softvér</a:t>
            </a:r>
            <a:r>
              <a:rPr lang="sk-SK" sz="3600" dirty="0" smtClean="0"/>
              <a:t> – programové prostriedky siete.</a:t>
            </a:r>
          </a:p>
          <a:p>
            <a:r>
              <a:rPr lang="sk-SK" sz="3600" dirty="0" err="1" smtClean="0">
                <a:solidFill>
                  <a:srgbClr val="FFFF00"/>
                </a:solidFill>
              </a:rPr>
              <a:t>Orgvér</a:t>
            </a:r>
            <a:r>
              <a:rPr lang="sk-SK" sz="3600" dirty="0" smtClean="0">
                <a:solidFill>
                  <a:srgbClr val="FFFF00"/>
                </a:solidFill>
              </a:rPr>
              <a:t> </a:t>
            </a:r>
            <a:r>
              <a:rPr lang="sk-SK" sz="3600" dirty="0" smtClean="0"/>
              <a:t>– organizačné zabezpečenie siete.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420598805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FF00"/>
                </a:solidFill>
              </a:rPr>
              <a:t>Rozdelenie počítačových sietí</a:t>
            </a:r>
            <a:endParaRPr lang="sk-SK" sz="40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b="1" i="1" dirty="0" smtClean="0"/>
              <a:t>Počítačové siete sa stále rozvíjajú a nie je jednoduché stanoviť presné delenie, najčastejšie používané je:</a:t>
            </a:r>
          </a:p>
          <a:p>
            <a:pPr>
              <a:buNone/>
            </a:pPr>
            <a:endParaRPr lang="sk-SK" b="1" i="1" dirty="0" smtClean="0"/>
          </a:p>
          <a:p>
            <a:r>
              <a:rPr lang="sk-SK" dirty="0" smtClean="0"/>
              <a:t>podľa </a:t>
            </a:r>
            <a:r>
              <a:rPr lang="sk-SK" dirty="0" smtClean="0"/>
              <a:t>architektúry,</a:t>
            </a:r>
          </a:p>
          <a:p>
            <a:r>
              <a:rPr lang="sk-SK" dirty="0" smtClean="0"/>
              <a:t>podľa rozlohy,</a:t>
            </a:r>
          </a:p>
          <a:p>
            <a:r>
              <a:rPr lang="sk-SK" dirty="0" smtClean="0"/>
              <a:t>podľa funkcie.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>
                <a:solidFill>
                  <a:srgbClr val="FFFF00"/>
                </a:solidFill>
              </a:rPr>
              <a:t>Rozdelenie podľa </a:t>
            </a:r>
            <a:r>
              <a:rPr lang="sk-SK" sz="4400" b="1" dirty="0" smtClean="0">
                <a:solidFill>
                  <a:srgbClr val="FFFF00"/>
                </a:solidFill>
              </a:rPr>
              <a:t>architektúry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7467600" cy="2620963"/>
          </a:xfrm>
        </p:spPr>
        <p:txBody>
          <a:bodyPr>
            <a:normAutofit/>
          </a:bodyPr>
          <a:lstStyle/>
          <a:p>
            <a:r>
              <a:rPr lang="sk-SK" sz="3600" b="1" dirty="0"/>
              <a:t>Klient-server architektúra</a:t>
            </a:r>
            <a:r>
              <a:rPr lang="sk-SK" sz="3600" dirty="0"/>
              <a:t> </a:t>
            </a:r>
            <a:endParaRPr lang="sk-SK" sz="3600" dirty="0" smtClean="0"/>
          </a:p>
          <a:p>
            <a:pPr marL="36576" indent="0">
              <a:buNone/>
            </a:pPr>
            <a:endParaRPr lang="sk-SK" sz="3600" dirty="0" smtClean="0"/>
          </a:p>
          <a:p>
            <a:r>
              <a:rPr lang="sk-SK" sz="3600" b="1" dirty="0" err="1" smtClean="0"/>
              <a:t>Peer</a:t>
            </a:r>
            <a:r>
              <a:rPr lang="sk-SK" sz="3600" b="1" dirty="0" smtClean="0"/>
              <a:t>-to-</a:t>
            </a:r>
            <a:r>
              <a:rPr lang="sk-SK" sz="3600" b="1" dirty="0" err="1" smtClean="0"/>
              <a:t>peer</a:t>
            </a:r>
            <a:r>
              <a:rPr lang="sk-SK" sz="3600" b="1" dirty="0" smtClean="0"/>
              <a:t> </a:t>
            </a:r>
            <a:r>
              <a:rPr lang="sk-SK" sz="3600" b="1" dirty="0"/>
              <a:t>(P2P) </a:t>
            </a:r>
            <a:r>
              <a:rPr lang="sk-SK" sz="3600" b="1" dirty="0" smtClean="0"/>
              <a:t>architektúra</a:t>
            </a:r>
            <a:endParaRPr lang="sk-SK" sz="3600" dirty="0"/>
          </a:p>
        </p:txBody>
      </p:sp>
    </p:spTree>
    <p:extLst>
      <p:ext uri="{BB962C8B-B14F-4D97-AF65-F5344CB8AC3E}">
        <p14:creationId xmlns:p14="http://schemas.microsoft.com/office/powerpoint/2010/main" val="21433850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Typy počítačových sietí -podľa rozľahlosti</a:t>
            </a:r>
            <a:endParaRPr lang="sk-SK" sz="36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PAN (</a:t>
            </a:r>
            <a:r>
              <a:rPr lang="sk-SK" dirty="0" err="1" smtClean="0">
                <a:solidFill>
                  <a:srgbClr val="FFFF00"/>
                </a:solidFill>
              </a:rPr>
              <a:t>Personal</a:t>
            </a:r>
            <a:r>
              <a:rPr lang="sk-SK" dirty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Area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Network</a:t>
            </a:r>
            <a:r>
              <a:rPr lang="sk-SK" dirty="0" smtClean="0">
                <a:solidFill>
                  <a:srgbClr val="FFFF00"/>
                </a:solidFill>
              </a:rPr>
              <a:t>)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LAN(</a:t>
            </a:r>
            <a:r>
              <a:rPr lang="sk-SK" dirty="0" err="1" smtClean="0">
                <a:solidFill>
                  <a:srgbClr val="FFFF00"/>
                </a:solidFill>
              </a:rPr>
              <a:t>Local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Area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Network</a:t>
            </a:r>
            <a:r>
              <a:rPr lang="sk-SK" dirty="0" smtClean="0">
                <a:solidFill>
                  <a:srgbClr val="FFFF00"/>
                </a:solidFill>
              </a:rPr>
              <a:t>) </a:t>
            </a:r>
            <a:r>
              <a:rPr lang="sk-SK" dirty="0" smtClean="0"/>
              <a:t>- lokálne siete</a:t>
            </a:r>
          </a:p>
          <a:p>
            <a:pPr>
              <a:buNone/>
            </a:pPr>
            <a:r>
              <a:rPr lang="sk-SK" dirty="0" smtClean="0"/>
              <a:t>     – majú dosah niekoľko desiatok až sto metrov,</a:t>
            </a:r>
          </a:p>
          <a:p>
            <a:pPr marL="808038" indent="-771525">
              <a:buNone/>
            </a:pPr>
            <a:r>
              <a:rPr lang="pl-PL" dirty="0" smtClean="0"/>
              <a:t>     – napr. sieť v rámci jednej organizácie, jednej  budovy.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MAN(</a:t>
            </a:r>
            <a:r>
              <a:rPr lang="sk-SK" dirty="0" err="1" smtClean="0">
                <a:solidFill>
                  <a:srgbClr val="FFFF00"/>
                </a:solidFill>
              </a:rPr>
              <a:t>Metropolitan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Area</a:t>
            </a:r>
            <a:r>
              <a:rPr lang="sk-SK" dirty="0" smtClean="0">
                <a:solidFill>
                  <a:srgbClr val="FFFF00"/>
                </a:solidFill>
              </a:rPr>
              <a:t> </a:t>
            </a:r>
            <a:r>
              <a:rPr lang="sk-SK" dirty="0" err="1" smtClean="0">
                <a:solidFill>
                  <a:srgbClr val="FFFF00"/>
                </a:solidFill>
              </a:rPr>
              <a:t>Network</a:t>
            </a:r>
            <a:r>
              <a:rPr lang="sk-SK" dirty="0" smtClean="0"/>
              <a:t>) </a:t>
            </a:r>
          </a:p>
          <a:p>
            <a:pPr marL="808038" indent="-771525">
              <a:buNone/>
            </a:pPr>
            <a:r>
              <a:rPr lang="sk-SK" dirty="0" smtClean="0"/>
              <a:t>     – sieť zahŕňa územie mesta, rozloha niekoľko  kilometrov,</a:t>
            </a:r>
          </a:p>
          <a:p>
            <a:pPr>
              <a:buNone/>
            </a:pPr>
            <a:r>
              <a:rPr lang="sk-SK" dirty="0" smtClean="0"/>
              <a:t>     – menšia rozloha, ale vyššia prenosová rýchlosť,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WAN (Wide Area Network) </a:t>
            </a:r>
            <a:r>
              <a:rPr lang="en-US" dirty="0" smtClean="0"/>
              <a:t>-</a:t>
            </a:r>
            <a:r>
              <a:rPr lang="sk-SK" dirty="0" smtClean="0"/>
              <a:t> globálna</a:t>
            </a:r>
            <a:r>
              <a:rPr lang="en-US" dirty="0" smtClean="0"/>
              <a:t> </a:t>
            </a:r>
            <a:r>
              <a:rPr lang="sk-SK" dirty="0" smtClean="0"/>
              <a:t>sieť</a:t>
            </a:r>
          </a:p>
          <a:p>
            <a:pPr>
              <a:buNone/>
            </a:pPr>
            <a:r>
              <a:rPr lang="pl-PL" dirty="0" smtClean="0"/>
              <a:t>     – presahujú nielen hranice miest, ale aj kontinentov,</a:t>
            </a:r>
          </a:p>
          <a:p>
            <a:pPr>
              <a:buNone/>
            </a:pPr>
            <a:r>
              <a:rPr lang="sk-SK" dirty="0" smtClean="0"/>
              <a:t>     – typickou sieťou WAN je Internet.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>
                <a:solidFill>
                  <a:srgbClr val="FFFF00"/>
                </a:solidFill>
              </a:rPr>
              <a:t>Rozdelenie počítačov v sieti podľa funkcie</a:t>
            </a:r>
            <a:endParaRPr lang="sk-SK" sz="4000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3400" y="1600200"/>
            <a:ext cx="7924800" cy="4876800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FFFF00"/>
                </a:solidFill>
              </a:rPr>
              <a:t>pracovné stanice </a:t>
            </a:r>
            <a:r>
              <a:rPr lang="sk-SK" dirty="0" smtClean="0"/>
              <a:t>(</a:t>
            </a:r>
            <a:r>
              <a:rPr lang="sk-SK" dirty="0" err="1" smtClean="0"/>
              <a:t>workstation</a:t>
            </a:r>
            <a:r>
              <a:rPr lang="sk-SK" dirty="0" smtClean="0"/>
              <a:t>),</a:t>
            </a:r>
          </a:p>
          <a:p>
            <a:r>
              <a:rPr lang="sk-SK" dirty="0" smtClean="0">
                <a:solidFill>
                  <a:srgbClr val="FFFF00"/>
                </a:solidFill>
              </a:rPr>
              <a:t>obslužné stanice </a:t>
            </a:r>
            <a:r>
              <a:rPr lang="sk-SK" dirty="0" smtClean="0"/>
              <a:t>(server).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</a:rPr>
              <a:t>Pracovná stanica</a:t>
            </a:r>
          </a:p>
          <a:p>
            <a:r>
              <a:rPr lang="sk-SK" dirty="0" smtClean="0"/>
              <a:t>Rozdiel medzi pracovnou stanicou a počítačom nezapojeným do siete je ten, že pracovná stanica môže navyše využívať rôzne služby, ktoré jej lokálna sieť poskytne.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b="1" dirty="0" smtClean="0">
                <a:solidFill>
                  <a:srgbClr val="FFFF00"/>
                </a:solidFill>
              </a:rPr>
              <a:t>Obslužné stanice (server)</a:t>
            </a:r>
            <a:endParaRPr lang="sk-SK" sz="3600" dirty="0" smtClean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8006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Server je počítač, ktorý poskytuje svoje služby a technické zariadenia počítačom zapojeným do siete. </a:t>
            </a:r>
          </a:p>
          <a:p>
            <a:pPr>
              <a:buNone/>
            </a:pPr>
            <a:r>
              <a:rPr lang="sk-SK" dirty="0" smtClean="0">
                <a:solidFill>
                  <a:srgbClr val="FFFF00"/>
                </a:solidFill>
              </a:rPr>
              <a:t>Servery delíme na:</a:t>
            </a:r>
          </a:p>
          <a:p>
            <a:r>
              <a:rPr lang="sk-SK" dirty="0" smtClean="0"/>
              <a:t>súborové servery (</a:t>
            </a:r>
            <a:r>
              <a:rPr lang="sk-SK" dirty="0" err="1" smtClean="0"/>
              <a:t>file</a:t>
            </a:r>
            <a:r>
              <a:rPr lang="sk-SK" dirty="0" smtClean="0"/>
              <a:t> server),</a:t>
            </a:r>
          </a:p>
          <a:p>
            <a:r>
              <a:rPr lang="sk-SK" dirty="0" smtClean="0"/>
              <a:t>tlačové servery (</a:t>
            </a:r>
            <a:r>
              <a:rPr lang="sk-SK" dirty="0" err="1" smtClean="0"/>
              <a:t>print</a:t>
            </a:r>
            <a:r>
              <a:rPr lang="sk-SK" dirty="0" smtClean="0"/>
              <a:t> server),</a:t>
            </a:r>
          </a:p>
          <a:p>
            <a:r>
              <a:rPr lang="sk-SK" dirty="0" smtClean="0"/>
              <a:t>komunikačné servery (napr. poštové -mail server),</a:t>
            </a:r>
          </a:p>
          <a:p>
            <a:r>
              <a:rPr lang="sk-SK" dirty="0" smtClean="0"/>
              <a:t>databázové servery.</a:t>
            </a:r>
          </a:p>
          <a:p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solidFill>
                  <a:srgbClr val="FFFF00"/>
                </a:solidFill>
              </a:rPr>
              <a:t>Topológia siete</a:t>
            </a:r>
            <a:endParaRPr lang="sk-SK" sz="4000" dirty="0">
              <a:solidFill>
                <a:srgbClr val="FFFF00"/>
              </a:solidFill>
            </a:endParaRPr>
          </a:p>
        </p:txBody>
      </p:sp>
      <p:sp>
        <p:nvSpPr>
          <p:cNvPr id="12" name="Zástupný symbol obsahu 11"/>
          <p:cNvSpPr>
            <a:spLocks noGrp="1"/>
          </p:cNvSpPr>
          <p:nvPr>
            <p:ph idx="1"/>
          </p:nvPr>
        </p:nvSpPr>
        <p:spPr>
          <a:xfrm>
            <a:off x="457200" y="1295400"/>
            <a:ext cx="74676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k-SK" b="1" dirty="0" err="1" smtClean="0"/>
              <a:t>Topológia</a:t>
            </a:r>
            <a:r>
              <a:rPr lang="sk-SK" b="1" dirty="0" smtClean="0"/>
              <a:t> siete </a:t>
            </a:r>
            <a:r>
              <a:rPr lang="sk-SK" b="1" i="1" dirty="0" smtClean="0"/>
              <a:t>(fyzické usporiadanie prepojení medzi uzlami siete - mapa siete)</a:t>
            </a:r>
          </a:p>
          <a:p>
            <a:pPr>
              <a:buNone/>
            </a:pPr>
            <a:endParaRPr lang="sk-SK" b="1" i="1" dirty="0" smtClean="0"/>
          </a:p>
          <a:p>
            <a:r>
              <a:rPr lang="sk-SK" b="1" dirty="0" smtClean="0"/>
              <a:t>priame spojenie,</a:t>
            </a:r>
          </a:p>
          <a:p>
            <a:r>
              <a:rPr lang="sk-SK" b="1" dirty="0"/>
              <a:t>hviezdicová </a:t>
            </a:r>
            <a:r>
              <a:rPr lang="sk-SK" b="1" dirty="0" smtClean="0"/>
              <a:t>topológia,</a:t>
            </a:r>
          </a:p>
          <a:p>
            <a:r>
              <a:rPr lang="sk-SK" b="1" dirty="0" smtClean="0"/>
              <a:t>stromová topológia,</a:t>
            </a:r>
          </a:p>
          <a:p>
            <a:r>
              <a:rPr lang="sk-SK" b="1" dirty="0" err="1" smtClean="0"/>
              <a:t>zbernicová</a:t>
            </a:r>
            <a:r>
              <a:rPr lang="sk-SK" b="1" dirty="0" smtClean="0"/>
              <a:t> topológia,</a:t>
            </a:r>
          </a:p>
          <a:p>
            <a:r>
              <a:rPr lang="sk-SK" b="1" dirty="0" smtClean="0"/>
              <a:t>kruhová topológia,</a:t>
            </a:r>
          </a:p>
          <a:p>
            <a:r>
              <a:rPr lang="sk-SK" b="1" dirty="0" smtClean="0"/>
              <a:t>neobmedzená topológia.</a:t>
            </a:r>
          </a:p>
          <a:p>
            <a:pPr marL="36576" indent="0">
              <a:buNone/>
            </a:pPr>
            <a:endParaRPr lang="sk-SK" b="1" dirty="0" smtClean="0"/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1320</Words>
  <Application>Microsoft Office PowerPoint</Application>
  <PresentationFormat>Prezentácia na obrazovke (4:3)</PresentationFormat>
  <Paragraphs>170</Paragraphs>
  <Slides>28</Slides>
  <Notes>14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3" baseType="lpstr">
      <vt:lpstr>Arial</vt:lpstr>
      <vt:lpstr>Calibri</vt:lpstr>
      <vt:lpstr>Franklin Gothic Book</vt:lpstr>
      <vt:lpstr>Wingdings 2</vt:lpstr>
      <vt:lpstr>Technický</vt:lpstr>
      <vt:lpstr>POČÍTAČOVÉ SIETE</vt:lpstr>
      <vt:lpstr>Počítačové siete</vt:lpstr>
      <vt:lpstr>Základné časti PS</vt:lpstr>
      <vt:lpstr>Rozdelenie počítačových sietí</vt:lpstr>
      <vt:lpstr>Rozdelenie podľa architektúry</vt:lpstr>
      <vt:lpstr>Typy počítačových sietí -podľa rozľahlosti</vt:lpstr>
      <vt:lpstr>Rozdelenie počítačov v sieti podľa funkcie</vt:lpstr>
      <vt:lpstr>Obslužné stanice (server)</vt:lpstr>
      <vt:lpstr>Topológia siete</vt:lpstr>
      <vt:lpstr>Priame spojenie</vt:lpstr>
      <vt:lpstr>Hviezdicová topológia</vt:lpstr>
      <vt:lpstr>Stromová topológia</vt:lpstr>
      <vt:lpstr>Zbernicová topológia</vt:lpstr>
      <vt:lpstr>Kruhová topológia</vt:lpstr>
      <vt:lpstr>Neobmedzená topológia</vt:lpstr>
      <vt:lpstr>Technológie prenosu</vt:lpstr>
      <vt:lpstr>Adresovanie</vt:lpstr>
      <vt:lpstr>Prezentácia programu PowerPoint</vt:lpstr>
      <vt:lpstr>INTERNET -“sieť sietí”</vt:lpstr>
      <vt:lpstr>Základné pojmy</vt:lpstr>
      <vt:lpstr>Základné služby Internetu</vt:lpstr>
      <vt:lpstr>Požiadavky na používanie internetových služieb</vt:lpstr>
      <vt:lpstr>Spôsoby pripojenia do internetu</vt:lpstr>
      <vt:lpstr>Elektronický obchod</vt:lpstr>
      <vt:lpstr>Cloud Computing</vt:lpstr>
      <vt:lpstr>Modely nasadenia Cloud Computingu</vt:lpstr>
      <vt:lpstr>Služby Cloud Computingu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POWERPOINT</dc:title>
  <dc:creator>Macaaa</dc:creator>
  <cp:lastModifiedBy>MarcelaH</cp:lastModifiedBy>
  <cp:revision>64</cp:revision>
  <dcterms:created xsi:type="dcterms:W3CDTF">2011-02-17T11:42:37Z</dcterms:created>
  <dcterms:modified xsi:type="dcterms:W3CDTF">2018-11-26T18:05:51Z</dcterms:modified>
</cp:coreProperties>
</file>