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64" r:id="rId3"/>
    <p:sldId id="265" r:id="rId4"/>
    <p:sldId id="266" r:id="rId5"/>
    <p:sldId id="271" r:id="rId6"/>
    <p:sldId id="296" r:id="rId7"/>
    <p:sldId id="297" r:id="rId8"/>
    <p:sldId id="272" r:id="rId9"/>
    <p:sldId id="273" r:id="rId10"/>
    <p:sldId id="274" r:id="rId11"/>
    <p:sldId id="275" r:id="rId12"/>
    <p:sldId id="298" r:id="rId13"/>
    <p:sldId id="257" r:id="rId14"/>
    <p:sldId id="258" r:id="rId15"/>
    <p:sldId id="259" r:id="rId16"/>
    <p:sldId id="260" r:id="rId17"/>
    <p:sldId id="262" r:id="rId18"/>
    <p:sldId id="263" r:id="rId19"/>
    <p:sldId id="276" r:id="rId20"/>
    <p:sldId id="277" r:id="rId21"/>
    <p:sldId id="278" r:id="rId22"/>
    <p:sldId id="279" r:id="rId23"/>
    <p:sldId id="299" r:id="rId24"/>
    <p:sldId id="267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88C52-638A-46B8-9F05-3857F4FB49CE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1F01-7CFC-49D2-B1A3-E8CAAE9641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930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3429000"/>
            <a:ext cx="7620000" cy="914400"/>
          </a:xfrm>
        </p:spPr>
        <p:txBody>
          <a:bodyPr>
            <a:normAutofit/>
          </a:bodyPr>
          <a:lstStyle/>
          <a:p>
            <a:r>
              <a:rPr lang="sk-SK" sz="5400" dirty="0" smtClean="0"/>
              <a:t>POČÍTAČOVÉ INFILTRÁCIE  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62200" y="6248400"/>
            <a:ext cx="6480048" cy="401812"/>
          </a:xfrm>
        </p:spPr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. Marcela </a:t>
            </a:r>
            <a:r>
              <a:rPr lang="en-US" dirty="0" err="1" smtClean="0"/>
              <a:t>Hallov</a:t>
            </a:r>
            <a:r>
              <a:rPr lang="sk-SK" dirty="0" smtClean="0"/>
              <a:t>á, PhD.</a:t>
            </a: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FFFF00"/>
                </a:solidFill>
              </a:rPr>
              <a:t>Spyware</a:t>
            </a:r>
            <a:r>
              <a:rPr lang="sk-SK" sz="3600" b="1" dirty="0" smtClean="0">
                <a:solidFill>
                  <a:srgbClr val="FFFF00"/>
                </a:solidFill>
              </a:rPr>
              <a:t> (tzv. špionážny software)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je program, ktorý využíva Internet k odosielaniu údajov z počítače bez vedomia jeho užívateľa. </a:t>
            </a:r>
          </a:p>
          <a:p>
            <a:r>
              <a:rPr lang="sk-SK" dirty="0" smtClean="0"/>
              <a:t>Na rozdiel od </a:t>
            </a:r>
            <a:r>
              <a:rPr lang="sk-SK" dirty="0" err="1" smtClean="0"/>
              <a:t>backdooru</a:t>
            </a:r>
            <a:r>
              <a:rPr lang="sk-SK" dirty="0" smtClean="0"/>
              <a:t> sú odcudzované len "štatistické" údaje ako je prehľad navštívených stránok či nainštalovaných programov. </a:t>
            </a:r>
          </a:p>
          <a:p>
            <a:r>
              <a:rPr lang="sk-SK" dirty="0" smtClean="0"/>
              <a:t>Táto činnosť býva odôvodňovaná snahou zistiť potreby alebo záujmy užívateľa a tieto informácie využiť pre cielenú reklamu. </a:t>
            </a:r>
          </a:p>
          <a:p>
            <a:r>
              <a:rPr lang="sk-SK" dirty="0" smtClean="0"/>
              <a:t>Nikto však nedokáže zaručiť, že informácie, alebo táto technológia nemôže byť zneužitá.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042987" cy="96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1143000"/>
          </a:xfrm>
        </p:spPr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FFFF00"/>
                </a:solidFill>
              </a:rPr>
              <a:t>Adware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zvyčajne ide o produkt, ktorý znepríjemňuje prácu s PC reklamou. </a:t>
            </a:r>
          </a:p>
          <a:p>
            <a:r>
              <a:rPr lang="sk-SK" dirty="0" smtClean="0"/>
              <a:t>Typickým príznakom sú „vyskakujúce“ </a:t>
            </a:r>
            <a:r>
              <a:rPr lang="sk-SK" dirty="0" err="1" smtClean="0"/>
              <a:t>pop-up</a:t>
            </a:r>
            <a:r>
              <a:rPr lang="sk-SK" dirty="0" smtClean="0"/>
              <a:t> reklamné okná v priebehu surfovania, spoločne s vnucovaním stránok, o ktoré nemá užívateľ záujem. </a:t>
            </a:r>
          </a:p>
          <a:p>
            <a:r>
              <a:rPr lang="sk-SK" dirty="0" smtClean="0"/>
              <a:t>Časť </a:t>
            </a:r>
            <a:r>
              <a:rPr lang="sk-SK" dirty="0" err="1" smtClean="0"/>
              <a:t>Adware</a:t>
            </a:r>
            <a:r>
              <a:rPr lang="sk-SK" dirty="0" smtClean="0"/>
              <a:t> je sprevádzaná tzv. „EULA“ -End </a:t>
            </a:r>
            <a:r>
              <a:rPr lang="sk-SK" dirty="0" err="1" smtClean="0"/>
              <a:t>User</a:t>
            </a:r>
            <a:r>
              <a:rPr lang="sk-SK" dirty="0" smtClean="0"/>
              <a:t> </a:t>
            </a:r>
            <a:r>
              <a:rPr lang="sk-SK" dirty="0" err="1" smtClean="0"/>
              <a:t>License</a:t>
            </a:r>
            <a:r>
              <a:rPr lang="sk-SK" dirty="0" smtClean="0"/>
              <a:t> </a:t>
            </a:r>
            <a:r>
              <a:rPr lang="sk-SK" dirty="0" err="1" smtClean="0"/>
              <a:t>Agreement</a:t>
            </a:r>
            <a:r>
              <a:rPr lang="sk-SK" dirty="0" smtClean="0"/>
              <a:t> – licenčným dohovorom. </a:t>
            </a:r>
          </a:p>
          <a:p>
            <a:r>
              <a:rPr lang="sk-SK" dirty="0" smtClean="0"/>
              <a:t>Užívateľ tak vo veľa prípadoch musí súhlasiť s inštaláciou. </a:t>
            </a:r>
          </a:p>
          <a:p>
            <a:endParaRPr lang="sk-SK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"/>
            <a:ext cx="1138237" cy="85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>
                <a:solidFill>
                  <a:srgbClr val="FFFF00"/>
                </a:solidFill>
              </a:rPr>
              <a:t>Snímače stlačených kláves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4708525"/>
          </a:xfrm>
        </p:spPr>
        <p:txBody>
          <a:bodyPr>
            <a:normAutofit lnSpcReduction="10000"/>
          </a:bodyPr>
          <a:lstStyle/>
          <a:p>
            <a:r>
              <a:rPr lang="sk-SK" dirty="0"/>
              <a:t>Sú to programy, ktoré útočníci využívajú na sledovanie stlačených klávesov užívateľom. </a:t>
            </a:r>
            <a:endParaRPr lang="sk-SK" dirty="0" smtClean="0"/>
          </a:p>
          <a:p>
            <a:r>
              <a:rPr lang="sk-SK" dirty="0" smtClean="0"/>
              <a:t>Takto </a:t>
            </a:r>
            <a:r>
              <a:rPr lang="sk-SK" dirty="0"/>
              <a:t>sa útočník môže dostať k dôležitým informáciám, ako sú napr. mená, heslá, PIN kódy, dátumy narodenia, čísla kreditných kariet a </a:t>
            </a:r>
            <a:r>
              <a:rPr lang="sk-SK" dirty="0" smtClean="0"/>
              <a:t>pod.</a:t>
            </a:r>
          </a:p>
          <a:p>
            <a:r>
              <a:rPr lang="sk-SK" dirty="0" smtClean="0"/>
              <a:t>Takýto </a:t>
            </a:r>
            <a:r>
              <a:rPr lang="sk-SK" dirty="0"/>
              <a:t>program môže byť v počítači nainštalovaný dlhý čas bez toho, aby o tom užívateľ vedel.</a:t>
            </a:r>
          </a:p>
        </p:txBody>
      </p:sp>
    </p:spTree>
    <p:extLst>
      <p:ext uri="{BB962C8B-B14F-4D97-AF65-F5344CB8AC3E}">
        <p14:creationId xmlns:p14="http://schemas.microsoft.com/office/powerpoint/2010/main" val="3910921473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Ochrana počítača pred vírusmi</a:t>
            </a:r>
            <a:endParaRPr lang="sk-SK" sz="36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Tri základné kroky: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používanie </a:t>
            </a:r>
            <a:r>
              <a:rPr lang="sk-SK" dirty="0" err="1" smtClean="0"/>
              <a:t>firewall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pravidelné aktualizácie softvéru v počítači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antivírusová ochrana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rgbClr val="FFFF00"/>
                </a:solidFill>
              </a:rPr>
              <a:t>Firewall</a:t>
            </a:r>
            <a:endParaRPr lang="sk-SK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sk-SK" dirty="0" smtClean="0"/>
              <a:t>predstavuje programové vybavenie (softvér), ktoré vytvára ochrannú hrádzu medzi počítačom a potenciálne škodlivým obsahom na Internete. </a:t>
            </a:r>
          </a:p>
          <a:p>
            <a:r>
              <a:rPr lang="sk-SK" dirty="0" smtClean="0"/>
              <a:t>pomáha počítač chrániť pred </a:t>
            </a:r>
            <a:r>
              <a:rPr lang="sk-SK" dirty="0" err="1" smtClean="0"/>
              <a:t>hackermi</a:t>
            </a:r>
            <a:r>
              <a:rPr lang="sk-SK" dirty="0" smtClean="0"/>
              <a:t> a počítačovými vírusmi a červami,</a:t>
            </a:r>
          </a:p>
          <a:p>
            <a:r>
              <a:rPr lang="sk-SK" dirty="0" smtClean="0"/>
              <a:t>ide o program, ktorý zabezpečuje „ochranu“ PC pred škodlivou komunikáciou zo siete.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i="1" dirty="0" smtClean="0">
                <a:solidFill>
                  <a:srgbClr val="FFFF00"/>
                </a:solidFill>
              </a:rPr>
              <a:t>Pravidelné aktualizácie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sk-SK" sz="3600" b="1" i="1" dirty="0" smtClean="0">
                <a:solidFill>
                  <a:srgbClr val="FFFF00"/>
                </a:solidFill>
              </a:rPr>
              <a:t>softvéru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r>
              <a:rPr lang="sk-SK" dirty="0" smtClean="0"/>
              <a:t>Aktualizácia operačného systému a rôznych utilít (pomocných systémových programov). </a:t>
            </a:r>
          </a:p>
          <a:p>
            <a:r>
              <a:rPr lang="sk-SK" dirty="0" smtClean="0"/>
              <a:t>Aktualizácie chránia počítač pred slabými miestami zabezpečenia, vírusmi, červami a ďalšími ohrozeniami. </a:t>
            </a:r>
          </a:p>
          <a:p>
            <a:r>
              <a:rPr lang="sk-SK" dirty="0" smtClean="0"/>
              <a:t>Antivírusová </a:t>
            </a:r>
            <a:r>
              <a:rPr lang="sk-SK" dirty="0" smtClean="0"/>
              <a:t>ochrana je zabezpečená vtedy, ak je v</a:t>
            </a:r>
            <a:r>
              <a:rPr lang="en-US" dirty="0" smtClean="0"/>
              <a:t> </a:t>
            </a:r>
            <a:r>
              <a:rPr lang="sk-SK" dirty="0" smtClean="0"/>
              <a:t>počítači aktuálna verzia antivírového programu a je zapnutá.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Antivírusový program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sk-SK" dirty="0" smtClean="0"/>
              <a:t>Umožňuje chrániť počítač pred väčšinou vírusov, červov, trójskych koní a ďalších škodlivých programov, ktoré môžu poškodiť počítač. </a:t>
            </a:r>
          </a:p>
          <a:p>
            <a:r>
              <a:rPr lang="sk-SK" dirty="0" smtClean="0"/>
              <a:t>Množstvo nových počítačov je už dodávaných s predinštalovaným antivírusovým programom. </a:t>
            </a:r>
          </a:p>
          <a:p>
            <a:r>
              <a:rPr lang="sk-SK" dirty="0" smtClean="0"/>
              <a:t>Antivírusový program si taktiež môžeme zakúpiť a nainštalovať sami.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Funkcia OS Windows </a:t>
            </a:r>
            <a:r>
              <a:rPr lang="sk-SK" sz="3600" b="1" i="1" dirty="0" smtClean="0">
                <a:solidFill>
                  <a:srgbClr val="FFFF00"/>
                </a:solidFill>
              </a:rPr>
              <a:t>Brána </a:t>
            </a:r>
            <a:r>
              <a:rPr lang="sk-SK" sz="3600" b="1" i="1" dirty="0" err="1" smtClean="0">
                <a:solidFill>
                  <a:srgbClr val="FFFF00"/>
                </a:solidFill>
              </a:rPr>
              <a:t>firewall</a:t>
            </a:r>
            <a:endParaRPr lang="sk-SK" sz="3600" dirty="0" smtClean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je softvérový systém zabezpečenia, </a:t>
            </a:r>
          </a:p>
          <a:p>
            <a:r>
              <a:rPr lang="sk-SK" dirty="0" smtClean="0"/>
              <a:t>pôsobí ako ochranná hranica medzi lokálnym PC, počítačovou sieťou a vonkajším svetom. </a:t>
            </a:r>
          </a:p>
          <a:p>
            <a:r>
              <a:rPr lang="sk-SK" dirty="0" smtClean="0"/>
              <a:t>ide o softvér, ktorý sa používa na nastavenie obmedzení –obmedzenia určujú, ktoré údaje sa môžu dostať z domácej alebo kancelárskej siete na Internet a opačne,</a:t>
            </a:r>
          </a:p>
          <a:p>
            <a:r>
              <a:rPr lang="sk-SK" dirty="0" smtClean="0"/>
              <a:t>funkcia </a:t>
            </a:r>
            <a:r>
              <a:rPr lang="sk-SK" i="1" dirty="0" smtClean="0"/>
              <a:t>Brána </a:t>
            </a:r>
            <a:r>
              <a:rPr lang="sk-SK" i="1" dirty="0" err="1" smtClean="0"/>
              <a:t>firewall</a:t>
            </a:r>
            <a:r>
              <a:rPr lang="sk-SK" i="1" dirty="0" smtClean="0"/>
              <a:t> pre internetové pripojenie pomáha chrániť počítač tým, že ho skrýva pred vonkajšími používateľmi a bráni neoprávneným pripojením k nemu.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Funkcia Automatické aktualizácie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vyhľadá všetky dôležité aktualizácie pre počítač (bezpečnostné, kritické a tzv. </a:t>
            </a:r>
            <a:r>
              <a:rPr lang="sk-SK" dirty="0" err="1" smtClean="0"/>
              <a:t>service</a:t>
            </a:r>
            <a:r>
              <a:rPr lang="sk-SK" dirty="0" smtClean="0"/>
              <a:t> </a:t>
            </a:r>
            <a:r>
              <a:rPr lang="sk-SK" dirty="0" err="1" smtClean="0"/>
              <a:t>pack-y</a:t>
            </a:r>
            <a:r>
              <a:rPr lang="sk-SK" dirty="0" smtClean="0"/>
              <a:t>), </a:t>
            </a:r>
          </a:p>
          <a:p>
            <a:r>
              <a:rPr lang="pl-PL" dirty="0" smtClean="0"/>
              <a:t>automaticky ich stiahne (na pozadí) a nainštaluje do počítača. </a:t>
            </a:r>
          </a:p>
          <a:p>
            <a:pPr>
              <a:buNone/>
            </a:pPr>
            <a:r>
              <a:rPr lang="sk-SK" i="1" dirty="0" smtClean="0">
                <a:solidFill>
                  <a:srgbClr val="FFFF00"/>
                </a:solidFill>
              </a:rPr>
              <a:t>Používateľ sa tak nemusí obávať, že jeho počítač nie je aktualizovaný a nezabezpečený.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i="1" dirty="0" smtClean="0">
                <a:solidFill>
                  <a:srgbClr val="FFFF00"/>
                </a:solidFill>
              </a:rPr>
              <a:t>Právne aspekty používania PC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1981200"/>
            <a:ext cx="74676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Právne aspekty sa týkajú každého užívateľa počítačov, ktorý využíva pri svojej práci rôzne programové vybavenie, a tiež výrobcov programového vybavenia. Dôležité sú aj pre podnikateľov.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i="1" dirty="0" smtClean="0">
                <a:solidFill>
                  <a:srgbClr val="FFFF00"/>
                </a:solidFill>
              </a:rPr>
              <a:t>POČÍTAČOVÉ INFILTRÁCIE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724400"/>
          </a:xfrm>
        </p:spPr>
        <p:txBody>
          <a:bodyPr/>
          <a:lstStyle/>
          <a:p>
            <a:r>
              <a:rPr lang="sk-SK" dirty="0" smtClean="0"/>
              <a:t>akýkoľvek neoprávnený vstup do počítača. Počítačovú infiltráciu môžeme označiť aj názvom </a:t>
            </a:r>
            <a:r>
              <a:rPr lang="sk-SK" i="1" dirty="0" err="1" smtClean="0"/>
              <a:t>Malware</a:t>
            </a:r>
            <a:r>
              <a:rPr lang="sk-SK" i="1" dirty="0" smtClean="0"/>
              <a:t> (</a:t>
            </a:r>
            <a:r>
              <a:rPr lang="sk-SK" i="1" dirty="0" err="1" smtClean="0"/>
              <a:t>MALicious</a:t>
            </a:r>
            <a:r>
              <a:rPr lang="sk-SK" i="1" dirty="0" smtClean="0"/>
              <a:t> </a:t>
            </a:r>
            <a:r>
              <a:rPr lang="sk-SK" i="1" dirty="0" err="1" smtClean="0"/>
              <a:t>softWARE</a:t>
            </a:r>
            <a:r>
              <a:rPr lang="sk-SK" i="1" dirty="0" smtClean="0"/>
              <a:t>), </a:t>
            </a:r>
          </a:p>
          <a:p>
            <a:r>
              <a:rPr lang="sk-SK" dirty="0" smtClean="0"/>
              <a:t>je všeobecné označenie škodlivého softvéru, napr.: vírusy, trójske kone, červy, </a:t>
            </a:r>
            <a:r>
              <a:rPr lang="sk-SK" dirty="0" err="1" smtClean="0"/>
              <a:t>backdoor</a:t>
            </a:r>
            <a:r>
              <a:rPr lang="sk-SK" dirty="0" smtClean="0"/>
              <a:t>, </a:t>
            </a:r>
            <a:r>
              <a:rPr lang="sk-SK" dirty="0" err="1" smtClean="0"/>
              <a:t>spyware</a:t>
            </a:r>
            <a:r>
              <a:rPr lang="sk-SK" dirty="0" smtClean="0"/>
              <a:t>, </a:t>
            </a:r>
            <a:r>
              <a:rPr lang="sk-SK" dirty="0" err="1" smtClean="0"/>
              <a:t>dialer</a:t>
            </a:r>
            <a:r>
              <a:rPr lang="sk-SK" dirty="0" smtClean="0"/>
              <a:t>, </a:t>
            </a:r>
            <a:r>
              <a:rPr lang="sk-SK" dirty="0" err="1" smtClean="0"/>
              <a:t>hoaxy</a:t>
            </a:r>
            <a:r>
              <a:rPr lang="sk-SK" dirty="0" smtClean="0"/>
              <a:t> a iné.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Z hľadiska právnych aspektov by mal užívateľ poznať tieto typy programového vybavenia (softvéru):</a:t>
            </a:r>
            <a:endParaRPr lang="sk-SK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</a:rPr>
              <a:t>Komerčný softvér </a:t>
            </a:r>
          </a:p>
          <a:p>
            <a:r>
              <a:rPr lang="sk-SK" dirty="0" smtClean="0"/>
              <a:t>je vytvorený profesionálnou firmou,</a:t>
            </a:r>
          </a:p>
          <a:p>
            <a:r>
              <a:rPr lang="sk-SK" dirty="0" smtClean="0"/>
              <a:t>je možné ho zakúpiť v obchode,</a:t>
            </a:r>
          </a:p>
          <a:p>
            <a:r>
              <a:rPr lang="sk-SK" dirty="0" smtClean="0"/>
              <a:t>má kvalitný </a:t>
            </a:r>
            <a:r>
              <a:rPr lang="sk-SK" dirty="0" err="1" smtClean="0"/>
              <a:t>support</a:t>
            </a:r>
            <a:r>
              <a:rPr lang="sk-SK" dirty="0" smtClean="0"/>
              <a:t> (podpora),</a:t>
            </a:r>
          </a:p>
          <a:p>
            <a:r>
              <a:rPr lang="sk-SK" dirty="0" smtClean="0"/>
              <a:t>má malú chybovosť.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err="1" smtClean="0">
                <a:solidFill>
                  <a:srgbClr val="FFFF00"/>
                </a:solidFill>
              </a:rPr>
              <a:t>Firmware</a:t>
            </a:r>
            <a:r>
              <a:rPr lang="sk-SK" dirty="0" smtClean="0">
                <a:solidFill>
                  <a:srgbClr val="FFFF00"/>
                </a:solidFill>
              </a:rPr>
              <a:t> (zvláštny druh komerčného softvéru)</a:t>
            </a:r>
          </a:p>
          <a:p>
            <a:r>
              <a:rPr lang="sk-SK" dirty="0" smtClean="0"/>
              <a:t>je vyprodukovaný resp. distribuovaný samotným výrobcom počítačov,</a:t>
            </a:r>
          </a:p>
          <a:p>
            <a:r>
              <a:rPr lang="sk-SK" dirty="0" smtClean="0"/>
              <a:t>získava sa väčšinou priamo pri kúpe počítača,</a:t>
            </a:r>
          </a:p>
          <a:p>
            <a:r>
              <a:rPr lang="sk-SK" dirty="0" smtClean="0"/>
              <a:t>nazýva sa tiež OEM programové vybavenie.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77724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err="1" smtClean="0">
                <a:solidFill>
                  <a:srgbClr val="FFFF00"/>
                </a:solidFill>
              </a:rPr>
              <a:t>Shareware</a:t>
            </a:r>
            <a:r>
              <a:rPr lang="sk-SK" dirty="0" smtClean="0"/>
              <a:t> </a:t>
            </a:r>
          </a:p>
          <a:p>
            <a:r>
              <a:rPr lang="pl-PL" dirty="0" smtClean="0"/>
              <a:t>sú programy s počiatočným manipulačným poplatkom za nakopírovanie,</a:t>
            </a:r>
          </a:p>
          <a:p>
            <a:r>
              <a:rPr lang="sk-SK" dirty="0" smtClean="0"/>
              <a:t>pri komerčnom využívaní sa platí za licenciu autorovi symbolická čiastka (adresu autora a čiastku vypíše program pri spustení),</a:t>
            </a:r>
          </a:p>
          <a:p>
            <a:r>
              <a:rPr lang="sk-SK" dirty="0" smtClean="0"/>
              <a:t>má rôznu kvalitu, od profesionálnych programov až po amatérske.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</a:rPr>
              <a:t>Freeware</a:t>
            </a:r>
          </a:p>
          <a:p>
            <a:r>
              <a:rPr lang="sk-SK" dirty="0" smtClean="0"/>
              <a:t>sa poskytuje všetkým používateľom bez nároku na finančné vyrovnanie a autorské práva (hry, jednoduché programy, propagačné programy –</a:t>
            </a:r>
            <a:r>
              <a:rPr lang="sk-SK" dirty="0" err="1" smtClean="0"/>
              <a:t>demo</a:t>
            </a:r>
            <a:r>
              <a:rPr lang="sk-SK" dirty="0" smtClean="0"/>
              <a:t>),</a:t>
            </a:r>
          </a:p>
          <a:p>
            <a:r>
              <a:rPr lang="sk-SK" dirty="0" smtClean="0"/>
              <a:t>jeho kvalita je rôzna (ako u </a:t>
            </a:r>
            <a:r>
              <a:rPr lang="sk-SK" dirty="0" err="1" smtClean="0"/>
              <a:t>shareware</a:t>
            </a:r>
            <a:r>
              <a:rPr lang="sk-SK" dirty="0" smtClean="0"/>
              <a:t>).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err="1" smtClean="0">
                <a:solidFill>
                  <a:srgbClr val="FFFF00"/>
                </a:solidFill>
              </a:rPr>
              <a:t>Public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domain</a:t>
            </a:r>
            <a:endParaRPr lang="sk-SK" dirty="0" smtClean="0">
              <a:solidFill>
                <a:srgbClr val="FFFF00"/>
              </a:solidFill>
            </a:endParaRPr>
          </a:p>
          <a:p>
            <a:r>
              <a:rPr lang="sk-SK" dirty="0" smtClean="0"/>
              <a:t>sú programy alebo zdrojové texty poskytnuté bez nároku na finančné vyrovnanie,</a:t>
            </a:r>
          </a:p>
          <a:p>
            <a:r>
              <a:rPr lang="sk-SK" dirty="0" smtClean="0"/>
              <a:t>môžu byť ľubovoľne modifikovateľné a používateľné vo vlastných produktoch (freeware to nepovoľuje),</a:t>
            </a:r>
          </a:p>
          <a:p>
            <a:r>
              <a:rPr lang="pl-PL" dirty="0" smtClean="0"/>
              <a:t>ich kvalita je rôzna, spravidla nižšia.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>Každý </a:t>
            </a:r>
            <a:r>
              <a:rPr lang="sk-SK" sz="4000" b="1" dirty="0"/>
              <a:t>užívateľ - zákazník </a:t>
            </a:r>
            <a:r>
              <a:rPr lang="sk-SK" sz="4000" b="1" dirty="0">
                <a:solidFill>
                  <a:srgbClr val="FF0000"/>
                </a:solidFill>
              </a:rPr>
              <a:t>nemôže</a:t>
            </a:r>
            <a:r>
              <a:rPr lang="sk-SK" sz="4000" dirty="0"/>
              <a:t> bez súhlasu autora: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k-SK" dirty="0"/>
              <a:t>Používať program súčasne na viac ako dohodnutom počte počítačov (</a:t>
            </a:r>
            <a:r>
              <a:rPr lang="sk-SK" dirty="0" err="1"/>
              <a:t>mono</a:t>
            </a:r>
            <a:r>
              <a:rPr lang="sk-SK" dirty="0"/>
              <a:t> alebo multilicencia).</a:t>
            </a:r>
          </a:p>
          <a:p>
            <a:pPr lvl="0"/>
            <a:r>
              <a:rPr lang="sk-SK" dirty="0"/>
              <a:t>Vytvoriť ďalšiu kópiu a predať ju na používanie na ďalší počítač.</a:t>
            </a:r>
          </a:p>
          <a:p>
            <a:pPr lvl="0"/>
            <a:r>
              <a:rPr lang="sk-SK" dirty="0"/>
              <a:t>Modifikovať program alebo zaradiť  ho ako súčasť do iného programu.</a:t>
            </a:r>
          </a:p>
          <a:p>
            <a:pPr lvl="0"/>
            <a:r>
              <a:rPr lang="sk-SK" dirty="0"/>
              <a:t>Je povinný zaistiť ochranu programov proti zneužitiu (vhodne uložiť na bezpečné miesto).</a:t>
            </a:r>
          </a:p>
          <a:p>
            <a:pPr lvl="0"/>
            <a:r>
              <a:rPr lang="sk-SK" dirty="0"/>
              <a:t>Kupuje iba právo na používanie programu.</a:t>
            </a:r>
          </a:p>
          <a:p>
            <a:pPr lvl="0"/>
            <a:r>
              <a:rPr lang="sk-SK" dirty="0"/>
              <a:t>Ním zakúpený program zostáva vlastníctvom dodávateľskej organizácie.</a:t>
            </a:r>
          </a:p>
          <a:p>
            <a:pPr lvl="0"/>
            <a:r>
              <a:rPr lang="sk-SK" dirty="0"/>
              <a:t>Operačný systém kupuje ku každému počítaču.</a:t>
            </a:r>
          </a:p>
          <a:p>
            <a:pPr lvl="0"/>
            <a:r>
              <a:rPr lang="sk-SK" dirty="0"/>
              <a:t>Môže však požičať legálne vytvorenú pracovnú kópiu na iný počítač, ak sa počas pôžičky zriekne používania tohto programu.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1391573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 rot="20711800">
            <a:off x="426204" y="2673467"/>
            <a:ext cx="87449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5400" b="1" cap="none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Ďakujem za pozornosť!</a:t>
            </a:r>
            <a:endParaRPr lang="sk-SK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24000" cy="114300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Vírusy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72000"/>
          </a:xfrm>
        </p:spPr>
        <p:txBody>
          <a:bodyPr>
            <a:normAutofit fontScale="92500" lnSpcReduction="10000"/>
          </a:bodyPr>
          <a:lstStyle/>
          <a:p>
            <a:r>
              <a:rPr lang="sk-SK" i="1" dirty="0" smtClean="0">
                <a:solidFill>
                  <a:srgbClr val="FFFF00"/>
                </a:solidFill>
              </a:rPr>
              <a:t>Užívateľské hľadisko: </a:t>
            </a:r>
            <a:r>
              <a:rPr lang="sk-SK" i="1" dirty="0" smtClean="0"/>
              <a:t>Počítačový vírus je jednou z mnohých hrozieb bezpečnosti a integrity počítačových systémov. </a:t>
            </a:r>
          </a:p>
          <a:p>
            <a:r>
              <a:rPr lang="sk-SK" i="1" dirty="0" smtClean="0">
                <a:solidFill>
                  <a:srgbClr val="FFFF00"/>
                </a:solidFill>
              </a:rPr>
              <a:t>Programátorské hľadisko: </a:t>
            </a:r>
            <a:r>
              <a:rPr lang="sk-SK" i="1" dirty="0" smtClean="0"/>
              <a:t>Počítačový vírus je počítačový program, ktorý môže infikovať iný počítačový program takým spôsobom, že do neho skopíruje svoje telo, čím sa infikovaný program stáva prostriedkom pre ďalšiu aktiváciu vírusu. </a:t>
            </a:r>
          </a:p>
          <a:p>
            <a:r>
              <a:rPr lang="sk-SK" dirty="0" smtClean="0"/>
              <a:t>(Autor definície: </a:t>
            </a:r>
            <a:r>
              <a:rPr lang="sk-SK" dirty="0" err="1" smtClean="0"/>
              <a:t>Fred</a:t>
            </a:r>
            <a:r>
              <a:rPr lang="sk-SK" dirty="0" smtClean="0"/>
              <a:t> B. </a:t>
            </a:r>
            <a:r>
              <a:rPr lang="sk-SK" dirty="0" err="1" smtClean="0"/>
              <a:t>Cohen</a:t>
            </a:r>
            <a:r>
              <a:rPr lang="sk-SK" dirty="0" smtClean="0"/>
              <a:t>, antivírusový priekopník)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57199"/>
            <a:ext cx="819150" cy="77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114300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Červy (</a:t>
            </a:r>
            <a:r>
              <a:rPr lang="sk-SK" sz="3600" b="1" dirty="0" err="1" smtClean="0">
                <a:solidFill>
                  <a:srgbClr val="FFFF00"/>
                </a:solidFill>
              </a:rPr>
              <a:t>Worms</a:t>
            </a:r>
            <a:r>
              <a:rPr lang="sk-SK" sz="3600" b="1" dirty="0" smtClean="0">
                <a:solidFill>
                  <a:srgbClr val="FFFF00"/>
                </a:solidFill>
              </a:rPr>
              <a:t>)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sú škodlivé programy schopné pripojiť sa k odoslaným správam, prípadne dokážu tieto správy zostaviť a pridať k nim aj vysvetľujúci text. </a:t>
            </a:r>
          </a:p>
          <a:p>
            <a:r>
              <a:rPr lang="sk-SK" dirty="0" smtClean="0"/>
              <a:t>Je to program, ktorý parazituje v jednom exemplári na hostiteľskom počítači, pričom využíva jeho komunikačné prepojenie s ďalšími počítačmi (napr. E-mail, IRC kanál) </a:t>
            </a:r>
            <a:br>
              <a:rPr lang="sk-SK" dirty="0" smtClean="0"/>
            </a:br>
            <a:r>
              <a:rPr lang="sk-SK" dirty="0" smtClean="0"/>
              <a:t>na svoje ďalšie šírenie. </a:t>
            </a:r>
          </a:p>
          <a:p>
            <a:r>
              <a:rPr lang="sk-SK" dirty="0" smtClean="0"/>
              <a:t>Klasický červ sa teda na rozdiel od vírusu nepripája k žiadnemu hostiteľskému programu, ani sa na lokálnom disku ďalej nešíri.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33400"/>
            <a:ext cx="1219200" cy="70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Trójske kone (Trojan)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sú programy, ktoré okrem užitočnej funkcie obsahujú skrytú časť, ktorá sa dá aktivizovať po splnení určitej podmienky (zvyčajne ide o viazanosť na určitý dátum, napr. 1. apríl, piatok trinásteho, dátum narodenia </a:t>
            </a:r>
            <a:r>
              <a:rPr lang="sk-SK" dirty="0" err="1" smtClean="0"/>
              <a:t>Michelangela</a:t>
            </a:r>
            <a:r>
              <a:rPr lang="sk-SK" dirty="0" smtClean="0"/>
              <a:t> 6. marca, Nový rok alebo Vianoce). </a:t>
            </a:r>
          </a:p>
          <a:p>
            <a:r>
              <a:rPr lang="sk-SK" dirty="0" smtClean="0"/>
              <a:t>Táto ukrytá časť spravidla vykonáva činnosť deštrukčného charakteru (modifikácia údajov, vymazanie súborov, formátovanie disku a pod.).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1219200" cy="92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/>
          <a:lstStyle/>
          <a:p>
            <a:r>
              <a:rPr lang="sk-SK" sz="4800" b="1" dirty="0">
                <a:solidFill>
                  <a:srgbClr val="FFFF00"/>
                </a:solidFill>
              </a:rPr>
              <a:t>Logické bomby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Logická bomba je výraz pre naprogramovanú chybu bežného programu. </a:t>
            </a:r>
            <a:endParaRPr lang="sk-SK" dirty="0" smtClean="0"/>
          </a:p>
          <a:p>
            <a:r>
              <a:rPr lang="sk-SK" dirty="0" smtClean="0"/>
              <a:t>Aplikácia </a:t>
            </a:r>
            <a:r>
              <a:rPr lang="sk-SK" dirty="0"/>
              <a:t>sa napríklad po určitom množstve spustení môže sama vymazať z disku ako súčasť schémy ochrany pred kopírovaním, alebo môžu byť naprogramované ďalšie druhy škodlivého kódu, ktoré sa vykonajú po prípadnom kopírovaní. </a:t>
            </a:r>
          </a:p>
        </p:txBody>
      </p:sp>
      <p:sp>
        <p:nvSpPr>
          <p:cNvPr id="4" name="AutoShape 2" descr="Výsledok vyhľadávania obrázkov pre dopyt logicka bomba"/>
          <p:cNvSpPr>
            <a:spLocks noChangeAspect="1" noChangeArrowheads="1"/>
          </p:cNvSpPr>
          <p:nvPr/>
        </p:nvSpPr>
        <p:spPr bwMode="auto">
          <a:xfrm>
            <a:off x="5562600" y="541337"/>
            <a:ext cx="1600200" cy="160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2175" y="284961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2566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b="1" dirty="0">
                <a:solidFill>
                  <a:srgbClr val="FFFF00"/>
                </a:solidFill>
              </a:rPr>
              <a:t>Sťahovače (</a:t>
            </a:r>
            <a:r>
              <a:rPr lang="sk-SK" sz="4400" b="1" dirty="0" err="1">
                <a:solidFill>
                  <a:srgbClr val="FFFF00"/>
                </a:solidFill>
              </a:rPr>
              <a:t>downloadery</a:t>
            </a:r>
            <a:r>
              <a:rPr lang="sk-SK" sz="4400" b="1" dirty="0">
                <a:solidFill>
                  <a:srgbClr val="FFFF00"/>
                </a:solidFill>
              </a:rPr>
              <a:t>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to škodlivý program, ktorý inštaluje nové programové položky na cieľ </a:t>
            </a:r>
            <a:r>
              <a:rPr lang="sk-SK" dirty="0" smtClean="0"/>
              <a:t>útoku.</a:t>
            </a:r>
          </a:p>
          <a:p>
            <a:r>
              <a:rPr lang="sk-SK" dirty="0" smtClean="0"/>
              <a:t>Obvykle </a:t>
            </a:r>
            <a:r>
              <a:rPr lang="sk-SK" dirty="0"/>
              <a:t>sa do systému dostáva ako príloha e-mailu a potom, čo ho užívateľ spustí, sťahuje škodlivý obsah z webových stránok a po rozbalení sa </a:t>
            </a:r>
            <a:r>
              <a:rPr lang="sk-SK" dirty="0" smtClean="0"/>
              <a:t>aktivuje.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3254921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FFFF00"/>
                </a:solidFill>
              </a:rPr>
              <a:t>Backdoor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je aplikácia, slúžiaca pre vzdialenú správu PC a sama osebe nemusí byť škodlivá, záleží len na osobe, ktorá túto vzdialenú správu vykonáva. </a:t>
            </a:r>
          </a:p>
          <a:p>
            <a:r>
              <a:rPr lang="sk-SK" dirty="0" smtClean="0"/>
              <a:t>Celá komunikácia prebieha vo väčšine prípadov na báze TCP/IP, ktorá v spojení s celosvetovou sieťou Internet umožňuje, aby útočník bol vzdialený tisíce kilometrov od serverovej časti </a:t>
            </a:r>
            <a:r>
              <a:rPr lang="sk-SK" dirty="0" err="1" smtClean="0"/>
              <a:t>backdooru</a:t>
            </a:r>
            <a:r>
              <a:rPr lang="sk-SK" dirty="0" smtClean="0"/>
              <a:t>. </a:t>
            </a:r>
          </a:p>
          <a:p>
            <a:r>
              <a:rPr lang="sk-SK" dirty="0" smtClean="0"/>
              <a:t>Útočník tak môže mať Váš počítač plne k dispozícii, teda všetky údaje, adresy, uložené heslá.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1000"/>
            <a:ext cx="1419225" cy="10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52600" cy="1143000"/>
          </a:xfrm>
        </p:spPr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rgbClr val="FFFF00"/>
                </a:solidFill>
              </a:rPr>
              <a:t>Hoaxy</a:t>
            </a:r>
            <a:endParaRPr lang="sk-SK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sú e-mailové poplašné správy obsahujúce falošné upozornenie na nebezpečenstvo nakazenia sa nejakým novým vírusom, alebo na pohľad dôležitú, užitočnú alebo inak zaujímavú informáciu, ktorú používatelia vlastnoručne šíria, čiže posúvajú svojím spolupracovníkom a priateľom po sieti, čím sa táto správa lavínovito šíri. </a:t>
            </a:r>
          </a:p>
          <a:p>
            <a:r>
              <a:rPr lang="sk-SK" dirty="0" smtClean="0"/>
              <a:t>To spôsobuje dezinformovanie ľudí, nehovoriac o zahlcovaní siete a ďalších dôsledkoch. </a:t>
            </a:r>
          </a:p>
          <a:p>
            <a:r>
              <a:rPr lang="sk-SK" dirty="0" smtClean="0"/>
              <a:t>Príkladom sú </a:t>
            </a:r>
            <a:r>
              <a:rPr lang="sk-SK" dirty="0" err="1" smtClean="0"/>
              <a:t>napr</a:t>
            </a:r>
            <a:r>
              <a:rPr lang="en-US" dirty="0" smtClean="0"/>
              <a:t>. Good Times, Join the Crew, AOL4FREE </a:t>
            </a:r>
            <a:r>
              <a:rPr lang="sk-SK" dirty="0" smtClean="0"/>
              <a:t>a mnohé ďalšie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"/>
            <a:ext cx="1219200" cy="93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1203</Words>
  <Application>Microsoft Office PowerPoint</Application>
  <PresentationFormat>Prezentácia na obrazovke (4:3)</PresentationFormat>
  <Paragraphs>108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Franklin Gothic Book</vt:lpstr>
      <vt:lpstr>Wingdings 2</vt:lpstr>
      <vt:lpstr>Technický</vt:lpstr>
      <vt:lpstr>POČÍTAČOVÉ INFILTRÁCIE  </vt:lpstr>
      <vt:lpstr>POČÍTAČOVÉ INFILTRÁCIE</vt:lpstr>
      <vt:lpstr>Vírusy</vt:lpstr>
      <vt:lpstr>Červy (Worms)</vt:lpstr>
      <vt:lpstr>Trójske kone (Trojan)</vt:lpstr>
      <vt:lpstr>Logické bomby</vt:lpstr>
      <vt:lpstr>Sťahovače (downloadery)</vt:lpstr>
      <vt:lpstr>Backdoor</vt:lpstr>
      <vt:lpstr>Hoaxy</vt:lpstr>
      <vt:lpstr>Spyware (tzv. špionážny software)</vt:lpstr>
      <vt:lpstr>Adware</vt:lpstr>
      <vt:lpstr>Snímače stlačených kláves</vt:lpstr>
      <vt:lpstr>Ochrana počítača pred vírusmi</vt:lpstr>
      <vt:lpstr>Firewall</vt:lpstr>
      <vt:lpstr>Pravidelné aktualizácie softvéru</vt:lpstr>
      <vt:lpstr>Antivírusový program</vt:lpstr>
      <vt:lpstr>Funkcia OS Windows Brána firewall</vt:lpstr>
      <vt:lpstr>Funkcia Automatické aktualizácie</vt:lpstr>
      <vt:lpstr>Právne aspekty používania PC</vt:lpstr>
      <vt:lpstr>Z hľadiska právnych aspektov by mal užívateľ poznať tieto typy programového vybavenia (softvéru):</vt:lpstr>
      <vt:lpstr>Prezentácia programu PowerPoint</vt:lpstr>
      <vt:lpstr>Prezentácia programu PowerPoint</vt:lpstr>
      <vt:lpstr> Každý užívateľ - zákazník nemôže bez súhlasu autora: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POWERPOINT</dc:title>
  <dc:creator>Macaaa</dc:creator>
  <cp:lastModifiedBy>MarcelaH</cp:lastModifiedBy>
  <cp:revision>68</cp:revision>
  <dcterms:created xsi:type="dcterms:W3CDTF">2011-02-17T11:42:37Z</dcterms:created>
  <dcterms:modified xsi:type="dcterms:W3CDTF">2018-11-26T18:07:41Z</dcterms:modified>
</cp:coreProperties>
</file>