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92" autoAdjust="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070D7-3380-4FB1-A103-43F0CB0ECA26}" type="datetimeFigureOut">
              <a:rPr lang="en-US" smtClean="0"/>
              <a:t>10/17/2022</a:t>
            </a:fld>
            <a:endParaRPr lang="en-US"/>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D1543-BE3D-4B73-995A-B5F7BB38BF01}" type="slidenum">
              <a:rPr lang="en-US" smtClean="0"/>
              <a:t>‹#›</a:t>
            </a:fld>
            <a:endParaRPr lang="en-US"/>
          </a:p>
        </p:txBody>
      </p:sp>
    </p:spTree>
    <p:extLst>
      <p:ext uri="{BB962C8B-B14F-4D97-AF65-F5344CB8AC3E}">
        <p14:creationId xmlns:p14="http://schemas.microsoft.com/office/powerpoint/2010/main" val="191177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Figure 30.29 shows parts of three tables that are in a single workbook. (Each table is in its own worksheet and is shown in a separate window.) The tables are named Orders, Customers, and Regions. The Orders table contains information about product orders. The Customers table contains information about the company’s customers. The Regions table contains a region identifier for each state. Notice that the Orders and Customers tables have a </a:t>
            </a:r>
            <a:r>
              <a:rPr lang="en-US" dirty="0" err="1"/>
              <a:t>CustomerID</a:t>
            </a:r>
            <a:r>
              <a:rPr lang="en-US" dirty="0"/>
              <a:t> column in common, and the Customers and Regions tables have a State column in common. The common columns will be used to form relationships among the tables. These relationships are “one-to-many.” For every row in the Orders table, there is exactly one corresponding row in the Customers table, and that row is determined by the </a:t>
            </a:r>
            <a:r>
              <a:rPr lang="en-US" dirty="0" err="1"/>
              <a:t>CustomerID</a:t>
            </a:r>
            <a:r>
              <a:rPr lang="en-US" dirty="0"/>
              <a:t> column. For any row in the Customers table, there can be many rows in the Orders table. The Orders table is the many, and the Customers table is the one in the </a:t>
            </a:r>
            <a:r>
              <a:rPr lang="en-US" dirty="0" err="1"/>
              <a:t>oneto</a:t>
            </a:r>
            <a:r>
              <a:rPr lang="en-US" dirty="0"/>
              <a:t>-many relationship. Similarly, for every row in the Customers table, there is exactly one corresponding row in the Regions table, and that row is determined by the State column. And for any row in Regions, there can be many matching rows in Customers.</a:t>
            </a:r>
          </a:p>
        </p:txBody>
      </p:sp>
      <p:sp>
        <p:nvSpPr>
          <p:cNvPr id="4" name="Zástupný objekt pre číslo snímky 3"/>
          <p:cNvSpPr>
            <a:spLocks noGrp="1"/>
          </p:cNvSpPr>
          <p:nvPr>
            <p:ph type="sldNum" sz="quarter" idx="5"/>
          </p:nvPr>
        </p:nvSpPr>
        <p:spPr/>
        <p:txBody>
          <a:bodyPr/>
          <a:lstStyle/>
          <a:p>
            <a:fld id="{D81D1543-BE3D-4B73-995A-B5F7BB38BF01}" type="slidenum">
              <a:rPr lang="en-US" smtClean="0"/>
              <a:t>2</a:t>
            </a:fld>
            <a:endParaRPr lang="en-US"/>
          </a:p>
        </p:txBody>
      </p:sp>
    </p:spTree>
    <p:extLst>
      <p:ext uri="{BB962C8B-B14F-4D97-AF65-F5344CB8AC3E}">
        <p14:creationId xmlns:p14="http://schemas.microsoft.com/office/powerpoint/2010/main" val="324068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A PivotTable created using the data model has some restrictions, as opposed to a PivotTable created from a single table. Most notably, you can’t group items or create calculated fields or calculated items. </a:t>
            </a:r>
          </a:p>
        </p:txBody>
      </p:sp>
      <p:sp>
        <p:nvSpPr>
          <p:cNvPr id="4" name="Zástupný objekt pre číslo snímky 3"/>
          <p:cNvSpPr>
            <a:spLocks noGrp="1"/>
          </p:cNvSpPr>
          <p:nvPr>
            <p:ph type="sldNum" sz="quarter" idx="5"/>
          </p:nvPr>
        </p:nvSpPr>
        <p:spPr/>
        <p:txBody>
          <a:bodyPr/>
          <a:lstStyle/>
          <a:p>
            <a:fld id="{D81D1543-BE3D-4B73-995A-B5F7BB38BF01}" type="slidenum">
              <a:rPr lang="en-US" smtClean="0"/>
              <a:t>3</a:t>
            </a:fld>
            <a:endParaRPr lang="en-US"/>
          </a:p>
        </p:txBody>
      </p:sp>
    </p:spTree>
    <p:extLst>
      <p:ext uri="{BB962C8B-B14F-4D97-AF65-F5344CB8AC3E}">
        <p14:creationId xmlns:p14="http://schemas.microsoft.com/office/powerpoint/2010/main" val="380332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For this example, the goal is to summarize sales by state, by region, and by year. Notice that the sales and date information is in the Orders table, the state information is in the Customers table, and the region names are in the Regions table. Therefore, all three tables will be used to generate this PivotTable.</a:t>
            </a:r>
            <a:endParaRPr lang="sk-SK" dirty="0"/>
          </a:p>
          <a:p>
            <a:endParaRPr lang="sk-SK" dirty="0"/>
          </a:p>
          <a:p>
            <a:r>
              <a:rPr lang="en-US" dirty="0"/>
              <a:t>You made the Orders table part of the data model when you checked the box creating the PivotTable. The other two tables are not currently part of the data model.</a:t>
            </a:r>
          </a:p>
        </p:txBody>
      </p:sp>
      <p:sp>
        <p:nvSpPr>
          <p:cNvPr id="4" name="Zástupný objekt pre číslo snímky 3"/>
          <p:cNvSpPr>
            <a:spLocks noGrp="1"/>
          </p:cNvSpPr>
          <p:nvPr>
            <p:ph type="sldNum" sz="quarter" idx="5"/>
          </p:nvPr>
        </p:nvSpPr>
        <p:spPr/>
        <p:txBody>
          <a:bodyPr/>
          <a:lstStyle/>
          <a:p>
            <a:fld id="{D81D1543-BE3D-4B73-995A-B5F7BB38BF01}" type="slidenum">
              <a:rPr lang="en-US" smtClean="0"/>
              <a:t>4</a:t>
            </a:fld>
            <a:endParaRPr lang="en-US"/>
          </a:p>
        </p:txBody>
      </p:sp>
    </p:spTree>
    <p:extLst>
      <p:ext uri="{BB962C8B-B14F-4D97-AF65-F5344CB8AC3E}">
        <p14:creationId xmlns:p14="http://schemas.microsoft.com/office/powerpoint/2010/main" val="404142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5"/>
          </p:nvPr>
        </p:nvSpPr>
        <p:spPr/>
        <p:txBody>
          <a:bodyPr/>
          <a:lstStyle/>
          <a:p>
            <a:fld id="{D81D1543-BE3D-4B73-995A-B5F7BB38BF01}" type="slidenum">
              <a:rPr lang="en-US" smtClean="0"/>
              <a:t>5</a:t>
            </a:fld>
            <a:endParaRPr lang="en-US"/>
          </a:p>
        </p:txBody>
      </p:sp>
    </p:spTree>
    <p:extLst>
      <p:ext uri="{BB962C8B-B14F-4D97-AF65-F5344CB8AC3E}">
        <p14:creationId xmlns:p14="http://schemas.microsoft.com/office/powerpoint/2010/main" val="259386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5"/>
          </p:nvPr>
        </p:nvSpPr>
        <p:spPr/>
        <p:txBody>
          <a:bodyPr/>
          <a:lstStyle/>
          <a:p>
            <a:fld id="{D81D1543-BE3D-4B73-995A-B5F7BB38BF01}" type="slidenum">
              <a:rPr lang="en-US" smtClean="0"/>
              <a:t>6</a:t>
            </a:fld>
            <a:endParaRPr lang="en-US"/>
          </a:p>
        </p:txBody>
      </p:sp>
    </p:spTree>
    <p:extLst>
      <p:ext uri="{BB962C8B-B14F-4D97-AF65-F5344CB8AC3E}">
        <p14:creationId xmlns:p14="http://schemas.microsoft.com/office/powerpoint/2010/main" val="107088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The line shows, for example, that approximately 50 percent of all complaints are in the top three categories. </a:t>
            </a:r>
          </a:p>
        </p:txBody>
      </p:sp>
      <p:sp>
        <p:nvSpPr>
          <p:cNvPr id="4" name="Zástupný objekt pre číslo snímky 3"/>
          <p:cNvSpPr>
            <a:spLocks noGrp="1"/>
          </p:cNvSpPr>
          <p:nvPr>
            <p:ph type="sldNum" sz="quarter" idx="5"/>
          </p:nvPr>
        </p:nvSpPr>
        <p:spPr/>
        <p:txBody>
          <a:bodyPr/>
          <a:lstStyle/>
          <a:p>
            <a:fld id="{D81D1543-BE3D-4B73-995A-B5F7BB38BF01}" type="slidenum">
              <a:rPr lang="en-US" smtClean="0"/>
              <a:t>26</a:t>
            </a:fld>
            <a:endParaRPr lang="en-US"/>
          </a:p>
        </p:txBody>
      </p:sp>
    </p:spTree>
    <p:extLst>
      <p:ext uri="{BB962C8B-B14F-4D97-AF65-F5344CB8AC3E}">
        <p14:creationId xmlns:p14="http://schemas.microsoft.com/office/powerpoint/2010/main" val="344489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Waterfall charts typically display the ending total as the last bar, with its origin at zero. To display the total column correctly, select the column, right-click, and choose Set as Total from the shortcut menu.</a:t>
            </a:r>
          </a:p>
        </p:txBody>
      </p:sp>
      <p:sp>
        <p:nvSpPr>
          <p:cNvPr id="4" name="Zástupný objekt pre číslo snímky 3"/>
          <p:cNvSpPr>
            <a:spLocks noGrp="1"/>
          </p:cNvSpPr>
          <p:nvPr>
            <p:ph type="sldNum" sz="quarter" idx="5"/>
          </p:nvPr>
        </p:nvSpPr>
        <p:spPr/>
        <p:txBody>
          <a:bodyPr/>
          <a:lstStyle/>
          <a:p>
            <a:fld id="{D81D1543-BE3D-4B73-995A-B5F7BB38BF01}" type="slidenum">
              <a:rPr lang="en-US" smtClean="0"/>
              <a:t>27</a:t>
            </a:fld>
            <a:endParaRPr lang="en-US"/>
          </a:p>
        </p:txBody>
      </p:sp>
    </p:spTree>
    <p:extLst>
      <p:ext uri="{BB962C8B-B14F-4D97-AF65-F5344CB8AC3E}">
        <p14:creationId xmlns:p14="http://schemas.microsoft.com/office/powerpoint/2010/main" val="42671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5"/>
          </p:nvPr>
        </p:nvSpPr>
        <p:spPr/>
        <p:txBody>
          <a:bodyPr/>
          <a:lstStyle/>
          <a:p>
            <a:fld id="{D81D1543-BE3D-4B73-995A-B5F7BB38BF01}" type="slidenum">
              <a:rPr lang="en-US" smtClean="0"/>
              <a:t>32</a:t>
            </a:fld>
            <a:endParaRPr lang="en-US"/>
          </a:p>
        </p:txBody>
      </p:sp>
    </p:spTree>
    <p:extLst>
      <p:ext uri="{BB962C8B-B14F-4D97-AF65-F5344CB8AC3E}">
        <p14:creationId xmlns:p14="http://schemas.microsoft.com/office/powerpoint/2010/main" val="233434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5"/>
          </p:nvPr>
        </p:nvSpPr>
        <p:spPr/>
        <p:txBody>
          <a:bodyPr/>
          <a:lstStyle/>
          <a:p>
            <a:fld id="{D81D1543-BE3D-4B73-995A-B5F7BB38BF01}" type="slidenum">
              <a:rPr lang="en-US" smtClean="0"/>
              <a:t>33</a:t>
            </a:fld>
            <a:endParaRPr lang="en-US"/>
          </a:p>
        </p:txBody>
      </p:sp>
    </p:spTree>
    <p:extLst>
      <p:ext uri="{BB962C8B-B14F-4D97-AF65-F5344CB8AC3E}">
        <p14:creationId xmlns:p14="http://schemas.microsoft.com/office/powerpoint/2010/main" val="234531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k-SK"/>
              <a:t>Kliknutím upravte štýl predlohy nadpisu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89156933-C959-41D6-8362-CE6CC17BF7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8415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89156933-C959-41D6-8362-CE6CC17BF7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104853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Kliknutím upravte štýl predlohy nadpisu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89156933-C959-41D6-8362-CE6CC17BF7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FFF87A-DAB5-47C0-BEE1-FB7D62CBE34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151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k-SK"/>
              <a:t>Kliknutím upravte štýl predlohy nadpisu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89156933-C959-41D6-8362-CE6CC17BF71D}"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1384504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Kliknutím upravte štýl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89156933-C959-41D6-8362-CE6CC17BF71D}"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FFF87A-DAB5-47C0-BEE1-FB7D62CBE34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221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k-SK"/>
              <a:t>Kliknutím upravte štýl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89156933-C959-41D6-8362-CE6CC17BF71D}"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304550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9156933-C959-41D6-8362-CE6CC17BF7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60334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9156933-C959-41D6-8362-CE6CC17BF7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116244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k-SK"/>
              <a:t>Kliknutím upravte štýl predlohy nadpisu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9156933-C959-41D6-8362-CE6CC17BF7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347259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89156933-C959-41D6-8362-CE6CC17BF7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159730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89156933-C959-41D6-8362-CE6CC17BF71D}"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258362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89156933-C959-41D6-8362-CE6CC17BF71D}"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120224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89156933-C959-41D6-8362-CE6CC17BF71D}"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346965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6933-C959-41D6-8362-CE6CC17BF71D}"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1923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k-SK"/>
              <a:t>Kliknutím upravte štýl predlohy nadpisu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89156933-C959-41D6-8362-CE6CC17BF71D}"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85514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89156933-C959-41D6-8362-CE6CC17BF71D}"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FFF87A-DAB5-47C0-BEE1-FB7D62CBE347}" type="slidenum">
              <a:rPr lang="en-US" smtClean="0"/>
              <a:t>‹#›</a:t>
            </a:fld>
            <a:endParaRPr lang="en-US"/>
          </a:p>
        </p:txBody>
      </p:sp>
    </p:spTree>
    <p:extLst>
      <p:ext uri="{BB962C8B-B14F-4D97-AF65-F5344CB8AC3E}">
        <p14:creationId xmlns:p14="http://schemas.microsoft.com/office/powerpoint/2010/main" val="273661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9156933-C959-41D6-8362-CE6CC17BF71D}" type="datetimeFigureOut">
              <a:rPr lang="en-US" smtClean="0"/>
              <a:t>10/17/2022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5FFF87A-DAB5-47C0-BEE1-FB7D62CBE347}" type="slidenum">
              <a:rPr lang="en-US" smtClean="0"/>
              <a:t>‹#›</a:t>
            </a:fld>
            <a:endParaRPr lang="en-US"/>
          </a:p>
        </p:txBody>
      </p:sp>
    </p:spTree>
    <p:extLst>
      <p:ext uri="{BB962C8B-B14F-4D97-AF65-F5344CB8AC3E}">
        <p14:creationId xmlns:p14="http://schemas.microsoft.com/office/powerpoint/2010/main" val="1202336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12722-0148-8A1B-48C8-7853C30C0CC5}"/>
              </a:ext>
            </a:extLst>
          </p:cNvPr>
          <p:cNvSpPr>
            <a:spLocks noGrp="1"/>
          </p:cNvSpPr>
          <p:nvPr>
            <p:ph type="ctrTitle"/>
          </p:nvPr>
        </p:nvSpPr>
        <p:spPr/>
        <p:txBody>
          <a:bodyPr>
            <a:normAutofit fontScale="90000"/>
          </a:bodyPr>
          <a:lstStyle/>
          <a:p>
            <a:r>
              <a:rPr lang="en-US" b="1" dirty="0"/>
              <a:t>Data models, sparklines, charts, </a:t>
            </a:r>
            <a:r>
              <a:rPr lang="en-US" b="1" dirty="0" err="1"/>
              <a:t>goalseek</a:t>
            </a:r>
            <a:r>
              <a:rPr lang="en-US" b="1" dirty="0"/>
              <a:t>, scenarios</a:t>
            </a:r>
          </a:p>
        </p:txBody>
      </p:sp>
      <p:sp>
        <p:nvSpPr>
          <p:cNvPr id="3" name="Podnadpis 2">
            <a:extLst>
              <a:ext uri="{FF2B5EF4-FFF2-40B4-BE49-F238E27FC236}">
                <a16:creationId xmlns:a16="http://schemas.microsoft.com/office/drawing/2014/main" id="{53EF4D9D-CB88-A360-1908-0182E716C30C}"/>
              </a:ext>
            </a:extLst>
          </p:cNvPr>
          <p:cNvSpPr>
            <a:spLocks noGrp="1"/>
          </p:cNvSpPr>
          <p:nvPr>
            <p:ph type="subTitle" idx="1"/>
          </p:nvPr>
        </p:nvSpPr>
        <p:spPr>
          <a:xfrm>
            <a:off x="2589213" y="5142368"/>
            <a:ext cx="8915399" cy="761294"/>
          </a:xfrm>
        </p:spPr>
        <p:txBody>
          <a:bodyPr/>
          <a:lstStyle/>
          <a:p>
            <a:r>
              <a:rPr lang="sk-SK" b="1" dirty="0"/>
              <a:t>Doc. Ing. Marcela Hallová, PhD.</a:t>
            </a:r>
            <a:endParaRPr lang="en-US" b="1" dirty="0"/>
          </a:p>
        </p:txBody>
      </p:sp>
    </p:spTree>
    <p:extLst>
      <p:ext uri="{BB962C8B-B14F-4D97-AF65-F5344CB8AC3E}">
        <p14:creationId xmlns:p14="http://schemas.microsoft.com/office/powerpoint/2010/main" val="253115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ED2418-0012-DC2A-42EB-755B9561CDAD}"/>
              </a:ext>
            </a:extLst>
          </p:cNvPr>
          <p:cNvSpPr>
            <a:spLocks noGrp="1"/>
          </p:cNvSpPr>
          <p:nvPr>
            <p:ph type="title"/>
          </p:nvPr>
        </p:nvSpPr>
        <p:spPr>
          <a:xfrm>
            <a:off x="2589212" y="362853"/>
            <a:ext cx="8911687" cy="662079"/>
          </a:xfrm>
        </p:spPr>
        <p:txBody>
          <a:bodyPr/>
          <a:lstStyle/>
          <a:p>
            <a:r>
              <a:rPr lang="en-US" b="1" dirty="0"/>
              <a:t>Excel charts</a:t>
            </a:r>
          </a:p>
        </p:txBody>
      </p:sp>
      <p:sp>
        <p:nvSpPr>
          <p:cNvPr id="3" name="Zástupný objekt pre obsah 2">
            <a:extLst>
              <a:ext uri="{FF2B5EF4-FFF2-40B4-BE49-F238E27FC236}">
                <a16:creationId xmlns:a16="http://schemas.microsoft.com/office/drawing/2014/main" id="{9F37585F-4322-AB49-93C8-E8211F83692C}"/>
              </a:ext>
            </a:extLst>
          </p:cNvPr>
          <p:cNvSpPr>
            <a:spLocks noGrp="1"/>
          </p:cNvSpPr>
          <p:nvPr>
            <p:ph idx="1"/>
          </p:nvPr>
        </p:nvSpPr>
        <p:spPr>
          <a:xfrm>
            <a:off x="2589212" y="1457011"/>
            <a:ext cx="8915400" cy="4454211"/>
          </a:xfrm>
        </p:spPr>
        <p:txBody>
          <a:bodyPr>
            <a:normAutofit lnSpcReduction="10000"/>
          </a:bodyPr>
          <a:lstStyle/>
          <a:p>
            <a:r>
              <a:rPr lang="en-US" sz="2800" dirty="0"/>
              <a:t>A chart is a visual representation of numeric values.</a:t>
            </a:r>
            <a:endParaRPr lang="sk-SK" sz="2800" dirty="0"/>
          </a:p>
          <a:p>
            <a:r>
              <a:rPr lang="en-US" sz="2800" dirty="0"/>
              <a:t>Charts (also known</a:t>
            </a:r>
            <a:r>
              <a:rPr lang="sk-SK" sz="2800" dirty="0"/>
              <a:t> </a:t>
            </a:r>
            <a:r>
              <a:rPr lang="en-US" sz="2800" dirty="0"/>
              <a:t>as graphs) have been an integral part of spreadsheets since the early days of Lotus 1-2-3.</a:t>
            </a:r>
            <a:endParaRPr lang="sk-SK" sz="2800" dirty="0"/>
          </a:p>
          <a:p>
            <a:r>
              <a:rPr lang="en-US" sz="2800" dirty="0"/>
              <a:t>Displaying data in a well-conceived chart can make your numbers more understandable. </a:t>
            </a:r>
            <a:endParaRPr lang="sk-SK" sz="2800" dirty="0"/>
          </a:p>
          <a:p>
            <a:r>
              <a:rPr lang="en-US" sz="2800" dirty="0"/>
              <a:t>Because a chart presents a picture, charts are particularly useful for summarizing a series of numbers</a:t>
            </a:r>
            <a:r>
              <a:rPr lang="sk-SK" sz="2800" dirty="0"/>
              <a:t>.</a:t>
            </a:r>
            <a:endParaRPr lang="en-US" sz="2800" dirty="0"/>
          </a:p>
        </p:txBody>
      </p:sp>
    </p:spTree>
    <p:extLst>
      <p:ext uri="{BB962C8B-B14F-4D97-AF65-F5344CB8AC3E}">
        <p14:creationId xmlns:p14="http://schemas.microsoft.com/office/powerpoint/2010/main" val="155814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354F20-2043-BFE5-5430-FA124D4B30FB}"/>
              </a:ext>
            </a:extLst>
          </p:cNvPr>
          <p:cNvSpPr>
            <a:spLocks noGrp="1"/>
          </p:cNvSpPr>
          <p:nvPr>
            <p:ph type="title"/>
          </p:nvPr>
        </p:nvSpPr>
        <p:spPr>
          <a:xfrm>
            <a:off x="2522588" y="306971"/>
            <a:ext cx="4290196" cy="672127"/>
          </a:xfrm>
        </p:spPr>
        <p:txBody>
          <a:bodyPr/>
          <a:lstStyle/>
          <a:p>
            <a:r>
              <a:rPr lang="en-US" b="1" dirty="0"/>
              <a:t>Parts of a chart</a:t>
            </a:r>
          </a:p>
        </p:txBody>
      </p:sp>
      <p:pic>
        <p:nvPicPr>
          <p:cNvPr id="5" name="Obrázok 4">
            <a:extLst>
              <a:ext uri="{FF2B5EF4-FFF2-40B4-BE49-F238E27FC236}">
                <a16:creationId xmlns:a16="http://schemas.microsoft.com/office/drawing/2014/main" id="{9575B854-2BCB-0936-614B-3F3A30C1CED1}"/>
              </a:ext>
            </a:extLst>
          </p:cNvPr>
          <p:cNvPicPr>
            <a:picLocks noChangeAspect="1"/>
          </p:cNvPicPr>
          <p:nvPr/>
        </p:nvPicPr>
        <p:blipFill>
          <a:blip r:embed="rId2"/>
          <a:stretch>
            <a:fillRect/>
          </a:stretch>
        </p:blipFill>
        <p:spPr>
          <a:xfrm>
            <a:off x="2522587" y="1267871"/>
            <a:ext cx="7334845" cy="5200246"/>
          </a:xfrm>
          <a:prstGeom prst="rect">
            <a:avLst/>
          </a:prstGeom>
        </p:spPr>
      </p:pic>
    </p:spTree>
    <p:extLst>
      <p:ext uri="{BB962C8B-B14F-4D97-AF65-F5344CB8AC3E}">
        <p14:creationId xmlns:p14="http://schemas.microsoft.com/office/powerpoint/2010/main" val="403726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DCEC47-C53E-2024-1B02-46620D2B5648}"/>
              </a:ext>
            </a:extLst>
          </p:cNvPr>
          <p:cNvSpPr>
            <a:spLocks noGrp="1"/>
          </p:cNvSpPr>
          <p:nvPr>
            <p:ph type="title"/>
          </p:nvPr>
        </p:nvSpPr>
        <p:spPr>
          <a:xfrm>
            <a:off x="2592926" y="624110"/>
            <a:ext cx="4079180" cy="601789"/>
          </a:xfrm>
        </p:spPr>
        <p:txBody>
          <a:bodyPr>
            <a:normAutofit fontScale="90000"/>
          </a:bodyPr>
          <a:lstStyle/>
          <a:p>
            <a:r>
              <a:rPr lang="en-US" b="1" dirty="0"/>
              <a:t>Chart limitations</a:t>
            </a:r>
          </a:p>
        </p:txBody>
      </p:sp>
      <p:graphicFrame>
        <p:nvGraphicFramePr>
          <p:cNvPr id="6" name="Tabuľka 6">
            <a:extLst>
              <a:ext uri="{FF2B5EF4-FFF2-40B4-BE49-F238E27FC236}">
                <a16:creationId xmlns:a16="http://schemas.microsoft.com/office/drawing/2014/main" id="{90C7561B-13D4-62E0-8F66-782D08562342}"/>
              </a:ext>
            </a:extLst>
          </p:cNvPr>
          <p:cNvGraphicFramePr>
            <a:graphicFrameLocks noGrp="1"/>
          </p:cNvGraphicFramePr>
          <p:nvPr>
            <p:extLst>
              <p:ext uri="{D42A27DB-BD31-4B8C-83A1-F6EECF244321}">
                <p14:modId xmlns:p14="http://schemas.microsoft.com/office/powerpoint/2010/main" val="2580081257"/>
              </p:ext>
            </p:extLst>
          </p:nvPr>
        </p:nvGraphicFramePr>
        <p:xfrm>
          <a:off x="2559431" y="1495776"/>
          <a:ext cx="8850366" cy="4738114"/>
        </p:xfrm>
        <a:graphic>
          <a:graphicData uri="http://schemas.openxmlformats.org/drawingml/2006/table">
            <a:tbl>
              <a:tblPr firstRow="1" bandRow="1">
                <a:tableStyleId>{5C22544A-7EE6-4342-B048-85BDC9FD1C3A}</a:tableStyleId>
              </a:tblPr>
              <a:tblGrid>
                <a:gridCol w="4425183">
                  <a:extLst>
                    <a:ext uri="{9D8B030D-6E8A-4147-A177-3AD203B41FA5}">
                      <a16:colId xmlns:a16="http://schemas.microsoft.com/office/drawing/2014/main" val="2531295735"/>
                    </a:ext>
                  </a:extLst>
                </a:gridCol>
                <a:gridCol w="4425183">
                  <a:extLst>
                    <a:ext uri="{9D8B030D-6E8A-4147-A177-3AD203B41FA5}">
                      <a16:colId xmlns:a16="http://schemas.microsoft.com/office/drawing/2014/main" val="3251863825"/>
                    </a:ext>
                  </a:extLst>
                </a:gridCol>
              </a:tblGrid>
              <a:tr h="545168">
                <a:tc>
                  <a:txBody>
                    <a:bodyPr/>
                    <a:lstStyle/>
                    <a:p>
                      <a:r>
                        <a:rPr lang="en-US" sz="2400" noProof="0"/>
                        <a:t>Item</a:t>
                      </a:r>
                    </a:p>
                  </a:txBody>
                  <a:tcPr/>
                </a:tc>
                <a:tc>
                  <a:txBody>
                    <a:bodyPr/>
                    <a:lstStyle/>
                    <a:p>
                      <a:r>
                        <a:rPr lang="en-US" sz="2400" noProof="0"/>
                        <a:t>Limitation</a:t>
                      </a:r>
                    </a:p>
                  </a:txBody>
                  <a:tcPr/>
                </a:tc>
                <a:extLst>
                  <a:ext uri="{0D108BD9-81ED-4DB2-BD59-A6C34878D82A}">
                    <a16:rowId xmlns:a16="http://schemas.microsoft.com/office/drawing/2014/main" val="478116941"/>
                  </a:ext>
                </a:extLst>
              </a:tr>
              <a:tr h="538936">
                <a:tc>
                  <a:txBody>
                    <a:bodyPr/>
                    <a:lstStyle/>
                    <a:p>
                      <a:r>
                        <a:rPr lang="en-US" sz="2400" noProof="0"/>
                        <a:t>Charts in a worksheet</a:t>
                      </a:r>
                    </a:p>
                  </a:txBody>
                  <a:tcPr/>
                </a:tc>
                <a:tc>
                  <a:txBody>
                    <a:bodyPr/>
                    <a:lstStyle/>
                    <a:p>
                      <a:r>
                        <a:rPr lang="en-US" sz="2400" noProof="0"/>
                        <a:t>Limited by available memory</a:t>
                      </a:r>
                    </a:p>
                  </a:txBody>
                  <a:tcPr/>
                </a:tc>
                <a:extLst>
                  <a:ext uri="{0D108BD9-81ED-4DB2-BD59-A6C34878D82A}">
                    <a16:rowId xmlns:a16="http://schemas.microsoft.com/office/drawing/2014/main" val="171542075"/>
                  </a:ext>
                </a:extLst>
              </a:tr>
              <a:tr h="538936">
                <a:tc>
                  <a:txBody>
                    <a:bodyPr/>
                    <a:lstStyle/>
                    <a:p>
                      <a:r>
                        <a:rPr lang="en-US" sz="2400" noProof="0"/>
                        <a:t>Worksheets referred to by a chart</a:t>
                      </a:r>
                    </a:p>
                  </a:txBody>
                  <a:tcPr/>
                </a:tc>
                <a:tc>
                  <a:txBody>
                    <a:bodyPr/>
                    <a:lstStyle/>
                    <a:p>
                      <a:r>
                        <a:rPr lang="en-US" sz="2400" noProof="0"/>
                        <a:t>255</a:t>
                      </a:r>
                    </a:p>
                  </a:txBody>
                  <a:tcPr/>
                </a:tc>
                <a:extLst>
                  <a:ext uri="{0D108BD9-81ED-4DB2-BD59-A6C34878D82A}">
                    <a16:rowId xmlns:a16="http://schemas.microsoft.com/office/drawing/2014/main" val="823760133"/>
                  </a:ext>
                </a:extLst>
              </a:tr>
              <a:tr h="538936">
                <a:tc>
                  <a:txBody>
                    <a:bodyPr/>
                    <a:lstStyle/>
                    <a:p>
                      <a:r>
                        <a:rPr lang="en-US" sz="2400" noProof="0"/>
                        <a:t>Data series in a chart</a:t>
                      </a:r>
                    </a:p>
                  </a:txBody>
                  <a:tcPr/>
                </a:tc>
                <a:tc>
                  <a:txBody>
                    <a:bodyPr/>
                    <a:lstStyle/>
                    <a:p>
                      <a:r>
                        <a:rPr lang="en-US" sz="2400" noProof="0"/>
                        <a:t>255</a:t>
                      </a:r>
                    </a:p>
                  </a:txBody>
                  <a:tcPr/>
                </a:tc>
                <a:extLst>
                  <a:ext uri="{0D108BD9-81ED-4DB2-BD59-A6C34878D82A}">
                    <a16:rowId xmlns:a16="http://schemas.microsoft.com/office/drawing/2014/main" val="2571794286"/>
                  </a:ext>
                </a:extLst>
              </a:tr>
              <a:tr h="538936">
                <a:tc>
                  <a:txBody>
                    <a:bodyPr/>
                    <a:lstStyle/>
                    <a:p>
                      <a:r>
                        <a:rPr lang="en-US" sz="2400" noProof="0"/>
                        <a:t>Data points in a data series</a:t>
                      </a:r>
                    </a:p>
                  </a:txBody>
                  <a:tcPr/>
                </a:tc>
                <a:tc>
                  <a:txBody>
                    <a:bodyPr/>
                    <a:lstStyle/>
                    <a:p>
                      <a:r>
                        <a:rPr lang="en-US" sz="2400" noProof="0"/>
                        <a:t>32 000</a:t>
                      </a:r>
                    </a:p>
                  </a:txBody>
                  <a:tcPr/>
                </a:tc>
                <a:extLst>
                  <a:ext uri="{0D108BD9-81ED-4DB2-BD59-A6C34878D82A}">
                    <a16:rowId xmlns:a16="http://schemas.microsoft.com/office/drawing/2014/main" val="2966386663"/>
                  </a:ext>
                </a:extLst>
              </a:tr>
              <a:tr h="930218">
                <a:tc>
                  <a:txBody>
                    <a:bodyPr/>
                    <a:lstStyle/>
                    <a:p>
                      <a:r>
                        <a:rPr lang="en-US" sz="2400" noProof="0"/>
                        <a:t>Data points in a data series (3-D charts</a:t>
                      </a:r>
                    </a:p>
                  </a:txBody>
                  <a:tcPr/>
                </a:tc>
                <a:tc>
                  <a:txBody>
                    <a:bodyPr/>
                    <a:lstStyle/>
                    <a:p>
                      <a:r>
                        <a:rPr lang="en-US" sz="2400" noProof="0"/>
                        <a:t>4 000</a:t>
                      </a:r>
                    </a:p>
                  </a:txBody>
                  <a:tcPr/>
                </a:tc>
                <a:extLst>
                  <a:ext uri="{0D108BD9-81ED-4DB2-BD59-A6C34878D82A}">
                    <a16:rowId xmlns:a16="http://schemas.microsoft.com/office/drawing/2014/main" val="3679668392"/>
                  </a:ext>
                </a:extLst>
              </a:tr>
              <a:tr h="538936">
                <a:tc>
                  <a:txBody>
                    <a:bodyPr/>
                    <a:lstStyle/>
                    <a:p>
                      <a:r>
                        <a:rPr lang="en-US" sz="2400" noProof="0"/>
                        <a:t>Total data points in a chart</a:t>
                      </a:r>
                    </a:p>
                  </a:txBody>
                  <a:tcPr/>
                </a:tc>
                <a:tc>
                  <a:txBody>
                    <a:bodyPr/>
                    <a:lstStyle/>
                    <a:p>
                      <a:r>
                        <a:rPr lang="en-US" sz="2400" noProof="0" dirty="0"/>
                        <a:t>256 000</a:t>
                      </a:r>
                    </a:p>
                  </a:txBody>
                  <a:tcPr/>
                </a:tc>
                <a:extLst>
                  <a:ext uri="{0D108BD9-81ED-4DB2-BD59-A6C34878D82A}">
                    <a16:rowId xmlns:a16="http://schemas.microsoft.com/office/drawing/2014/main" val="17486530"/>
                  </a:ext>
                </a:extLst>
              </a:tr>
            </a:tbl>
          </a:graphicData>
        </a:graphic>
      </p:graphicFrame>
    </p:spTree>
    <p:extLst>
      <p:ext uri="{BB962C8B-B14F-4D97-AF65-F5344CB8AC3E}">
        <p14:creationId xmlns:p14="http://schemas.microsoft.com/office/powerpoint/2010/main" val="172757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690BBE-810A-CECD-D0BC-6410E41D9CEA}"/>
              </a:ext>
            </a:extLst>
          </p:cNvPr>
          <p:cNvSpPr>
            <a:spLocks noGrp="1"/>
          </p:cNvSpPr>
          <p:nvPr>
            <p:ph type="title"/>
          </p:nvPr>
        </p:nvSpPr>
        <p:spPr>
          <a:xfrm>
            <a:off x="2592926" y="624110"/>
            <a:ext cx="6189334" cy="702272"/>
          </a:xfrm>
        </p:spPr>
        <p:txBody>
          <a:bodyPr/>
          <a:lstStyle/>
          <a:p>
            <a:r>
              <a:rPr lang="en-US" b="1" dirty="0"/>
              <a:t>Creating the chart</a:t>
            </a:r>
          </a:p>
        </p:txBody>
      </p:sp>
      <p:sp>
        <p:nvSpPr>
          <p:cNvPr id="3" name="Zástupný objekt pre obsah 2">
            <a:extLst>
              <a:ext uri="{FF2B5EF4-FFF2-40B4-BE49-F238E27FC236}">
                <a16:creationId xmlns:a16="http://schemas.microsoft.com/office/drawing/2014/main" id="{0276A8F3-FF6E-CD8E-3B5F-F0B349BB6EBA}"/>
              </a:ext>
            </a:extLst>
          </p:cNvPr>
          <p:cNvSpPr>
            <a:spLocks noGrp="1"/>
          </p:cNvSpPr>
          <p:nvPr>
            <p:ph idx="1"/>
          </p:nvPr>
        </p:nvSpPr>
        <p:spPr>
          <a:xfrm>
            <a:off x="2589212" y="1477108"/>
            <a:ext cx="8915400" cy="4434114"/>
          </a:xfrm>
        </p:spPr>
        <p:txBody>
          <a:bodyPr>
            <a:normAutofit/>
          </a:bodyPr>
          <a:lstStyle/>
          <a:p>
            <a:pPr>
              <a:buFont typeface="+mj-lt"/>
              <a:buAutoNum type="arabicParenR"/>
            </a:pPr>
            <a:r>
              <a:rPr lang="en-US" sz="2800" dirty="0"/>
              <a:t>Select the data you want to use in the chart. Make sure you select the column</a:t>
            </a:r>
            <a:r>
              <a:rPr lang="sk-SK" sz="2800" dirty="0"/>
              <a:t> </a:t>
            </a:r>
            <a:r>
              <a:rPr lang="en-US" sz="2800" dirty="0"/>
              <a:t>headers if the data has them</a:t>
            </a:r>
            <a:r>
              <a:rPr lang="sk-SK" sz="2800" dirty="0"/>
              <a:t>.</a:t>
            </a:r>
          </a:p>
          <a:p>
            <a:pPr>
              <a:buFont typeface="+mj-lt"/>
              <a:buAutoNum type="arabicParenR"/>
            </a:pPr>
            <a:r>
              <a:rPr lang="en-US" sz="2800" dirty="0"/>
              <a:t>Click the Insert tab and then click a Chart icon in the Charts group. The icon</a:t>
            </a:r>
            <a:r>
              <a:rPr lang="sk-SK" sz="2800" dirty="0"/>
              <a:t> </a:t>
            </a:r>
            <a:r>
              <a:rPr lang="en-US" sz="2800" dirty="0"/>
              <a:t>expands into a gallery list that shows chart subtypes for the selected chart type</a:t>
            </a:r>
            <a:r>
              <a:rPr lang="sk-SK" sz="2800" dirty="0"/>
              <a:t>.</a:t>
            </a:r>
          </a:p>
          <a:p>
            <a:pPr>
              <a:buFont typeface="+mj-lt"/>
              <a:buAutoNum type="arabicParenR"/>
            </a:pPr>
            <a:r>
              <a:rPr lang="en-US" sz="2800" dirty="0"/>
              <a:t>Click a Chart subtype, and Excel then creates the chart of the specified type. </a:t>
            </a:r>
          </a:p>
        </p:txBody>
      </p:sp>
    </p:spTree>
    <p:extLst>
      <p:ext uri="{BB962C8B-B14F-4D97-AF65-F5344CB8AC3E}">
        <p14:creationId xmlns:p14="http://schemas.microsoft.com/office/powerpoint/2010/main" val="33781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48AB32-F1D1-3B0E-0F42-AEED4BF54C2E}"/>
              </a:ext>
            </a:extLst>
          </p:cNvPr>
          <p:cNvSpPr>
            <a:spLocks noGrp="1"/>
          </p:cNvSpPr>
          <p:nvPr>
            <p:ph type="title"/>
          </p:nvPr>
        </p:nvSpPr>
        <p:spPr>
          <a:xfrm>
            <a:off x="2589212" y="274651"/>
            <a:ext cx="8911687" cy="672127"/>
          </a:xfrm>
        </p:spPr>
        <p:txBody>
          <a:bodyPr/>
          <a:lstStyle/>
          <a:p>
            <a:r>
              <a:rPr lang="en-US" b="1" dirty="0"/>
              <a:t>Column charts</a:t>
            </a:r>
          </a:p>
        </p:txBody>
      </p:sp>
      <p:sp>
        <p:nvSpPr>
          <p:cNvPr id="3" name="Zástupný objekt pre obsah 2">
            <a:extLst>
              <a:ext uri="{FF2B5EF4-FFF2-40B4-BE49-F238E27FC236}">
                <a16:creationId xmlns:a16="http://schemas.microsoft.com/office/drawing/2014/main" id="{ABFD1BC0-09AE-C4E6-4028-DE36AB98EFF9}"/>
              </a:ext>
            </a:extLst>
          </p:cNvPr>
          <p:cNvSpPr>
            <a:spLocks noGrp="1"/>
          </p:cNvSpPr>
          <p:nvPr>
            <p:ph idx="1"/>
          </p:nvPr>
        </p:nvSpPr>
        <p:spPr>
          <a:xfrm>
            <a:off x="2589212" y="1306285"/>
            <a:ext cx="8915400" cy="4963885"/>
          </a:xfrm>
        </p:spPr>
        <p:txBody>
          <a:bodyPr>
            <a:normAutofit fontScale="92500" lnSpcReduction="10000"/>
          </a:bodyPr>
          <a:lstStyle/>
          <a:p>
            <a:r>
              <a:rPr lang="en-US" sz="2400" dirty="0"/>
              <a:t>Probably the most common chart type is the column chart, which displays each data point</a:t>
            </a:r>
            <a:r>
              <a:rPr lang="sk-SK" sz="2400" dirty="0"/>
              <a:t> </a:t>
            </a:r>
            <a:r>
              <a:rPr lang="en-US" sz="2400" dirty="0"/>
              <a:t>as a vertical column, the height of which corresponds to the value.</a:t>
            </a:r>
            <a:endParaRPr lang="sk-SK" sz="2400" dirty="0"/>
          </a:p>
          <a:p>
            <a:r>
              <a:rPr lang="en-US" sz="2400" dirty="0"/>
              <a:t>The value scale is displayed on the vertical axis, which is usually on the left side of the chart</a:t>
            </a:r>
            <a:r>
              <a:rPr lang="sk-SK" sz="2400" dirty="0"/>
              <a:t>.</a:t>
            </a:r>
          </a:p>
          <a:p>
            <a:r>
              <a:rPr lang="en-US" sz="2400" dirty="0"/>
              <a:t>You can specify</a:t>
            </a:r>
            <a:r>
              <a:rPr lang="sk-SK" sz="2400" dirty="0"/>
              <a:t> </a:t>
            </a:r>
            <a:r>
              <a:rPr lang="en-US" sz="2400" dirty="0"/>
              <a:t>any number of data series, and the corresponding data points from each series can be</a:t>
            </a:r>
            <a:r>
              <a:rPr lang="sk-SK" sz="2400" dirty="0"/>
              <a:t> </a:t>
            </a:r>
            <a:r>
              <a:rPr lang="en-US" sz="2400" dirty="0"/>
              <a:t>stacked on top of each other.</a:t>
            </a:r>
            <a:endParaRPr lang="sk-SK" sz="2400" dirty="0"/>
          </a:p>
          <a:p>
            <a:r>
              <a:rPr lang="en-US" sz="2400" dirty="0"/>
              <a:t>Typically, each data series is depicted in a different color or</a:t>
            </a:r>
            <a:r>
              <a:rPr lang="sk-SK" sz="2400" dirty="0"/>
              <a:t> </a:t>
            </a:r>
            <a:r>
              <a:rPr lang="en-US" sz="2400" dirty="0"/>
              <a:t>pattern. </a:t>
            </a:r>
            <a:endParaRPr lang="sk-SK" sz="2400" dirty="0"/>
          </a:p>
          <a:p>
            <a:r>
              <a:rPr lang="en-US" sz="2400" dirty="0"/>
              <a:t>Column charts are often used to compare discrete items, and they can depict the differences between items in a series or items across multiple series. </a:t>
            </a:r>
            <a:endParaRPr lang="sk-SK" sz="2400" dirty="0"/>
          </a:p>
          <a:p>
            <a:r>
              <a:rPr lang="en-US" sz="2400" dirty="0"/>
              <a:t>Excel offers seven column</a:t>
            </a:r>
            <a:r>
              <a:rPr lang="sk-SK" sz="2400" dirty="0"/>
              <a:t> </a:t>
            </a:r>
            <a:r>
              <a:rPr lang="en-US" sz="2400" dirty="0"/>
              <a:t>chart subtypes.</a:t>
            </a:r>
          </a:p>
        </p:txBody>
      </p:sp>
    </p:spTree>
    <p:extLst>
      <p:ext uri="{BB962C8B-B14F-4D97-AF65-F5344CB8AC3E}">
        <p14:creationId xmlns:p14="http://schemas.microsoft.com/office/powerpoint/2010/main" val="341403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908269-41C6-C472-3116-54E3A59876B2}"/>
              </a:ext>
            </a:extLst>
          </p:cNvPr>
          <p:cNvSpPr>
            <a:spLocks noGrp="1"/>
          </p:cNvSpPr>
          <p:nvPr>
            <p:ph type="title"/>
          </p:nvPr>
        </p:nvSpPr>
        <p:spPr>
          <a:xfrm>
            <a:off x="2020169" y="503530"/>
            <a:ext cx="8911687" cy="923336"/>
          </a:xfrm>
        </p:spPr>
        <p:txBody>
          <a:bodyPr>
            <a:noAutofit/>
          </a:bodyPr>
          <a:lstStyle/>
          <a:p>
            <a:r>
              <a:rPr lang="en-US" sz="2400" b="1" dirty="0"/>
              <a:t>This clustered column chart compares monthly sales for two products.</a:t>
            </a:r>
          </a:p>
        </p:txBody>
      </p:sp>
      <p:pic>
        <p:nvPicPr>
          <p:cNvPr id="5" name="Obrázok 4">
            <a:extLst>
              <a:ext uri="{FF2B5EF4-FFF2-40B4-BE49-F238E27FC236}">
                <a16:creationId xmlns:a16="http://schemas.microsoft.com/office/drawing/2014/main" id="{CFEB5755-9DDB-50E1-8177-A8C678530E48}"/>
              </a:ext>
            </a:extLst>
          </p:cNvPr>
          <p:cNvPicPr>
            <a:picLocks noChangeAspect="1"/>
          </p:cNvPicPr>
          <p:nvPr/>
        </p:nvPicPr>
        <p:blipFill>
          <a:blip r:embed="rId2"/>
          <a:stretch>
            <a:fillRect/>
          </a:stretch>
        </p:blipFill>
        <p:spPr>
          <a:xfrm>
            <a:off x="769105" y="1372724"/>
            <a:ext cx="3421060" cy="2056276"/>
          </a:xfrm>
          <a:prstGeom prst="rect">
            <a:avLst/>
          </a:prstGeom>
        </p:spPr>
      </p:pic>
      <p:pic>
        <p:nvPicPr>
          <p:cNvPr id="7" name="Obrázok 6">
            <a:extLst>
              <a:ext uri="{FF2B5EF4-FFF2-40B4-BE49-F238E27FC236}">
                <a16:creationId xmlns:a16="http://schemas.microsoft.com/office/drawing/2014/main" id="{927556D9-97CD-1F96-7CE5-033B89C7E5AF}"/>
              </a:ext>
            </a:extLst>
          </p:cNvPr>
          <p:cNvPicPr>
            <a:picLocks noChangeAspect="1"/>
          </p:cNvPicPr>
          <p:nvPr/>
        </p:nvPicPr>
        <p:blipFill>
          <a:blip r:embed="rId3"/>
          <a:stretch>
            <a:fillRect/>
          </a:stretch>
        </p:blipFill>
        <p:spPr>
          <a:xfrm>
            <a:off x="4385470" y="1365188"/>
            <a:ext cx="3421060" cy="2056276"/>
          </a:xfrm>
          <a:prstGeom prst="rect">
            <a:avLst/>
          </a:prstGeom>
        </p:spPr>
      </p:pic>
      <p:pic>
        <p:nvPicPr>
          <p:cNvPr id="9" name="Obrázok 8">
            <a:extLst>
              <a:ext uri="{FF2B5EF4-FFF2-40B4-BE49-F238E27FC236}">
                <a16:creationId xmlns:a16="http://schemas.microsoft.com/office/drawing/2014/main" id="{29F32079-3CBF-EF48-39E2-2FDA21AA79D0}"/>
              </a:ext>
            </a:extLst>
          </p:cNvPr>
          <p:cNvPicPr>
            <a:picLocks noChangeAspect="1"/>
          </p:cNvPicPr>
          <p:nvPr/>
        </p:nvPicPr>
        <p:blipFill>
          <a:blip r:embed="rId4"/>
          <a:stretch>
            <a:fillRect/>
          </a:stretch>
        </p:blipFill>
        <p:spPr>
          <a:xfrm>
            <a:off x="8149210" y="1365188"/>
            <a:ext cx="3421059" cy="2056275"/>
          </a:xfrm>
          <a:prstGeom prst="rect">
            <a:avLst/>
          </a:prstGeom>
        </p:spPr>
      </p:pic>
      <p:pic>
        <p:nvPicPr>
          <p:cNvPr id="11" name="Obrázok 10">
            <a:extLst>
              <a:ext uri="{FF2B5EF4-FFF2-40B4-BE49-F238E27FC236}">
                <a16:creationId xmlns:a16="http://schemas.microsoft.com/office/drawing/2014/main" id="{539093EE-ACAD-6CA1-643D-6521B9B7FED8}"/>
              </a:ext>
            </a:extLst>
          </p:cNvPr>
          <p:cNvPicPr>
            <a:picLocks noChangeAspect="1"/>
          </p:cNvPicPr>
          <p:nvPr/>
        </p:nvPicPr>
        <p:blipFill>
          <a:blip r:embed="rId5"/>
          <a:stretch>
            <a:fillRect/>
          </a:stretch>
        </p:blipFill>
        <p:spPr>
          <a:xfrm>
            <a:off x="1733747" y="3756170"/>
            <a:ext cx="4040706" cy="2428723"/>
          </a:xfrm>
          <a:prstGeom prst="rect">
            <a:avLst/>
          </a:prstGeom>
        </p:spPr>
      </p:pic>
      <p:pic>
        <p:nvPicPr>
          <p:cNvPr id="13" name="Obrázok 12">
            <a:extLst>
              <a:ext uri="{FF2B5EF4-FFF2-40B4-BE49-F238E27FC236}">
                <a16:creationId xmlns:a16="http://schemas.microsoft.com/office/drawing/2014/main" id="{FE31693F-DEBE-3912-2CA6-02A68283F5EB}"/>
              </a:ext>
            </a:extLst>
          </p:cNvPr>
          <p:cNvPicPr>
            <a:picLocks noChangeAspect="1"/>
          </p:cNvPicPr>
          <p:nvPr/>
        </p:nvPicPr>
        <p:blipFill>
          <a:blip r:embed="rId6"/>
          <a:stretch>
            <a:fillRect/>
          </a:stretch>
        </p:blipFill>
        <p:spPr>
          <a:xfrm>
            <a:off x="6476012" y="3756170"/>
            <a:ext cx="4040706" cy="2431956"/>
          </a:xfrm>
          <a:prstGeom prst="rect">
            <a:avLst/>
          </a:prstGeom>
        </p:spPr>
      </p:pic>
    </p:spTree>
    <p:extLst>
      <p:ext uri="{BB962C8B-B14F-4D97-AF65-F5344CB8AC3E}">
        <p14:creationId xmlns:p14="http://schemas.microsoft.com/office/powerpoint/2010/main" val="206560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3DF9E-3E50-C4C7-A34B-9C12A31CE31F}"/>
              </a:ext>
            </a:extLst>
          </p:cNvPr>
          <p:cNvSpPr>
            <a:spLocks noGrp="1"/>
          </p:cNvSpPr>
          <p:nvPr>
            <p:ph type="title"/>
          </p:nvPr>
        </p:nvSpPr>
        <p:spPr>
          <a:xfrm>
            <a:off x="2589212" y="322660"/>
            <a:ext cx="2782943" cy="742466"/>
          </a:xfrm>
        </p:spPr>
        <p:txBody>
          <a:bodyPr/>
          <a:lstStyle/>
          <a:p>
            <a:r>
              <a:rPr lang="en-US" b="1" dirty="0"/>
              <a:t>Bar charts</a:t>
            </a:r>
          </a:p>
        </p:txBody>
      </p:sp>
      <p:sp>
        <p:nvSpPr>
          <p:cNvPr id="3" name="Zástupný objekt pre obsah 2">
            <a:extLst>
              <a:ext uri="{FF2B5EF4-FFF2-40B4-BE49-F238E27FC236}">
                <a16:creationId xmlns:a16="http://schemas.microsoft.com/office/drawing/2014/main" id="{AFD2D4AC-CF9B-2253-EBEE-AD774A338E75}"/>
              </a:ext>
            </a:extLst>
          </p:cNvPr>
          <p:cNvSpPr>
            <a:spLocks noGrp="1"/>
          </p:cNvSpPr>
          <p:nvPr>
            <p:ph idx="1"/>
          </p:nvPr>
        </p:nvSpPr>
        <p:spPr>
          <a:xfrm>
            <a:off x="2589212" y="1245996"/>
            <a:ext cx="8915400" cy="1637881"/>
          </a:xfrm>
        </p:spPr>
        <p:txBody>
          <a:bodyPr>
            <a:normAutofit/>
          </a:bodyPr>
          <a:lstStyle/>
          <a:p>
            <a:r>
              <a:rPr lang="en-US" sz="2000" dirty="0"/>
              <a:t>A bar chart is essentially a column chart that has been rotated 90 degrees clockwise. </a:t>
            </a:r>
            <a:endParaRPr lang="sk-SK" sz="2000" dirty="0"/>
          </a:p>
          <a:p>
            <a:r>
              <a:rPr lang="en-US" sz="2000" dirty="0"/>
              <a:t>One</a:t>
            </a:r>
            <a:r>
              <a:rPr lang="sk-SK" sz="2000" dirty="0"/>
              <a:t> </a:t>
            </a:r>
            <a:r>
              <a:rPr lang="en-US" sz="2000" dirty="0"/>
              <a:t>distinct advantage to using a bar chart is that the category labels may be easier to read.</a:t>
            </a:r>
          </a:p>
        </p:txBody>
      </p:sp>
      <p:pic>
        <p:nvPicPr>
          <p:cNvPr id="5" name="Obrázok 4">
            <a:extLst>
              <a:ext uri="{FF2B5EF4-FFF2-40B4-BE49-F238E27FC236}">
                <a16:creationId xmlns:a16="http://schemas.microsoft.com/office/drawing/2014/main" id="{C68BA7DB-E032-BB35-8806-4E2B459B3E7F}"/>
              </a:ext>
            </a:extLst>
          </p:cNvPr>
          <p:cNvPicPr>
            <a:picLocks noChangeAspect="1"/>
          </p:cNvPicPr>
          <p:nvPr/>
        </p:nvPicPr>
        <p:blipFill>
          <a:blip r:embed="rId2"/>
          <a:stretch>
            <a:fillRect/>
          </a:stretch>
        </p:blipFill>
        <p:spPr>
          <a:xfrm>
            <a:off x="1202563" y="3063743"/>
            <a:ext cx="4878032" cy="2894930"/>
          </a:xfrm>
          <a:prstGeom prst="rect">
            <a:avLst/>
          </a:prstGeom>
        </p:spPr>
      </p:pic>
      <p:pic>
        <p:nvPicPr>
          <p:cNvPr id="7" name="Obrázok 6">
            <a:extLst>
              <a:ext uri="{FF2B5EF4-FFF2-40B4-BE49-F238E27FC236}">
                <a16:creationId xmlns:a16="http://schemas.microsoft.com/office/drawing/2014/main" id="{834FB335-546F-217C-F63D-EA32F457E39E}"/>
              </a:ext>
            </a:extLst>
          </p:cNvPr>
          <p:cNvPicPr>
            <a:picLocks noChangeAspect="1"/>
          </p:cNvPicPr>
          <p:nvPr/>
        </p:nvPicPr>
        <p:blipFill>
          <a:blip r:embed="rId3"/>
          <a:stretch>
            <a:fillRect/>
          </a:stretch>
        </p:blipFill>
        <p:spPr>
          <a:xfrm>
            <a:off x="6420705" y="3063742"/>
            <a:ext cx="4878032" cy="2902879"/>
          </a:xfrm>
          <a:prstGeom prst="rect">
            <a:avLst/>
          </a:prstGeom>
        </p:spPr>
      </p:pic>
    </p:spTree>
    <p:extLst>
      <p:ext uri="{BB962C8B-B14F-4D97-AF65-F5344CB8AC3E}">
        <p14:creationId xmlns:p14="http://schemas.microsoft.com/office/powerpoint/2010/main" val="127935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B626FB-E9D2-23FE-4F18-49C69B9DC275}"/>
              </a:ext>
            </a:extLst>
          </p:cNvPr>
          <p:cNvSpPr>
            <a:spLocks noGrp="1"/>
          </p:cNvSpPr>
          <p:nvPr>
            <p:ph type="title"/>
          </p:nvPr>
        </p:nvSpPr>
        <p:spPr>
          <a:xfrm>
            <a:off x="2589212" y="382950"/>
            <a:ext cx="3647101" cy="662080"/>
          </a:xfrm>
        </p:spPr>
        <p:txBody>
          <a:bodyPr/>
          <a:lstStyle/>
          <a:p>
            <a:r>
              <a:rPr lang="en-US" b="1" dirty="0"/>
              <a:t>Line charts</a:t>
            </a:r>
          </a:p>
        </p:txBody>
      </p:sp>
      <p:sp>
        <p:nvSpPr>
          <p:cNvPr id="3" name="Zástupný objekt pre obsah 2">
            <a:extLst>
              <a:ext uri="{FF2B5EF4-FFF2-40B4-BE49-F238E27FC236}">
                <a16:creationId xmlns:a16="http://schemas.microsoft.com/office/drawing/2014/main" id="{09F210E1-E1BF-645C-E332-D9B3519E23E3}"/>
              </a:ext>
            </a:extLst>
          </p:cNvPr>
          <p:cNvSpPr>
            <a:spLocks noGrp="1"/>
          </p:cNvSpPr>
          <p:nvPr>
            <p:ph idx="1"/>
          </p:nvPr>
        </p:nvSpPr>
        <p:spPr>
          <a:xfrm>
            <a:off x="2589212" y="1205802"/>
            <a:ext cx="8915400" cy="2019719"/>
          </a:xfrm>
        </p:spPr>
        <p:txBody>
          <a:bodyPr>
            <a:normAutofit/>
          </a:bodyPr>
          <a:lstStyle/>
          <a:p>
            <a:r>
              <a:rPr lang="en-US" sz="2000" dirty="0"/>
              <a:t>Line charts are often used to plot continuous data and are useful for identifying trends. </a:t>
            </a:r>
            <a:endParaRPr lang="sk-SK" sz="2000" dirty="0"/>
          </a:p>
          <a:p>
            <a:r>
              <a:rPr lang="en-US" sz="2000" dirty="0"/>
              <a:t>Normally, the category axis for a line chart displays equal intervals.</a:t>
            </a:r>
            <a:endParaRPr lang="sk-SK" sz="2000" dirty="0"/>
          </a:p>
          <a:p>
            <a:r>
              <a:rPr lang="en-US" sz="2000" dirty="0"/>
              <a:t>A line chart can use any number of data series, and you distinguish the lines by using different colors, line styles, or markers.</a:t>
            </a:r>
          </a:p>
        </p:txBody>
      </p:sp>
      <p:pic>
        <p:nvPicPr>
          <p:cNvPr id="5" name="Obrázok 4">
            <a:extLst>
              <a:ext uri="{FF2B5EF4-FFF2-40B4-BE49-F238E27FC236}">
                <a16:creationId xmlns:a16="http://schemas.microsoft.com/office/drawing/2014/main" id="{779D89F5-CDA0-4ACB-BA94-3BA1767EBAAE}"/>
              </a:ext>
            </a:extLst>
          </p:cNvPr>
          <p:cNvPicPr>
            <a:picLocks noChangeAspect="1"/>
          </p:cNvPicPr>
          <p:nvPr/>
        </p:nvPicPr>
        <p:blipFill>
          <a:blip r:embed="rId2"/>
          <a:stretch>
            <a:fillRect/>
          </a:stretch>
        </p:blipFill>
        <p:spPr>
          <a:xfrm>
            <a:off x="402822" y="3353775"/>
            <a:ext cx="3274875" cy="2600223"/>
          </a:xfrm>
          <a:prstGeom prst="rect">
            <a:avLst/>
          </a:prstGeom>
        </p:spPr>
      </p:pic>
      <p:pic>
        <p:nvPicPr>
          <p:cNvPr id="7" name="Obrázok 6">
            <a:extLst>
              <a:ext uri="{FF2B5EF4-FFF2-40B4-BE49-F238E27FC236}">
                <a16:creationId xmlns:a16="http://schemas.microsoft.com/office/drawing/2014/main" id="{4093FABC-B7BB-F7F0-47CD-F85AAF140D14}"/>
              </a:ext>
            </a:extLst>
          </p:cNvPr>
          <p:cNvPicPr>
            <a:picLocks noChangeAspect="1"/>
          </p:cNvPicPr>
          <p:nvPr/>
        </p:nvPicPr>
        <p:blipFill>
          <a:blip r:embed="rId3"/>
          <a:stretch>
            <a:fillRect/>
          </a:stretch>
        </p:blipFill>
        <p:spPr>
          <a:xfrm>
            <a:off x="3823802" y="3353775"/>
            <a:ext cx="3823924" cy="2600223"/>
          </a:xfrm>
          <a:prstGeom prst="rect">
            <a:avLst/>
          </a:prstGeom>
        </p:spPr>
      </p:pic>
      <p:pic>
        <p:nvPicPr>
          <p:cNvPr id="9" name="Obrázok 8">
            <a:extLst>
              <a:ext uri="{FF2B5EF4-FFF2-40B4-BE49-F238E27FC236}">
                <a16:creationId xmlns:a16="http://schemas.microsoft.com/office/drawing/2014/main" id="{21F13AD0-2DE2-B549-4D3E-82FEABDCB180}"/>
              </a:ext>
            </a:extLst>
          </p:cNvPr>
          <p:cNvPicPr>
            <a:picLocks noChangeAspect="1"/>
          </p:cNvPicPr>
          <p:nvPr/>
        </p:nvPicPr>
        <p:blipFill>
          <a:blip r:embed="rId4"/>
          <a:stretch>
            <a:fillRect/>
          </a:stretch>
        </p:blipFill>
        <p:spPr>
          <a:xfrm>
            <a:off x="7859407" y="3353774"/>
            <a:ext cx="3929771" cy="2600223"/>
          </a:xfrm>
          <a:prstGeom prst="rect">
            <a:avLst/>
          </a:prstGeom>
        </p:spPr>
      </p:pic>
    </p:spTree>
    <p:extLst>
      <p:ext uri="{BB962C8B-B14F-4D97-AF65-F5344CB8AC3E}">
        <p14:creationId xmlns:p14="http://schemas.microsoft.com/office/powerpoint/2010/main" val="3845416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376108-0D8E-F4FD-7DEA-483A489529D9}"/>
              </a:ext>
            </a:extLst>
          </p:cNvPr>
          <p:cNvSpPr>
            <a:spLocks noGrp="1"/>
          </p:cNvSpPr>
          <p:nvPr>
            <p:ph type="title"/>
          </p:nvPr>
        </p:nvSpPr>
        <p:spPr>
          <a:xfrm>
            <a:off x="2589212" y="314844"/>
            <a:ext cx="2983910" cy="631934"/>
          </a:xfrm>
        </p:spPr>
        <p:txBody>
          <a:bodyPr>
            <a:normAutofit fontScale="90000"/>
          </a:bodyPr>
          <a:lstStyle/>
          <a:p>
            <a:r>
              <a:rPr lang="en-US" b="1" dirty="0"/>
              <a:t>Pie charts</a:t>
            </a:r>
          </a:p>
        </p:txBody>
      </p:sp>
      <p:sp>
        <p:nvSpPr>
          <p:cNvPr id="3" name="Zástupný objekt pre obsah 2">
            <a:extLst>
              <a:ext uri="{FF2B5EF4-FFF2-40B4-BE49-F238E27FC236}">
                <a16:creationId xmlns:a16="http://schemas.microsoft.com/office/drawing/2014/main" id="{3724F81B-C1B7-6154-0464-68AA804C1567}"/>
              </a:ext>
            </a:extLst>
          </p:cNvPr>
          <p:cNvSpPr>
            <a:spLocks noGrp="1"/>
          </p:cNvSpPr>
          <p:nvPr>
            <p:ph idx="1"/>
          </p:nvPr>
        </p:nvSpPr>
        <p:spPr>
          <a:xfrm>
            <a:off x="2589212" y="1101411"/>
            <a:ext cx="8915400" cy="2425560"/>
          </a:xfrm>
        </p:spPr>
        <p:txBody>
          <a:bodyPr>
            <a:normAutofit/>
          </a:bodyPr>
          <a:lstStyle/>
          <a:p>
            <a:r>
              <a:rPr lang="en-US" sz="2000" dirty="0"/>
              <a:t>A pie chart is useful when you want to show relative proportions or contributions to a</a:t>
            </a:r>
            <a:r>
              <a:rPr lang="sk-SK" sz="2000" dirty="0"/>
              <a:t> </a:t>
            </a:r>
            <a:r>
              <a:rPr lang="en-US" sz="2000" dirty="0"/>
              <a:t>whole.</a:t>
            </a:r>
            <a:endParaRPr lang="sk-SK" sz="2000" dirty="0"/>
          </a:p>
          <a:p>
            <a:r>
              <a:rPr lang="en-US" sz="2000" dirty="0"/>
              <a:t>A pie chart uses only one data series.</a:t>
            </a:r>
            <a:endParaRPr lang="sk-SK" sz="2000" dirty="0"/>
          </a:p>
          <a:p>
            <a:r>
              <a:rPr lang="en-US" sz="2000" dirty="0"/>
              <a:t>Pie charts are most effective with a small</a:t>
            </a:r>
            <a:r>
              <a:rPr lang="sk-SK" sz="2000" dirty="0"/>
              <a:t> </a:t>
            </a:r>
            <a:r>
              <a:rPr lang="en-US" sz="2000" dirty="0"/>
              <a:t>number of data points.</a:t>
            </a:r>
            <a:endParaRPr lang="sk-SK" sz="2000" dirty="0"/>
          </a:p>
          <a:p>
            <a:r>
              <a:rPr lang="en-US" sz="2000" dirty="0"/>
              <a:t>Generally, a pie chart should use no more than five or six data</a:t>
            </a:r>
            <a:r>
              <a:rPr lang="sk-SK" sz="2000" dirty="0"/>
              <a:t> </a:t>
            </a:r>
            <a:r>
              <a:rPr lang="en-US" sz="2000" dirty="0"/>
              <a:t>points (or slices).</a:t>
            </a:r>
          </a:p>
        </p:txBody>
      </p:sp>
      <p:pic>
        <p:nvPicPr>
          <p:cNvPr id="5" name="Obrázok 4">
            <a:extLst>
              <a:ext uri="{FF2B5EF4-FFF2-40B4-BE49-F238E27FC236}">
                <a16:creationId xmlns:a16="http://schemas.microsoft.com/office/drawing/2014/main" id="{F494C605-7A4C-9387-51CD-5225DDA049EC}"/>
              </a:ext>
            </a:extLst>
          </p:cNvPr>
          <p:cNvPicPr>
            <a:picLocks noChangeAspect="1"/>
          </p:cNvPicPr>
          <p:nvPr/>
        </p:nvPicPr>
        <p:blipFill>
          <a:blip r:embed="rId2"/>
          <a:stretch>
            <a:fillRect/>
          </a:stretch>
        </p:blipFill>
        <p:spPr>
          <a:xfrm>
            <a:off x="1496645" y="3420631"/>
            <a:ext cx="4395597" cy="3133616"/>
          </a:xfrm>
          <a:prstGeom prst="rect">
            <a:avLst/>
          </a:prstGeom>
        </p:spPr>
      </p:pic>
      <p:pic>
        <p:nvPicPr>
          <p:cNvPr id="7" name="Obrázok 6">
            <a:extLst>
              <a:ext uri="{FF2B5EF4-FFF2-40B4-BE49-F238E27FC236}">
                <a16:creationId xmlns:a16="http://schemas.microsoft.com/office/drawing/2014/main" id="{51E8A0F7-2178-1629-D09D-ABBFD301B59C}"/>
              </a:ext>
            </a:extLst>
          </p:cNvPr>
          <p:cNvPicPr>
            <a:picLocks noChangeAspect="1"/>
          </p:cNvPicPr>
          <p:nvPr/>
        </p:nvPicPr>
        <p:blipFill>
          <a:blip r:embed="rId3"/>
          <a:stretch>
            <a:fillRect/>
          </a:stretch>
        </p:blipFill>
        <p:spPr>
          <a:xfrm>
            <a:off x="6441279" y="4129515"/>
            <a:ext cx="4514295" cy="2424732"/>
          </a:xfrm>
          <a:prstGeom prst="rect">
            <a:avLst/>
          </a:prstGeom>
        </p:spPr>
      </p:pic>
    </p:spTree>
    <p:extLst>
      <p:ext uri="{BB962C8B-B14F-4D97-AF65-F5344CB8AC3E}">
        <p14:creationId xmlns:p14="http://schemas.microsoft.com/office/powerpoint/2010/main" val="3743355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F2FE9C-8CBC-56EC-7462-56089414F2E4}"/>
              </a:ext>
            </a:extLst>
          </p:cNvPr>
          <p:cNvSpPr>
            <a:spLocks noGrp="1"/>
          </p:cNvSpPr>
          <p:nvPr>
            <p:ph type="title"/>
          </p:nvPr>
        </p:nvSpPr>
        <p:spPr>
          <a:xfrm>
            <a:off x="2585863" y="234457"/>
            <a:ext cx="5013677" cy="712321"/>
          </a:xfrm>
        </p:spPr>
        <p:txBody>
          <a:bodyPr/>
          <a:lstStyle/>
          <a:p>
            <a:r>
              <a:rPr lang="en-US" b="1" dirty="0"/>
              <a:t>XY (scatter) charts</a:t>
            </a:r>
          </a:p>
        </p:txBody>
      </p:sp>
      <p:sp>
        <p:nvSpPr>
          <p:cNvPr id="3" name="Zástupný objekt pre obsah 2">
            <a:extLst>
              <a:ext uri="{FF2B5EF4-FFF2-40B4-BE49-F238E27FC236}">
                <a16:creationId xmlns:a16="http://schemas.microsoft.com/office/drawing/2014/main" id="{8C13CFE1-3552-6DAA-A41D-54A050B432AC}"/>
              </a:ext>
            </a:extLst>
          </p:cNvPr>
          <p:cNvSpPr>
            <a:spLocks noGrp="1"/>
          </p:cNvSpPr>
          <p:nvPr>
            <p:ph idx="1"/>
          </p:nvPr>
        </p:nvSpPr>
        <p:spPr>
          <a:xfrm>
            <a:off x="2589212" y="1286189"/>
            <a:ext cx="8915400" cy="1788607"/>
          </a:xfrm>
        </p:spPr>
        <p:txBody>
          <a:bodyPr>
            <a:normAutofit/>
          </a:bodyPr>
          <a:lstStyle/>
          <a:p>
            <a:r>
              <a:rPr lang="en-US" sz="2400" dirty="0"/>
              <a:t>An XY chart differs from most other chart types in that both axes display values.</a:t>
            </a:r>
            <a:endParaRPr lang="sk-SK" sz="2400" dirty="0"/>
          </a:p>
          <a:p>
            <a:r>
              <a:rPr lang="en-US" sz="2400" dirty="0"/>
              <a:t>This type of chart often is used to show the relationship between two variables. </a:t>
            </a:r>
          </a:p>
        </p:txBody>
      </p:sp>
      <p:pic>
        <p:nvPicPr>
          <p:cNvPr id="7" name="Obrázok 6">
            <a:extLst>
              <a:ext uri="{FF2B5EF4-FFF2-40B4-BE49-F238E27FC236}">
                <a16:creationId xmlns:a16="http://schemas.microsoft.com/office/drawing/2014/main" id="{64D38620-98A3-182F-B953-7961DCD97485}"/>
              </a:ext>
            </a:extLst>
          </p:cNvPr>
          <p:cNvPicPr>
            <a:picLocks noChangeAspect="1"/>
          </p:cNvPicPr>
          <p:nvPr/>
        </p:nvPicPr>
        <p:blipFill>
          <a:blip r:embed="rId2"/>
          <a:stretch>
            <a:fillRect/>
          </a:stretch>
        </p:blipFill>
        <p:spPr>
          <a:xfrm>
            <a:off x="4393905" y="3074796"/>
            <a:ext cx="3834860" cy="3323545"/>
          </a:xfrm>
          <a:prstGeom prst="rect">
            <a:avLst/>
          </a:prstGeom>
        </p:spPr>
      </p:pic>
    </p:spTree>
    <p:extLst>
      <p:ext uri="{BB962C8B-B14F-4D97-AF65-F5344CB8AC3E}">
        <p14:creationId xmlns:p14="http://schemas.microsoft.com/office/powerpoint/2010/main" val="357812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D06D21-72B4-7E4B-4C48-08863E95F77F}"/>
              </a:ext>
            </a:extLst>
          </p:cNvPr>
          <p:cNvSpPr>
            <a:spLocks noGrp="1"/>
          </p:cNvSpPr>
          <p:nvPr>
            <p:ph type="title"/>
          </p:nvPr>
        </p:nvSpPr>
        <p:spPr>
          <a:xfrm>
            <a:off x="2592925" y="624110"/>
            <a:ext cx="8911687" cy="616215"/>
          </a:xfrm>
        </p:spPr>
        <p:txBody>
          <a:bodyPr>
            <a:normAutofit fontScale="90000"/>
          </a:bodyPr>
          <a:lstStyle/>
          <a:p>
            <a:r>
              <a:rPr lang="en-US" b="1" dirty="0"/>
              <a:t>Data Model</a:t>
            </a:r>
          </a:p>
        </p:txBody>
      </p:sp>
      <p:sp>
        <p:nvSpPr>
          <p:cNvPr id="3" name="Zástupný objekt pre obsah 2">
            <a:extLst>
              <a:ext uri="{FF2B5EF4-FFF2-40B4-BE49-F238E27FC236}">
                <a16:creationId xmlns:a16="http://schemas.microsoft.com/office/drawing/2014/main" id="{96C25AE2-7B6E-B16B-28C0-5D50A06B2C14}"/>
              </a:ext>
            </a:extLst>
          </p:cNvPr>
          <p:cNvSpPr>
            <a:spLocks noGrp="1"/>
          </p:cNvSpPr>
          <p:nvPr>
            <p:ph idx="1"/>
          </p:nvPr>
        </p:nvSpPr>
        <p:spPr>
          <a:xfrm>
            <a:off x="2589212" y="1439501"/>
            <a:ext cx="8915400" cy="4716855"/>
          </a:xfrm>
        </p:spPr>
        <p:txBody>
          <a:bodyPr>
            <a:normAutofit fontScale="92500" lnSpcReduction="20000"/>
          </a:bodyPr>
          <a:lstStyle/>
          <a:p>
            <a:r>
              <a:rPr lang="en-US" sz="3200" dirty="0"/>
              <a:t>Data model brings more power to PivotTables.</a:t>
            </a:r>
          </a:p>
          <a:p>
            <a:r>
              <a:rPr lang="en-US" sz="3200" dirty="0"/>
              <a:t>With the data model, we can use multiple tables of data in a single PivotTable.</a:t>
            </a:r>
          </a:p>
          <a:p>
            <a:r>
              <a:rPr lang="en-US" sz="3200" dirty="0"/>
              <a:t>We’ll need to create one or more “table relationships” so that the data can be tied together.</a:t>
            </a:r>
            <a:endParaRPr lang="sk-SK" sz="3200" dirty="0"/>
          </a:p>
          <a:p>
            <a:r>
              <a:rPr lang="en-US" sz="3200" dirty="0"/>
              <a:t>A workbook can have only one data model</a:t>
            </a:r>
            <a:r>
              <a:rPr lang="sk-SK" sz="3200" dirty="0"/>
              <a:t>.</a:t>
            </a:r>
          </a:p>
          <a:p>
            <a:r>
              <a:rPr lang="en-US" sz="3200" dirty="0"/>
              <a:t>You can’t have one model for one</a:t>
            </a:r>
            <a:r>
              <a:rPr lang="sk-SK" sz="3200" dirty="0"/>
              <a:t> </a:t>
            </a:r>
            <a:r>
              <a:rPr lang="en-US" sz="3200" dirty="0"/>
              <a:t>PivotTable and another model for another PivotTable within the same workbook</a:t>
            </a:r>
            <a:r>
              <a:rPr lang="sk-SK" sz="3200" dirty="0"/>
              <a:t>.</a:t>
            </a:r>
          </a:p>
          <a:p>
            <a:pPr marL="0" indent="0">
              <a:buNone/>
            </a:pPr>
            <a:endParaRPr lang="en-US" sz="3200" dirty="0"/>
          </a:p>
        </p:txBody>
      </p:sp>
    </p:spTree>
    <p:extLst>
      <p:ext uri="{BB962C8B-B14F-4D97-AF65-F5344CB8AC3E}">
        <p14:creationId xmlns:p14="http://schemas.microsoft.com/office/powerpoint/2010/main" val="1217771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412342-7E34-93E7-620D-7A6A407EEA87}"/>
              </a:ext>
            </a:extLst>
          </p:cNvPr>
          <p:cNvSpPr>
            <a:spLocks noGrp="1"/>
          </p:cNvSpPr>
          <p:nvPr>
            <p:ph type="title"/>
          </p:nvPr>
        </p:nvSpPr>
        <p:spPr>
          <a:xfrm>
            <a:off x="2589212" y="352804"/>
            <a:ext cx="3647101" cy="692224"/>
          </a:xfrm>
        </p:spPr>
        <p:txBody>
          <a:bodyPr/>
          <a:lstStyle/>
          <a:p>
            <a:r>
              <a:rPr lang="en-US" b="1" dirty="0"/>
              <a:t>Area charts</a:t>
            </a:r>
          </a:p>
        </p:txBody>
      </p:sp>
      <p:sp>
        <p:nvSpPr>
          <p:cNvPr id="3" name="Zástupný objekt pre obsah 2">
            <a:extLst>
              <a:ext uri="{FF2B5EF4-FFF2-40B4-BE49-F238E27FC236}">
                <a16:creationId xmlns:a16="http://schemas.microsoft.com/office/drawing/2014/main" id="{442A44E1-BC2A-BB5D-21A1-31157984EFF4}"/>
              </a:ext>
            </a:extLst>
          </p:cNvPr>
          <p:cNvSpPr>
            <a:spLocks noGrp="1"/>
          </p:cNvSpPr>
          <p:nvPr>
            <p:ph idx="1"/>
          </p:nvPr>
        </p:nvSpPr>
        <p:spPr>
          <a:xfrm>
            <a:off x="2589212" y="1165609"/>
            <a:ext cx="8915400" cy="1637881"/>
          </a:xfrm>
        </p:spPr>
        <p:txBody>
          <a:bodyPr>
            <a:normAutofit/>
          </a:bodyPr>
          <a:lstStyle/>
          <a:p>
            <a:r>
              <a:rPr lang="en-US" sz="2000" dirty="0"/>
              <a:t>Think of an area chart as a line chart in which the area below the line has been colored in.</a:t>
            </a:r>
            <a:endParaRPr lang="sk-SK" sz="2000" dirty="0"/>
          </a:p>
          <a:p>
            <a:r>
              <a:rPr lang="en-US" sz="2000" dirty="0"/>
              <a:t> Stacking the data series enables you</a:t>
            </a:r>
            <a:r>
              <a:rPr lang="sk-SK" sz="2000" dirty="0"/>
              <a:t> </a:t>
            </a:r>
            <a:r>
              <a:rPr lang="en-US" sz="2000" dirty="0"/>
              <a:t>to see the total clearly, plus the contribution by each series.</a:t>
            </a:r>
          </a:p>
        </p:txBody>
      </p:sp>
      <p:pic>
        <p:nvPicPr>
          <p:cNvPr id="5" name="Obrázok 4">
            <a:extLst>
              <a:ext uri="{FF2B5EF4-FFF2-40B4-BE49-F238E27FC236}">
                <a16:creationId xmlns:a16="http://schemas.microsoft.com/office/drawing/2014/main" id="{EA8FC2C3-7CB1-F107-68A4-0B509238046E}"/>
              </a:ext>
            </a:extLst>
          </p:cNvPr>
          <p:cNvPicPr>
            <a:picLocks noChangeAspect="1"/>
          </p:cNvPicPr>
          <p:nvPr/>
        </p:nvPicPr>
        <p:blipFill>
          <a:blip r:embed="rId2"/>
          <a:stretch>
            <a:fillRect/>
          </a:stretch>
        </p:blipFill>
        <p:spPr>
          <a:xfrm>
            <a:off x="1065125" y="2994409"/>
            <a:ext cx="5030875" cy="3014506"/>
          </a:xfrm>
          <a:prstGeom prst="rect">
            <a:avLst/>
          </a:prstGeom>
        </p:spPr>
      </p:pic>
      <p:pic>
        <p:nvPicPr>
          <p:cNvPr id="7" name="Obrázok 6">
            <a:extLst>
              <a:ext uri="{FF2B5EF4-FFF2-40B4-BE49-F238E27FC236}">
                <a16:creationId xmlns:a16="http://schemas.microsoft.com/office/drawing/2014/main" id="{AEF56173-4366-6EF7-CB41-B41E3A691D66}"/>
              </a:ext>
            </a:extLst>
          </p:cNvPr>
          <p:cNvPicPr>
            <a:picLocks noChangeAspect="1"/>
          </p:cNvPicPr>
          <p:nvPr/>
        </p:nvPicPr>
        <p:blipFill>
          <a:blip r:embed="rId3"/>
          <a:stretch>
            <a:fillRect/>
          </a:stretch>
        </p:blipFill>
        <p:spPr>
          <a:xfrm>
            <a:off x="6419324" y="2994408"/>
            <a:ext cx="5019720" cy="3014505"/>
          </a:xfrm>
          <a:prstGeom prst="rect">
            <a:avLst/>
          </a:prstGeom>
        </p:spPr>
      </p:pic>
    </p:spTree>
    <p:extLst>
      <p:ext uri="{BB962C8B-B14F-4D97-AF65-F5344CB8AC3E}">
        <p14:creationId xmlns:p14="http://schemas.microsoft.com/office/powerpoint/2010/main" val="33468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B25BAF-2836-2897-E3DB-41B6D4A20295}"/>
              </a:ext>
            </a:extLst>
          </p:cNvPr>
          <p:cNvSpPr>
            <a:spLocks noGrp="1"/>
          </p:cNvSpPr>
          <p:nvPr>
            <p:ph type="title"/>
          </p:nvPr>
        </p:nvSpPr>
        <p:spPr>
          <a:xfrm>
            <a:off x="2589212" y="334941"/>
            <a:ext cx="3225071" cy="611837"/>
          </a:xfrm>
        </p:spPr>
        <p:txBody>
          <a:bodyPr>
            <a:normAutofit fontScale="90000"/>
          </a:bodyPr>
          <a:lstStyle/>
          <a:p>
            <a:r>
              <a:rPr lang="en-US" b="1" dirty="0"/>
              <a:t>Radar charts</a:t>
            </a:r>
          </a:p>
        </p:txBody>
      </p:sp>
      <p:sp>
        <p:nvSpPr>
          <p:cNvPr id="3" name="Zástupný objekt pre obsah 2">
            <a:extLst>
              <a:ext uri="{FF2B5EF4-FFF2-40B4-BE49-F238E27FC236}">
                <a16:creationId xmlns:a16="http://schemas.microsoft.com/office/drawing/2014/main" id="{327BC42A-4BDF-45F6-D902-61B07CC18214}"/>
              </a:ext>
            </a:extLst>
          </p:cNvPr>
          <p:cNvSpPr>
            <a:spLocks noGrp="1"/>
          </p:cNvSpPr>
          <p:nvPr>
            <p:ph idx="1"/>
          </p:nvPr>
        </p:nvSpPr>
        <p:spPr>
          <a:xfrm>
            <a:off x="2589212" y="1026618"/>
            <a:ext cx="8915400" cy="2193053"/>
          </a:xfrm>
        </p:spPr>
        <p:txBody>
          <a:bodyPr>
            <a:normAutofit/>
          </a:bodyPr>
          <a:lstStyle/>
          <a:p>
            <a:r>
              <a:rPr lang="en-US" sz="2400" dirty="0"/>
              <a:t>A radar chart is a specialized chart that</a:t>
            </a:r>
            <a:r>
              <a:rPr lang="sk-SK" sz="2400" dirty="0"/>
              <a:t> </a:t>
            </a:r>
            <a:r>
              <a:rPr lang="en-US" sz="2400" dirty="0"/>
              <a:t>has a separate axis for each category, and the axes extend outward from the center of the</a:t>
            </a:r>
            <a:r>
              <a:rPr lang="sk-SK" sz="2400" dirty="0"/>
              <a:t> </a:t>
            </a:r>
            <a:r>
              <a:rPr lang="en-US" sz="2400" dirty="0"/>
              <a:t>chart. </a:t>
            </a:r>
            <a:endParaRPr lang="sk-SK" sz="2400" dirty="0"/>
          </a:p>
          <a:p>
            <a:r>
              <a:rPr lang="en-US" sz="2400" dirty="0"/>
              <a:t>The value of each data point is plotted on the corresponding axis.</a:t>
            </a:r>
            <a:endParaRPr lang="sk-SK" sz="2400" dirty="0"/>
          </a:p>
          <a:p>
            <a:pPr marL="0" indent="0">
              <a:buNone/>
            </a:pPr>
            <a:endParaRPr lang="en-US" sz="2400" dirty="0"/>
          </a:p>
        </p:txBody>
      </p:sp>
      <p:pic>
        <p:nvPicPr>
          <p:cNvPr id="5" name="Obrázok 4">
            <a:extLst>
              <a:ext uri="{FF2B5EF4-FFF2-40B4-BE49-F238E27FC236}">
                <a16:creationId xmlns:a16="http://schemas.microsoft.com/office/drawing/2014/main" id="{5AEA8A11-B938-0B26-D686-77E85AE7E446}"/>
              </a:ext>
            </a:extLst>
          </p:cNvPr>
          <p:cNvPicPr>
            <a:picLocks noChangeAspect="1"/>
          </p:cNvPicPr>
          <p:nvPr/>
        </p:nvPicPr>
        <p:blipFill>
          <a:blip r:embed="rId2"/>
          <a:stretch>
            <a:fillRect/>
          </a:stretch>
        </p:blipFill>
        <p:spPr>
          <a:xfrm>
            <a:off x="4504682" y="3299512"/>
            <a:ext cx="3976126" cy="3223547"/>
          </a:xfrm>
          <a:prstGeom prst="rect">
            <a:avLst/>
          </a:prstGeom>
        </p:spPr>
      </p:pic>
    </p:spTree>
    <p:extLst>
      <p:ext uri="{BB962C8B-B14F-4D97-AF65-F5344CB8AC3E}">
        <p14:creationId xmlns:p14="http://schemas.microsoft.com/office/powerpoint/2010/main" val="4116320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9450FE-AB4D-2489-C3DF-B6318896BF5A}"/>
              </a:ext>
            </a:extLst>
          </p:cNvPr>
          <p:cNvSpPr>
            <a:spLocks noGrp="1"/>
          </p:cNvSpPr>
          <p:nvPr>
            <p:ph type="title"/>
          </p:nvPr>
        </p:nvSpPr>
        <p:spPr>
          <a:xfrm>
            <a:off x="2589212" y="304796"/>
            <a:ext cx="4099277" cy="641982"/>
          </a:xfrm>
        </p:spPr>
        <p:txBody>
          <a:bodyPr/>
          <a:lstStyle/>
          <a:p>
            <a:r>
              <a:rPr lang="en-US" b="1" dirty="0"/>
              <a:t>Surface charts</a:t>
            </a:r>
          </a:p>
        </p:txBody>
      </p:sp>
      <p:sp>
        <p:nvSpPr>
          <p:cNvPr id="3" name="Zástupný objekt pre obsah 2">
            <a:extLst>
              <a:ext uri="{FF2B5EF4-FFF2-40B4-BE49-F238E27FC236}">
                <a16:creationId xmlns:a16="http://schemas.microsoft.com/office/drawing/2014/main" id="{B2CADD87-2A5D-129F-99F7-B2AB9F324DA4}"/>
              </a:ext>
            </a:extLst>
          </p:cNvPr>
          <p:cNvSpPr>
            <a:spLocks noGrp="1"/>
          </p:cNvSpPr>
          <p:nvPr>
            <p:ph idx="1"/>
          </p:nvPr>
        </p:nvSpPr>
        <p:spPr>
          <a:xfrm>
            <a:off x="915949" y="1345099"/>
            <a:ext cx="5290220" cy="5208105"/>
          </a:xfrm>
        </p:spPr>
        <p:txBody>
          <a:bodyPr>
            <a:normAutofit/>
          </a:bodyPr>
          <a:lstStyle/>
          <a:p>
            <a:r>
              <a:rPr lang="en-US" sz="2400" dirty="0"/>
              <a:t>Surface charts display two or more data series on a surface.</a:t>
            </a:r>
            <a:endParaRPr lang="sk-SK" sz="2400" dirty="0"/>
          </a:p>
          <a:p>
            <a:r>
              <a:rPr lang="en-US" sz="2400" dirty="0"/>
              <a:t>Unlike other charts, Excel uses color to distinguish values,</a:t>
            </a:r>
            <a:r>
              <a:rPr lang="sk-SK" sz="2400" dirty="0"/>
              <a:t> </a:t>
            </a:r>
            <a:r>
              <a:rPr lang="en-US" sz="2400" dirty="0"/>
              <a:t>not to distinguish the data series.</a:t>
            </a:r>
            <a:endParaRPr lang="sk-SK" sz="2400" dirty="0"/>
          </a:p>
          <a:p>
            <a:r>
              <a:rPr lang="en-US" sz="2400" dirty="0"/>
              <a:t>The number of colors used is determined by the major</a:t>
            </a:r>
            <a:r>
              <a:rPr lang="sk-SK" sz="2400" dirty="0"/>
              <a:t> </a:t>
            </a:r>
            <a:r>
              <a:rPr lang="en-US" sz="2400" dirty="0"/>
              <a:t>unit scale setting for the value axis.</a:t>
            </a:r>
            <a:endParaRPr lang="sk-SK" sz="2400" dirty="0"/>
          </a:p>
          <a:p>
            <a:r>
              <a:rPr lang="en-US" sz="2400" dirty="0"/>
              <a:t>Each color corresponds to one major unit.</a:t>
            </a:r>
          </a:p>
        </p:txBody>
      </p:sp>
      <p:pic>
        <p:nvPicPr>
          <p:cNvPr id="5" name="Obrázok 4">
            <a:extLst>
              <a:ext uri="{FF2B5EF4-FFF2-40B4-BE49-F238E27FC236}">
                <a16:creationId xmlns:a16="http://schemas.microsoft.com/office/drawing/2014/main" id="{866AA885-37B3-99B7-0AA7-553EF6E5ED26}"/>
              </a:ext>
            </a:extLst>
          </p:cNvPr>
          <p:cNvPicPr>
            <a:picLocks noChangeAspect="1"/>
          </p:cNvPicPr>
          <p:nvPr/>
        </p:nvPicPr>
        <p:blipFill>
          <a:blip r:embed="rId2"/>
          <a:stretch>
            <a:fillRect/>
          </a:stretch>
        </p:blipFill>
        <p:spPr>
          <a:xfrm>
            <a:off x="6688489" y="1457012"/>
            <a:ext cx="5011471" cy="3570224"/>
          </a:xfrm>
          <a:prstGeom prst="rect">
            <a:avLst/>
          </a:prstGeom>
        </p:spPr>
      </p:pic>
    </p:spTree>
    <p:extLst>
      <p:ext uri="{BB962C8B-B14F-4D97-AF65-F5344CB8AC3E}">
        <p14:creationId xmlns:p14="http://schemas.microsoft.com/office/powerpoint/2010/main" val="276479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455C1B-C701-081A-392E-416504191D4D}"/>
              </a:ext>
            </a:extLst>
          </p:cNvPr>
          <p:cNvSpPr>
            <a:spLocks noGrp="1"/>
          </p:cNvSpPr>
          <p:nvPr>
            <p:ph type="title"/>
          </p:nvPr>
        </p:nvSpPr>
        <p:spPr>
          <a:xfrm>
            <a:off x="2589212" y="392998"/>
            <a:ext cx="4139471" cy="652031"/>
          </a:xfrm>
        </p:spPr>
        <p:txBody>
          <a:bodyPr/>
          <a:lstStyle/>
          <a:p>
            <a:r>
              <a:rPr lang="en-US" b="1" dirty="0"/>
              <a:t>Bubble charts</a:t>
            </a:r>
          </a:p>
        </p:txBody>
      </p:sp>
      <p:sp>
        <p:nvSpPr>
          <p:cNvPr id="3" name="Zástupný objekt pre obsah 2">
            <a:extLst>
              <a:ext uri="{FF2B5EF4-FFF2-40B4-BE49-F238E27FC236}">
                <a16:creationId xmlns:a16="http://schemas.microsoft.com/office/drawing/2014/main" id="{3EF673F6-CEEB-F313-24A9-CE46FF891066}"/>
              </a:ext>
            </a:extLst>
          </p:cNvPr>
          <p:cNvSpPr>
            <a:spLocks noGrp="1"/>
          </p:cNvSpPr>
          <p:nvPr>
            <p:ph idx="1"/>
          </p:nvPr>
        </p:nvSpPr>
        <p:spPr>
          <a:xfrm>
            <a:off x="1152158" y="1386673"/>
            <a:ext cx="4139471" cy="4803112"/>
          </a:xfrm>
        </p:spPr>
        <p:txBody>
          <a:bodyPr>
            <a:normAutofit/>
          </a:bodyPr>
          <a:lstStyle/>
          <a:p>
            <a:r>
              <a:rPr lang="en-US" sz="2800" dirty="0"/>
              <a:t>Think of a bubble chart as an XY chart that can display an additional data series, which</a:t>
            </a:r>
            <a:r>
              <a:rPr lang="sk-SK" sz="2800" dirty="0"/>
              <a:t> </a:t>
            </a:r>
            <a:r>
              <a:rPr lang="en-US" sz="2800" dirty="0"/>
              <a:t>is represented by the size of the bubbles.</a:t>
            </a:r>
            <a:endParaRPr lang="sk-SK" sz="2800" dirty="0"/>
          </a:p>
          <a:p>
            <a:r>
              <a:rPr lang="en-US" sz="2800" dirty="0"/>
              <a:t> As with an XY chart, both axes are value axes. </a:t>
            </a:r>
          </a:p>
        </p:txBody>
      </p:sp>
      <p:pic>
        <p:nvPicPr>
          <p:cNvPr id="5" name="Obrázok 4">
            <a:extLst>
              <a:ext uri="{FF2B5EF4-FFF2-40B4-BE49-F238E27FC236}">
                <a16:creationId xmlns:a16="http://schemas.microsoft.com/office/drawing/2014/main" id="{709DF142-F863-D5F0-191E-0741EB4CA35D}"/>
              </a:ext>
            </a:extLst>
          </p:cNvPr>
          <p:cNvPicPr>
            <a:picLocks noChangeAspect="1"/>
          </p:cNvPicPr>
          <p:nvPr/>
        </p:nvPicPr>
        <p:blipFill>
          <a:blip r:embed="rId2"/>
          <a:stretch>
            <a:fillRect/>
          </a:stretch>
        </p:blipFill>
        <p:spPr>
          <a:xfrm>
            <a:off x="6186072" y="1507253"/>
            <a:ext cx="5049270" cy="4200211"/>
          </a:xfrm>
          <a:prstGeom prst="rect">
            <a:avLst/>
          </a:prstGeom>
        </p:spPr>
      </p:pic>
    </p:spTree>
    <p:extLst>
      <p:ext uri="{BB962C8B-B14F-4D97-AF65-F5344CB8AC3E}">
        <p14:creationId xmlns:p14="http://schemas.microsoft.com/office/powerpoint/2010/main" val="20608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F841E-33BD-7ED7-183F-4B434CE965A6}"/>
              </a:ext>
            </a:extLst>
          </p:cNvPr>
          <p:cNvSpPr>
            <a:spLocks noGrp="1"/>
          </p:cNvSpPr>
          <p:nvPr>
            <p:ph type="title"/>
          </p:nvPr>
        </p:nvSpPr>
        <p:spPr>
          <a:xfrm>
            <a:off x="2589212" y="284699"/>
            <a:ext cx="3389557" cy="662079"/>
          </a:xfrm>
        </p:spPr>
        <p:txBody>
          <a:bodyPr/>
          <a:lstStyle/>
          <a:p>
            <a:r>
              <a:rPr lang="en-US" b="1" dirty="0"/>
              <a:t>Stock charts</a:t>
            </a:r>
          </a:p>
        </p:txBody>
      </p:sp>
      <p:sp>
        <p:nvSpPr>
          <p:cNvPr id="3" name="Zástupný objekt pre obsah 2">
            <a:extLst>
              <a:ext uri="{FF2B5EF4-FFF2-40B4-BE49-F238E27FC236}">
                <a16:creationId xmlns:a16="http://schemas.microsoft.com/office/drawing/2014/main" id="{5AC1C5B9-012E-FD56-B061-A99D04E9F16B}"/>
              </a:ext>
            </a:extLst>
          </p:cNvPr>
          <p:cNvSpPr>
            <a:spLocks noGrp="1"/>
          </p:cNvSpPr>
          <p:nvPr>
            <p:ph idx="1"/>
          </p:nvPr>
        </p:nvSpPr>
        <p:spPr>
          <a:xfrm>
            <a:off x="2589212" y="1205802"/>
            <a:ext cx="8915400" cy="1165609"/>
          </a:xfrm>
        </p:spPr>
        <p:txBody>
          <a:bodyPr>
            <a:normAutofit/>
          </a:bodyPr>
          <a:lstStyle/>
          <a:p>
            <a:r>
              <a:rPr lang="en-US" sz="2000" dirty="0"/>
              <a:t>Stock charts are most useful for displaying stock-market information</a:t>
            </a:r>
            <a:r>
              <a:rPr lang="sk-SK" sz="2000" dirty="0"/>
              <a:t>.</a:t>
            </a:r>
          </a:p>
          <a:p>
            <a:r>
              <a:rPr lang="en-US" sz="2000" dirty="0"/>
              <a:t>These charts require</a:t>
            </a:r>
            <a:r>
              <a:rPr lang="sk-SK" sz="2000" dirty="0"/>
              <a:t> </a:t>
            </a:r>
            <a:r>
              <a:rPr lang="en-US" sz="2000" dirty="0"/>
              <a:t>three to five data series, depending on the subtype.</a:t>
            </a:r>
          </a:p>
        </p:txBody>
      </p:sp>
      <p:pic>
        <p:nvPicPr>
          <p:cNvPr id="5" name="Obrázok 4">
            <a:extLst>
              <a:ext uri="{FF2B5EF4-FFF2-40B4-BE49-F238E27FC236}">
                <a16:creationId xmlns:a16="http://schemas.microsoft.com/office/drawing/2014/main" id="{9C35DFBA-62D3-7AC7-FC27-B5507035B142}"/>
              </a:ext>
            </a:extLst>
          </p:cNvPr>
          <p:cNvPicPr>
            <a:picLocks noChangeAspect="1"/>
          </p:cNvPicPr>
          <p:nvPr/>
        </p:nvPicPr>
        <p:blipFill>
          <a:blip r:embed="rId2"/>
          <a:stretch>
            <a:fillRect/>
          </a:stretch>
        </p:blipFill>
        <p:spPr>
          <a:xfrm>
            <a:off x="1206375" y="2754916"/>
            <a:ext cx="4704880" cy="3344433"/>
          </a:xfrm>
          <a:prstGeom prst="rect">
            <a:avLst/>
          </a:prstGeom>
        </p:spPr>
      </p:pic>
      <p:pic>
        <p:nvPicPr>
          <p:cNvPr id="7" name="Obrázok 6">
            <a:extLst>
              <a:ext uri="{FF2B5EF4-FFF2-40B4-BE49-F238E27FC236}">
                <a16:creationId xmlns:a16="http://schemas.microsoft.com/office/drawing/2014/main" id="{6B5B8634-522A-187A-33F7-3D65E728D80C}"/>
              </a:ext>
            </a:extLst>
          </p:cNvPr>
          <p:cNvPicPr>
            <a:picLocks noChangeAspect="1"/>
          </p:cNvPicPr>
          <p:nvPr/>
        </p:nvPicPr>
        <p:blipFill>
          <a:blip r:embed="rId3"/>
          <a:stretch>
            <a:fillRect/>
          </a:stretch>
        </p:blipFill>
        <p:spPr>
          <a:xfrm>
            <a:off x="6377354" y="2759747"/>
            <a:ext cx="4704880" cy="3339602"/>
          </a:xfrm>
          <a:prstGeom prst="rect">
            <a:avLst/>
          </a:prstGeom>
        </p:spPr>
      </p:pic>
    </p:spTree>
    <p:extLst>
      <p:ext uri="{BB962C8B-B14F-4D97-AF65-F5344CB8AC3E}">
        <p14:creationId xmlns:p14="http://schemas.microsoft.com/office/powerpoint/2010/main" val="2471437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877A0-CE25-5226-ABEC-4D49816D247A}"/>
              </a:ext>
            </a:extLst>
          </p:cNvPr>
          <p:cNvSpPr>
            <a:spLocks noGrp="1"/>
          </p:cNvSpPr>
          <p:nvPr>
            <p:ph type="title"/>
          </p:nvPr>
        </p:nvSpPr>
        <p:spPr>
          <a:xfrm>
            <a:off x="2592925" y="443240"/>
            <a:ext cx="8911687" cy="662079"/>
          </a:xfrm>
        </p:spPr>
        <p:txBody>
          <a:bodyPr>
            <a:normAutofit/>
          </a:bodyPr>
          <a:lstStyle/>
          <a:p>
            <a:r>
              <a:rPr lang="en-US" b="1" dirty="0"/>
              <a:t>Histogram charts</a:t>
            </a:r>
            <a:r>
              <a:rPr lang="sk-SK" b="1" dirty="0"/>
              <a:t> - new</a:t>
            </a:r>
            <a:endParaRPr lang="en-US" b="1" dirty="0"/>
          </a:p>
        </p:txBody>
      </p:sp>
      <p:sp>
        <p:nvSpPr>
          <p:cNvPr id="3" name="Zástupný objekt pre obsah 2">
            <a:extLst>
              <a:ext uri="{FF2B5EF4-FFF2-40B4-BE49-F238E27FC236}">
                <a16:creationId xmlns:a16="http://schemas.microsoft.com/office/drawing/2014/main" id="{186A56B5-68AB-AEE6-7971-408074D56E2A}"/>
              </a:ext>
            </a:extLst>
          </p:cNvPr>
          <p:cNvSpPr>
            <a:spLocks noGrp="1"/>
          </p:cNvSpPr>
          <p:nvPr>
            <p:ph idx="1"/>
          </p:nvPr>
        </p:nvSpPr>
        <p:spPr>
          <a:xfrm>
            <a:off x="2589212" y="1276142"/>
            <a:ext cx="8915400" cy="1547446"/>
          </a:xfrm>
        </p:spPr>
        <p:txBody>
          <a:bodyPr>
            <a:normAutofit/>
          </a:bodyPr>
          <a:lstStyle/>
          <a:p>
            <a:r>
              <a:rPr lang="en-US" sz="2000" dirty="0"/>
              <a:t> A histogram displays the count of data</a:t>
            </a:r>
            <a:r>
              <a:rPr lang="sk-SK" sz="2000" dirty="0"/>
              <a:t> </a:t>
            </a:r>
            <a:r>
              <a:rPr lang="en-US" sz="2000" dirty="0"/>
              <a:t>items in each of several discrete bins.</a:t>
            </a:r>
            <a:endParaRPr lang="sk-SK" sz="2000" dirty="0"/>
          </a:p>
          <a:p>
            <a:r>
              <a:rPr lang="en-US" sz="2000" dirty="0"/>
              <a:t>The bins are displayed as</a:t>
            </a:r>
            <a:r>
              <a:rPr lang="sk-SK" sz="2000" dirty="0"/>
              <a:t> </a:t>
            </a:r>
            <a:r>
              <a:rPr lang="en-US" sz="2000" dirty="0"/>
              <a:t>category labels.</a:t>
            </a:r>
          </a:p>
        </p:txBody>
      </p:sp>
      <p:pic>
        <p:nvPicPr>
          <p:cNvPr id="6" name="Obrázok 5">
            <a:extLst>
              <a:ext uri="{FF2B5EF4-FFF2-40B4-BE49-F238E27FC236}">
                <a16:creationId xmlns:a16="http://schemas.microsoft.com/office/drawing/2014/main" id="{CA752EA7-ECFD-AE85-561C-474D2BEECA70}"/>
              </a:ext>
            </a:extLst>
          </p:cNvPr>
          <p:cNvPicPr>
            <a:picLocks noChangeAspect="1"/>
          </p:cNvPicPr>
          <p:nvPr/>
        </p:nvPicPr>
        <p:blipFill>
          <a:blip r:embed="rId2"/>
          <a:stretch>
            <a:fillRect/>
          </a:stretch>
        </p:blipFill>
        <p:spPr>
          <a:xfrm>
            <a:off x="3566626" y="2570857"/>
            <a:ext cx="5788390" cy="3843903"/>
          </a:xfrm>
          <a:prstGeom prst="rect">
            <a:avLst/>
          </a:prstGeom>
        </p:spPr>
      </p:pic>
    </p:spTree>
    <p:extLst>
      <p:ext uri="{BB962C8B-B14F-4D97-AF65-F5344CB8AC3E}">
        <p14:creationId xmlns:p14="http://schemas.microsoft.com/office/powerpoint/2010/main" val="3423860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0C9BB-A3B0-63D3-8C91-724D28737380}"/>
              </a:ext>
            </a:extLst>
          </p:cNvPr>
          <p:cNvSpPr>
            <a:spLocks noGrp="1"/>
          </p:cNvSpPr>
          <p:nvPr>
            <p:ph type="title"/>
          </p:nvPr>
        </p:nvSpPr>
        <p:spPr>
          <a:xfrm>
            <a:off x="2592925" y="453288"/>
            <a:ext cx="8911687" cy="702272"/>
          </a:xfrm>
        </p:spPr>
        <p:txBody>
          <a:bodyPr/>
          <a:lstStyle/>
          <a:p>
            <a:r>
              <a:rPr lang="en-US" b="1" dirty="0"/>
              <a:t>Pareto charts</a:t>
            </a:r>
            <a:r>
              <a:rPr lang="sk-SK" b="1" dirty="0"/>
              <a:t> - new</a:t>
            </a:r>
            <a:endParaRPr lang="en-US" b="1" dirty="0"/>
          </a:p>
        </p:txBody>
      </p:sp>
      <p:sp>
        <p:nvSpPr>
          <p:cNvPr id="3" name="Zástupný objekt pre obsah 2">
            <a:extLst>
              <a:ext uri="{FF2B5EF4-FFF2-40B4-BE49-F238E27FC236}">
                <a16:creationId xmlns:a16="http://schemas.microsoft.com/office/drawing/2014/main" id="{02B41C88-D682-6758-90CC-2EDB0CFF7770}"/>
              </a:ext>
            </a:extLst>
          </p:cNvPr>
          <p:cNvSpPr>
            <a:spLocks noGrp="1"/>
          </p:cNvSpPr>
          <p:nvPr>
            <p:ph idx="1"/>
          </p:nvPr>
        </p:nvSpPr>
        <p:spPr>
          <a:xfrm>
            <a:off x="2589212" y="1396720"/>
            <a:ext cx="8915400" cy="1567543"/>
          </a:xfrm>
        </p:spPr>
        <p:txBody>
          <a:bodyPr>
            <a:normAutofit fontScale="92500" lnSpcReduction="20000"/>
          </a:bodyPr>
          <a:lstStyle/>
          <a:p>
            <a:r>
              <a:rPr lang="en-US" sz="2400" dirty="0"/>
              <a:t>The Pareto chart is a combination chart in which columns are</a:t>
            </a:r>
            <a:r>
              <a:rPr lang="sk-SK" sz="2400" dirty="0"/>
              <a:t> </a:t>
            </a:r>
            <a:r>
              <a:rPr lang="en-US" sz="2400" dirty="0"/>
              <a:t>displayed in descending order, and the columns use the left axis.</a:t>
            </a:r>
            <a:endParaRPr lang="sk-SK" sz="2400" dirty="0"/>
          </a:p>
          <a:p>
            <a:r>
              <a:rPr lang="en-US" sz="2400" dirty="0"/>
              <a:t>The line shows the cumulative percentage and uses the right axis.</a:t>
            </a:r>
          </a:p>
        </p:txBody>
      </p:sp>
      <p:pic>
        <p:nvPicPr>
          <p:cNvPr id="5" name="Obrázok 4">
            <a:extLst>
              <a:ext uri="{FF2B5EF4-FFF2-40B4-BE49-F238E27FC236}">
                <a16:creationId xmlns:a16="http://schemas.microsoft.com/office/drawing/2014/main" id="{75363B99-CFD2-8C51-8A53-089758FE0C87}"/>
              </a:ext>
            </a:extLst>
          </p:cNvPr>
          <p:cNvPicPr>
            <a:picLocks noChangeAspect="1"/>
          </p:cNvPicPr>
          <p:nvPr/>
        </p:nvPicPr>
        <p:blipFill>
          <a:blip r:embed="rId3"/>
          <a:stretch>
            <a:fillRect/>
          </a:stretch>
        </p:blipFill>
        <p:spPr>
          <a:xfrm>
            <a:off x="3990541" y="2839666"/>
            <a:ext cx="5612247" cy="3565046"/>
          </a:xfrm>
          <a:prstGeom prst="rect">
            <a:avLst/>
          </a:prstGeom>
        </p:spPr>
      </p:pic>
    </p:spTree>
    <p:extLst>
      <p:ext uri="{BB962C8B-B14F-4D97-AF65-F5344CB8AC3E}">
        <p14:creationId xmlns:p14="http://schemas.microsoft.com/office/powerpoint/2010/main" val="221140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6183E3-C636-1084-D14F-85C95B79AD7A}"/>
              </a:ext>
            </a:extLst>
          </p:cNvPr>
          <p:cNvSpPr>
            <a:spLocks noGrp="1"/>
          </p:cNvSpPr>
          <p:nvPr>
            <p:ph type="title"/>
          </p:nvPr>
        </p:nvSpPr>
        <p:spPr>
          <a:xfrm>
            <a:off x="2592925" y="483434"/>
            <a:ext cx="8911687" cy="702272"/>
          </a:xfrm>
        </p:spPr>
        <p:txBody>
          <a:bodyPr/>
          <a:lstStyle/>
          <a:p>
            <a:r>
              <a:rPr lang="en-US" b="1" dirty="0"/>
              <a:t>Waterfall charts</a:t>
            </a:r>
            <a:r>
              <a:rPr lang="sk-SK" b="1" dirty="0"/>
              <a:t> - new</a:t>
            </a:r>
            <a:endParaRPr lang="en-US" b="1" dirty="0"/>
          </a:p>
        </p:txBody>
      </p:sp>
      <p:sp>
        <p:nvSpPr>
          <p:cNvPr id="3" name="Zástupný objekt pre obsah 2">
            <a:extLst>
              <a:ext uri="{FF2B5EF4-FFF2-40B4-BE49-F238E27FC236}">
                <a16:creationId xmlns:a16="http://schemas.microsoft.com/office/drawing/2014/main" id="{6951FCA5-F10D-92F5-1CD7-E21FEEB97442}"/>
              </a:ext>
            </a:extLst>
          </p:cNvPr>
          <p:cNvSpPr>
            <a:spLocks noGrp="1"/>
          </p:cNvSpPr>
          <p:nvPr>
            <p:ph idx="1"/>
          </p:nvPr>
        </p:nvSpPr>
        <p:spPr>
          <a:xfrm>
            <a:off x="1403507" y="1507252"/>
            <a:ext cx="4183377" cy="4867314"/>
          </a:xfrm>
        </p:spPr>
        <p:txBody>
          <a:bodyPr>
            <a:normAutofit/>
          </a:bodyPr>
          <a:lstStyle/>
          <a:p>
            <a:r>
              <a:rPr lang="en-US" sz="2800" dirty="0"/>
              <a:t>A waterfall chart is used to show the cumulative effect of a series of numbers, usually both</a:t>
            </a:r>
            <a:r>
              <a:rPr lang="sk-SK" sz="2800" dirty="0"/>
              <a:t> </a:t>
            </a:r>
            <a:r>
              <a:rPr lang="en-US" sz="2800" dirty="0"/>
              <a:t>positive and negative numbers</a:t>
            </a:r>
            <a:r>
              <a:rPr lang="sk-SK" sz="2800" dirty="0"/>
              <a:t>.</a:t>
            </a:r>
          </a:p>
          <a:p>
            <a:r>
              <a:rPr lang="en-US" sz="2800" dirty="0"/>
              <a:t>The result is a staircase-like display. </a:t>
            </a:r>
          </a:p>
        </p:txBody>
      </p:sp>
      <p:pic>
        <p:nvPicPr>
          <p:cNvPr id="5" name="Obrázok 4">
            <a:extLst>
              <a:ext uri="{FF2B5EF4-FFF2-40B4-BE49-F238E27FC236}">
                <a16:creationId xmlns:a16="http://schemas.microsoft.com/office/drawing/2014/main" id="{D1CE4823-945B-EE2D-47F6-AA411AD61B79}"/>
              </a:ext>
            </a:extLst>
          </p:cNvPr>
          <p:cNvPicPr>
            <a:picLocks noChangeAspect="1"/>
          </p:cNvPicPr>
          <p:nvPr/>
        </p:nvPicPr>
        <p:blipFill>
          <a:blip r:embed="rId3"/>
          <a:stretch>
            <a:fillRect/>
          </a:stretch>
        </p:blipFill>
        <p:spPr>
          <a:xfrm>
            <a:off x="5756201" y="1507252"/>
            <a:ext cx="5552962" cy="4513525"/>
          </a:xfrm>
          <a:prstGeom prst="rect">
            <a:avLst/>
          </a:prstGeom>
        </p:spPr>
      </p:pic>
    </p:spTree>
    <p:extLst>
      <p:ext uri="{BB962C8B-B14F-4D97-AF65-F5344CB8AC3E}">
        <p14:creationId xmlns:p14="http://schemas.microsoft.com/office/powerpoint/2010/main" val="293114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EA6FA7-E20B-C05C-CDCA-D0D3923F7A8C}"/>
              </a:ext>
            </a:extLst>
          </p:cNvPr>
          <p:cNvSpPr>
            <a:spLocks noGrp="1"/>
          </p:cNvSpPr>
          <p:nvPr>
            <p:ph type="title"/>
          </p:nvPr>
        </p:nvSpPr>
        <p:spPr>
          <a:xfrm>
            <a:off x="2589213" y="362853"/>
            <a:ext cx="6484450" cy="692224"/>
          </a:xfrm>
        </p:spPr>
        <p:txBody>
          <a:bodyPr/>
          <a:lstStyle/>
          <a:p>
            <a:r>
              <a:rPr lang="en-US" b="1" dirty="0"/>
              <a:t>Box &amp; whisker charts</a:t>
            </a:r>
            <a:r>
              <a:rPr lang="sk-SK" b="1" dirty="0"/>
              <a:t> - new</a:t>
            </a:r>
            <a:endParaRPr lang="en-US" b="1" dirty="0"/>
          </a:p>
        </p:txBody>
      </p:sp>
      <p:sp>
        <p:nvSpPr>
          <p:cNvPr id="3" name="Zástupný objekt pre obsah 2">
            <a:extLst>
              <a:ext uri="{FF2B5EF4-FFF2-40B4-BE49-F238E27FC236}">
                <a16:creationId xmlns:a16="http://schemas.microsoft.com/office/drawing/2014/main" id="{47C5E8D4-8F4A-326A-0F18-AB148C9393A0}"/>
              </a:ext>
            </a:extLst>
          </p:cNvPr>
          <p:cNvSpPr>
            <a:spLocks noGrp="1"/>
          </p:cNvSpPr>
          <p:nvPr>
            <p:ph idx="1"/>
          </p:nvPr>
        </p:nvSpPr>
        <p:spPr>
          <a:xfrm>
            <a:off x="1095402" y="1316334"/>
            <a:ext cx="5114479" cy="4963885"/>
          </a:xfrm>
        </p:spPr>
        <p:txBody>
          <a:bodyPr>
            <a:normAutofit lnSpcReduction="10000"/>
          </a:bodyPr>
          <a:lstStyle/>
          <a:p>
            <a:r>
              <a:rPr lang="en-US" sz="2000" dirty="0"/>
              <a:t>A box &amp; whisker chart is often used to summarize</a:t>
            </a:r>
            <a:r>
              <a:rPr lang="sk-SK" sz="2000" dirty="0"/>
              <a:t> </a:t>
            </a:r>
            <a:r>
              <a:rPr lang="en-US" sz="2000" dirty="0"/>
              <a:t>data visually.</a:t>
            </a:r>
            <a:endParaRPr lang="sk-SK" sz="2000" dirty="0"/>
          </a:p>
          <a:p>
            <a:r>
              <a:rPr lang="en-US" sz="2000" dirty="0"/>
              <a:t>In the chart, the vertical lines extending from the box represent the</a:t>
            </a:r>
            <a:r>
              <a:rPr lang="sk-SK" sz="2000" dirty="0"/>
              <a:t> </a:t>
            </a:r>
            <a:r>
              <a:rPr lang="en-US" sz="2000" dirty="0"/>
              <a:t>numerical range of the data (minimum and maximum values). </a:t>
            </a:r>
            <a:endParaRPr lang="sk-SK" sz="2000" dirty="0"/>
          </a:p>
          <a:p>
            <a:r>
              <a:rPr lang="en-US" sz="2000" dirty="0"/>
              <a:t>The “boxes” represent the</a:t>
            </a:r>
            <a:r>
              <a:rPr lang="sk-SK" sz="2000" dirty="0"/>
              <a:t> </a:t>
            </a:r>
            <a:r>
              <a:rPr lang="en-US" sz="2000" dirty="0"/>
              <a:t>25th through the 75th percentile.</a:t>
            </a:r>
            <a:endParaRPr lang="sk-SK" sz="2000" dirty="0"/>
          </a:p>
          <a:p>
            <a:r>
              <a:rPr lang="en-US" sz="2000" dirty="0"/>
              <a:t>The horizontal line inside the box is the median value (or</a:t>
            </a:r>
            <a:r>
              <a:rPr lang="sk-SK" sz="2000" dirty="0"/>
              <a:t> </a:t>
            </a:r>
            <a:r>
              <a:rPr lang="en-US" sz="2000" dirty="0"/>
              <a:t>50th percentile), and the X is the average</a:t>
            </a:r>
            <a:r>
              <a:rPr lang="sk-SK" sz="2000" dirty="0"/>
              <a:t>.</a:t>
            </a:r>
          </a:p>
          <a:p>
            <a:r>
              <a:rPr lang="en-US" sz="2000" dirty="0"/>
              <a:t>This type of chart enables the viewer to make</a:t>
            </a:r>
            <a:r>
              <a:rPr lang="sk-SK" sz="2000" dirty="0"/>
              <a:t> </a:t>
            </a:r>
            <a:r>
              <a:rPr lang="en-US" sz="2000" dirty="0"/>
              <a:t>quick comparisons among groups of data.</a:t>
            </a:r>
          </a:p>
        </p:txBody>
      </p:sp>
      <p:pic>
        <p:nvPicPr>
          <p:cNvPr id="5" name="Obrázok 4">
            <a:extLst>
              <a:ext uri="{FF2B5EF4-FFF2-40B4-BE49-F238E27FC236}">
                <a16:creationId xmlns:a16="http://schemas.microsoft.com/office/drawing/2014/main" id="{EFD6104D-AE80-0FE6-3A9F-41C15DAE3649}"/>
              </a:ext>
            </a:extLst>
          </p:cNvPr>
          <p:cNvPicPr>
            <a:picLocks noChangeAspect="1"/>
          </p:cNvPicPr>
          <p:nvPr/>
        </p:nvPicPr>
        <p:blipFill>
          <a:blip r:embed="rId2"/>
          <a:stretch>
            <a:fillRect/>
          </a:stretch>
        </p:blipFill>
        <p:spPr>
          <a:xfrm>
            <a:off x="6380579" y="1316334"/>
            <a:ext cx="5386168" cy="4645397"/>
          </a:xfrm>
          <a:prstGeom prst="rect">
            <a:avLst/>
          </a:prstGeom>
        </p:spPr>
      </p:pic>
    </p:spTree>
    <p:extLst>
      <p:ext uri="{BB962C8B-B14F-4D97-AF65-F5344CB8AC3E}">
        <p14:creationId xmlns:p14="http://schemas.microsoft.com/office/powerpoint/2010/main" val="2910820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1F8FB-8F29-AC42-6129-005E13A97E60}"/>
              </a:ext>
            </a:extLst>
          </p:cNvPr>
          <p:cNvSpPr>
            <a:spLocks noGrp="1"/>
          </p:cNvSpPr>
          <p:nvPr>
            <p:ph type="title"/>
          </p:nvPr>
        </p:nvSpPr>
        <p:spPr>
          <a:xfrm>
            <a:off x="2589212" y="274651"/>
            <a:ext cx="8911687" cy="672127"/>
          </a:xfrm>
        </p:spPr>
        <p:txBody>
          <a:bodyPr/>
          <a:lstStyle/>
          <a:p>
            <a:r>
              <a:rPr lang="en-US" b="1" dirty="0"/>
              <a:t>Sunburst charts</a:t>
            </a:r>
            <a:r>
              <a:rPr lang="sk-SK" b="1" dirty="0"/>
              <a:t> - new</a:t>
            </a:r>
            <a:endParaRPr lang="en-US" b="1" dirty="0"/>
          </a:p>
        </p:txBody>
      </p:sp>
      <p:sp>
        <p:nvSpPr>
          <p:cNvPr id="3" name="Zástupný objekt pre obsah 2">
            <a:extLst>
              <a:ext uri="{FF2B5EF4-FFF2-40B4-BE49-F238E27FC236}">
                <a16:creationId xmlns:a16="http://schemas.microsoft.com/office/drawing/2014/main" id="{C78BA2C2-0CD1-0403-5AB9-7B21CBCC25ED}"/>
              </a:ext>
            </a:extLst>
          </p:cNvPr>
          <p:cNvSpPr>
            <a:spLocks noGrp="1"/>
          </p:cNvSpPr>
          <p:nvPr>
            <p:ph idx="1"/>
          </p:nvPr>
        </p:nvSpPr>
        <p:spPr>
          <a:xfrm>
            <a:off x="2585499" y="946778"/>
            <a:ext cx="8915400" cy="1145512"/>
          </a:xfrm>
        </p:spPr>
        <p:txBody>
          <a:bodyPr>
            <a:normAutofit fontScale="85000" lnSpcReduction="10000"/>
          </a:bodyPr>
          <a:lstStyle/>
          <a:p>
            <a:r>
              <a:rPr lang="en-US" sz="2400" dirty="0"/>
              <a:t>A sunburst chart is like a pie chart with multiple concentric layers.</a:t>
            </a:r>
            <a:endParaRPr lang="sk-SK" sz="2400" dirty="0"/>
          </a:p>
          <a:p>
            <a:r>
              <a:rPr lang="en-US" sz="2400" dirty="0"/>
              <a:t>This chart type is most useful for data that’s organized hierarchically</a:t>
            </a:r>
            <a:r>
              <a:rPr lang="sk-SK" sz="2400" dirty="0"/>
              <a:t>.</a:t>
            </a:r>
            <a:endParaRPr lang="en-US" sz="2400" dirty="0"/>
          </a:p>
        </p:txBody>
      </p:sp>
      <p:pic>
        <p:nvPicPr>
          <p:cNvPr id="5" name="Obrázok 4">
            <a:extLst>
              <a:ext uri="{FF2B5EF4-FFF2-40B4-BE49-F238E27FC236}">
                <a16:creationId xmlns:a16="http://schemas.microsoft.com/office/drawing/2014/main" id="{B520E2D8-6551-C7A9-9F5C-6745AD7958C3}"/>
              </a:ext>
            </a:extLst>
          </p:cNvPr>
          <p:cNvPicPr>
            <a:picLocks noChangeAspect="1"/>
          </p:cNvPicPr>
          <p:nvPr/>
        </p:nvPicPr>
        <p:blipFill>
          <a:blip r:embed="rId2"/>
          <a:stretch>
            <a:fillRect/>
          </a:stretch>
        </p:blipFill>
        <p:spPr>
          <a:xfrm>
            <a:off x="4140624" y="1907619"/>
            <a:ext cx="4450718" cy="4316000"/>
          </a:xfrm>
          <a:prstGeom prst="rect">
            <a:avLst/>
          </a:prstGeom>
        </p:spPr>
      </p:pic>
    </p:spTree>
    <p:extLst>
      <p:ext uri="{BB962C8B-B14F-4D97-AF65-F5344CB8AC3E}">
        <p14:creationId xmlns:p14="http://schemas.microsoft.com/office/powerpoint/2010/main" val="346000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B23C1B-F671-03BA-B575-AB462624A172}"/>
              </a:ext>
            </a:extLst>
          </p:cNvPr>
          <p:cNvSpPr>
            <a:spLocks noGrp="1"/>
          </p:cNvSpPr>
          <p:nvPr>
            <p:ph type="title"/>
          </p:nvPr>
        </p:nvSpPr>
        <p:spPr>
          <a:xfrm>
            <a:off x="2010121" y="302562"/>
            <a:ext cx="9494491" cy="571644"/>
          </a:xfrm>
        </p:spPr>
        <p:txBody>
          <a:bodyPr>
            <a:noAutofit/>
          </a:bodyPr>
          <a:lstStyle/>
          <a:p>
            <a:r>
              <a:rPr lang="en-US" sz="2000" b="1" dirty="0"/>
              <a:t>These three tables will be used for a PivotTable, using the data model.</a:t>
            </a:r>
          </a:p>
        </p:txBody>
      </p:sp>
      <p:pic>
        <p:nvPicPr>
          <p:cNvPr id="5" name="Obrázok 4">
            <a:extLst>
              <a:ext uri="{FF2B5EF4-FFF2-40B4-BE49-F238E27FC236}">
                <a16:creationId xmlns:a16="http://schemas.microsoft.com/office/drawing/2014/main" id="{88C35636-E93D-1849-3AAC-0AEB79F7A48B}"/>
              </a:ext>
            </a:extLst>
          </p:cNvPr>
          <p:cNvPicPr>
            <a:picLocks noChangeAspect="1"/>
          </p:cNvPicPr>
          <p:nvPr/>
        </p:nvPicPr>
        <p:blipFill>
          <a:blip r:embed="rId3"/>
          <a:stretch>
            <a:fillRect/>
          </a:stretch>
        </p:blipFill>
        <p:spPr>
          <a:xfrm>
            <a:off x="2849546" y="730232"/>
            <a:ext cx="7238999" cy="5560602"/>
          </a:xfrm>
          <a:prstGeom prst="rect">
            <a:avLst/>
          </a:prstGeom>
        </p:spPr>
      </p:pic>
    </p:spTree>
    <p:extLst>
      <p:ext uri="{BB962C8B-B14F-4D97-AF65-F5344CB8AC3E}">
        <p14:creationId xmlns:p14="http://schemas.microsoft.com/office/powerpoint/2010/main" val="3920005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24EE03-5B4A-73F6-CF90-F6E7BE23FDFA}"/>
              </a:ext>
            </a:extLst>
          </p:cNvPr>
          <p:cNvSpPr>
            <a:spLocks noGrp="1"/>
          </p:cNvSpPr>
          <p:nvPr>
            <p:ph type="title"/>
          </p:nvPr>
        </p:nvSpPr>
        <p:spPr>
          <a:xfrm>
            <a:off x="2589212" y="433192"/>
            <a:ext cx="8911687" cy="752514"/>
          </a:xfrm>
        </p:spPr>
        <p:txBody>
          <a:bodyPr/>
          <a:lstStyle/>
          <a:p>
            <a:r>
              <a:rPr lang="en-US" b="1" dirty="0" err="1"/>
              <a:t>Treemap</a:t>
            </a:r>
            <a:r>
              <a:rPr lang="en-US" b="1" dirty="0"/>
              <a:t> charts</a:t>
            </a:r>
            <a:r>
              <a:rPr lang="sk-SK" b="1" dirty="0"/>
              <a:t> - new</a:t>
            </a:r>
            <a:endParaRPr lang="en-US" b="1" dirty="0"/>
          </a:p>
        </p:txBody>
      </p:sp>
      <p:sp>
        <p:nvSpPr>
          <p:cNvPr id="3" name="Zástupný objekt pre obsah 2">
            <a:extLst>
              <a:ext uri="{FF2B5EF4-FFF2-40B4-BE49-F238E27FC236}">
                <a16:creationId xmlns:a16="http://schemas.microsoft.com/office/drawing/2014/main" id="{60339A34-6D60-BA67-ECAC-F5B894BE53E7}"/>
              </a:ext>
            </a:extLst>
          </p:cNvPr>
          <p:cNvSpPr>
            <a:spLocks noGrp="1"/>
          </p:cNvSpPr>
          <p:nvPr>
            <p:ph idx="1"/>
          </p:nvPr>
        </p:nvSpPr>
        <p:spPr>
          <a:xfrm>
            <a:off x="1045158" y="1520071"/>
            <a:ext cx="3088107" cy="4709907"/>
          </a:xfrm>
        </p:spPr>
        <p:txBody>
          <a:bodyPr>
            <a:normAutofit/>
          </a:bodyPr>
          <a:lstStyle/>
          <a:p>
            <a:r>
              <a:rPr lang="en-US" sz="2800" dirty="0"/>
              <a:t>Like a sunburst chart, a </a:t>
            </a:r>
            <a:r>
              <a:rPr lang="en-US" sz="2800" dirty="0" err="1"/>
              <a:t>treemap</a:t>
            </a:r>
            <a:r>
              <a:rPr lang="en-US" sz="2800" dirty="0"/>
              <a:t> chart is suited for hierarchical data.</a:t>
            </a:r>
            <a:endParaRPr lang="sk-SK" sz="2800" dirty="0"/>
          </a:p>
          <a:p>
            <a:r>
              <a:rPr lang="en-US" sz="2800" dirty="0"/>
              <a:t> The data, however, is represented as rectangles.</a:t>
            </a:r>
          </a:p>
        </p:txBody>
      </p:sp>
      <p:pic>
        <p:nvPicPr>
          <p:cNvPr id="5" name="Obrázok 4">
            <a:extLst>
              <a:ext uri="{FF2B5EF4-FFF2-40B4-BE49-F238E27FC236}">
                <a16:creationId xmlns:a16="http://schemas.microsoft.com/office/drawing/2014/main" id="{3DFADCB1-2302-28A6-5A5A-3B4F740CEE1A}"/>
              </a:ext>
            </a:extLst>
          </p:cNvPr>
          <p:cNvPicPr>
            <a:picLocks noChangeAspect="1"/>
          </p:cNvPicPr>
          <p:nvPr/>
        </p:nvPicPr>
        <p:blipFill>
          <a:blip r:embed="rId2"/>
          <a:stretch>
            <a:fillRect/>
          </a:stretch>
        </p:blipFill>
        <p:spPr>
          <a:xfrm>
            <a:off x="4756594" y="1520071"/>
            <a:ext cx="6604286" cy="4579278"/>
          </a:xfrm>
          <a:prstGeom prst="rect">
            <a:avLst/>
          </a:prstGeom>
        </p:spPr>
      </p:pic>
    </p:spTree>
    <p:extLst>
      <p:ext uri="{BB962C8B-B14F-4D97-AF65-F5344CB8AC3E}">
        <p14:creationId xmlns:p14="http://schemas.microsoft.com/office/powerpoint/2010/main" val="2517217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0A4CAB-F1F5-F74F-2AB7-C57D062E7C5E}"/>
              </a:ext>
            </a:extLst>
          </p:cNvPr>
          <p:cNvSpPr>
            <a:spLocks noGrp="1"/>
          </p:cNvSpPr>
          <p:nvPr>
            <p:ph type="title"/>
          </p:nvPr>
        </p:nvSpPr>
        <p:spPr>
          <a:xfrm>
            <a:off x="2589212" y="214361"/>
            <a:ext cx="8911687" cy="732417"/>
          </a:xfrm>
        </p:spPr>
        <p:txBody>
          <a:bodyPr/>
          <a:lstStyle/>
          <a:p>
            <a:r>
              <a:rPr lang="en-US" b="1" dirty="0"/>
              <a:t>Funnel charts</a:t>
            </a:r>
            <a:r>
              <a:rPr lang="sk-SK" b="1" dirty="0"/>
              <a:t> - new</a:t>
            </a:r>
            <a:endParaRPr lang="en-US" b="1" dirty="0"/>
          </a:p>
        </p:txBody>
      </p:sp>
      <p:sp>
        <p:nvSpPr>
          <p:cNvPr id="3" name="Zástupný objekt pre obsah 2">
            <a:extLst>
              <a:ext uri="{FF2B5EF4-FFF2-40B4-BE49-F238E27FC236}">
                <a16:creationId xmlns:a16="http://schemas.microsoft.com/office/drawing/2014/main" id="{BE9562A7-82BD-3FB1-7271-E96EF53C478F}"/>
              </a:ext>
            </a:extLst>
          </p:cNvPr>
          <p:cNvSpPr>
            <a:spLocks noGrp="1"/>
          </p:cNvSpPr>
          <p:nvPr>
            <p:ph idx="1"/>
          </p:nvPr>
        </p:nvSpPr>
        <p:spPr>
          <a:xfrm>
            <a:off x="2589212" y="946778"/>
            <a:ext cx="8915400" cy="1856712"/>
          </a:xfrm>
        </p:spPr>
        <p:txBody>
          <a:bodyPr>
            <a:normAutofit/>
          </a:bodyPr>
          <a:lstStyle/>
          <a:p>
            <a:r>
              <a:rPr lang="en-US" sz="2400" dirty="0"/>
              <a:t>Funnel charts are ideal for representing the relative</a:t>
            </a:r>
            <a:r>
              <a:rPr lang="sk-SK" sz="2400" dirty="0"/>
              <a:t> </a:t>
            </a:r>
            <a:r>
              <a:rPr lang="en-US" sz="2400" dirty="0"/>
              <a:t>values in each stage of a process. </a:t>
            </a:r>
            <a:endParaRPr lang="sk-SK" sz="2400" dirty="0"/>
          </a:p>
          <a:p>
            <a:r>
              <a:rPr lang="en-US" sz="2400" dirty="0"/>
              <a:t>These charts are typically used to visualize sales pipelines</a:t>
            </a:r>
            <a:r>
              <a:rPr lang="sk-SK" sz="2400" dirty="0"/>
              <a:t>.</a:t>
            </a:r>
            <a:endParaRPr lang="en-US" sz="2400" dirty="0"/>
          </a:p>
        </p:txBody>
      </p:sp>
      <p:pic>
        <p:nvPicPr>
          <p:cNvPr id="5" name="Obrázok 4">
            <a:extLst>
              <a:ext uri="{FF2B5EF4-FFF2-40B4-BE49-F238E27FC236}">
                <a16:creationId xmlns:a16="http://schemas.microsoft.com/office/drawing/2014/main" id="{86875176-A0FF-BE16-ABBC-FC17E412D07F}"/>
              </a:ext>
            </a:extLst>
          </p:cNvPr>
          <p:cNvPicPr>
            <a:picLocks noChangeAspect="1"/>
          </p:cNvPicPr>
          <p:nvPr/>
        </p:nvPicPr>
        <p:blipFill>
          <a:blip r:embed="rId2"/>
          <a:stretch>
            <a:fillRect/>
          </a:stretch>
        </p:blipFill>
        <p:spPr>
          <a:xfrm>
            <a:off x="2589212" y="2803490"/>
            <a:ext cx="6554208" cy="3411381"/>
          </a:xfrm>
          <a:prstGeom prst="rect">
            <a:avLst/>
          </a:prstGeom>
        </p:spPr>
      </p:pic>
    </p:spTree>
    <p:extLst>
      <p:ext uri="{BB962C8B-B14F-4D97-AF65-F5344CB8AC3E}">
        <p14:creationId xmlns:p14="http://schemas.microsoft.com/office/powerpoint/2010/main" val="3898424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BA38F3-9010-10B8-C917-89D55EBCDB9C}"/>
              </a:ext>
            </a:extLst>
          </p:cNvPr>
          <p:cNvSpPr>
            <a:spLocks noGrp="1"/>
          </p:cNvSpPr>
          <p:nvPr>
            <p:ph type="title"/>
          </p:nvPr>
        </p:nvSpPr>
        <p:spPr>
          <a:xfrm>
            <a:off x="2589212" y="473385"/>
            <a:ext cx="8911687" cy="631934"/>
          </a:xfrm>
        </p:spPr>
        <p:txBody>
          <a:bodyPr>
            <a:normAutofit fontScale="90000"/>
          </a:bodyPr>
          <a:lstStyle/>
          <a:p>
            <a:r>
              <a:rPr lang="en-US" b="1" dirty="0"/>
              <a:t>Map charts</a:t>
            </a:r>
            <a:r>
              <a:rPr lang="sk-SK" b="1" dirty="0"/>
              <a:t> - new</a:t>
            </a:r>
            <a:endParaRPr lang="en-US" b="1" dirty="0"/>
          </a:p>
        </p:txBody>
      </p:sp>
      <p:sp>
        <p:nvSpPr>
          <p:cNvPr id="3" name="Zástupný objekt pre obsah 2">
            <a:extLst>
              <a:ext uri="{FF2B5EF4-FFF2-40B4-BE49-F238E27FC236}">
                <a16:creationId xmlns:a16="http://schemas.microsoft.com/office/drawing/2014/main" id="{E34932A9-6FEA-362E-382E-85D48F4BD912}"/>
              </a:ext>
            </a:extLst>
          </p:cNvPr>
          <p:cNvSpPr>
            <a:spLocks noGrp="1"/>
          </p:cNvSpPr>
          <p:nvPr>
            <p:ph idx="1"/>
          </p:nvPr>
        </p:nvSpPr>
        <p:spPr>
          <a:xfrm>
            <a:off x="1031718" y="1337414"/>
            <a:ext cx="3741249" cy="4771983"/>
          </a:xfrm>
        </p:spPr>
        <p:txBody>
          <a:bodyPr>
            <a:normAutofit fontScale="92500" lnSpcReduction="10000"/>
          </a:bodyPr>
          <a:lstStyle/>
          <a:p>
            <a:r>
              <a:rPr lang="en-US" sz="2400" dirty="0"/>
              <a:t>Map charts leverage Bing maps to render location-based visualizations. </a:t>
            </a:r>
          </a:p>
          <a:p>
            <a:r>
              <a:rPr lang="en-US" sz="2400" dirty="0"/>
              <a:t>All you need to provide this chart are location indicator</a:t>
            </a:r>
            <a:r>
              <a:rPr lang="sk-SK" sz="2400" dirty="0"/>
              <a:t>.</a:t>
            </a:r>
          </a:p>
          <a:p>
            <a:r>
              <a:rPr lang="en-US" sz="2400" dirty="0"/>
              <a:t>Map charts are remarkably flexible, allowing you create a chart based on province names,</a:t>
            </a:r>
            <a:r>
              <a:rPr lang="sk-SK" sz="2400" dirty="0"/>
              <a:t> </a:t>
            </a:r>
            <a:r>
              <a:rPr lang="en-US" sz="2400" dirty="0"/>
              <a:t>county names, cities, and even ZIP codes.</a:t>
            </a:r>
          </a:p>
        </p:txBody>
      </p:sp>
      <p:pic>
        <p:nvPicPr>
          <p:cNvPr id="5" name="Obrázok 4">
            <a:extLst>
              <a:ext uri="{FF2B5EF4-FFF2-40B4-BE49-F238E27FC236}">
                <a16:creationId xmlns:a16="http://schemas.microsoft.com/office/drawing/2014/main" id="{52785F0C-0E1A-07E1-041C-2CC2CCFA2AC3}"/>
              </a:ext>
            </a:extLst>
          </p:cNvPr>
          <p:cNvPicPr>
            <a:picLocks noChangeAspect="1"/>
          </p:cNvPicPr>
          <p:nvPr/>
        </p:nvPicPr>
        <p:blipFill>
          <a:blip r:embed="rId3"/>
          <a:stretch>
            <a:fillRect/>
          </a:stretch>
        </p:blipFill>
        <p:spPr>
          <a:xfrm>
            <a:off x="5037893" y="1447945"/>
            <a:ext cx="5955004" cy="4661452"/>
          </a:xfrm>
          <a:prstGeom prst="rect">
            <a:avLst/>
          </a:prstGeom>
        </p:spPr>
      </p:pic>
    </p:spTree>
    <p:extLst>
      <p:ext uri="{BB962C8B-B14F-4D97-AF65-F5344CB8AC3E}">
        <p14:creationId xmlns:p14="http://schemas.microsoft.com/office/powerpoint/2010/main" val="1879960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902DE0-3FEA-6EE6-ED73-2DFAB0593DE1}"/>
              </a:ext>
            </a:extLst>
          </p:cNvPr>
          <p:cNvSpPr>
            <a:spLocks noGrp="1"/>
          </p:cNvSpPr>
          <p:nvPr>
            <p:ph type="title"/>
          </p:nvPr>
        </p:nvSpPr>
        <p:spPr>
          <a:xfrm>
            <a:off x="2589213" y="413094"/>
            <a:ext cx="3912072" cy="621886"/>
          </a:xfrm>
        </p:spPr>
        <p:txBody>
          <a:bodyPr>
            <a:normAutofit fontScale="90000"/>
          </a:bodyPr>
          <a:lstStyle/>
          <a:p>
            <a:r>
              <a:rPr lang="en-US" b="1"/>
              <a:t>Goal seek</a:t>
            </a:r>
          </a:p>
        </p:txBody>
      </p:sp>
      <p:sp>
        <p:nvSpPr>
          <p:cNvPr id="3" name="Zástupný objekt pre obsah 2">
            <a:extLst>
              <a:ext uri="{FF2B5EF4-FFF2-40B4-BE49-F238E27FC236}">
                <a16:creationId xmlns:a16="http://schemas.microsoft.com/office/drawing/2014/main" id="{77B6352C-0C51-F948-BD43-3E82F60A2643}"/>
              </a:ext>
            </a:extLst>
          </p:cNvPr>
          <p:cNvSpPr>
            <a:spLocks noGrp="1"/>
          </p:cNvSpPr>
          <p:nvPr>
            <p:ph idx="1"/>
          </p:nvPr>
        </p:nvSpPr>
        <p:spPr>
          <a:xfrm>
            <a:off x="2589212" y="1155559"/>
            <a:ext cx="8915400" cy="3094893"/>
          </a:xfrm>
        </p:spPr>
        <p:txBody>
          <a:bodyPr>
            <a:normAutofit lnSpcReduction="10000"/>
          </a:bodyPr>
          <a:lstStyle/>
          <a:p>
            <a:r>
              <a:rPr lang="en-US" dirty="0"/>
              <a:t>Determines the value that you need to enter in a single input cell to produce a result that you want in a dependent (formula) cell.</a:t>
            </a:r>
          </a:p>
          <a:p>
            <a:r>
              <a:rPr lang="en-US" dirty="0"/>
              <a:t>Single-cell goal seeking is a rather simple concept. </a:t>
            </a:r>
          </a:p>
          <a:p>
            <a:r>
              <a:rPr lang="en-US" dirty="0"/>
              <a:t> Excel determines what value in an input cell produces a desired result in a formula cell. </a:t>
            </a:r>
          </a:p>
          <a:p>
            <a:r>
              <a:rPr lang="en-US" dirty="0"/>
              <a:t>Example: Final exam from this subject consist of three parts – test, dashboard and exam. Question is: What is the minimum number of points that I need from the test to have an E exam?</a:t>
            </a:r>
            <a:endParaRPr lang="sk-SK" dirty="0"/>
          </a:p>
          <a:p>
            <a:r>
              <a:rPr lang="en-US" b="1" dirty="0">
                <a:solidFill>
                  <a:srgbClr val="FF0000"/>
                </a:solidFill>
              </a:rPr>
              <a:t>The cell that Goal Seek changes must be referenced by the formula in the cell that you specified in the Set cell box.</a:t>
            </a:r>
          </a:p>
        </p:txBody>
      </p:sp>
      <p:pic>
        <p:nvPicPr>
          <p:cNvPr id="5" name="Obrázok 4">
            <a:extLst>
              <a:ext uri="{FF2B5EF4-FFF2-40B4-BE49-F238E27FC236}">
                <a16:creationId xmlns:a16="http://schemas.microsoft.com/office/drawing/2014/main" id="{60CB35FA-328A-F473-0019-B7B3E90A78EB}"/>
              </a:ext>
            </a:extLst>
          </p:cNvPr>
          <p:cNvPicPr>
            <a:picLocks noChangeAspect="1"/>
          </p:cNvPicPr>
          <p:nvPr/>
        </p:nvPicPr>
        <p:blipFill>
          <a:blip r:embed="rId3"/>
          <a:stretch>
            <a:fillRect/>
          </a:stretch>
        </p:blipFill>
        <p:spPr>
          <a:xfrm>
            <a:off x="3110836" y="4581426"/>
            <a:ext cx="2320492" cy="1568784"/>
          </a:xfrm>
          <a:prstGeom prst="rect">
            <a:avLst/>
          </a:prstGeom>
        </p:spPr>
      </p:pic>
      <p:pic>
        <p:nvPicPr>
          <p:cNvPr id="7" name="Obrázok 6">
            <a:extLst>
              <a:ext uri="{FF2B5EF4-FFF2-40B4-BE49-F238E27FC236}">
                <a16:creationId xmlns:a16="http://schemas.microsoft.com/office/drawing/2014/main" id="{C2FF5757-CA3D-9ED9-D43A-8FAD27BA6F25}"/>
              </a:ext>
            </a:extLst>
          </p:cNvPr>
          <p:cNvPicPr>
            <a:picLocks noChangeAspect="1"/>
          </p:cNvPicPr>
          <p:nvPr/>
        </p:nvPicPr>
        <p:blipFill>
          <a:blip r:embed="rId4"/>
          <a:stretch>
            <a:fillRect/>
          </a:stretch>
        </p:blipFill>
        <p:spPr>
          <a:xfrm>
            <a:off x="5972073" y="4581425"/>
            <a:ext cx="2847452" cy="1568785"/>
          </a:xfrm>
          <a:prstGeom prst="rect">
            <a:avLst/>
          </a:prstGeom>
        </p:spPr>
      </p:pic>
      <p:pic>
        <p:nvPicPr>
          <p:cNvPr id="9" name="Obrázok 8">
            <a:extLst>
              <a:ext uri="{FF2B5EF4-FFF2-40B4-BE49-F238E27FC236}">
                <a16:creationId xmlns:a16="http://schemas.microsoft.com/office/drawing/2014/main" id="{C672CBEB-28A0-42B8-B4CC-04F87A52D8A4}"/>
              </a:ext>
            </a:extLst>
          </p:cNvPr>
          <p:cNvPicPr>
            <a:picLocks noChangeAspect="1"/>
          </p:cNvPicPr>
          <p:nvPr/>
        </p:nvPicPr>
        <p:blipFill>
          <a:blip r:embed="rId5"/>
          <a:stretch>
            <a:fillRect/>
          </a:stretch>
        </p:blipFill>
        <p:spPr>
          <a:xfrm>
            <a:off x="697320" y="4581426"/>
            <a:ext cx="2057422" cy="1568784"/>
          </a:xfrm>
          <a:prstGeom prst="rect">
            <a:avLst/>
          </a:prstGeom>
        </p:spPr>
      </p:pic>
      <p:pic>
        <p:nvPicPr>
          <p:cNvPr id="11" name="Obrázok 10">
            <a:extLst>
              <a:ext uri="{FF2B5EF4-FFF2-40B4-BE49-F238E27FC236}">
                <a16:creationId xmlns:a16="http://schemas.microsoft.com/office/drawing/2014/main" id="{55814D6E-770E-A268-FE10-98A4E209F2C5}"/>
              </a:ext>
            </a:extLst>
          </p:cNvPr>
          <p:cNvPicPr>
            <a:picLocks noChangeAspect="1"/>
          </p:cNvPicPr>
          <p:nvPr/>
        </p:nvPicPr>
        <p:blipFill>
          <a:blip r:embed="rId6"/>
          <a:stretch>
            <a:fillRect/>
          </a:stretch>
        </p:blipFill>
        <p:spPr>
          <a:xfrm>
            <a:off x="9152372" y="4581425"/>
            <a:ext cx="2057421" cy="1568784"/>
          </a:xfrm>
          <a:prstGeom prst="rect">
            <a:avLst/>
          </a:prstGeom>
        </p:spPr>
      </p:pic>
    </p:spTree>
    <p:extLst>
      <p:ext uri="{BB962C8B-B14F-4D97-AF65-F5344CB8AC3E}">
        <p14:creationId xmlns:p14="http://schemas.microsoft.com/office/powerpoint/2010/main" val="1971904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a:extLst>
              <a:ext uri="{FF2B5EF4-FFF2-40B4-BE49-F238E27FC236}">
                <a16:creationId xmlns:a16="http://schemas.microsoft.com/office/drawing/2014/main" id="{9EC89D89-F279-865D-C637-0097D49DED11}"/>
              </a:ext>
            </a:extLst>
          </p:cNvPr>
          <p:cNvSpPr/>
          <p:nvPr/>
        </p:nvSpPr>
        <p:spPr>
          <a:xfrm rot="20994441">
            <a:off x="3001479" y="2304143"/>
            <a:ext cx="6349815" cy="1754326"/>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Thank you for your</a:t>
            </a:r>
          </a:p>
          <a:p>
            <a:pPr algn="ctr"/>
            <a:r>
              <a:rPr lang="en-US" sz="5400" b="1">
                <a:ln w="9525">
                  <a:solidFill>
                    <a:schemeClr val="bg1"/>
                  </a:solidFill>
                  <a:prstDash val="solid"/>
                </a:ln>
                <a:effectLst>
                  <a:outerShdw blurRad="12700" dist="38100" dir="2700000" algn="tl" rotWithShape="0">
                    <a:schemeClr val="bg1">
                      <a:lumMod val="50000"/>
                    </a:schemeClr>
                  </a:outerShdw>
                </a:effectLst>
              </a:rPr>
              <a:t>attention!</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0513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BEC39C-43BF-873C-F169-5761D63B137C}"/>
              </a:ext>
            </a:extLst>
          </p:cNvPr>
          <p:cNvSpPr>
            <a:spLocks noGrp="1"/>
          </p:cNvSpPr>
          <p:nvPr>
            <p:ph type="title"/>
          </p:nvPr>
        </p:nvSpPr>
        <p:spPr>
          <a:xfrm>
            <a:off x="2589212" y="181983"/>
            <a:ext cx="8911687" cy="923336"/>
          </a:xfrm>
        </p:spPr>
        <p:txBody>
          <a:bodyPr>
            <a:noAutofit/>
          </a:bodyPr>
          <a:lstStyle/>
          <a:p>
            <a:r>
              <a:rPr lang="en-US" sz="2400" b="1" dirty="0"/>
              <a:t>Start by creating a PivotTable (in a new worksheet) from the Orders table. Follow these</a:t>
            </a:r>
            <a:r>
              <a:rPr lang="sk-SK" sz="2400" b="1" dirty="0"/>
              <a:t> </a:t>
            </a:r>
            <a:r>
              <a:rPr lang="en-US" sz="2400" b="1" dirty="0"/>
              <a:t>steps:</a:t>
            </a:r>
          </a:p>
        </p:txBody>
      </p:sp>
      <p:sp>
        <p:nvSpPr>
          <p:cNvPr id="3" name="Zástupný objekt pre obsah 2">
            <a:extLst>
              <a:ext uri="{FF2B5EF4-FFF2-40B4-BE49-F238E27FC236}">
                <a16:creationId xmlns:a16="http://schemas.microsoft.com/office/drawing/2014/main" id="{95D4A23B-6955-B7A9-C272-7EDA06F5470F}"/>
              </a:ext>
            </a:extLst>
          </p:cNvPr>
          <p:cNvSpPr>
            <a:spLocks noGrp="1"/>
          </p:cNvSpPr>
          <p:nvPr>
            <p:ph idx="1"/>
          </p:nvPr>
        </p:nvSpPr>
        <p:spPr>
          <a:xfrm>
            <a:off x="2589212" y="1105319"/>
            <a:ext cx="8915400" cy="4805903"/>
          </a:xfrm>
        </p:spPr>
        <p:txBody>
          <a:bodyPr>
            <a:normAutofit/>
          </a:bodyPr>
          <a:lstStyle/>
          <a:p>
            <a:pPr>
              <a:buFont typeface="+mj-lt"/>
              <a:buAutoNum type="arabicParenR"/>
            </a:pPr>
            <a:r>
              <a:rPr lang="en-US" dirty="0"/>
              <a:t>Select any cell within the Orders table and choose Insert ➪ Tables ➪</a:t>
            </a:r>
            <a:r>
              <a:rPr lang="sk-SK" dirty="0"/>
              <a:t> </a:t>
            </a:r>
            <a:r>
              <a:rPr lang="en-US" dirty="0"/>
              <a:t>PivotTable. The Create PivotTable dialog box appears.</a:t>
            </a:r>
            <a:endParaRPr lang="sk-SK" dirty="0"/>
          </a:p>
          <a:p>
            <a:pPr>
              <a:buFont typeface="+mj-lt"/>
              <a:buAutoNum type="arabicParenR"/>
            </a:pPr>
            <a:r>
              <a:rPr lang="en-US" dirty="0"/>
              <a:t>Select the Add This Data to the Data Model check box and click OK. Notice that</a:t>
            </a:r>
            <a:r>
              <a:rPr lang="sk-SK" dirty="0"/>
              <a:t> </a:t>
            </a:r>
            <a:r>
              <a:rPr lang="en-US" dirty="0"/>
              <a:t>the PivotTable Fields task pane is a bit different when you’re working with the data</a:t>
            </a:r>
            <a:r>
              <a:rPr lang="sk-SK" dirty="0"/>
              <a:t> </a:t>
            </a:r>
            <a:r>
              <a:rPr lang="en-US" dirty="0"/>
              <a:t>model. The task pane contains two tabs: Active and All. The Active tab lists only</a:t>
            </a:r>
            <a:r>
              <a:rPr lang="sk-SK" dirty="0"/>
              <a:t> </a:t>
            </a:r>
            <a:r>
              <a:rPr lang="en-US" dirty="0"/>
              <a:t>the Orders table. The All tab lists all of the tables in the workbook.</a:t>
            </a:r>
            <a:endParaRPr lang="sk-SK" dirty="0"/>
          </a:p>
          <a:p>
            <a:pPr>
              <a:buFont typeface="+mj-lt"/>
              <a:buAutoNum type="arabicParenR"/>
            </a:pPr>
            <a:r>
              <a:rPr lang="en-US" dirty="0"/>
              <a:t>Choose Data ➪ Data Tools ➪ Relationships and click the New button. This shows</a:t>
            </a:r>
            <a:r>
              <a:rPr lang="sk-SK" dirty="0"/>
              <a:t> </a:t>
            </a:r>
            <a:r>
              <a:rPr lang="en-US" dirty="0"/>
              <a:t>the Manage Relationships dialog box. It’s empty because we haven’t set up our relationships yet.</a:t>
            </a:r>
            <a:endParaRPr lang="sk-SK" dirty="0"/>
          </a:p>
          <a:p>
            <a:pPr>
              <a:buFont typeface="+mj-lt"/>
              <a:buAutoNum type="arabicParenR"/>
            </a:pPr>
            <a:r>
              <a:rPr lang="en-US" dirty="0"/>
              <a:t>Relate the Orders table to the Customers table. Select Data Model Table: Orders</a:t>
            </a:r>
            <a:r>
              <a:rPr lang="sk-SK" dirty="0"/>
              <a:t> </a:t>
            </a:r>
            <a:r>
              <a:rPr lang="en-US" dirty="0"/>
              <a:t>and </a:t>
            </a:r>
            <a:r>
              <a:rPr lang="en-US" dirty="0" err="1"/>
              <a:t>CustomerID</a:t>
            </a:r>
            <a:r>
              <a:rPr lang="en-US" dirty="0"/>
              <a:t> in the top section and Worksheet Table: Customers and </a:t>
            </a:r>
            <a:r>
              <a:rPr lang="en-US" dirty="0" err="1"/>
              <a:t>CustomerID</a:t>
            </a:r>
            <a:r>
              <a:rPr lang="sk-SK" dirty="0"/>
              <a:t> </a:t>
            </a:r>
            <a:r>
              <a:rPr lang="en-US" dirty="0"/>
              <a:t>in the bottom section.</a:t>
            </a:r>
          </a:p>
        </p:txBody>
      </p:sp>
    </p:spTree>
    <p:extLst>
      <p:ext uri="{BB962C8B-B14F-4D97-AF65-F5344CB8AC3E}">
        <p14:creationId xmlns:p14="http://schemas.microsoft.com/office/powerpoint/2010/main" val="46171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BEC39C-43BF-873C-F169-5761D63B137C}"/>
              </a:ext>
            </a:extLst>
          </p:cNvPr>
          <p:cNvSpPr>
            <a:spLocks noGrp="1"/>
          </p:cNvSpPr>
          <p:nvPr>
            <p:ph type="title"/>
          </p:nvPr>
        </p:nvSpPr>
        <p:spPr>
          <a:xfrm>
            <a:off x="2589212" y="181983"/>
            <a:ext cx="8911687" cy="923336"/>
          </a:xfrm>
        </p:spPr>
        <p:txBody>
          <a:bodyPr>
            <a:noAutofit/>
          </a:bodyPr>
          <a:lstStyle/>
          <a:p>
            <a:r>
              <a:rPr lang="en-US" sz="2400" b="1" dirty="0"/>
              <a:t>Start by creating a PivotTable (in a new worksheet) from the Orders table. Follow these</a:t>
            </a:r>
            <a:r>
              <a:rPr lang="sk-SK" sz="2400" b="1" dirty="0"/>
              <a:t> </a:t>
            </a:r>
            <a:r>
              <a:rPr lang="en-US" sz="2400" b="1" dirty="0"/>
              <a:t>steps:</a:t>
            </a:r>
            <a:r>
              <a:rPr lang="sk-SK" sz="2400" b="1" dirty="0"/>
              <a:t> </a:t>
            </a:r>
            <a:r>
              <a:rPr lang="sk-SK" sz="2400" b="1" dirty="0" err="1"/>
              <a:t>cont</a:t>
            </a:r>
            <a:r>
              <a:rPr lang="sk-SK" sz="2400" b="1" dirty="0"/>
              <a:t>.</a:t>
            </a:r>
            <a:endParaRPr lang="en-US" sz="2400" b="1" dirty="0"/>
          </a:p>
        </p:txBody>
      </p:sp>
      <p:sp>
        <p:nvSpPr>
          <p:cNvPr id="3" name="Zástupný objekt pre obsah 2">
            <a:extLst>
              <a:ext uri="{FF2B5EF4-FFF2-40B4-BE49-F238E27FC236}">
                <a16:creationId xmlns:a16="http://schemas.microsoft.com/office/drawing/2014/main" id="{95D4A23B-6955-B7A9-C272-7EDA06F5470F}"/>
              </a:ext>
            </a:extLst>
          </p:cNvPr>
          <p:cNvSpPr>
            <a:spLocks noGrp="1"/>
          </p:cNvSpPr>
          <p:nvPr>
            <p:ph idx="1"/>
          </p:nvPr>
        </p:nvSpPr>
        <p:spPr>
          <a:xfrm>
            <a:off x="2589212" y="1567543"/>
            <a:ext cx="8915400" cy="4343679"/>
          </a:xfrm>
        </p:spPr>
        <p:txBody>
          <a:bodyPr>
            <a:normAutofit lnSpcReduction="10000"/>
          </a:bodyPr>
          <a:lstStyle/>
          <a:p>
            <a:pPr>
              <a:buFont typeface="+mj-lt"/>
              <a:buAutoNum type="arabicParenR" startAt="5"/>
            </a:pPr>
            <a:r>
              <a:rPr lang="en-US" sz="2400" dirty="0"/>
              <a:t>Relate the Customers table to the Regions table. Click the New button in the</a:t>
            </a:r>
            <a:r>
              <a:rPr lang="sk-SK" sz="2400" dirty="0"/>
              <a:t> </a:t>
            </a:r>
            <a:r>
              <a:rPr lang="en-US" sz="2400" dirty="0"/>
              <a:t>Manage Relationships dialog box and create a relationship similar to how you did it</a:t>
            </a:r>
            <a:r>
              <a:rPr lang="sk-SK" sz="2400" dirty="0"/>
              <a:t> </a:t>
            </a:r>
            <a:r>
              <a:rPr lang="en-US" sz="2400" dirty="0"/>
              <a:t>in the previous step</a:t>
            </a:r>
            <a:r>
              <a:rPr lang="sk-SK" sz="2400" dirty="0"/>
              <a:t>. </a:t>
            </a:r>
            <a:r>
              <a:rPr lang="en-US" sz="2400" dirty="0"/>
              <a:t>Notice how the Customers table is now identified as being part of the data model. When you created the relationship in the</a:t>
            </a:r>
            <a:r>
              <a:rPr lang="sk-SK" sz="2400" dirty="0"/>
              <a:t> </a:t>
            </a:r>
            <a:r>
              <a:rPr lang="en-US" sz="2400" dirty="0"/>
              <a:t>previous step, you added the Customers table to the data model.</a:t>
            </a:r>
            <a:endParaRPr lang="sk-SK" sz="2400" dirty="0"/>
          </a:p>
          <a:p>
            <a:pPr>
              <a:buFont typeface="+mj-lt"/>
              <a:buAutoNum type="arabicParenR" startAt="5"/>
            </a:pPr>
            <a:r>
              <a:rPr lang="en-US" sz="2400" dirty="0"/>
              <a:t>Build the PivotTable. After you’ve closed the Manage Relationships dialog box,</a:t>
            </a:r>
            <a:r>
              <a:rPr lang="sk-SK" sz="2400" dirty="0"/>
              <a:t> </a:t>
            </a:r>
            <a:r>
              <a:rPr lang="en-US" sz="2400" dirty="0"/>
              <a:t>you’re ready to build the PivotTable. Move the Region and </a:t>
            </a:r>
            <a:r>
              <a:rPr lang="en-US" sz="2400" dirty="0" err="1"/>
              <a:t>StateName</a:t>
            </a:r>
            <a:r>
              <a:rPr lang="en-US" sz="2400" dirty="0"/>
              <a:t> fields to the</a:t>
            </a:r>
            <a:r>
              <a:rPr lang="sk-SK" sz="2400" dirty="0"/>
              <a:t> </a:t>
            </a:r>
            <a:r>
              <a:rPr lang="en-US" sz="2400" dirty="0"/>
              <a:t>Rows area, move the Year field to the Columns area, and move the Total field to the</a:t>
            </a:r>
            <a:r>
              <a:rPr lang="sk-SK" sz="2400" dirty="0"/>
              <a:t> </a:t>
            </a:r>
            <a:r>
              <a:rPr lang="en-US" sz="2400" dirty="0"/>
              <a:t>Values area.</a:t>
            </a:r>
            <a:endParaRPr lang="sk-SK" sz="2400" dirty="0"/>
          </a:p>
        </p:txBody>
      </p:sp>
    </p:spTree>
    <p:extLst>
      <p:ext uri="{BB962C8B-B14F-4D97-AF65-F5344CB8AC3E}">
        <p14:creationId xmlns:p14="http://schemas.microsoft.com/office/powerpoint/2010/main" val="354249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42E498-D334-69CE-7849-2A3DBD06DF35}"/>
              </a:ext>
            </a:extLst>
          </p:cNvPr>
          <p:cNvSpPr>
            <a:spLocks noGrp="1"/>
          </p:cNvSpPr>
          <p:nvPr>
            <p:ph type="title"/>
          </p:nvPr>
        </p:nvSpPr>
        <p:spPr>
          <a:xfrm>
            <a:off x="1849347" y="312611"/>
            <a:ext cx="8911687" cy="531450"/>
          </a:xfrm>
        </p:spPr>
        <p:txBody>
          <a:bodyPr>
            <a:normAutofit/>
          </a:bodyPr>
          <a:lstStyle/>
          <a:p>
            <a:r>
              <a:rPr lang="en-US" sz="2400" b="1" dirty="0"/>
              <a:t>The PivotTable Fields task pane for a data model</a:t>
            </a:r>
          </a:p>
        </p:txBody>
      </p:sp>
      <p:pic>
        <p:nvPicPr>
          <p:cNvPr id="7" name="Obrázok 6">
            <a:extLst>
              <a:ext uri="{FF2B5EF4-FFF2-40B4-BE49-F238E27FC236}">
                <a16:creationId xmlns:a16="http://schemas.microsoft.com/office/drawing/2014/main" id="{62D6919D-DDD4-67E8-B476-DE80C7576D3F}"/>
              </a:ext>
            </a:extLst>
          </p:cNvPr>
          <p:cNvPicPr>
            <a:picLocks noChangeAspect="1"/>
          </p:cNvPicPr>
          <p:nvPr/>
        </p:nvPicPr>
        <p:blipFill>
          <a:blip r:embed="rId3"/>
          <a:stretch>
            <a:fillRect/>
          </a:stretch>
        </p:blipFill>
        <p:spPr>
          <a:xfrm>
            <a:off x="872772" y="1069036"/>
            <a:ext cx="3235331" cy="5194998"/>
          </a:xfrm>
          <a:prstGeom prst="rect">
            <a:avLst/>
          </a:prstGeom>
        </p:spPr>
      </p:pic>
      <p:pic>
        <p:nvPicPr>
          <p:cNvPr id="9" name="Obrázok 8">
            <a:extLst>
              <a:ext uri="{FF2B5EF4-FFF2-40B4-BE49-F238E27FC236}">
                <a16:creationId xmlns:a16="http://schemas.microsoft.com/office/drawing/2014/main" id="{D56CF3A5-EA7E-8875-7E2C-A0E633696B3B}"/>
              </a:ext>
            </a:extLst>
          </p:cNvPr>
          <p:cNvPicPr>
            <a:picLocks noChangeAspect="1"/>
          </p:cNvPicPr>
          <p:nvPr/>
        </p:nvPicPr>
        <p:blipFill>
          <a:blip r:embed="rId4"/>
          <a:stretch>
            <a:fillRect/>
          </a:stretch>
        </p:blipFill>
        <p:spPr>
          <a:xfrm>
            <a:off x="4625403" y="1350391"/>
            <a:ext cx="6693825" cy="2078609"/>
          </a:xfrm>
          <a:prstGeom prst="rect">
            <a:avLst/>
          </a:prstGeom>
        </p:spPr>
      </p:pic>
      <p:pic>
        <p:nvPicPr>
          <p:cNvPr id="11" name="Obrázok 10">
            <a:extLst>
              <a:ext uri="{FF2B5EF4-FFF2-40B4-BE49-F238E27FC236}">
                <a16:creationId xmlns:a16="http://schemas.microsoft.com/office/drawing/2014/main" id="{3489372E-6229-1CA8-6A91-748EFC1CA394}"/>
              </a:ext>
            </a:extLst>
          </p:cNvPr>
          <p:cNvPicPr>
            <a:picLocks noChangeAspect="1"/>
          </p:cNvPicPr>
          <p:nvPr/>
        </p:nvPicPr>
        <p:blipFill>
          <a:blip r:embed="rId5"/>
          <a:stretch>
            <a:fillRect/>
          </a:stretch>
        </p:blipFill>
        <p:spPr>
          <a:xfrm>
            <a:off x="4697338" y="4093589"/>
            <a:ext cx="6797290" cy="2078609"/>
          </a:xfrm>
          <a:prstGeom prst="rect">
            <a:avLst/>
          </a:prstGeom>
        </p:spPr>
      </p:pic>
    </p:spTree>
    <p:extLst>
      <p:ext uri="{BB962C8B-B14F-4D97-AF65-F5344CB8AC3E}">
        <p14:creationId xmlns:p14="http://schemas.microsoft.com/office/powerpoint/2010/main" val="237793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3EF61-F778-90B3-DD8A-15E013BE12AB}"/>
              </a:ext>
            </a:extLst>
          </p:cNvPr>
          <p:cNvSpPr>
            <a:spLocks noGrp="1"/>
          </p:cNvSpPr>
          <p:nvPr>
            <p:ph type="title"/>
          </p:nvPr>
        </p:nvSpPr>
        <p:spPr>
          <a:xfrm>
            <a:off x="1819202" y="322660"/>
            <a:ext cx="8911687" cy="662079"/>
          </a:xfrm>
        </p:spPr>
        <p:txBody>
          <a:bodyPr/>
          <a:lstStyle/>
          <a:p>
            <a:r>
              <a:rPr lang="en-US" b="1" dirty="0"/>
              <a:t>A PivotTable based on the data model</a:t>
            </a:r>
          </a:p>
        </p:txBody>
      </p:sp>
      <p:pic>
        <p:nvPicPr>
          <p:cNvPr id="5" name="Obrázok 4">
            <a:extLst>
              <a:ext uri="{FF2B5EF4-FFF2-40B4-BE49-F238E27FC236}">
                <a16:creationId xmlns:a16="http://schemas.microsoft.com/office/drawing/2014/main" id="{FBFCF743-196E-4D10-D394-8EA9137519D9}"/>
              </a:ext>
            </a:extLst>
          </p:cNvPr>
          <p:cNvPicPr>
            <a:picLocks noChangeAspect="1"/>
          </p:cNvPicPr>
          <p:nvPr/>
        </p:nvPicPr>
        <p:blipFill>
          <a:blip r:embed="rId2"/>
          <a:stretch>
            <a:fillRect/>
          </a:stretch>
        </p:blipFill>
        <p:spPr>
          <a:xfrm>
            <a:off x="2542861" y="984739"/>
            <a:ext cx="7106278" cy="5758536"/>
          </a:xfrm>
          <a:prstGeom prst="rect">
            <a:avLst/>
          </a:prstGeom>
        </p:spPr>
      </p:pic>
    </p:spTree>
    <p:extLst>
      <p:ext uri="{BB962C8B-B14F-4D97-AF65-F5344CB8AC3E}">
        <p14:creationId xmlns:p14="http://schemas.microsoft.com/office/powerpoint/2010/main" val="398653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F8B3B2-E470-3927-3E09-ED8E402D64B7}"/>
              </a:ext>
            </a:extLst>
          </p:cNvPr>
          <p:cNvSpPr>
            <a:spLocks noGrp="1"/>
          </p:cNvSpPr>
          <p:nvPr>
            <p:ph type="title"/>
          </p:nvPr>
        </p:nvSpPr>
        <p:spPr>
          <a:xfrm>
            <a:off x="2589212" y="523626"/>
            <a:ext cx="8911687" cy="611837"/>
          </a:xfrm>
        </p:spPr>
        <p:txBody>
          <a:bodyPr>
            <a:normAutofit fontScale="90000"/>
          </a:bodyPr>
          <a:lstStyle/>
          <a:p>
            <a:r>
              <a:rPr lang="en-US" b="1" dirty="0"/>
              <a:t>Sparkline Graphics</a:t>
            </a:r>
          </a:p>
        </p:txBody>
      </p:sp>
      <p:sp>
        <p:nvSpPr>
          <p:cNvPr id="3" name="Zástupný objekt pre obsah 2">
            <a:extLst>
              <a:ext uri="{FF2B5EF4-FFF2-40B4-BE49-F238E27FC236}">
                <a16:creationId xmlns:a16="http://schemas.microsoft.com/office/drawing/2014/main" id="{0D02167D-EF39-823F-3B56-AD8C5D865616}"/>
              </a:ext>
            </a:extLst>
          </p:cNvPr>
          <p:cNvSpPr>
            <a:spLocks noGrp="1"/>
          </p:cNvSpPr>
          <p:nvPr>
            <p:ph idx="1"/>
          </p:nvPr>
        </p:nvSpPr>
        <p:spPr>
          <a:xfrm>
            <a:off x="2589212" y="1225899"/>
            <a:ext cx="8915400" cy="5108475"/>
          </a:xfrm>
        </p:spPr>
        <p:txBody>
          <a:bodyPr>
            <a:normAutofit lnSpcReduction="10000"/>
          </a:bodyPr>
          <a:lstStyle/>
          <a:p>
            <a:r>
              <a:rPr lang="en-US" sz="2800" dirty="0"/>
              <a:t>small chart that’s displayed in a single cell</a:t>
            </a:r>
            <a:r>
              <a:rPr lang="sk-SK" sz="2800" dirty="0"/>
              <a:t>,</a:t>
            </a:r>
          </a:p>
          <a:p>
            <a:r>
              <a:rPr lang="en-US" sz="2800" dirty="0"/>
              <a:t>allows you to spot time-based trends or variations quickly in data</a:t>
            </a:r>
            <a:r>
              <a:rPr lang="sk-SK" sz="2800" dirty="0"/>
              <a:t>,</a:t>
            </a:r>
          </a:p>
          <a:p>
            <a:r>
              <a:rPr lang="en-US" sz="2800" dirty="0"/>
              <a:t>Because they’re so compact, Sparklines are almost always used in a group.</a:t>
            </a:r>
            <a:endParaRPr lang="sk-SK" sz="2800" dirty="0"/>
          </a:p>
          <a:p>
            <a:r>
              <a:rPr lang="en-US" sz="2800" dirty="0"/>
              <a:t>Although Sparklines look like miniature charts (and can sometimes take the place of a chart), this</a:t>
            </a:r>
            <a:r>
              <a:rPr lang="sk-SK" sz="2800" dirty="0"/>
              <a:t> </a:t>
            </a:r>
            <a:r>
              <a:rPr lang="en-US" sz="2800" dirty="0"/>
              <a:t>feature is completely separate from the charting feature.</a:t>
            </a:r>
            <a:endParaRPr lang="sk-SK" sz="2800" dirty="0"/>
          </a:p>
          <a:p>
            <a:r>
              <a:rPr lang="en-US" sz="2800" dirty="0"/>
              <a:t>A Sparkline is displayed inside a cell and displays only one series of data.</a:t>
            </a:r>
          </a:p>
        </p:txBody>
      </p:sp>
    </p:spTree>
    <p:extLst>
      <p:ext uri="{BB962C8B-B14F-4D97-AF65-F5344CB8AC3E}">
        <p14:creationId xmlns:p14="http://schemas.microsoft.com/office/powerpoint/2010/main" val="341927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33A073E1-088F-B244-36CA-3759AA194E18}"/>
              </a:ext>
            </a:extLst>
          </p:cNvPr>
          <p:cNvPicPr>
            <a:picLocks noChangeAspect="1"/>
          </p:cNvPicPr>
          <p:nvPr/>
        </p:nvPicPr>
        <p:blipFill>
          <a:blip r:embed="rId2"/>
          <a:stretch>
            <a:fillRect/>
          </a:stretch>
        </p:blipFill>
        <p:spPr>
          <a:xfrm>
            <a:off x="2497067" y="329056"/>
            <a:ext cx="6787609" cy="6199887"/>
          </a:xfrm>
          <a:prstGeom prst="rect">
            <a:avLst/>
          </a:prstGeom>
        </p:spPr>
      </p:pic>
    </p:spTree>
    <p:extLst>
      <p:ext uri="{BB962C8B-B14F-4D97-AF65-F5344CB8AC3E}">
        <p14:creationId xmlns:p14="http://schemas.microsoft.com/office/powerpoint/2010/main" val="2076875948"/>
      </p:ext>
    </p:extLst>
  </p:cSld>
  <p:clrMapOvr>
    <a:masterClrMapping/>
  </p:clrMapOvr>
</p:sld>
</file>

<file path=ppt/theme/theme1.xml><?xml version="1.0" encoding="utf-8"?>
<a:theme xmlns:a="http://schemas.openxmlformats.org/drawingml/2006/main" name="Dym">
  <a:themeElements>
    <a:clrScheme name="Dym">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y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ym">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257</TotalTime>
  <Words>2153</Words>
  <Application>Microsoft Office PowerPoint</Application>
  <PresentationFormat>Širokouhlá</PresentationFormat>
  <Paragraphs>142</Paragraphs>
  <Slides>34</Slides>
  <Notes>9</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34</vt:i4>
      </vt:variant>
    </vt:vector>
  </HeadingPairs>
  <TitlesOfParts>
    <vt:vector size="39" baseType="lpstr">
      <vt:lpstr>Arial</vt:lpstr>
      <vt:lpstr>Calibri</vt:lpstr>
      <vt:lpstr>Century Gothic</vt:lpstr>
      <vt:lpstr>Wingdings 3</vt:lpstr>
      <vt:lpstr>Dym</vt:lpstr>
      <vt:lpstr>Data models, sparklines, charts, goalseek, scenarios</vt:lpstr>
      <vt:lpstr>Data Model</vt:lpstr>
      <vt:lpstr>These three tables will be used for a PivotTable, using the data model.</vt:lpstr>
      <vt:lpstr>Start by creating a PivotTable (in a new worksheet) from the Orders table. Follow these steps:</vt:lpstr>
      <vt:lpstr>Start by creating a PivotTable (in a new worksheet) from the Orders table. Follow these steps: cont.</vt:lpstr>
      <vt:lpstr>The PivotTable Fields task pane for a data model</vt:lpstr>
      <vt:lpstr>A PivotTable based on the data model</vt:lpstr>
      <vt:lpstr>Sparkline Graphics</vt:lpstr>
      <vt:lpstr>Prezentácia programu PowerPoint</vt:lpstr>
      <vt:lpstr>Excel charts</vt:lpstr>
      <vt:lpstr>Parts of a chart</vt:lpstr>
      <vt:lpstr>Chart limitations</vt:lpstr>
      <vt:lpstr>Creating the chart</vt:lpstr>
      <vt:lpstr>Column charts</vt:lpstr>
      <vt:lpstr>This clustered column chart compares monthly sales for two products.</vt:lpstr>
      <vt:lpstr>Bar charts</vt:lpstr>
      <vt:lpstr>Line charts</vt:lpstr>
      <vt:lpstr>Pie charts</vt:lpstr>
      <vt:lpstr>XY (scatter) charts</vt:lpstr>
      <vt:lpstr>Area charts</vt:lpstr>
      <vt:lpstr>Radar charts</vt:lpstr>
      <vt:lpstr>Surface charts</vt:lpstr>
      <vt:lpstr>Bubble charts</vt:lpstr>
      <vt:lpstr>Stock charts</vt:lpstr>
      <vt:lpstr>Histogram charts - new</vt:lpstr>
      <vt:lpstr>Pareto charts - new</vt:lpstr>
      <vt:lpstr>Waterfall charts - new</vt:lpstr>
      <vt:lpstr>Box &amp; whisker charts - new</vt:lpstr>
      <vt:lpstr>Sunburst charts - new</vt:lpstr>
      <vt:lpstr>Treemap charts - new</vt:lpstr>
      <vt:lpstr>Funnel charts - new</vt:lpstr>
      <vt:lpstr>Map charts - new</vt:lpstr>
      <vt:lpstr>Goal seek</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models, sparklines, charts, goalseek, scenarios</dc:title>
  <dc:creator>Marcela Hallová</dc:creator>
  <cp:lastModifiedBy>Marcela Hallová</cp:lastModifiedBy>
  <cp:revision>24</cp:revision>
  <dcterms:created xsi:type="dcterms:W3CDTF">2022-10-12T11:27:38Z</dcterms:created>
  <dcterms:modified xsi:type="dcterms:W3CDTF">2022-10-17T10:30:28Z</dcterms:modified>
</cp:coreProperties>
</file>